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256" r:id="rId3"/>
    <p:sldId id="257" r:id="rId4"/>
    <p:sldId id="271" r:id="rId5"/>
    <p:sldId id="281" r:id="rId6"/>
    <p:sldId id="259" r:id="rId7"/>
    <p:sldId id="260" r:id="rId8"/>
    <p:sldId id="266" r:id="rId9"/>
    <p:sldId id="262" r:id="rId10"/>
    <p:sldId id="261" r:id="rId11"/>
    <p:sldId id="263" r:id="rId12"/>
    <p:sldId id="267" r:id="rId13"/>
    <p:sldId id="282" r:id="rId14"/>
    <p:sldId id="258" r:id="rId15"/>
    <p:sldId id="274" r:id="rId16"/>
    <p:sldId id="264" r:id="rId17"/>
    <p:sldId id="268" r:id="rId18"/>
    <p:sldId id="265" r:id="rId19"/>
    <p:sldId id="283" r:id="rId20"/>
    <p:sldId id="270" r:id="rId21"/>
    <p:sldId id="275" r:id="rId22"/>
    <p:sldId id="272" r:id="rId23"/>
    <p:sldId id="273" r:id="rId24"/>
    <p:sldId id="276" r:id="rId25"/>
    <p:sldId id="277" r:id="rId26"/>
    <p:sldId id="278" r:id="rId27"/>
    <p:sldId id="279" r:id="rId28"/>
    <p:sldId id="280" r:id="rId29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F33"/>
    <a:srgbClr val="FF8001"/>
    <a:srgbClr val="89E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59" autoAdjust="0"/>
    <p:restoredTop sz="94624" autoAdjust="0"/>
  </p:normalViewPr>
  <p:slideViewPr>
    <p:cSldViewPr>
      <p:cViewPr varScale="1">
        <p:scale>
          <a:sx n="113" d="100"/>
          <a:sy n="113" d="100"/>
        </p:scale>
        <p:origin x="-114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8FF1D-674D-4558-BB1F-B307EBAD86C6}" type="datetimeFigureOut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BFEFC-DDF9-4998-BF14-1A0CAE1F09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5248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topfoto.hu/userpics/full/tajkep/topfoto_02392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Trapezoid 6"/>
          <p:cNvSpPr/>
          <p:nvPr userDrawn="1"/>
        </p:nvSpPr>
        <p:spPr>
          <a:xfrm>
            <a:off x="7182290" y="1260140"/>
            <a:ext cx="495054" cy="3597864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4" name="Csoportba foglalás 13"/>
          <p:cNvGrpSpPr/>
          <p:nvPr userDrawn="1"/>
        </p:nvGrpSpPr>
        <p:grpSpPr>
          <a:xfrm>
            <a:off x="6183178" y="0"/>
            <a:ext cx="2484000" cy="2484276"/>
            <a:chOff x="251520" y="1340768"/>
            <a:chExt cx="2808312" cy="2808312"/>
          </a:xfrm>
        </p:grpSpPr>
        <p:sp>
          <p:nvSpPr>
            <p:cNvPr id="10" name="Trapezoid 9"/>
            <p:cNvSpPr/>
            <p:nvPr userDrawn="1"/>
          </p:nvSpPr>
          <p:spPr>
            <a:xfrm>
              <a:off x="1547664" y="1340768"/>
              <a:ext cx="216024" cy="129614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rapezoid 10"/>
            <p:cNvSpPr/>
            <p:nvPr userDrawn="1"/>
          </p:nvSpPr>
          <p:spPr>
            <a:xfrm rot="5400000">
              <a:off x="2303748" y="2096852"/>
              <a:ext cx="216024" cy="129614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rapezoid 11"/>
            <p:cNvSpPr/>
            <p:nvPr userDrawn="1"/>
          </p:nvSpPr>
          <p:spPr>
            <a:xfrm rot="10800000">
              <a:off x="1547664" y="2852936"/>
              <a:ext cx="216024" cy="129614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Trapezoid 12"/>
            <p:cNvSpPr/>
            <p:nvPr userDrawn="1"/>
          </p:nvSpPr>
          <p:spPr>
            <a:xfrm rot="16200000">
              <a:off x="791580" y="2096852"/>
              <a:ext cx="216024" cy="129614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/>
            <p:cNvSpPr/>
            <p:nvPr userDrawn="1"/>
          </p:nvSpPr>
          <p:spPr>
            <a:xfrm>
              <a:off x="1475656" y="2564904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" name="Trapezoid 14"/>
          <p:cNvSpPr/>
          <p:nvPr userDrawn="1"/>
        </p:nvSpPr>
        <p:spPr>
          <a:xfrm>
            <a:off x="899592" y="2733768"/>
            <a:ext cx="216024" cy="1707654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6" name="Csoportba foglalás 15"/>
          <p:cNvGrpSpPr/>
          <p:nvPr userDrawn="1"/>
        </p:nvGrpSpPr>
        <p:grpSpPr>
          <a:xfrm>
            <a:off x="431540" y="2121700"/>
            <a:ext cx="1180800" cy="1179112"/>
            <a:chOff x="251520" y="1340768"/>
            <a:chExt cx="2808312" cy="2808312"/>
          </a:xfrm>
        </p:grpSpPr>
        <p:sp>
          <p:nvSpPr>
            <p:cNvPr id="17" name="Trapezoid 16"/>
            <p:cNvSpPr/>
            <p:nvPr userDrawn="1"/>
          </p:nvSpPr>
          <p:spPr>
            <a:xfrm>
              <a:off x="1547664" y="1340768"/>
              <a:ext cx="216024" cy="129614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Trapezoid 17"/>
            <p:cNvSpPr/>
            <p:nvPr userDrawn="1"/>
          </p:nvSpPr>
          <p:spPr>
            <a:xfrm rot="5400000">
              <a:off x="2303748" y="2096852"/>
              <a:ext cx="216024" cy="129614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Trapezoid 18"/>
            <p:cNvSpPr/>
            <p:nvPr userDrawn="1"/>
          </p:nvSpPr>
          <p:spPr>
            <a:xfrm rot="10800000">
              <a:off x="1547664" y="2852936"/>
              <a:ext cx="216024" cy="129614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Trapezoid 19"/>
            <p:cNvSpPr/>
            <p:nvPr userDrawn="1"/>
          </p:nvSpPr>
          <p:spPr>
            <a:xfrm rot="16200000">
              <a:off x="791580" y="2096852"/>
              <a:ext cx="216024" cy="129614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/>
            <p:cNvSpPr/>
            <p:nvPr userDrawn="1"/>
          </p:nvSpPr>
          <p:spPr>
            <a:xfrm>
              <a:off x="1475656" y="2564904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2" name="Trapezoid 21"/>
          <p:cNvSpPr/>
          <p:nvPr userDrawn="1"/>
        </p:nvSpPr>
        <p:spPr>
          <a:xfrm>
            <a:off x="2816805" y="2751770"/>
            <a:ext cx="135015" cy="1026114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3" name="Csoportba foglalás 22"/>
          <p:cNvGrpSpPr/>
          <p:nvPr userDrawn="1"/>
        </p:nvGrpSpPr>
        <p:grpSpPr>
          <a:xfrm>
            <a:off x="2456765" y="2391730"/>
            <a:ext cx="855095" cy="810090"/>
            <a:chOff x="251520" y="1340768"/>
            <a:chExt cx="2808312" cy="2808312"/>
          </a:xfrm>
        </p:grpSpPr>
        <p:sp>
          <p:nvSpPr>
            <p:cNvPr id="24" name="Trapezoid 23"/>
            <p:cNvSpPr/>
            <p:nvPr userDrawn="1"/>
          </p:nvSpPr>
          <p:spPr>
            <a:xfrm>
              <a:off x="1547664" y="1340768"/>
              <a:ext cx="216024" cy="129614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Trapezoid 24"/>
            <p:cNvSpPr/>
            <p:nvPr userDrawn="1"/>
          </p:nvSpPr>
          <p:spPr>
            <a:xfrm rot="5400000">
              <a:off x="2303748" y="2096852"/>
              <a:ext cx="216024" cy="129614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Trapezoid 25"/>
            <p:cNvSpPr/>
            <p:nvPr userDrawn="1"/>
          </p:nvSpPr>
          <p:spPr>
            <a:xfrm rot="10800000">
              <a:off x="1547664" y="2852936"/>
              <a:ext cx="216024" cy="129614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Trapezoid 26"/>
            <p:cNvSpPr/>
            <p:nvPr userDrawn="1"/>
          </p:nvSpPr>
          <p:spPr>
            <a:xfrm rot="16200000">
              <a:off x="791580" y="2096852"/>
              <a:ext cx="216024" cy="129614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Ellipszis 27"/>
            <p:cNvSpPr/>
            <p:nvPr userDrawn="1"/>
          </p:nvSpPr>
          <p:spPr>
            <a:xfrm>
              <a:off x="1475656" y="2564904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7" name="Trapezoid 36"/>
          <p:cNvSpPr/>
          <p:nvPr userDrawn="1"/>
        </p:nvSpPr>
        <p:spPr>
          <a:xfrm>
            <a:off x="4572000" y="2886785"/>
            <a:ext cx="108011" cy="714909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8" name="Csoportba foglalás 37"/>
          <p:cNvGrpSpPr/>
          <p:nvPr userDrawn="1"/>
        </p:nvGrpSpPr>
        <p:grpSpPr>
          <a:xfrm>
            <a:off x="4346975" y="2571750"/>
            <a:ext cx="583210" cy="583647"/>
            <a:chOff x="251520" y="1340768"/>
            <a:chExt cx="2808312" cy="2808312"/>
          </a:xfrm>
        </p:grpSpPr>
        <p:sp>
          <p:nvSpPr>
            <p:cNvPr id="39" name="Trapezoid 38"/>
            <p:cNvSpPr/>
            <p:nvPr userDrawn="1"/>
          </p:nvSpPr>
          <p:spPr>
            <a:xfrm>
              <a:off x="1547664" y="1340768"/>
              <a:ext cx="216024" cy="129614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Trapezoid 39"/>
            <p:cNvSpPr/>
            <p:nvPr userDrawn="1"/>
          </p:nvSpPr>
          <p:spPr>
            <a:xfrm rot="5400000">
              <a:off x="2303748" y="2096852"/>
              <a:ext cx="216024" cy="129614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Trapezoid 40"/>
            <p:cNvSpPr/>
            <p:nvPr userDrawn="1"/>
          </p:nvSpPr>
          <p:spPr>
            <a:xfrm rot="10800000">
              <a:off x="1547664" y="2852936"/>
              <a:ext cx="216024" cy="129614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Trapezoid 41"/>
            <p:cNvSpPr/>
            <p:nvPr userDrawn="1"/>
          </p:nvSpPr>
          <p:spPr>
            <a:xfrm rot="16200000">
              <a:off x="791580" y="2096852"/>
              <a:ext cx="216024" cy="129614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Ellipszis 42"/>
            <p:cNvSpPr/>
            <p:nvPr userDrawn="1"/>
          </p:nvSpPr>
          <p:spPr>
            <a:xfrm>
              <a:off x="1475656" y="2564904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udapest.varosom.hu/userfiles/images/viz_vilagnapj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4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cewater.hu/images/9/900000015_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865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1.bp.blogspot.com/_0X5u9AKCbss/THVwgnK3_QI/AAAAAAAAB7Y/oOWEfFHIMFE/s1600/Rusu-mezei+l%C3%A1tv%C3%A1ny.jp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burst-of-energy-wallpaper-ci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ndroid-3.0-energy-wallpaper-wallpapers_30114_1920x12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 b="712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Warm_lights_in_wallpaper_1920x108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c02.deviantart.net/fs26/f/2008/340/3/e/3e0ad338311c205f2f49fe5c68a2b66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c05.deviantart.net/fs70/f/2011/311/9/4/warm_cubes_wallpaper_by_aerox21-d4fe4w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indenamiasztrologia.hu/upload/image/viz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BD407-5DC3-4CAD-9352-20B8B5C5E794}" type="datetimeFigureOut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9E73B-F3F5-43BB-8C2E-8B460509447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7.jpeg"/><Relationship Id="rId7" Type="http://schemas.openxmlformats.org/officeDocument/2006/relationships/slide" Target="slide2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32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753876" y="321500"/>
            <a:ext cx="139012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28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hu-HU" sz="28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" y="681540"/>
            <a:ext cx="826241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Figyelem!</a:t>
            </a:r>
          </a:p>
          <a:p>
            <a:pPr algn="ctr"/>
            <a:r>
              <a:rPr lang="hu-H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bemutató a 2007-es PowerPoint programmal</a:t>
            </a:r>
            <a:r>
              <a:rPr lang="hu-H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u-H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működik rendesen!</a:t>
            </a:r>
          </a:p>
        </p:txBody>
      </p:sp>
    </p:spTree>
    <p:extLst>
      <p:ext uri="{BB962C8B-B14F-4D97-AF65-F5344CB8AC3E}">
        <p14:creationId xmlns:p14="http://schemas.microsoft.com/office/powerpoint/2010/main" xmlns="" val="395411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zoldbolt.hu/data/gg92.2_go%20green%20solar%20en%20opwind%20radio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3670" y="816555"/>
            <a:ext cx="2970330" cy="223694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0"/>
            <a:ext cx="8759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Napelemes, kurblis zsebrádió</a:t>
            </a:r>
            <a:endParaRPr lang="hu-H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1131590"/>
            <a:ext cx="5535615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000" b="1" dirty="0" smtClean="0"/>
              <a:t>Napelemes, kurblis, valamint USB kábelről is tölthető zsebrádió, használatához nincs szükség elemre vagy hálózati áramra.</a:t>
            </a:r>
            <a:endParaRPr lang="hu-H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zoldbolt.hu/data/taviranyito-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2170" y="1176595"/>
            <a:ext cx="2745305" cy="274530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4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Napelemes univerzális távirányító</a:t>
            </a:r>
            <a:endParaRPr lang="hu-HU" sz="44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1510" y="1041580"/>
            <a:ext cx="5625625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600" b="1" dirty="0" smtClean="0"/>
              <a:t>Szinte bármilyen fényviszony mellett töltődik. Úgy tervezték, hogy a legtöbb népszerű márkájú tévékészülék irányítható legyen vele. Programozása egyszerű.</a:t>
            </a:r>
            <a:endParaRPr lang="hu-HU" sz="36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770" y="2481740"/>
            <a:ext cx="2520280" cy="40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p 3"/>
          <p:cNvSpPr/>
          <p:nvPr/>
        </p:nvSpPr>
        <p:spPr>
          <a:xfrm>
            <a:off x="611560" y="1806665"/>
            <a:ext cx="2070230" cy="207023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2771800" y="2166705"/>
            <a:ext cx="720080" cy="1125125"/>
          </a:xfrm>
          <a:prstGeom prst="rightArrow">
            <a:avLst>
              <a:gd name="adj1" fmla="val 50000"/>
              <a:gd name="adj2" fmla="val 81008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4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Napelemes univerzális távirányító</a:t>
            </a:r>
            <a:endParaRPr lang="hu-HU" sz="44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060" y="816555"/>
            <a:ext cx="3507086" cy="248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Jobbra nyíl 7"/>
          <p:cNvSpPr/>
          <p:nvPr/>
        </p:nvSpPr>
        <p:spPr>
          <a:xfrm>
            <a:off x="2636785" y="1536635"/>
            <a:ext cx="1575175" cy="2700300"/>
          </a:xfrm>
          <a:prstGeom prst="rightArrow">
            <a:avLst>
              <a:gd name="adj1" fmla="val 50000"/>
              <a:gd name="adj2" fmla="val 81008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kciógomb: Kezdő dia 10">
            <a:hlinkClick r:id="rId4" action="ppaction://hlinksldjump" highlightClick="1"/>
          </p:cNvPr>
          <p:cNvSpPr/>
          <p:nvPr/>
        </p:nvSpPr>
        <p:spPr>
          <a:xfrm>
            <a:off x="8101584" y="4101084"/>
            <a:ext cx="1042416" cy="1042416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7035" y="3291830"/>
            <a:ext cx="3150876" cy="81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7035" y="4102398"/>
            <a:ext cx="2982198" cy="104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églalap 9"/>
          <p:cNvSpPr/>
          <p:nvPr/>
        </p:nvSpPr>
        <p:spPr>
          <a:xfrm>
            <a:off x="5202070" y="906565"/>
            <a:ext cx="3078087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7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</a:t>
            </a:r>
            <a:endParaRPr lang="hu-HU" sz="287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30598E-6 L -0.19184 -0.310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-15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457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decel="5000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8" grpId="0" animBg="1"/>
      <p:bldP spid="11" grpId="0" animBg="1"/>
      <p:bldP spid="11" grpId="1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76495"/>
            <a:ext cx="139012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28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hu-HU" sz="28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338355" y="321500"/>
            <a:ext cx="58056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</a:rPr>
              <a:t>A radiátoroknál sokszor a fele hő a falnak csapódik, ezért sok alkalommal a falat fűtjük. Ennek megakadályozásaira és a hő takarékossági módjaira kerestünk néhány példát.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0"/>
            <a:ext cx="3060581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/>
            <a:r>
              <a:rPr lang="hu-HU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Radiátor fólia</a:t>
            </a:r>
            <a:endParaRPr lang="hu-HU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996825" y="0"/>
            <a:ext cx="5985665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Évente akár 44 m3 földgázt takaríthat meg a segítségével!</a:t>
            </a:r>
            <a:endParaRPr lang="hu-HU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1173182"/>
            <a:ext cx="763234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 radiátor minden irányban egyenlő mértékben adja le a hőt, és mivel a hátoldal elsősorban a falat fűti, ez hő pocsékolás.  A radiátor fólia használatával ezt a nem hasznosuló hőt tudjuk a radiátorban tartani, amely így azt a szoba irányába sugározza ki.</a:t>
            </a:r>
            <a:endParaRPr lang="hu-HU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362" name="Picture 2" descr="Radiátor fó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940" y="1176595"/>
            <a:ext cx="1982060" cy="148516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49140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dirty="0" smtClean="0">
                <a:solidFill>
                  <a:schemeClr val="bg1"/>
                </a:solidFill>
              </a:rPr>
              <a:t>Radiátor </a:t>
            </a:r>
            <a:r>
              <a:rPr lang="hu-HU" sz="5400" dirty="0" err="1" smtClean="0">
                <a:solidFill>
                  <a:schemeClr val="bg1"/>
                </a:solidFill>
              </a:rPr>
              <a:t>Booster</a:t>
            </a:r>
            <a:endParaRPr lang="hu-HU" sz="5400" dirty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906565"/>
            <a:ext cx="664223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A szabadalmaztatott Radiátor </a:t>
            </a:r>
            <a:r>
              <a:rPr lang="hu-HU" sz="3600" dirty="0" err="1" smtClean="0">
                <a:solidFill>
                  <a:schemeClr val="bg1"/>
                </a:solidFill>
              </a:rPr>
              <a:t>Booster</a:t>
            </a:r>
            <a:r>
              <a:rPr lang="hu-HU" sz="3600" dirty="0" smtClean="0">
                <a:solidFill>
                  <a:schemeClr val="bg1"/>
                </a:solidFill>
              </a:rPr>
              <a:t> a radiátorra helyezve felgyorsítja a radiátor és a szoba levegője közötti hőcserét, a szoba felé irányítja a radiátor mögötti meleg levegőt. Halk és energiatakarékos!</a:t>
            </a:r>
            <a:endParaRPr lang="hu-HU" sz="3600" dirty="0">
              <a:solidFill>
                <a:schemeClr val="bg1"/>
              </a:solidFill>
            </a:endParaRPr>
          </a:p>
        </p:txBody>
      </p:sp>
      <p:pic>
        <p:nvPicPr>
          <p:cNvPr id="33794" name="Picture 2" descr="Radiátor Bo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1480"/>
            <a:ext cx="2996825" cy="20078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</a:rPr>
              <a:t>Programozható radiátor hőfokszabályozó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619185"/>
            <a:ext cx="65522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 programozható radiátor hőfokszabályozó segítségével különböző hőmérsékletet tarthat az egyes helyiségeiben. Az eszköz a különböző radiátorok hőmérsékletét egy Ön által beállított program szerint szabályozza. A hőfokszabályzón 4 fűtési és 4 energiatakarékossági időszakot állíthat be.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www.zoldbolt.hu/upload_files/filemanager/ene0001_04_1.jpg"/>
          <p:cNvPicPr>
            <a:picLocks noChangeAspect="1" noChangeArrowheads="1"/>
          </p:cNvPicPr>
          <p:nvPr/>
        </p:nvPicPr>
        <p:blipFill>
          <a:blip r:embed="rId2" cstate="print"/>
          <a:srcRect t="6425" b="7476"/>
          <a:stretch>
            <a:fillRect/>
          </a:stretch>
        </p:blipFill>
        <p:spPr bwMode="auto">
          <a:xfrm>
            <a:off x="6192180" y="816555"/>
            <a:ext cx="2788041" cy="1800200"/>
          </a:xfrm>
          <a:prstGeom prst="rect">
            <a:avLst/>
          </a:prstGeom>
          <a:noFill/>
        </p:spPr>
      </p:pic>
      <p:pic>
        <p:nvPicPr>
          <p:cNvPr id="22532" name="Picture 4" descr="http://www.zoldbolt.hu/upload_files/filemanager/ene0001_02.jpg"/>
          <p:cNvPicPr>
            <a:picLocks noChangeAspect="1" noChangeArrowheads="1"/>
          </p:cNvPicPr>
          <p:nvPr/>
        </p:nvPicPr>
        <p:blipFill>
          <a:blip r:embed="rId3" cstate="print"/>
          <a:srcRect l="24588" t="24590" r="15171"/>
          <a:stretch>
            <a:fillRect/>
          </a:stretch>
        </p:blipFill>
        <p:spPr bwMode="auto">
          <a:xfrm>
            <a:off x="6552220" y="2886785"/>
            <a:ext cx="2205245" cy="207023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zis 18"/>
          <p:cNvSpPr/>
          <p:nvPr/>
        </p:nvSpPr>
        <p:spPr>
          <a:xfrm>
            <a:off x="4301970" y="591530"/>
            <a:ext cx="4005445" cy="4005445"/>
          </a:xfrm>
          <a:prstGeom prst="ellipse">
            <a:avLst/>
          </a:prstGeom>
          <a:solidFill>
            <a:srgbClr val="FF800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6915" y="861560"/>
            <a:ext cx="4953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églalap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</a:rPr>
              <a:t>Programozható radiátor hőfokszabályozó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51620" y="0"/>
            <a:ext cx="1980220" cy="18759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perspectiveFront" fov="7200000">
              <a:rot lat="16199998" lon="10799999" rev="10799999"/>
            </a:camera>
            <a:lightRig rig="threePt" dir="t"/>
          </a:scene3d>
          <a:sp3d extrusionH="2540000">
            <a:bevelT w="400050"/>
            <a:bevelB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421650" y="1311610"/>
            <a:ext cx="1395155" cy="7650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Háromszög 8"/>
          <p:cNvSpPr/>
          <p:nvPr/>
        </p:nvSpPr>
        <p:spPr>
          <a:xfrm rot="16200000">
            <a:off x="1218679" y="2909736"/>
            <a:ext cx="332790" cy="286888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Háromszög 9"/>
          <p:cNvSpPr/>
          <p:nvPr/>
        </p:nvSpPr>
        <p:spPr>
          <a:xfrm rot="5400000">
            <a:off x="2748849" y="2909736"/>
            <a:ext cx="332790" cy="286888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3716905" y="1401620"/>
            <a:ext cx="225026" cy="225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perspectiveContrastingRightFacing" fov="1200000">
              <a:rot lat="21445236" lon="2429797" rev="640616"/>
            </a:camera>
            <a:lightRig rig="threePt" dir="t">
              <a:rot lat="0" lon="0" rev="10800000"/>
            </a:lightRig>
          </a:scene3d>
          <a:sp3d extrusionH="254000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Háromszög 13"/>
          <p:cNvSpPr/>
          <p:nvPr/>
        </p:nvSpPr>
        <p:spPr>
          <a:xfrm>
            <a:off x="1646675" y="1671650"/>
            <a:ext cx="4365485" cy="1080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Kattintson ide a demonstrációhoz!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1511661" y="2931790"/>
            <a:ext cx="1260140" cy="2700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1511660" y="2931790"/>
            <a:ext cx="180020" cy="270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36524" r="27485"/>
          <a:stretch>
            <a:fillRect/>
          </a:stretch>
        </p:blipFill>
        <p:spPr bwMode="auto">
          <a:xfrm rot="19931148">
            <a:off x="1573375" y="2669301"/>
            <a:ext cx="1127792" cy="208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"/>
                            </p:stCondLst>
                            <p:childTnLst>
                              <p:par>
                                <p:cTn id="42" presetID="6" presetClass="emph" presetSubtype="0" repeatCount="4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3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085E-7 L 0.11875 2.22085E-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repeatCount="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56076E-6 L 0.1132 1.56076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5" grpId="0" animBg="1"/>
      <p:bldP spid="6" grpId="0" animBg="1"/>
      <p:bldP spid="9" grpId="0" animBg="1"/>
      <p:bldP spid="10" grpId="0" animBg="1"/>
      <p:bldP spid="14" grpId="0" animBg="1"/>
      <p:bldP spid="14" grpId="1" animBg="1"/>
      <p:bldP spid="15" grpId="0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Hűtő- és fagyasztóhőmérő</a:t>
            </a:r>
            <a:endParaRPr lang="hu-HU" sz="36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www.zoldbolt.hu/data/ed7001_go%20green%20koelkast%20thermometer_25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05" y="546525"/>
            <a:ext cx="2141730" cy="1612932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3356865" y="906565"/>
            <a:ext cx="57871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Hűtő- és fagyasztóhőmérő, az optimális hűtési hőmérséklet és fogyasztás beállításához.</a:t>
            </a:r>
            <a:br>
              <a:rPr lang="hu-HU" sz="3200" b="1" dirty="0" smtClean="0">
                <a:solidFill>
                  <a:schemeClr val="bg1"/>
                </a:solidFill>
              </a:rPr>
            </a:br>
            <a:r>
              <a:rPr lang="hu-HU" sz="3200" b="1" dirty="0" smtClean="0">
                <a:solidFill>
                  <a:schemeClr val="bg1"/>
                </a:solidFill>
              </a:rPr>
              <a:t>Ha 5 fokkal túlhűti hűtőszekrényét, akkor az 10 </a:t>
            </a:r>
            <a:r>
              <a:rPr lang="hu-HU" sz="3200" b="1" dirty="0" err="1" smtClean="0">
                <a:solidFill>
                  <a:schemeClr val="bg1"/>
                </a:solidFill>
              </a:rPr>
              <a:t>%-al</a:t>
            </a:r>
            <a:r>
              <a:rPr lang="hu-HU" sz="3200" b="1" dirty="0" smtClean="0">
                <a:solidFill>
                  <a:schemeClr val="bg1"/>
                </a:solidFill>
              </a:rPr>
              <a:t> növeli meg a berendezés energiafogyasztását!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5" name="Akciógomb: Kezdő dia 4">
            <a:hlinkClick r:id="rId3" action="ppaction://hlinksldjump" highlightClick="1"/>
          </p:cNvPr>
          <p:cNvSpPr/>
          <p:nvPr/>
        </p:nvSpPr>
        <p:spPr>
          <a:xfrm>
            <a:off x="7722350" y="3966905"/>
            <a:ext cx="1042416" cy="1042416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76495"/>
            <a:ext cx="139012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28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hu-HU" sz="28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951820" y="231490"/>
            <a:ext cx="6192180" cy="4031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200" dirty="0" smtClean="0"/>
              <a:t>Van ahol bőség van belőle, máshol alig jut a vízből. A sok gazdag, és olyan helyen élő ember azt hiszi, hogy a víz sohase fogy el, de átgondolva ezt, valahol már nincs is. Vannak olyan emberek, akik szeretik a vizet, és ezért spórolnak is vele. Erre kerestünk néhány példát.</a:t>
            </a:r>
            <a:endParaRPr lang="hu-HU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115616" y="573528"/>
            <a:ext cx="515047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Energiatakarékos eszközök</a:t>
            </a:r>
            <a:endParaRPr lang="hu-H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646675" y="3696875"/>
            <a:ext cx="51504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4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Készítette:</a:t>
            </a:r>
            <a:r>
              <a:rPr lang="hu-HU" sz="1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14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Cserna Gergely</a:t>
            </a:r>
          </a:p>
          <a:p>
            <a:pPr algn="ctr"/>
            <a:r>
              <a:rPr lang="hu-HU" sz="14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Felkészítő tanára: Tóth Ibolya</a:t>
            </a:r>
          </a:p>
          <a:p>
            <a:pPr algn="ctr"/>
            <a:r>
              <a:rPr lang="hu-HU" sz="14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Iskola: H</a:t>
            </a:r>
            <a:r>
              <a:rPr lang="hu-HU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orváth István Általános Iskola</a:t>
            </a:r>
          </a:p>
          <a:p>
            <a:pPr algn="ctr"/>
            <a:r>
              <a:rPr lang="hu-HU" sz="12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Címe:  8105 Pétfürdő, Berhidai út 74.</a:t>
            </a:r>
            <a:endParaRPr lang="hu-HU" sz="1400" b="1" cap="none" spc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4085E-6 L 4.16667E-6 -0.0229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3.54085E-6 L 4.16667E-6 -0.0229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zoldtech.hu/webaruhaz/eszkozok/6/kepek/viztakarekos-csapbetet.jpg"/>
          <p:cNvPicPr>
            <a:picLocks noChangeAspect="1" noChangeArrowheads="1"/>
          </p:cNvPicPr>
          <p:nvPr/>
        </p:nvPicPr>
        <p:blipFill>
          <a:blip r:embed="rId2" cstate="print"/>
          <a:srcRect t="61412" b="3496"/>
          <a:stretch>
            <a:fillRect/>
          </a:stretch>
        </p:blipFill>
        <p:spPr bwMode="auto">
          <a:xfrm>
            <a:off x="5470534" y="0"/>
            <a:ext cx="3673466" cy="1806665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411510"/>
            <a:ext cx="5067056" cy="707886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chemeClr val="accent1">
                  <a:tint val="23500"/>
                  <a:satMod val="160000"/>
                  <a:alpha val="3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hu-HU" sz="4000" b="1" dirty="0" smtClean="0"/>
              <a:t>Víztakarékos csapbetét</a:t>
            </a:r>
            <a:endParaRPr lang="hu-HU" sz="4000" b="1" dirty="0"/>
          </a:p>
        </p:txBody>
      </p:sp>
      <p:sp>
        <p:nvSpPr>
          <p:cNvPr id="7" name="Téglalap 6"/>
          <p:cNvSpPr/>
          <p:nvPr/>
        </p:nvSpPr>
        <p:spPr>
          <a:xfrm>
            <a:off x="0" y="1604070"/>
            <a:ext cx="9144000" cy="3539430"/>
          </a:xfrm>
          <a:prstGeom prst="rect">
            <a:avLst/>
          </a:prstGeom>
          <a:gradFill flip="none" rotWithShape="1">
            <a:gsLst>
              <a:gs pos="17000">
                <a:schemeClr val="tx1"/>
              </a:gs>
              <a:gs pos="100000">
                <a:schemeClr val="accent1">
                  <a:tint val="23500"/>
                  <a:satMod val="160000"/>
                  <a:alpha val="3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Szinte minden csaphoz használható, csökkenti a csap átfolyási sebességét kb. 7 liter/perc értékre. Hagyományos csaptelepek esetén egy perc alatt akár 15 liter vizet is kifolyathatunk. A csapbetét csökkenti a keresztmetszetet, ugyanakkor porlasztja a vizet, így a „vízfolyási érzet” nem csökken jelentősen, miközben kevesebb vizet használunk el.</a:t>
            </a:r>
            <a:endParaRPr lang="hu-H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4211960" y="681540"/>
            <a:ext cx="914400" cy="91440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5067055" y="2931790"/>
            <a:ext cx="3600400" cy="1665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Van, ahol végtelen a pazarlás, van, ahol alig jut, ha jut egyáltalán.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5219455" y="3084190"/>
            <a:ext cx="3600400" cy="1665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Amennyiben behelyezzük a víztakarékos csapbetétet…</a:t>
            </a:r>
            <a:endParaRPr lang="hu-HU" sz="28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0930" t="7408" r="20796" b="7440"/>
          <a:stretch>
            <a:fillRect/>
          </a:stretch>
        </p:blipFill>
        <p:spPr bwMode="auto">
          <a:xfrm>
            <a:off x="0" y="141480"/>
            <a:ext cx="3330370" cy="369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abadkézi sokszög 8"/>
          <p:cNvSpPr/>
          <p:nvPr/>
        </p:nvSpPr>
        <p:spPr>
          <a:xfrm>
            <a:off x="2960914" y="1055914"/>
            <a:ext cx="1219200" cy="4332515"/>
          </a:xfrm>
          <a:custGeom>
            <a:avLst/>
            <a:gdLst>
              <a:gd name="connsiteX0" fmla="*/ 0 w 1219200"/>
              <a:gd name="connsiteY0" fmla="*/ 97972 h 4332515"/>
              <a:gd name="connsiteX1" fmla="*/ 0 w 1219200"/>
              <a:gd name="connsiteY1" fmla="*/ 97972 h 4332515"/>
              <a:gd name="connsiteX2" fmla="*/ 152400 w 1219200"/>
              <a:gd name="connsiteY2" fmla="*/ 653143 h 4332515"/>
              <a:gd name="connsiteX3" fmla="*/ 326572 w 1219200"/>
              <a:gd name="connsiteY3" fmla="*/ 1817915 h 4332515"/>
              <a:gd name="connsiteX4" fmla="*/ 359229 w 1219200"/>
              <a:gd name="connsiteY4" fmla="*/ 2928257 h 4332515"/>
              <a:gd name="connsiteX5" fmla="*/ 370115 w 1219200"/>
              <a:gd name="connsiteY5" fmla="*/ 3842657 h 4332515"/>
              <a:gd name="connsiteX6" fmla="*/ 370115 w 1219200"/>
              <a:gd name="connsiteY6" fmla="*/ 4332515 h 4332515"/>
              <a:gd name="connsiteX7" fmla="*/ 1219200 w 1219200"/>
              <a:gd name="connsiteY7" fmla="*/ 4310743 h 4332515"/>
              <a:gd name="connsiteX8" fmla="*/ 653143 w 1219200"/>
              <a:gd name="connsiteY8" fmla="*/ 4158343 h 4332515"/>
              <a:gd name="connsiteX9" fmla="*/ 664029 w 1219200"/>
              <a:gd name="connsiteY9" fmla="*/ 3363686 h 4332515"/>
              <a:gd name="connsiteX10" fmla="*/ 587829 w 1219200"/>
              <a:gd name="connsiteY10" fmla="*/ 2198915 h 4332515"/>
              <a:gd name="connsiteX11" fmla="*/ 391886 w 1219200"/>
              <a:gd name="connsiteY11" fmla="*/ 631372 h 4332515"/>
              <a:gd name="connsiteX12" fmla="*/ 261257 w 1219200"/>
              <a:gd name="connsiteY12" fmla="*/ 0 h 43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" h="4332515">
                <a:moveTo>
                  <a:pt x="0" y="97972"/>
                </a:moveTo>
                <a:lnTo>
                  <a:pt x="0" y="97972"/>
                </a:lnTo>
                <a:lnTo>
                  <a:pt x="152400" y="653143"/>
                </a:lnTo>
                <a:lnTo>
                  <a:pt x="326572" y="1817915"/>
                </a:lnTo>
                <a:lnTo>
                  <a:pt x="359229" y="2928257"/>
                </a:lnTo>
                <a:lnTo>
                  <a:pt x="370115" y="3842657"/>
                </a:lnTo>
                <a:lnTo>
                  <a:pt x="370115" y="4332515"/>
                </a:lnTo>
                <a:lnTo>
                  <a:pt x="1219200" y="4310743"/>
                </a:lnTo>
                <a:lnTo>
                  <a:pt x="653143" y="4158343"/>
                </a:lnTo>
                <a:lnTo>
                  <a:pt x="664029" y="3363686"/>
                </a:lnTo>
                <a:lnTo>
                  <a:pt x="587829" y="2198915"/>
                </a:lnTo>
                <a:lnTo>
                  <a:pt x="391886" y="631372"/>
                </a:lnTo>
                <a:lnTo>
                  <a:pt x="261257" y="0"/>
                </a:lnTo>
              </a:path>
            </a:pathLst>
          </a:cu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371855" y="3236590"/>
            <a:ext cx="3600400" cy="1665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… nem támad víz iránti „ingerünk”, de mégis spórolunk vele.</a:t>
            </a:r>
            <a:endParaRPr lang="hu-HU" sz="2800" dirty="0"/>
          </a:p>
        </p:txBody>
      </p:sp>
      <p:sp>
        <p:nvSpPr>
          <p:cNvPr id="11" name="Téglalap 10"/>
          <p:cNvSpPr/>
          <p:nvPr/>
        </p:nvSpPr>
        <p:spPr>
          <a:xfrm>
            <a:off x="5427095" y="1941680"/>
            <a:ext cx="3060340" cy="4050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5427094" y="1941680"/>
            <a:ext cx="855095" cy="405045"/>
          </a:xfrm>
          <a:prstGeom prst="rect">
            <a:avLst/>
          </a:prstGeom>
          <a:gradFill>
            <a:gsLst>
              <a:gs pos="74000">
                <a:srgbClr val="92D050"/>
              </a:gs>
              <a:gs pos="100000">
                <a:schemeClr val="accent1">
                  <a:tint val="23500"/>
                  <a:satMod val="160000"/>
                  <a:alpha val="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5427095" y="1041580"/>
            <a:ext cx="3060340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Több, mint 20% spórolás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2.03207E-6 C 0.00225 0.01912 0.0026 0.03824 0.00382 0.05705 C 0.00468 0.07062 0.01024 0.08233 0.01267 0.09498 C 0.01632 0.11409 0.01614 0.13475 0.01961 0.15418 C 0.02083 0.16836 0.02291 0.17731 0.02639 0.19026 C 0.03055 0.26365 0.03211 0.26704 0.02864 0.35523 C 0.02812 0.36602 0.01545 0.38668 0.01059 0.38915 C 0.00573 0.39747 0.00208 0.39809 -0.00417 0.40395 C -0.00868 0.40796 -0.01198 0.41351 -0.01667 0.41659 C -0.03073 0.41505 -0.0448 0.41536 -0.05868 0.41227 C -0.06389 0.41104 -0.07639 0.37774 -0.08247 0.37003 C -0.08316 0.36725 -0.08386 0.36417 -0.08455 0.3614 C -0.08594 0.35708 -0.08802 0.35338 -0.08924 0.34875 C -0.09011 0.34567 -0.08976 0.34166 -0.09045 0.33827 C -0.09132 0.33272 -0.09636 0.31823 -0.09723 0.31514 C -0.09948 0.30713 -0.10139 0.29695 -0.104 0.28955 C -0.10469 0.28708 -0.10643 0.28585 -0.1073 0.28338 C -0.11129 0.27197 -0.1132 0.26025 -0.11754 0.24946 C -0.12066 0.23219 -0.12292 0.21986 -0.13004 0.20722 C -0.13195 0.19581 -0.13507 0.18378 -0.13802 0.1733 C -0.13837 0.16682 -0.13768 0.16004 -0.13889 0.15418 C -0.14011 0.14894 -0.14323 0.14616 -0.1448 0.14154 C -0.14618 0.13722 -0.14931 0.1218 -0.15035 0.11625 C -0.15417 0.09837 -0.15591 0.07832 -0.16059 0.06136 C -0.16198 0.05119 -0.16545 0.04564 -0.16736 0.03577 C -0.16789 0.033 -0.16806 0.03022 -0.16858 0.02745 C -0.16927 0.02375 -0.16997 0.02035 -0.17066 0.01696 C -0.17309 -0.01017 -0.17188 0.00864 -0.17188 -0.04008 " pathEditMode="relative" rAng="0" ptsTypes="fffffffffffffffffffffffffffA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188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5" grpId="0" animBg="1"/>
      <p:bldP spid="9" grpId="0" animBg="1"/>
      <p:bldP spid="9" grpId="1" animBg="1"/>
      <p:bldP spid="10" grpId="0" animBg="1"/>
      <p:bldP spid="11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ldtech.hu/webaruhaz/eszkozok/8/kepek/viztakarekos-zuhanyfej-feher.jpg?width=4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2170" y="-173555"/>
            <a:ext cx="2790310" cy="2092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églalap 2"/>
          <p:cNvSpPr/>
          <p:nvPr/>
        </p:nvSpPr>
        <p:spPr>
          <a:xfrm>
            <a:off x="0" y="366505"/>
            <a:ext cx="6102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dirty="0" smtClean="0">
                <a:solidFill>
                  <a:schemeClr val="bg1"/>
                </a:solidFill>
              </a:rPr>
              <a:t>Víztakarékos zuhanyfej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-1" y="1604070"/>
            <a:ext cx="9144001" cy="35394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hu-HU" sz="2800" dirty="0" smtClean="0"/>
              <a:t>A víztakarékos zuhanyfejek a turbulens áramlás elvét használják fel, mely által a hagyományos zuhanyfejekhez képest akár 40-60%-os vízmegtakarítást érhetünk el. A zuhanyfejet használva alapvetően nem érzékelhető, hogy kevesebb vizet használunk, így a komfortérzetünk nem változik. Segítségével a meleg víz előállításához felhasznált gáz vagy elektromos áram mennyisége is jelentősen csökkenthető.</a:t>
            </a:r>
            <a:endParaRPr lang="hu-HU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Állítható perlátor, Hihippo (normál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255" y="2796775"/>
            <a:ext cx="2070230" cy="216778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251520" y="861560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Többszörösen termék díjas külső menetes </a:t>
            </a:r>
            <a:r>
              <a:rPr lang="hu-HU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perlátor</a:t>
            </a:r>
            <a:r>
              <a:rPr lang="hu-H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, melynek segítségével igényei alapján víztakarékossá alakíthatja otthoni csaptelepét. A </a:t>
            </a:r>
            <a:r>
              <a:rPr lang="hu-HU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Hihippo</a:t>
            </a:r>
            <a:r>
              <a:rPr lang="hu-H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perlátor</a:t>
            </a:r>
            <a:r>
              <a:rPr lang="hu-H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2 - 8 liter percenkénti átfolyás között szabadon állítható. Normál vízsugárral. Vízmegtakarítás: akár 84%!</a:t>
            </a:r>
            <a:endParaRPr lang="hu-HU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0350" y="260350"/>
            <a:ext cx="41113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Állítható </a:t>
            </a:r>
            <a:r>
              <a:rPr lang="hu-HU" sz="4400" u="sng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perlátor</a:t>
            </a:r>
            <a:endParaRPr lang="hu-HU" sz="4400" u="sng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Akciógomb: Kezdő dia 6">
            <a:hlinkClick r:id="rId3" action="ppaction://hlinksldjump" highlightClick="1"/>
          </p:cNvPr>
          <p:cNvSpPr/>
          <p:nvPr/>
        </p:nvSpPr>
        <p:spPr>
          <a:xfrm>
            <a:off x="5697125" y="3876895"/>
            <a:ext cx="1042416" cy="1042416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7677345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dirty="0" smtClean="0"/>
              <a:t>http://zoldzug.hu/term%C3%A9k/albatros</a:t>
            </a:r>
          </a:p>
          <a:p>
            <a:r>
              <a:rPr lang="hu-HU" dirty="0" smtClean="0"/>
              <a:t>http://zoldzug.hu/term%C3%A9k/cobra</a:t>
            </a:r>
          </a:p>
          <a:p>
            <a:r>
              <a:rPr lang="hu-HU" dirty="0" smtClean="0"/>
              <a:t>http://zoldzug.hu/term%C3%A9k/beetle</a:t>
            </a:r>
          </a:p>
          <a:p>
            <a:r>
              <a:rPr lang="hu-HU" dirty="0" smtClean="0"/>
              <a:t>http://www.zoldbolt.hu/energiatakarekos-termekek/elektromos/go-green-napelemes-kurblis-zsebradio.html</a:t>
            </a:r>
          </a:p>
          <a:p>
            <a:r>
              <a:rPr lang="hu-HU" dirty="0" smtClean="0"/>
              <a:t>http://www.zoldbolt.hu/energiatakarekos-termekek/elektromos/go-green-napelemes-univerzalis-taviranyito.html</a:t>
            </a:r>
          </a:p>
          <a:p>
            <a:r>
              <a:rPr lang="hu-HU" dirty="0" smtClean="0"/>
              <a:t>http://zoldzug.hu/term%C3%A9k/radi%C3%A1tor-f%C3%B3lia</a:t>
            </a:r>
          </a:p>
          <a:p>
            <a:r>
              <a:rPr lang="hu-HU" dirty="0" smtClean="0"/>
              <a:t>http://www.zoldbolt.hu/energiatakarekos-termekek/hotakarekos/go-green-programozhato-radiator-hofokszabalyozo.html</a:t>
            </a:r>
          </a:p>
          <a:p>
            <a:r>
              <a:rPr lang="hu-HU" dirty="0" smtClean="0"/>
              <a:t>http://www.zoldbolt.hu/energiatakarekos-termekek/hotakarekos/go-green-huto-es-fagyasztohomero.html</a:t>
            </a:r>
          </a:p>
          <a:p>
            <a:r>
              <a:rPr lang="hu-HU" dirty="0" smtClean="0"/>
              <a:t>http://zoldtech.hu/webaruhaz/eszkozok/6</a:t>
            </a:r>
          </a:p>
          <a:p>
            <a:r>
              <a:rPr lang="hu-HU" dirty="0" smtClean="0"/>
              <a:t>http://zoldtech.hu/webaruhaz/eszkozok/9</a:t>
            </a:r>
          </a:p>
          <a:p>
            <a:r>
              <a:rPr lang="hu-HU" dirty="0" smtClean="0"/>
              <a:t>http://www.argep.hu/popup.asp?pid=255806507&amp;pnr=10001&amp;foto=1</a:t>
            </a:r>
          </a:p>
          <a:p>
            <a:r>
              <a:rPr lang="hu-HU" dirty="0" smtClean="0"/>
              <a:t>http://www.argep.hu/popup.asp?pid=255807676&amp;pnr=10001&amp;foto=1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327195" y="0"/>
            <a:ext cx="2610395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Források</a:t>
            </a:r>
            <a:endParaRPr lang="hu-H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églalap 3">
            <a:hlinkClick r:id="" action="ppaction://hlinkshowjump?jump=nextslide"/>
          </p:cNvPr>
          <p:cNvSpPr/>
          <p:nvPr/>
        </p:nvSpPr>
        <p:spPr>
          <a:xfrm>
            <a:off x="6668725" y="4146925"/>
            <a:ext cx="2475275" cy="36004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 a Kvízhez</a:t>
            </a:r>
            <a:endParaRPr lang="hu-HU" dirty="0"/>
          </a:p>
        </p:txBody>
      </p:sp>
      <p:sp>
        <p:nvSpPr>
          <p:cNvPr id="5" name="Körszelet 4"/>
          <p:cNvSpPr/>
          <p:nvPr/>
        </p:nvSpPr>
        <p:spPr>
          <a:xfrm>
            <a:off x="5903640" y="3876895"/>
            <a:ext cx="914400" cy="914400"/>
          </a:xfrm>
          <a:prstGeom prst="chord">
            <a:avLst>
              <a:gd name="adj1" fmla="val 5407279"/>
              <a:gd name="adj2" fmla="val 1620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Körszelet 5"/>
          <p:cNvSpPr/>
          <p:nvPr/>
        </p:nvSpPr>
        <p:spPr>
          <a:xfrm flipH="1">
            <a:off x="5903640" y="3876895"/>
            <a:ext cx="900100" cy="914400"/>
          </a:xfrm>
          <a:prstGeom prst="chord">
            <a:avLst>
              <a:gd name="adj1" fmla="val 5407279"/>
              <a:gd name="adj2" fmla="val 1620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00"/>
                            </p:stCondLst>
                            <p:childTnLst>
                              <p:par>
                                <p:cTn id="6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"/>
                            </p:stCondLst>
                            <p:childTnLst>
                              <p:par>
                                <p:cTn id="7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Húzzon egy kártyát!</a:t>
            </a:r>
            <a:endParaRPr lang="hu-H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Lekerekített téglalap 2">
            <a:hlinkClick r:id="rId2" action="ppaction://hlinksldjump"/>
          </p:cNvPr>
          <p:cNvSpPr/>
          <p:nvPr/>
        </p:nvSpPr>
        <p:spPr>
          <a:xfrm>
            <a:off x="1961709" y="951570"/>
            <a:ext cx="2565285" cy="377247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>
            <a:hlinkClick r:id="rId4" action="ppaction://hlinksldjump"/>
          </p:cNvPr>
          <p:cNvSpPr/>
          <p:nvPr/>
        </p:nvSpPr>
        <p:spPr>
          <a:xfrm>
            <a:off x="4526994" y="996575"/>
            <a:ext cx="2565285" cy="377247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1851670"/>
            <a:ext cx="3555395" cy="1935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u="sng" dirty="0" smtClean="0"/>
              <a:t>Kép kvíz</a:t>
            </a:r>
          </a:p>
          <a:p>
            <a:pPr algn="ctr"/>
            <a:r>
              <a:rPr lang="hu-HU" sz="2400" dirty="0" smtClean="0"/>
              <a:t>Mik láthatóak a képen?</a:t>
            </a:r>
          </a:p>
          <a:p>
            <a:pPr algn="ctr"/>
            <a:r>
              <a:rPr lang="hu-HU" sz="2400" dirty="0" smtClean="0"/>
              <a:t>Amennyiben válaszolt, nyomjon a válasz gombra.</a:t>
            </a:r>
            <a:endParaRPr lang="hu-HU" sz="2400" dirty="0"/>
          </a:p>
        </p:txBody>
      </p:sp>
      <p:pic>
        <p:nvPicPr>
          <p:cNvPr id="7" name="Picture 2" descr="Co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255" y="231490"/>
            <a:ext cx="1916705" cy="25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www.zoldbolt.hu/data/gg92.2_go%20green%20solar%20en%20opwind%20radio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1490"/>
            <a:ext cx="2970330" cy="2236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http://www.zoldbolt.hu/upload_files/filemanager/ene0001_02.jpg"/>
          <p:cNvPicPr>
            <a:picLocks noChangeAspect="1" noChangeArrowheads="1"/>
          </p:cNvPicPr>
          <p:nvPr/>
        </p:nvPicPr>
        <p:blipFill>
          <a:blip r:embed="rId4" cstate="print"/>
          <a:srcRect l="24588" t="24590" r="15171"/>
          <a:stretch>
            <a:fillRect/>
          </a:stretch>
        </p:blipFill>
        <p:spPr bwMode="auto">
          <a:xfrm>
            <a:off x="6597225" y="3200019"/>
            <a:ext cx="2070230" cy="1943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ttp://zoldtech.hu/webaruhaz/eszkozok/8/kepek/viztakarekos-zuhanyfej-feher.jpg?width=4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6975" y="3426845"/>
            <a:ext cx="1980220" cy="1485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églalap 10"/>
          <p:cNvSpPr/>
          <p:nvPr/>
        </p:nvSpPr>
        <p:spPr>
          <a:xfrm>
            <a:off x="971600" y="4551970"/>
            <a:ext cx="1980220" cy="40504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Válasz</a:t>
            </a:r>
            <a:endParaRPr lang="hu-HU" sz="2400" dirty="0"/>
          </a:p>
        </p:txBody>
      </p:sp>
      <p:sp>
        <p:nvSpPr>
          <p:cNvPr id="12" name="Téglalap 11"/>
          <p:cNvSpPr/>
          <p:nvPr/>
        </p:nvSpPr>
        <p:spPr>
          <a:xfrm>
            <a:off x="5054034" y="4774168"/>
            <a:ext cx="40899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Programozható radiátor hőfokszabályozó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4076945" y="4146925"/>
            <a:ext cx="23728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Víztakarékos zuhanyfej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7092280" y="2661760"/>
            <a:ext cx="7438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hu-HU" b="1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Cobra</a:t>
            </a:r>
            <a:endParaRPr lang="hu-HU" b="1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086835" y="276495"/>
            <a:ext cx="31531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hu-H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Napelemes, kurblis zsebrádió</a:t>
            </a:r>
            <a:endParaRPr lang="hu-H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431540" y="726545"/>
            <a:ext cx="2655295" cy="36454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Ki akar lépni, vagy meg akarja nézni a másikat? (ha már megnézte akkor nem kell.)</a:t>
            </a:r>
            <a:endParaRPr lang="hu-HU" dirty="0"/>
          </a:p>
        </p:txBody>
      </p:sp>
      <p:sp>
        <p:nvSpPr>
          <p:cNvPr id="21" name="Téglalap 20">
            <a:hlinkClick r:id="rId6" action="ppaction://hlinksldjump"/>
          </p:cNvPr>
          <p:cNvSpPr/>
          <p:nvPr/>
        </p:nvSpPr>
        <p:spPr>
          <a:xfrm>
            <a:off x="521551" y="1041580"/>
            <a:ext cx="126014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Kilépek</a:t>
            </a:r>
            <a:endParaRPr lang="hu-HU" dirty="0"/>
          </a:p>
        </p:txBody>
      </p:sp>
      <p:sp>
        <p:nvSpPr>
          <p:cNvPr id="22" name="Téglalap 21">
            <a:hlinkClick r:id="rId7" action="ppaction://hlinksldjump"/>
          </p:cNvPr>
          <p:cNvSpPr/>
          <p:nvPr/>
        </p:nvSpPr>
        <p:spPr>
          <a:xfrm>
            <a:off x="1016605" y="3291830"/>
            <a:ext cx="1440159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Megnézem a másik kvíz feladatot.</a:t>
            </a:r>
            <a:endParaRPr lang="hu-HU" dirty="0"/>
          </a:p>
        </p:txBody>
      </p:sp>
      <p:sp>
        <p:nvSpPr>
          <p:cNvPr id="23" name="Téglalap 22">
            <a:hlinkClick r:id="rId8" action="ppaction://hlinksldjump"/>
          </p:cNvPr>
          <p:cNvSpPr/>
          <p:nvPr/>
        </p:nvSpPr>
        <p:spPr>
          <a:xfrm>
            <a:off x="1781690" y="1041580"/>
            <a:ext cx="126014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Visszanézek</a:t>
            </a:r>
            <a:r>
              <a:rPr lang="hu-HU" dirty="0" smtClean="0"/>
              <a:t> egy témát.</a:t>
            </a:r>
            <a:endParaRPr lang="hu-H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FFF37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37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31490"/>
            <a:ext cx="3555395" cy="1935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u="sng" dirty="0" smtClean="0"/>
              <a:t>Kérdezz felelek</a:t>
            </a:r>
          </a:p>
          <a:p>
            <a:pPr algn="ctr"/>
            <a:r>
              <a:rPr lang="hu-HU" sz="2400" dirty="0" smtClean="0"/>
              <a:t>Válaszolj Igennel vagy Nemmel, majd utána nyomjon a szimbólumra!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3716905" y="231490"/>
            <a:ext cx="5130570" cy="463551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sz="2800" dirty="0" smtClean="0"/>
              <a:t>5 kérdés</a:t>
            </a:r>
          </a:p>
          <a:p>
            <a:pPr marL="342900" indent="-342900" algn="ctr">
              <a:spcAft>
                <a:spcPts val="1200"/>
              </a:spcAft>
              <a:buAutoNum type="arabicPeriod"/>
            </a:pPr>
            <a:r>
              <a:rPr lang="hu-HU" sz="2000" dirty="0" smtClean="0"/>
              <a:t>Az </a:t>
            </a:r>
            <a:r>
              <a:rPr lang="hu-HU" sz="2000" dirty="0" err="1" smtClean="0"/>
              <a:t>Albatros</a:t>
            </a:r>
            <a:r>
              <a:rPr lang="hu-HU" sz="2000" dirty="0" smtClean="0"/>
              <a:t> napelemes technikával tölt?</a:t>
            </a:r>
          </a:p>
          <a:p>
            <a:pPr marL="342900" indent="-342900" algn="ctr">
              <a:spcAft>
                <a:spcPts val="1200"/>
              </a:spcAft>
              <a:buFontTx/>
              <a:buAutoNum type="arabicPeriod"/>
            </a:pPr>
            <a:r>
              <a:rPr lang="hu-HU" sz="2000" dirty="0" smtClean="0"/>
              <a:t>Kell elem a Napelemes, kurblis zsebrádióhoz?</a:t>
            </a:r>
          </a:p>
          <a:p>
            <a:pPr marL="342900" indent="-342900" algn="ctr">
              <a:spcAft>
                <a:spcPts val="1200"/>
              </a:spcAft>
              <a:buFontTx/>
              <a:buAutoNum type="arabicPeriod"/>
            </a:pPr>
            <a:r>
              <a:rPr lang="hu-HU" sz="2000" dirty="0" smtClean="0"/>
              <a:t>A Hűtő- és fagyasztóhőmérő eszközzel lehet ételeknek a hőmérsékletét mérni?</a:t>
            </a:r>
          </a:p>
          <a:p>
            <a:pPr marL="342900" indent="-342900" algn="ctr">
              <a:spcAft>
                <a:spcPts val="1200"/>
              </a:spcAft>
              <a:buFontTx/>
              <a:buAutoNum type="arabicPeriod"/>
            </a:pPr>
            <a:r>
              <a:rPr lang="hu-HU" sz="2000" dirty="0" smtClean="0"/>
              <a:t>Csak telefont tud tölteni a </a:t>
            </a:r>
            <a:r>
              <a:rPr lang="hu-HU" sz="2000" dirty="0" err="1" smtClean="0"/>
              <a:t>Cobra</a:t>
            </a:r>
            <a:r>
              <a:rPr lang="hu-HU" sz="2000" dirty="0" smtClean="0"/>
              <a:t>?</a:t>
            </a:r>
          </a:p>
          <a:p>
            <a:pPr marL="342900" indent="-342900" algn="ctr">
              <a:spcAft>
                <a:spcPts val="1200"/>
              </a:spcAft>
              <a:buFontTx/>
              <a:buAutoNum type="arabicPeriod"/>
            </a:pPr>
            <a:r>
              <a:rPr lang="hu-HU" sz="2000" dirty="0" smtClean="0"/>
              <a:t>Bármilyen fényviszony mellett töltődik a napelemes univerzális távirányító?</a:t>
            </a:r>
          </a:p>
          <a:p>
            <a:pPr marL="342900" indent="-342900" algn="ctr"/>
            <a:endParaRPr lang="hu-HU" dirty="0" smtClean="0"/>
          </a:p>
        </p:txBody>
      </p:sp>
      <p:sp>
        <p:nvSpPr>
          <p:cNvPr id="4" name="Téglalap 3"/>
          <p:cNvSpPr/>
          <p:nvPr/>
        </p:nvSpPr>
        <p:spPr>
          <a:xfrm>
            <a:off x="161510" y="2346725"/>
            <a:ext cx="3105345" cy="24752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06515" y="2391730"/>
            <a:ext cx="24752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1.</a:t>
            </a:r>
          </a:p>
          <a:p>
            <a:r>
              <a:rPr lang="hu-HU" sz="2800" dirty="0" smtClean="0"/>
              <a:t>2.</a:t>
            </a:r>
          </a:p>
          <a:p>
            <a:r>
              <a:rPr lang="hu-HU" sz="2800" dirty="0" smtClean="0"/>
              <a:t>3.</a:t>
            </a:r>
          </a:p>
          <a:p>
            <a:r>
              <a:rPr lang="hu-HU" sz="2800" dirty="0" smtClean="0"/>
              <a:t>4.</a:t>
            </a:r>
          </a:p>
          <a:p>
            <a:r>
              <a:rPr lang="hu-HU" sz="2800" dirty="0" smtClean="0"/>
              <a:t>5.</a:t>
            </a:r>
            <a:endParaRPr lang="hu-HU" sz="2800" dirty="0"/>
          </a:p>
        </p:txBody>
      </p:sp>
      <p:sp>
        <p:nvSpPr>
          <p:cNvPr id="6" name="Téglalap 5"/>
          <p:cNvSpPr/>
          <p:nvPr/>
        </p:nvSpPr>
        <p:spPr>
          <a:xfrm>
            <a:off x="836585" y="2526745"/>
            <a:ext cx="914400" cy="2700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Igen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736685" y="2526745"/>
            <a:ext cx="914400" cy="2700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</a:t>
            </a:r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836585" y="2931790"/>
            <a:ext cx="914400" cy="2700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Igen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1736685" y="2931790"/>
            <a:ext cx="914400" cy="2700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836585" y="3381840"/>
            <a:ext cx="914400" cy="2700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Igen</a:t>
            </a:r>
            <a:endParaRPr lang="hu-HU" dirty="0"/>
          </a:p>
        </p:txBody>
      </p:sp>
      <p:sp>
        <p:nvSpPr>
          <p:cNvPr id="19" name="Téglalap 18"/>
          <p:cNvSpPr/>
          <p:nvPr/>
        </p:nvSpPr>
        <p:spPr>
          <a:xfrm>
            <a:off x="1736685" y="3381840"/>
            <a:ext cx="914400" cy="2700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</a:t>
            </a:r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836585" y="3786885"/>
            <a:ext cx="914400" cy="2700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Igen</a:t>
            </a:r>
            <a:endParaRPr lang="hu-HU" dirty="0"/>
          </a:p>
        </p:txBody>
      </p:sp>
      <p:sp>
        <p:nvSpPr>
          <p:cNvPr id="21" name="Téglalap 20"/>
          <p:cNvSpPr/>
          <p:nvPr/>
        </p:nvSpPr>
        <p:spPr>
          <a:xfrm>
            <a:off x="1736685" y="3786885"/>
            <a:ext cx="914400" cy="2700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</a:t>
            </a:r>
            <a:endParaRPr lang="hu-HU" dirty="0"/>
          </a:p>
        </p:txBody>
      </p:sp>
      <p:sp>
        <p:nvSpPr>
          <p:cNvPr id="22" name="Téglalap 21"/>
          <p:cNvSpPr/>
          <p:nvPr/>
        </p:nvSpPr>
        <p:spPr>
          <a:xfrm>
            <a:off x="836585" y="4236935"/>
            <a:ext cx="914400" cy="2700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Igen</a:t>
            </a:r>
            <a:endParaRPr lang="hu-HU" dirty="0"/>
          </a:p>
        </p:txBody>
      </p:sp>
      <p:sp>
        <p:nvSpPr>
          <p:cNvPr id="23" name="Téglalap 22"/>
          <p:cNvSpPr/>
          <p:nvPr/>
        </p:nvSpPr>
        <p:spPr>
          <a:xfrm>
            <a:off x="1736685" y="4236935"/>
            <a:ext cx="914400" cy="2700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</a:t>
            </a:r>
            <a:endParaRPr lang="hu-HU" dirty="0"/>
          </a:p>
        </p:txBody>
      </p:sp>
      <p:sp>
        <p:nvSpPr>
          <p:cNvPr id="24" name="Téglalap 23"/>
          <p:cNvSpPr/>
          <p:nvPr/>
        </p:nvSpPr>
        <p:spPr>
          <a:xfrm>
            <a:off x="5067055" y="591530"/>
            <a:ext cx="2655295" cy="36454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Ki akar lépni, vagy meg akarja nézni a másikat? (ha már megnézte akkor nem kell.)</a:t>
            </a:r>
            <a:endParaRPr lang="hu-HU" dirty="0"/>
          </a:p>
        </p:txBody>
      </p:sp>
      <p:sp>
        <p:nvSpPr>
          <p:cNvPr id="26" name="Téglalap 25">
            <a:hlinkClick r:id="rId2" action="ppaction://hlinksldjump"/>
          </p:cNvPr>
          <p:cNvSpPr/>
          <p:nvPr/>
        </p:nvSpPr>
        <p:spPr>
          <a:xfrm>
            <a:off x="5157066" y="906565"/>
            <a:ext cx="126014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Kilépek</a:t>
            </a:r>
            <a:endParaRPr lang="hu-HU" dirty="0"/>
          </a:p>
        </p:txBody>
      </p:sp>
      <p:sp>
        <p:nvSpPr>
          <p:cNvPr id="28" name="Átellenes sarkain kerekített téglalap 27"/>
          <p:cNvSpPr/>
          <p:nvPr/>
        </p:nvSpPr>
        <p:spPr>
          <a:xfrm>
            <a:off x="2771800" y="2526745"/>
            <a:ext cx="360040" cy="2025225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ym typeface="Wingdings"/>
              </a:rPr>
              <a:t></a:t>
            </a:r>
            <a:endParaRPr lang="hu-HU" sz="2400" dirty="0"/>
          </a:p>
        </p:txBody>
      </p:sp>
      <p:sp>
        <p:nvSpPr>
          <p:cNvPr id="27" name="Téglalap 26">
            <a:hlinkClick r:id="rId3" action="ppaction://hlinksldjump"/>
          </p:cNvPr>
          <p:cNvSpPr/>
          <p:nvPr/>
        </p:nvSpPr>
        <p:spPr>
          <a:xfrm>
            <a:off x="5652120" y="3156815"/>
            <a:ext cx="1440159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Megnézem a másik kvíz feladatot.</a:t>
            </a:r>
            <a:endParaRPr lang="hu-HU" dirty="0"/>
          </a:p>
        </p:txBody>
      </p:sp>
      <p:sp>
        <p:nvSpPr>
          <p:cNvPr id="29" name="Téglalap 28">
            <a:hlinkClick r:id="rId4" action="ppaction://hlinksldjump"/>
          </p:cNvPr>
          <p:cNvSpPr/>
          <p:nvPr/>
        </p:nvSpPr>
        <p:spPr>
          <a:xfrm>
            <a:off x="6417205" y="906565"/>
            <a:ext cx="126014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Visszanézek</a:t>
            </a:r>
            <a:r>
              <a:rPr lang="hu-HU" dirty="0" smtClean="0"/>
              <a:t> egy témát.</a:t>
            </a:r>
            <a:endParaRPr lang="hu-H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50"/>
                            </p:stCondLst>
                            <p:childTnLst>
                              <p:par>
                                <p:cTn id="13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6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5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9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5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3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37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37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37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37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7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86535" y="0"/>
            <a:ext cx="8463984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Remélem tetszett</a:t>
            </a:r>
          </a:p>
          <a:p>
            <a:pPr algn="ctr"/>
            <a:r>
              <a:rPr lang="hu-H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a bemutató!</a:t>
            </a:r>
          </a:p>
          <a:p>
            <a:pPr algn="ctr"/>
            <a:r>
              <a:rPr lang="hu-H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Gazdálkodj okosan!</a:t>
            </a:r>
          </a:p>
          <a:p>
            <a:pPr algn="ctr"/>
            <a:r>
              <a:rPr lang="hu-H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Viszlát!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eptar.hu/gfx/epuletek/749_epuletkep1nag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206515" y="276495"/>
            <a:ext cx="873097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Üdvözöljük a Zöld boltban!</a:t>
            </a:r>
            <a:endParaRPr lang="hu-H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06515" y="1176595"/>
            <a:ext cx="873097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Belépéshez kattintson az ajtóra</a:t>
            </a:r>
            <a:endParaRPr lang="hu-H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églalap 13">
            <a:hlinkClick r:id="" action="ppaction://hlinkshowjump?jump=nextslide"/>
          </p:cNvPr>
          <p:cNvSpPr/>
          <p:nvPr/>
        </p:nvSpPr>
        <p:spPr>
          <a:xfrm>
            <a:off x="3941930" y="3156815"/>
            <a:ext cx="1080120" cy="1260139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5016500" y="1860550"/>
            <a:ext cx="1155700" cy="1063096"/>
            <a:chOff x="2349500" y="2082800"/>
            <a:chExt cx="1981200" cy="1822450"/>
          </a:xfrm>
          <a:scene3d>
            <a:camera prst="perspectiveRight"/>
            <a:lightRig rig="threePt" dir="t"/>
          </a:scene3d>
        </p:grpSpPr>
        <p:sp>
          <p:nvSpPr>
            <p:cNvPr id="6" name="Téglalap 5"/>
            <p:cNvSpPr/>
            <p:nvPr/>
          </p:nvSpPr>
          <p:spPr>
            <a:xfrm>
              <a:off x="2749550" y="3060700"/>
              <a:ext cx="177800" cy="84455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Téglalap 6"/>
            <p:cNvSpPr/>
            <p:nvPr/>
          </p:nvSpPr>
          <p:spPr>
            <a:xfrm>
              <a:off x="3771900" y="3060700"/>
              <a:ext cx="177800" cy="84455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/>
            <p:cNvSpPr/>
            <p:nvPr/>
          </p:nvSpPr>
          <p:spPr>
            <a:xfrm>
              <a:off x="2349500" y="2082800"/>
              <a:ext cx="1981200" cy="10033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latin typeface="Impact" pitchFamily="34" charset="0"/>
                </a:rPr>
                <a:t>ZÖLD BOLT</a:t>
              </a:r>
              <a:endParaRPr lang="hu-HU" dirty="0">
                <a:latin typeface="Impac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4085E-6 L 4.16667E-6 -0.0229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4085E-6 L 4.16667E-6 -0.0229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zoldstudio.viragcenter.hu/otthon/elote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5150441"/>
          </a:xfrm>
          <a:prstGeom prst="rect">
            <a:avLst/>
          </a:prstGeom>
          <a:noFill/>
        </p:spPr>
      </p:pic>
      <p:sp>
        <p:nvSpPr>
          <p:cNvPr id="16" name="Téglalap 15">
            <a:hlinkClick r:id="rId3" action="ppaction://hlinksldjump"/>
          </p:cNvPr>
          <p:cNvSpPr/>
          <p:nvPr/>
        </p:nvSpPr>
        <p:spPr>
          <a:xfrm>
            <a:off x="1061610" y="4326945"/>
            <a:ext cx="2475275" cy="36004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Források, Kvíz</a:t>
            </a:r>
            <a:endParaRPr lang="hu-HU" dirty="0"/>
          </a:p>
        </p:txBody>
      </p:sp>
      <p:sp>
        <p:nvSpPr>
          <p:cNvPr id="2" name="Téglalap 1">
            <a:hlinkClick r:id="rId4" action="ppaction://hlinksldjump"/>
          </p:cNvPr>
          <p:cNvSpPr/>
          <p:nvPr/>
        </p:nvSpPr>
        <p:spPr>
          <a:xfrm>
            <a:off x="1916705" y="2751770"/>
            <a:ext cx="2700300" cy="6750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Energiatakarékosság</a:t>
            </a:r>
            <a:endParaRPr lang="hu-HU" sz="2400" dirty="0"/>
          </a:p>
        </p:txBody>
      </p:sp>
      <p:sp>
        <p:nvSpPr>
          <p:cNvPr id="3" name="Téglalap 2">
            <a:hlinkClick r:id="rId5" action="ppaction://hlinksldjump"/>
          </p:cNvPr>
          <p:cNvSpPr/>
          <p:nvPr/>
        </p:nvSpPr>
        <p:spPr>
          <a:xfrm>
            <a:off x="2771800" y="906565"/>
            <a:ext cx="2700300" cy="6750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Hő takarékosság</a:t>
            </a:r>
            <a:endParaRPr lang="hu-HU" sz="2800" dirty="0"/>
          </a:p>
        </p:txBody>
      </p:sp>
      <p:sp>
        <p:nvSpPr>
          <p:cNvPr id="4" name="Téglalap 3">
            <a:hlinkClick r:id="rId6" action="ppaction://hlinksldjump"/>
          </p:cNvPr>
          <p:cNvSpPr/>
          <p:nvPr/>
        </p:nvSpPr>
        <p:spPr>
          <a:xfrm>
            <a:off x="5157065" y="3696875"/>
            <a:ext cx="2700300" cy="6750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Víztakarékosság</a:t>
            </a:r>
            <a:endParaRPr lang="hu-HU" sz="2800" dirty="0"/>
          </a:p>
        </p:txBody>
      </p:sp>
      <p:sp>
        <p:nvSpPr>
          <p:cNvPr id="9" name="Háromszög 8"/>
          <p:cNvSpPr/>
          <p:nvPr/>
        </p:nvSpPr>
        <p:spPr>
          <a:xfrm>
            <a:off x="2951820" y="2166705"/>
            <a:ext cx="540060" cy="585065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Háromszög 9"/>
          <p:cNvSpPr/>
          <p:nvPr/>
        </p:nvSpPr>
        <p:spPr>
          <a:xfrm>
            <a:off x="4166955" y="321500"/>
            <a:ext cx="540060" cy="585065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Háromszög 10"/>
          <p:cNvSpPr/>
          <p:nvPr/>
        </p:nvSpPr>
        <p:spPr>
          <a:xfrm rot="5400000">
            <a:off x="7879868" y="3719378"/>
            <a:ext cx="540060" cy="585065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Körszelet 13"/>
          <p:cNvSpPr/>
          <p:nvPr/>
        </p:nvSpPr>
        <p:spPr>
          <a:xfrm>
            <a:off x="296525" y="4056915"/>
            <a:ext cx="914400" cy="914400"/>
          </a:xfrm>
          <a:prstGeom prst="chord">
            <a:avLst>
              <a:gd name="adj1" fmla="val 5407279"/>
              <a:gd name="adj2" fmla="val 1620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Körszelet 14"/>
          <p:cNvSpPr/>
          <p:nvPr/>
        </p:nvSpPr>
        <p:spPr>
          <a:xfrm flipH="1">
            <a:off x="296525" y="4056915"/>
            <a:ext cx="900100" cy="914400"/>
          </a:xfrm>
          <a:prstGeom prst="chord">
            <a:avLst>
              <a:gd name="adj1" fmla="val 5407279"/>
              <a:gd name="adj2" fmla="val 1620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928794" y="2751770"/>
            <a:ext cx="2688211" cy="675076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Megnézve</a:t>
            </a:r>
            <a:endParaRPr lang="hu-HU" sz="2400" dirty="0"/>
          </a:p>
        </p:txBody>
      </p:sp>
      <p:sp>
        <p:nvSpPr>
          <p:cNvPr id="13" name="Téglalap 12"/>
          <p:cNvSpPr/>
          <p:nvPr/>
        </p:nvSpPr>
        <p:spPr>
          <a:xfrm>
            <a:off x="2786050" y="900000"/>
            <a:ext cx="2695135" cy="6840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Megnézve</a:t>
            </a:r>
            <a:endParaRPr lang="hu-HU" sz="2400" dirty="0"/>
          </a:p>
        </p:txBody>
      </p:sp>
      <p:sp>
        <p:nvSpPr>
          <p:cNvPr id="17" name="Téglalap 16"/>
          <p:cNvSpPr/>
          <p:nvPr/>
        </p:nvSpPr>
        <p:spPr>
          <a:xfrm>
            <a:off x="5143504" y="3708000"/>
            <a:ext cx="2714644" cy="6497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Megnézve</a:t>
            </a:r>
            <a:endParaRPr lang="hu-HU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7129E-6 L -2.5E-6 0.13722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5177E-6 L -3.33333E-6 0.132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9143E-6 L 2.5E-6 0.13598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  <p:bldP spid="14" grpId="0" animBg="1"/>
      <p:bldP spid="15" grpId="0" animBg="1"/>
      <p:bldP spid="8" grpId="0" animBg="1"/>
      <p:bldP spid="8" grpId="1" animBg="1"/>
      <p:bldP spid="13" grpId="0" animBg="1"/>
      <p:bldP spid="13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753876" y="321500"/>
            <a:ext cx="139012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28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hu-HU" sz="28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366505"/>
            <a:ext cx="8172400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4000" dirty="0" smtClean="0"/>
              <a:t>Az ember sokszor nincs tisztában azzal, hogy mennyi áramot fogyaszt naponta. Valaki a lámpát hagyja égve, valaki a TV-t hagyja bekapcsolva. Ezek azonban súlyos pazarlásnak minősíthetőek. Lássunk néhány energiatakarékos eszközt.</a:t>
            </a:r>
            <a:endParaRPr lang="hu-HU" sz="40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91580" y="231490"/>
            <a:ext cx="297033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Albatros</a:t>
            </a:r>
            <a:endParaRPr lang="hu-H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06516" y="1311610"/>
            <a:ext cx="612068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ysClr val="windowText" lastClr="000000"/>
                </a:solidFill>
              </a:rPr>
              <a:t>A </a:t>
            </a:r>
            <a:r>
              <a:rPr lang="hu-HU" sz="2800" b="1" dirty="0" err="1" smtClean="0">
                <a:solidFill>
                  <a:sysClr val="windowText" lastClr="000000"/>
                </a:solidFill>
              </a:rPr>
              <a:t>POWERplus</a:t>
            </a:r>
            <a:r>
              <a:rPr lang="hu-HU" sz="2800" b="1" dirty="0" smtClean="0">
                <a:solidFill>
                  <a:sysClr val="windowText" lastClr="000000"/>
                </a:solidFill>
              </a:rPr>
              <a:t> </a:t>
            </a:r>
            <a:r>
              <a:rPr lang="hu-HU" sz="2800" b="1" dirty="0" err="1" smtClean="0">
                <a:solidFill>
                  <a:sysClr val="windowText" lastClr="000000"/>
                </a:solidFill>
              </a:rPr>
              <a:t>Albatros</a:t>
            </a:r>
            <a:r>
              <a:rPr lang="hu-HU" sz="2800" b="1" dirty="0" smtClean="0">
                <a:solidFill>
                  <a:sysClr val="windowText" lastClr="000000"/>
                </a:solidFill>
              </a:rPr>
              <a:t> </a:t>
            </a:r>
            <a:r>
              <a:rPr lang="hu-HU" sz="2800" b="1" dirty="0" err="1" smtClean="0">
                <a:solidFill>
                  <a:sysClr val="windowText" lastClr="000000"/>
                </a:solidFill>
              </a:rPr>
              <a:t>a</a:t>
            </a:r>
            <a:r>
              <a:rPr lang="hu-HU" sz="2800" b="1" dirty="0" smtClean="0">
                <a:solidFill>
                  <a:sysClr val="windowText" lastClr="000000"/>
                </a:solidFill>
              </a:rPr>
              <a:t> legújabb napelem technológiát használja. Kimenetén napos körülmények között 15 Volt és 10 W teljesítményt ad ki, de még normál fényben is termel elektromos energiát. Ez a flexibilis, összehajtható napelem panel könnyen telepíthető bárhová.</a:t>
            </a:r>
            <a:endParaRPr lang="hu-HU" sz="2800" dirty="0">
              <a:solidFill>
                <a:sysClr val="windowText" lastClr="000000"/>
              </a:solidFill>
            </a:endParaRPr>
          </a:p>
        </p:txBody>
      </p:sp>
      <p:pic>
        <p:nvPicPr>
          <p:cNvPr id="16386" name="Picture 2" descr="Albat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165" y="186485"/>
            <a:ext cx="2675855" cy="357112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504056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Cobra</a:t>
            </a:r>
            <a:endParaRPr lang="hu-H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111627"/>
            <a:ext cx="7497324" cy="403187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200" b="1" dirty="0" smtClean="0"/>
              <a:t>A </a:t>
            </a:r>
            <a:r>
              <a:rPr lang="hu-HU" sz="3200" b="1" dirty="0" err="1" smtClean="0"/>
              <a:t>POWERplus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Cobra</a:t>
            </a:r>
            <a:r>
              <a:rPr lang="hu-HU" sz="3200" b="1" dirty="0" smtClean="0"/>
              <a:t> egy nagy teljesítményű napelemes töltő egy vékony 1.000 </a:t>
            </a:r>
            <a:r>
              <a:rPr lang="hu-HU" sz="3200" b="1" dirty="0" err="1" smtClean="0"/>
              <a:t>mAh</a:t>
            </a:r>
            <a:r>
              <a:rPr lang="hu-HU" sz="3200" b="1" dirty="0" smtClean="0"/>
              <a:t> akkumulátorral. Könnyen feltöltheti mobil telefonját, vagy más berendezését. A napelemes cellák 1.5W-al (de akár 1.76W-al optimális esetben) akár 2-3 óra alatt is feltöltik a beépített akkumulátort.</a:t>
            </a:r>
            <a:endParaRPr lang="hu-HU" sz="3200" dirty="0"/>
          </a:p>
        </p:txBody>
      </p:sp>
      <p:pic>
        <p:nvPicPr>
          <p:cNvPr id="17410" name="Picture 2" descr="Co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7295" y="501520"/>
            <a:ext cx="1916705" cy="255798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504056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Cobra</a:t>
            </a:r>
            <a:endParaRPr lang="hu-H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3311860" y="1536635"/>
            <a:ext cx="2385265" cy="2520280"/>
            <a:chOff x="2681790" y="1941680"/>
            <a:chExt cx="2385265" cy="2520280"/>
          </a:xfrm>
          <a:scene3d>
            <a:camera prst="perspectiveHeroicExtremeLeftFacing"/>
            <a:lightRig rig="threePt" dir="t"/>
          </a:scene3d>
        </p:grpSpPr>
        <p:sp>
          <p:nvSpPr>
            <p:cNvPr id="3" name="Téglalap 2"/>
            <p:cNvSpPr/>
            <p:nvPr/>
          </p:nvSpPr>
          <p:spPr>
            <a:xfrm>
              <a:off x="2681790" y="1941680"/>
              <a:ext cx="2385265" cy="2520280"/>
            </a:xfrm>
            <a:prstGeom prst="rect">
              <a:avLst/>
            </a:prstGeom>
            <a:sp3d extrusionH="222250">
              <a:bevelT w="1016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/>
            <p:cNvSpPr/>
            <p:nvPr/>
          </p:nvSpPr>
          <p:spPr>
            <a:xfrm>
              <a:off x="2861810" y="2211710"/>
              <a:ext cx="2025225" cy="1935215"/>
            </a:xfrm>
            <a:prstGeom prst="rect">
              <a:avLst/>
            </a:prstGeom>
            <a:solidFill>
              <a:schemeClr val="dk1"/>
            </a:solidFill>
            <a:sp3d extrusionH="222250">
              <a:bevelT w="101600" h="1143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" name="Nap 5"/>
          <p:cNvSpPr/>
          <p:nvPr/>
        </p:nvSpPr>
        <p:spPr>
          <a:xfrm>
            <a:off x="611560" y="1806665"/>
            <a:ext cx="2070230" cy="207023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2771800" y="2166705"/>
            <a:ext cx="720080" cy="1125125"/>
          </a:xfrm>
          <a:prstGeom prst="rightArrow">
            <a:avLst>
              <a:gd name="adj1" fmla="val 50000"/>
              <a:gd name="adj2" fmla="val 81008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/>
        </p:nvSpPr>
        <p:spPr>
          <a:xfrm>
            <a:off x="5652120" y="3381840"/>
            <a:ext cx="2023261" cy="1188552"/>
          </a:xfrm>
          <a:custGeom>
            <a:avLst/>
            <a:gdLst>
              <a:gd name="connsiteX0" fmla="*/ 0 w 2023261"/>
              <a:gd name="connsiteY0" fmla="*/ 518180 h 1188552"/>
              <a:gd name="connsiteX1" fmla="*/ 42530 w 2023261"/>
              <a:gd name="connsiteY1" fmla="*/ 624506 h 1188552"/>
              <a:gd name="connsiteX2" fmla="*/ 138223 w 2023261"/>
              <a:gd name="connsiteY2" fmla="*/ 709566 h 1188552"/>
              <a:gd name="connsiteX3" fmla="*/ 170121 w 2023261"/>
              <a:gd name="connsiteY3" fmla="*/ 741464 h 1188552"/>
              <a:gd name="connsiteX4" fmla="*/ 276447 w 2023261"/>
              <a:gd name="connsiteY4" fmla="*/ 805259 h 1188552"/>
              <a:gd name="connsiteX5" fmla="*/ 457200 w 2023261"/>
              <a:gd name="connsiteY5" fmla="*/ 826524 h 1188552"/>
              <a:gd name="connsiteX6" fmla="*/ 489098 w 2023261"/>
              <a:gd name="connsiteY6" fmla="*/ 837157 h 1188552"/>
              <a:gd name="connsiteX7" fmla="*/ 744279 w 2023261"/>
              <a:gd name="connsiteY7" fmla="*/ 805259 h 1188552"/>
              <a:gd name="connsiteX8" fmla="*/ 786809 w 2023261"/>
              <a:gd name="connsiteY8" fmla="*/ 783994 h 1188552"/>
              <a:gd name="connsiteX9" fmla="*/ 871870 w 2023261"/>
              <a:gd name="connsiteY9" fmla="*/ 762729 h 1188552"/>
              <a:gd name="connsiteX10" fmla="*/ 914400 w 2023261"/>
              <a:gd name="connsiteY10" fmla="*/ 698934 h 1188552"/>
              <a:gd name="connsiteX11" fmla="*/ 935665 w 2023261"/>
              <a:gd name="connsiteY11" fmla="*/ 613873 h 1188552"/>
              <a:gd name="connsiteX12" fmla="*/ 903767 w 2023261"/>
              <a:gd name="connsiteY12" fmla="*/ 603241 h 1188552"/>
              <a:gd name="connsiteX13" fmla="*/ 712381 w 2023261"/>
              <a:gd name="connsiteY13" fmla="*/ 624506 h 1188552"/>
              <a:gd name="connsiteX14" fmla="*/ 680484 w 2023261"/>
              <a:gd name="connsiteY14" fmla="*/ 667036 h 1188552"/>
              <a:gd name="connsiteX15" fmla="*/ 616688 w 2023261"/>
              <a:gd name="connsiteY15" fmla="*/ 730831 h 1188552"/>
              <a:gd name="connsiteX16" fmla="*/ 616688 w 2023261"/>
              <a:gd name="connsiteY16" fmla="*/ 1071073 h 1188552"/>
              <a:gd name="connsiteX17" fmla="*/ 648586 w 2023261"/>
              <a:gd name="connsiteY17" fmla="*/ 1102971 h 1188552"/>
              <a:gd name="connsiteX18" fmla="*/ 680484 w 2023261"/>
              <a:gd name="connsiteY18" fmla="*/ 1124236 h 1188552"/>
              <a:gd name="connsiteX19" fmla="*/ 723014 w 2023261"/>
              <a:gd name="connsiteY19" fmla="*/ 1134869 h 1188552"/>
              <a:gd name="connsiteX20" fmla="*/ 754912 w 2023261"/>
              <a:gd name="connsiteY20" fmla="*/ 1156134 h 1188552"/>
              <a:gd name="connsiteX21" fmla="*/ 882502 w 2023261"/>
              <a:gd name="connsiteY21" fmla="*/ 1177399 h 1188552"/>
              <a:gd name="connsiteX22" fmla="*/ 914400 w 2023261"/>
              <a:gd name="connsiteY22" fmla="*/ 1188031 h 1188552"/>
              <a:gd name="connsiteX23" fmla="*/ 1339702 w 2023261"/>
              <a:gd name="connsiteY23" fmla="*/ 1156134 h 1188552"/>
              <a:gd name="connsiteX24" fmla="*/ 1414130 w 2023261"/>
              <a:gd name="connsiteY24" fmla="*/ 1113604 h 1188552"/>
              <a:gd name="connsiteX25" fmla="*/ 1488558 w 2023261"/>
              <a:gd name="connsiteY25" fmla="*/ 1081706 h 1188552"/>
              <a:gd name="connsiteX26" fmla="*/ 1541721 w 2023261"/>
              <a:gd name="connsiteY26" fmla="*/ 1049808 h 1188552"/>
              <a:gd name="connsiteX27" fmla="*/ 1584251 w 2023261"/>
              <a:gd name="connsiteY27" fmla="*/ 1028543 h 1188552"/>
              <a:gd name="connsiteX28" fmla="*/ 1605516 w 2023261"/>
              <a:gd name="connsiteY28" fmla="*/ 975380 h 1188552"/>
              <a:gd name="connsiteX29" fmla="*/ 1637414 w 2023261"/>
              <a:gd name="connsiteY29" fmla="*/ 964748 h 1188552"/>
              <a:gd name="connsiteX30" fmla="*/ 1669312 w 2023261"/>
              <a:gd name="connsiteY30" fmla="*/ 932850 h 1188552"/>
              <a:gd name="connsiteX31" fmla="*/ 1690577 w 2023261"/>
              <a:gd name="connsiteY31" fmla="*/ 900952 h 1188552"/>
              <a:gd name="connsiteX32" fmla="*/ 1733107 w 2023261"/>
              <a:gd name="connsiteY32" fmla="*/ 847790 h 1188552"/>
              <a:gd name="connsiteX33" fmla="*/ 1754372 w 2023261"/>
              <a:gd name="connsiteY33" fmla="*/ 805259 h 1188552"/>
              <a:gd name="connsiteX34" fmla="*/ 1796902 w 2023261"/>
              <a:gd name="connsiteY34" fmla="*/ 741464 h 1188552"/>
              <a:gd name="connsiteX35" fmla="*/ 1818167 w 2023261"/>
              <a:gd name="connsiteY35" fmla="*/ 709566 h 1188552"/>
              <a:gd name="connsiteX36" fmla="*/ 1839433 w 2023261"/>
              <a:gd name="connsiteY36" fmla="*/ 677669 h 1188552"/>
              <a:gd name="connsiteX37" fmla="*/ 1860698 w 2023261"/>
              <a:gd name="connsiteY37" fmla="*/ 645771 h 1188552"/>
              <a:gd name="connsiteX38" fmla="*/ 1903228 w 2023261"/>
              <a:gd name="connsiteY38" fmla="*/ 560711 h 1188552"/>
              <a:gd name="connsiteX39" fmla="*/ 1935126 w 2023261"/>
              <a:gd name="connsiteY39" fmla="*/ 486283 h 1188552"/>
              <a:gd name="connsiteX40" fmla="*/ 1956391 w 2023261"/>
              <a:gd name="connsiteY40" fmla="*/ 379957 h 1188552"/>
              <a:gd name="connsiteX41" fmla="*/ 1967023 w 2023261"/>
              <a:gd name="connsiteY41" fmla="*/ 348059 h 1188552"/>
              <a:gd name="connsiteX42" fmla="*/ 1988288 w 2023261"/>
              <a:gd name="connsiteY42" fmla="*/ 241734 h 1188552"/>
              <a:gd name="connsiteX43" fmla="*/ 1998921 w 2023261"/>
              <a:gd name="connsiteY43" fmla="*/ 146041 h 1188552"/>
              <a:gd name="connsiteX44" fmla="*/ 2020186 w 2023261"/>
              <a:gd name="connsiteY44" fmla="*/ 7817 h 118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023261" h="1188552">
                <a:moveTo>
                  <a:pt x="0" y="518180"/>
                </a:moveTo>
                <a:cubicBezTo>
                  <a:pt x="14177" y="553622"/>
                  <a:pt x="23591" y="591363"/>
                  <a:pt x="42530" y="624506"/>
                </a:cubicBezTo>
                <a:cubicBezTo>
                  <a:pt x="56108" y="648267"/>
                  <a:pt x="120341" y="693919"/>
                  <a:pt x="138223" y="709566"/>
                </a:cubicBezTo>
                <a:cubicBezTo>
                  <a:pt x="149539" y="719468"/>
                  <a:pt x="158252" y="732232"/>
                  <a:pt x="170121" y="741464"/>
                </a:cubicBezTo>
                <a:cubicBezTo>
                  <a:pt x="193149" y="759375"/>
                  <a:pt x="244519" y="793286"/>
                  <a:pt x="276447" y="805259"/>
                </a:cubicBezTo>
                <a:cubicBezTo>
                  <a:pt x="327176" y="824283"/>
                  <a:pt x="420246" y="823682"/>
                  <a:pt x="457200" y="826524"/>
                </a:cubicBezTo>
                <a:cubicBezTo>
                  <a:pt x="467833" y="830068"/>
                  <a:pt x="477890" y="837157"/>
                  <a:pt x="489098" y="837157"/>
                </a:cubicBezTo>
                <a:cubicBezTo>
                  <a:pt x="614070" y="837157"/>
                  <a:pt x="651020" y="842562"/>
                  <a:pt x="744279" y="805259"/>
                </a:cubicBezTo>
                <a:cubicBezTo>
                  <a:pt x="758995" y="799372"/>
                  <a:pt x="771772" y="789006"/>
                  <a:pt x="786809" y="783994"/>
                </a:cubicBezTo>
                <a:cubicBezTo>
                  <a:pt x="814535" y="774752"/>
                  <a:pt x="871870" y="762729"/>
                  <a:pt x="871870" y="762729"/>
                </a:cubicBezTo>
                <a:cubicBezTo>
                  <a:pt x="886047" y="741464"/>
                  <a:pt x="909388" y="723995"/>
                  <a:pt x="914400" y="698934"/>
                </a:cubicBezTo>
                <a:cubicBezTo>
                  <a:pt x="927231" y="634781"/>
                  <a:pt x="919318" y="662916"/>
                  <a:pt x="935665" y="613873"/>
                </a:cubicBezTo>
                <a:cubicBezTo>
                  <a:pt x="925032" y="610329"/>
                  <a:pt x="914962" y="602708"/>
                  <a:pt x="903767" y="603241"/>
                </a:cubicBezTo>
                <a:cubicBezTo>
                  <a:pt x="839652" y="606294"/>
                  <a:pt x="774099" y="606872"/>
                  <a:pt x="712381" y="624506"/>
                </a:cubicBezTo>
                <a:cubicBezTo>
                  <a:pt x="695342" y="629374"/>
                  <a:pt x="692339" y="653864"/>
                  <a:pt x="680484" y="667036"/>
                </a:cubicBezTo>
                <a:cubicBezTo>
                  <a:pt x="660366" y="689389"/>
                  <a:pt x="637953" y="709566"/>
                  <a:pt x="616688" y="730831"/>
                </a:cubicBezTo>
                <a:cubicBezTo>
                  <a:pt x="575829" y="853417"/>
                  <a:pt x="584634" y="814639"/>
                  <a:pt x="616688" y="1071073"/>
                </a:cubicBezTo>
                <a:cubicBezTo>
                  <a:pt x="618553" y="1085994"/>
                  <a:pt x="637034" y="1093345"/>
                  <a:pt x="648586" y="1102971"/>
                </a:cubicBezTo>
                <a:cubicBezTo>
                  <a:pt x="658403" y="1111152"/>
                  <a:pt x="668738" y="1119202"/>
                  <a:pt x="680484" y="1124236"/>
                </a:cubicBezTo>
                <a:cubicBezTo>
                  <a:pt x="693915" y="1129992"/>
                  <a:pt x="708837" y="1131325"/>
                  <a:pt x="723014" y="1134869"/>
                </a:cubicBezTo>
                <a:cubicBezTo>
                  <a:pt x="733647" y="1141957"/>
                  <a:pt x="742947" y="1151647"/>
                  <a:pt x="754912" y="1156134"/>
                </a:cubicBezTo>
                <a:cubicBezTo>
                  <a:pt x="774044" y="1163308"/>
                  <a:pt x="871456" y="1175821"/>
                  <a:pt x="882502" y="1177399"/>
                </a:cubicBezTo>
                <a:cubicBezTo>
                  <a:pt x="893135" y="1180943"/>
                  <a:pt x="903204" y="1188552"/>
                  <a:pt x="914400" y="1188031"/>
                </a:cubicBezTo>
                <a:cubicBezTo>
                  <a:pt x="1056412" y="1181426"/>
                  <a:pt x="1199087" y="1177076"/>
                  <a:pt x="1339702" y="1156134"/>
                </a:cubicBezTo>
                <a:cubicBezTo>
                  <a:pt x="1367964" y="1151925"/>
                  <a:pt x="1388573" y="1126383"/>
                  <a:pt x="1414130" y="1113604"/>
                </a:cubicBezTo>
                <a:cubicBezTo>
                  <a:pt x="1438272" y="1101533"/>
                  <a:pt x="1464416" y="1093777"/>
                  <a:pt x="1488558" y="1081706"/>
                </a:cubicBezTo>
                <a:cubicBezTo>
                  <a:pt x="1507042" y="1072464"/>
                  <a:pt x="1523656" y="1059844"/>
                  <a:pt x="1541721" y="1049808"/>
                </a:cubicBezTo>
                <a:cubicBezTo>
                  <a:pt x="1555576" y="1042111"/>
                  <a:pt x="1570074" y="1035631"/>
                  <a:pt x="1584251" y="1028543"/>
                </a:cubicBezTo>
                <a:cubicBezTo>
                  <a:pt x="1591339" y="1010822"/>
                  <a:pt x="1593297" y="990042"/>
                  <a:pt x="1605516" y="975380"/>
                </a:cubicBezTo>
                <a:cubicBezTo>
                  <a:pt x="1612691" y="966770"/>
                  <a:pt x="1628089" y="970965"/>
                  <a:pt x="1637414" y="964748"/>
                </a:cubicBezTo>
                <a:cubicBezTo>
                  <a:pt x="1649925" y="956407"/>
                  <a:pt x="1659686" y="944402"/>
                  <a:pt x="1669312" y="932850"/>
                </a:cubicBezTo>
                <a:cubicBezTo>
                  <a:pt x="1677493" y="923033"/>
                  <a:pt x="1682910" y="911175"/>
                  <a:pt x="1690577" y="900952"/>
                </a:cubicBezTo>
                <a:cubicBezTo>
                  <a:pt x="1704193" y="882797"/>
                  <a:pt x="1720519" y="866672"/>
                  <a:pt x="1733107" y="847790"/>
                </a:cubicBezTo>
                <a:cubicBezTo>
                  <a:pt x="1741899" y="834602"/>
                  <a:pt x="1746217" y="818851"/>
                  <a:pt x="1754372" y="805259"/>
                </a:cubicBezTo>
                <a:cubicBezTo>
                  <a:pt x="1767521" y="783344"/>
                  <a:pt x="1782725" y="762729"/>
                  <a:pt x="1796902" y="741464"/>
                </a:cubicBezTo>
                <a:lnTo>
                  <a:pt x="1818167" y="709566"/>
                </a:lnTo>
                <a:lnTo>
                  <a:pt x="1839433" y="677669"/>
                </a:lnTo>
                <a:lnTo>
                  <a:pt x="1860698" y="645771"/>
                </a:lnTo>
                <a:cubicBezTo>
                  <a:pt x="1893747" y="546617"/>
                  <a:pt x="1836278" y="711346"/>
                  <a:pt x="1903228" y="560711"/>
                </a:cubicBezTo>
                <a:cubicBezTo>
                  <a:pt x="1949002" y="457721"/>
                  <a:pt x="1877736" y="572367"/>
                  <a:pt x="1935126" y="486283"/>
                </a:cubicBezTo>
                <a:cubicBezTo>
                  <a:pt x="1942214" y="450841"/>
                  <a:pt x="1948264" y="415175"/>
                  <a:pt x="1956391" y="379957"/>
                </a:cubicBezTo>
                <a:cubicBezTo>
                  <a:pt x="1958911" y="369036"/>
                  <a:pt x="1964503" y="358980"/>
                  <a:pt x="1967023" y="348059"/>
                </a:cubicBezTo>
                <a:cubicBezTo>
                  <a:pt x="1975150" y="312841"/>
                  <a:pt x="1982651" y="277435"/>
                  <a:pt x="1988288" y="241734"/>
                </a:cubicBezTo>
                <a:cubicBezTo>
                  <a:pt x="1993294" y="210033"/>
                  <a:pt x="1993645" y="177698"/>
                  <a:pt x="1998921" y="146041"/>
                </a:cubicBezTo>
                <a:cubicBezTo>
                  <a:pt x="2023261" y="0"/>
                  <a:pt x="2020186" y="98864"/>
                  <a:pt x="2020186" y="7817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6822250" y="231490"/>
            <a:ext cx="1575175" cy="34653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7002270" y="456515"/>
            <a:ext cx="1215135" cy="27903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7272300" y="3381840"/>
            <a:ext cx="630070" cy="135015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7137285" y="1761660"/>
            <a:ext cx="1031024" cy="405045"/>
            <a:chOff x="4932040" y="636535"/>
            <a:chExt cx="1260141" cy="495055"/>
          </a:xfrm>
        </p:grpSpPr>
        <p:sp>
          <p:nvSpPr>
            <p:cNvPr id="13" name="Téglalap 12"/>
            <p:cNvSpPr/>
            <p:nvPr/>
          </p:nvSpPr>
          <p:spPr>
            <a:xfrm>
              <a:off x="4932040" y="636535"/>
              <a:ext cx="1170130" cy="4950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Téglalap 13"/>
            <p:cNvSpPr/>
            <p:nvPr/>
          </p:nvSpPr>
          <p:spPr>
            <a:xfrm>
              <a:off x="6102171" y="726545"/>
              <a:ext cx="90010" cy="3600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7182290" y="1806665"/>
            <a:ext cx="846912" cy="294578"/>
            <a:chOff x="5022050" y="681540"/>
            <a:chExt cx="1035115" cy="360040"/>
          </a:xfrm>
          <a:solidFill>
            <a:srgbClr val="00B050"/>
          </a:solidFill>
        </p:grpSpPr>
        <p:sp>
          <p:nvSpPr>
            <p:cNvPr id="16" name="Téglalap 15"/>
            <p:cNvSpPr/>
            <p:nvPr/>
          </p:nvSpPr>
          <p:spPr>
            <a:xfrm>
              <a:off x="5022050" y="681540"/>
              <a:ext cx="225025" cy="36004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Téglalap 16"/>
            <p:cNvSpPr/>
            <p:nvPr/>
          </p:nvSpPr>
          <p:spPr>
            <a:xfrm>
              <a:off x="5292080" y="681540"/>
              <a:ext cx="225025" cy="36004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Téglalap 17"/>
            <p:cNvSpPr/>
            <p:nvPr/>
          </p:nvSpPr>
          <p:spPr>
            <a:xfrm>
              <a:off x="5562110" y="681540"/>
              <a:ext cx="225025" cy="36004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Téglalap 18"/>
            <p:cNvSpPr/>
            <p:nvPr/>
          </p:nvSpPr>
          <p:spPr>
            <a:xfrm>
              <a:off x="5832140" y="681540"/>
              <a:ext cx="225025" cy="36004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0" y="1"/>
            <a:ext cx="5067055" cy="95156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Beetle</a:t>
            </a:r>
            <a:endParaRPr lang="hu-H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951570"/>
            <a:ext cx="727230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b="1" dirty="0" smtClean="0"/>
              <a:t>A </a:t>
            </a:r>
            <a:r>
              <a:rPr lang="hu-HU" sz="3200" b="1" dirty="0" err="1" smtClean="0"/>
              <a:t>POWERplus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Beetle</a:t>
            </a:r>
            <a:r>
              <a:rPr lang="hu-HU" sz="3200" b="1" dirty="0" smtClean="0"/>
              <a:t> egy okos mini USB energiatár és zseblámpa vészhelyzetre. A készülék napelemes cellái összegyűjtik a napenergiát, amit később elektromos energiaként használhat fel a beépített akkumulátorból (3.7 V / 480 </a:t>
            </a:r>
            <a:r>
              <a:rPr lang="hu-HU" sz="3200" b="1" dirty="0" err="1" smtClean="0"/>
              <a:t>mAh</a:t>
            </a:r>
            <a:r>
              <a:rPr lang="hu-HU" sz="3200" b="1" dirty="0" smtClean="0"/>
              <a:t>). A tartozék 3.5 mm-es kábellel számos telefont csatlakoztathat hozzá. </a:t>
            </a:r>
            <a:endParaRPr lang="hu-HU" sz="3200" dirty="0"/>
          </a:p>
        </p:txBody>
      </p:sp>
      <p:pic>
        <p:nvPicPr>
          <p:cNvPr id="18434" name="Picture 2" descr="Bee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225" y="2915575"/>
            <a:ext cx="2546775" cy="22279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FFF2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912</Words>
  <Application>Microsoft Office PowerPoint</Application>
  <PresentationFormat>Diavetítés a képernyőre (16:9 oldalarány)</PresentationFormat>
  <Paragraphs>117</Paragraphs>
  <Slides>28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Geri</dc:creator>
  <cp:lastModifiedBy>Iskola2</cp:lastModifiedBy>
  <cp:revision>17</cp:revision>
  <dcterms:created xsi:type="dcterms:W3CDTF">2014-02-17T18:42:57Z</dcterms:created>
  <dcterms:modified xsi:type="dcterms:W3CDTF">2014-03-06T12:39:01Z</dcterms:modified>
</cp:coreProperties>
</file>