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98" r:id="rId3"/>
    <p:sldId id="282" r:id="rId4"/>
    <p:sldId id="283" r:id="rId5"/>
    <p:sldId id="284" r:id="rId6"/>
    <p:sldId id="301" r:id="rId7"/>
    <p:sldId id="302" r:id="rId8"/>
    <p:sldId id="285" r:id="rId9"/>
    <p:sldId id="286" r:id="rId10"/>
    <p:sldId id="287" r:id="rId11"/>
    <p:sldId id="297" r:id="rId12"/>
    <p:sldId id="303" r:id="rId13"/>
    <p:sldId id="289" r:id="rId14"/>
    <p:sldId id="290" r:id="rId15"/>
    <p:sldId id="291" r:id="rId16"/>
    <p:sldId id="292" r:id="rId17"/>
    <p:sldId id="300" r:id="rId18"/>
    <p:sldId id="299" r:id="rId19"/>
    <p:sldId id="281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DF4919B-4047-4DB1-8B39-23A42AEBA556}" type="datetimeFigureOut">
              <a:rPr lang="hu-HU" smtClean="0"/>
              <a:pPr/>
              <a:t>2014.03.07.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cworld.hu/hardver/hogyan-legyunk-energiatakarekosabbak.html" TargetMode="External"/><Relationship Id="rId2" Type="http://schemas.openxmlformats.org/officeDocument/2006/relationships/hyperlink" Target="http://pcworld.hu/mobil/134-millio-fontot-dobnak-a-kukaba-a-britek-a-mobilok-es-notebookok-felesleges-toltesevel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 rot="21086571">
            <a:off x="205680" y="199684"/>
            <a:ext cx="4141859" cy="1629476"/>
          </a:xfrm>
        </p:spPr>
        <p:txBody>
          <a:bodyPr>
            <a:normAutofit fontScale="90000"/>
          </a:bodyPr>
          <a:lstStyle/>
          <a:p>
            <a:r>
              <a:rPr lang="hu-HU" b="0" dirty="0"/>
              <a:t/>
            </a:r>
            <a:br>
              <a:rPr lang="hu-HU" b="0" dirty="0"/>
            </a:br>
            <a:r>
              <a:rPr lang="hu-HU" b="0" dirty="0"/>
              <a:t> </a:t>
            </a:r>
            <a:br>
              <a:rPr lang="hu-HU" b="0" dirty="0"/>
            </a:br>
            <a:r>
              <a:rPr lang="hu-HU" b="0" dirty="0" smtClean="0">
                <a:solidFill>
                  <a:schemeClr val="accent5">
                    <a:lumMod val="75000"/>
                  </a:schemeClr>
                </a:solidFill>
              </a:rPr>
              <a:t>Az Energiatakarékos </a:t>
            </a:r>
            <a:r>
              <a:rPr lang="hu-HU" b="0" dirty="0">
                <a:solidFill>
                  <a:schemeClr val="accent5">
                    <a:lumMod val="75000"/>
                  </a:schemeClr>
                </a:solidFill>
              </a:rPr>
              <a:t>megoldások</a:t>
            </a:r>
            <a:r>
              <a:rPr lang="hu-HU" b="0" dirty="0"/>
              <a:t>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860032" y="188640"/>
            <a:ext cx="1872208" cy="17526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Beke Adrián</a:t>
            </a:r>
          </a:p>
          <a:p>
            <a:r>
              <a:rPr lang="hu-HU" dirty="0" err="1" smtClean="0">
                <a:solidFill>
                  <a:schemeClr val="bg1"/>
                </a:solidFill>
              </a:rPr>
              <a:t>Felkészitő</a:t>
            </a:r>
            <a:r>
              <a:rPr lang="hu-HU" dirty="0" smtClean="0">
                <a:solidFill>
                  <a:schemeClr val="bg1"/>
                </a:solidFill>
              </a:rPr>
              <a:t> t.:</a:t>
            </a:r>
          </a:p>
          <a:p>
            <a:r>
              <a:rPr lang="hu-HU" dirty="0" err="1" smtClean="0">
                <a:solidFill>
                  <a:schemeClr val="bg1"/>
                </a:solidFill>
              </a:rPr>
              <a:t>Spek</a:t>
            </a:r>
            <a:r>
              <a:rPr lang="hu-HU" dirty="0" smtClean="0">
                <a:solidFill>
                  <a:schemeClr val="bg1"/>
                </a:solidFill>
              </a:rPr>
              <a:t> Krisztina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716016" y="508518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Magyar Tannyelvű Magán Szakközépiskola</a:t>
            </a:r>
          </a:p>
          <a:p>
            <a:r>
              <a:rPr lang="hu-HU" dirty="0" err="1" smtClean="0"/>
              <a:t>Slovenská</a:t>
            </a:r>
            <a:r>
              <a:rPr lang="hu-HU" dirty="0" smtClean="0"/>
              <a:t> ul.52, </a:t>
            </a:r>
            <a:r>
              <a:rPr lang="hu-HU" dirty="0" err="1" smtClean="0"/>
              <a:t>Kolárovo</a:t>
            </a:r>
            <a:endParaRPr lang="hu-HU" dirty="0"/>
          </a:p>
        </p:txBody>
      </p:sp>
      <p:pic>
        <p:nvPicPr>
          <p:cNvPr id="5122" name="Picture 2" descr="http://www.almaimotthona.hu/kep/309-309/128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96048"/>
            <a:ext cx="3528392" cy="26491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36825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anose="020F0704030504030204" pitchFamily="34" charset="0"/>
              </a:rPr>
              <a:t>Kipihentebb alvást biztosít, ha éjszaka vagy, ha nem tartózkodunk otthon, a lakást csak 16°C-ra fűtjük fel. (ez az úgynevezett temperálási hőmérséklet).</a:t>
            </a:r>
          </a:p>
          <a:p>
            <a:r>
              <a:rPr lang="hu-HU" sz="2800" dirty="0">
                <a:latin typeface="Arial Rounded MT Bold" panose="020F0704030504030204" pitchFamily="34" charset="0"/>
              </a:rPr>
              <a:t>Az épületet a lehető legnagyobb felületével a Nap irányába tájolva és megfelelően kialakítva "megrövidíthetjük" a fűtési idény hosszát.</a:t>
            </a:r>
          </a:p>
        </p:txBody>
      </p:sp>
    </p:spTree>
    <p:extLst>
      <p:ext uri="{BB962C8B-B14F-4D97-AF65-F5344CB8AC3E}">
        <p14:creationId xmlns:p14="http://schemas.microsoft.com/office/powerpoint/2010/main" xmlns="" val="286928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836712"/>
            <a:ext cx="6777317" cy="3508977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anose="020F0704030504030204" pitchFamily="34" charset="0"/>
              </a:rPr>
              <a:t>Ne feledje: minden egyes Celsius fok 6 % </a:t>
            </a:r>
            <a:r>
              <a:rPr lang="hu-HU" sz="2800" dirty="0" err="1">
                <a:latin typeface="Arial Rounded MT Bold" panose="020F0704030504030204" pitchFamily="34" charset="0"/>
              </a:rPr>
              <a:t>energiamegtakarítást</a:t>
            </a:r>
            <a:r>
              <a:rPr lang="hu-HU" sz="2800" dirty="0">
                <a:latin typeface="Arial Rounded MT Bold" panose="020F0704030504030204" pitchFamily="34" charset="0"/>
              </a:rPr>
              <a:t> jelent!</a:t>
            </a:r>
          </a:p>
        </p:txBody>
      </p:sp>
      <p:pic>
        <p:nvPicPr>
          <p:cNvPr id="4098" name="Picture 2" descr="http://hirportal.sikerado.hu/images/kep/201301/bul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840760" cy="4275475"/>
          </a:xfrm>
          <a:prstGeom prst="snip2DiagRect">
            <a:avLst>
              <a:gd name="adj1" fmla="val 0"/>
              <a:gd name="adj2" fmla="val 36375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3023898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196752"/>
            <a:ext cx="7632848" cy="5184576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Arial Rounded MT Bold" panose="020F0704030504030204" pitchFamily="34" charset="0"/>
              </a:rPr>
              <a:t>Hacsak nem elkerülhetetlen, kerüljük az elemes billentyűzet és egér használatát. Az elemek helyett használt akkumulátorok sem épp környezetbarát anyagokból állnak és töltésük sem túl jó hatásfokú.</a:t>
            </a:r>
          </a:p>
        </p:txBody>
      </p:sp>
    </p:spTree>
    <p:extLst>
      <p:ext uri="{BB962C8B-B14F-4D97-AF65-F5344CB8AC3E}">
        <p14:creationId xmlns:p14="http://schemas.microsoft.com/office/powerpoint/2010/main" xmlns="" val="334750745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0949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Hogyan spóroljunk a főzés során?</a:t>
            </a:r>
            <a:endParaRPr lang="hu-HU" dirty="0"/>
          </a:p>
        </p:txBody>
      </p:sp>
      <p:pic>
        <p:nvPicPr>
          <p:cNvPr id="3074" name="Picture 2" descr="20100604energiapr1.jpg (640×42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096000" cy="4067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928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1772816"/>
            <a:ext cx="6777317" cy="3508977"/>
          </a:xfrm>
        </p:spPr>
        <p:txBody>
          <a:bodyPr/>
          <a:lstStyle/>
          <a:p>
            <a:r>
              <a:rPr lang="hu-HU" sz="2800" dirty="0">
                <a:latin typeface="Arial Rounded MT Bold" panose="020F0704030504030204" pitchFamily="34" charset="0"/>
              </a:rPr>
              <a:t>Az ajánlott sütési idő vége előtt a sütőt már 8-10 perccel hamarabb kikapcsolhatja.</a:t>
            </a:r>
          </a:p>
          <a:p>
            <a:r>
              <a:rPr lang="hu-HU" sz="2800" dirty="0">
                <a:latin typeface="Arial Rounded MT Bold" panose="020F0704030504030204" pitchFamily="34" charset="0"/>
              </a:rPr>
              <a:t>A sütő előmelegítését csak akkor tegye, ha ezt a recept előírja.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60878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3508977"/>
          </a:xfrm>
        </p:spPr>
        <p:txBody>
          <a:bodyPr/>
          <a:lstStyle/>
          <a:p>
            <a:r>
              <a:rPr lang="hu-HU" sz="2800" dirty="0">
                <a:latin typeface="Arial Rounded MT Bold" panose="020F0704030504030204" pitchFamily="34" charset="0"/>
              </a:rPr>
              <a:t>Vegye takarékra a lángot, ha az étel már felforrt, ugyanis hagyományos főzőedényben még a legnagyobb lángon sem lehet 100°C-nál magasabb főzési hőmérsékletet elérni.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73883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55679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sz="3600" b="1" dirty="0"/>
              <a:t>Rendszeres karbantartás = üzembiztonság és energia megtakarítás</a:t>
            </a:r>
            <a:r>
              <a:rPr lang="hu-HU" sz="2800" b="1" dirty="0"/>
              <a:t/>
            </a:r>
            <a:br>
              <a:rPr lang="hu-HU" sz="2800" b="1" dirty="0"/>
            </a:br>
            <a:endParaRPr lang="hu-HU" sz="2800" dirty="0">
              <a:solidFill>
                <a:schemeClr val="tx2"/>
              </a:solidFill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2636912"/>
            <a:ext cx="6777317" cy="3508977"/>
          </a:xfrm>
        </p:spPr>
        <p:txBody>
          <a:bodyPr/>
          <a:lstStyle/>
          <a:p>
            <a:r>
              <a:rPr lang="hu-HU" sz="2800" dirty="0">
                <a:latin typeface="Arial Rounded MT Bold" panose="020F0704030504030204" pitchFamily="34" charset="0"/>
              </a:rPr>
              <a:t>Minden gázüzemű készülék rendszeres karbantartást kíván. Ennek hiánya a készülékek hatásfokának folyamatos romlását, illetve 5-10 %-os többletköltségét okozza.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73883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3508977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anose="020F0704030504030204" pitchFamily="34" charset="0"/>
              </a:rPr>
              <a:t>A „sok kicsi sokra megy” általános igazság elvét átültetve az energiafelhasználásra, költség-hatékony megtakarítást érhetünk el, az energiaköltségeinket akár 30% </a:t>
            </a:r>
            <a:r>
              <a:rPr lang="hu-HU" sz="2800" dirty="0" err="1">
                <a:latin typeface="Arial Rounded MT Bold" panose="020F0704030504030204" pitchFamily="34" charset="0"/>
              </a:rPr>
              <a:t>-kal</a:t>
            </a:r>
            <a:r>
              <a:rPr lang="hu-HU" sz="2800" dirty="0">
                <a:latin typeface="Arial Rounded MT Bold" panose="020F0704030504030204" pitchFamily="34" charset="0"/>
              </a:rPr>
              <a:t> is csökkenthetjük.</a:t>
            </a:r>
          </a:p>
        </p:txBody>
      </p:sp>
      <p:pic>
        <p:nvPicPr>
          <p:cNvPr id="7170" name="Picture 2" descr="Energysaving1-size-3.jpg (590×47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25652">
            <a:off x="1043608" y="3284984"/>
            <a:ext cx="3549520" cy="28396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soteq.hu/wp-content/uploads/2012/12/2012_12_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37843">
            <a:off x="4845984" y="3501008"/>
            <a:ext cx="3838275" cy="254680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1637044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21155596">
            <a:off x="1231991" y="2580875"/>
            <a:ext cx="7024744" cy="1143000"/>
          </a:xfrm>
        </p:spPr>
        <p:txBody>
          <a:bodyPr>
            <a:normAutofit/>
          </a:bodyPr>
          <a:lstStyle/>
          <a:p>
            <a:r>
              <a:rPr lang="hu-HU" sz="4800" dirty="0" smtClean="0"/>
              <a:t>Köszönöm a figyelmet!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xmlns="" val="1070330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r>
              <a:rPr lang="hu-HU" dirty="0" smtClean="0"/>
              <a:t>Felhasznált irodalom:</a:t>
            </a:r>
          </a:p>
          <a:p>
            <a:r>
              <a:rPr lang="hu-HU" dirty="0">
                <a:hlinkClick r:id="rId2"/>
              </a:rPr>
              <a:t>http://pcworld.hu</a:t>
            </a:r>
            <a:endParaRPr lang="hu-HU" dirty="0" smtClean="0"/>
          </a:p>
          <a:p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pcworld.hu/mobil/134-millio-fontot-dobnak-a-kukaba-a-britek-a-mobilok-es-notebookok-felesleges-toltesevel.html</a:t>
            </a:r>
            <a:endParaRPr lang="hu-HU" dirty="0" smtClean="0"/>
          </a:p>
          <a:p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pcworld.hu/hardver/hogyan-legyunk-energiatakarekosabbak.html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359508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548680"/>
            <a:ext cx="4176464" cy="5688632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anose="020F0704030504030204" pitchFamily="34" charset="0"/>
              </a:rPr>
              <a:t>A jólét hajszolása közben hajlamosak vagyunk megfeledkezni saját jövőnkről. Pedig sokkal kisebb költséggel és nagyobb haszonnal jár, ha most cselekszünk, mintha nem veszünk tudomást a problémáról.</a:t>
            </a:r>
          </a:p>
        </p:txBody>
      </p:sp>
      <p:pic>
        <p:nvPicPr>
          <p:cNvPr id="6146" name="Picture 2" descr="http://yszerviz.hu/images/y-szerviz_kornyezetvedelem_ehulladek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28800"/>
            <a:ext cx="56959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1160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3429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dirty="0">
                <a:latin typeface="Bodoni MT Black" panose="02070A03080606020203" pitchFamily="18" charset="0"/>
              </a:rPr>
              <a:t>A legolcsóbb energia az, amit nem használunk fel. Ha pedig okosan használjuk az energiát, kevesebbet </a:t>
            </a:r>
            <a:r>
              <a:rPr lang="hu-HU" dirty="0" smtClean="0">
                <a:latin typeface="Bodoni MT Black" panose="02070A03080606020203" pitchFamily="18" charset="0"/>
              </a:rPr>
              <a:t>fogyasztunk…..</a:t>
            </a:r>
            <a:endParaRPr lang="hu-HU" dirty="0">
              <a:latin typeface="Bodoni MT Black" panose="02070A03080606020203" pitchFamily="18" charset="0"/>
            </a:endParaRPr>
          </a:p>
        </p:txBody>
      </p:sp>
      <p:pic>
        <p:nvPicPr>
          <p:cNvPr id="1026" name="Picture 2" descr="marcius0_0.jpg (468×32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63028">
            <a:off x="4665759" y="3927841"/>
            <a:ext cx="4457700" cy="304800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711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7024744" cy="11430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MI is az a energia takarékosság??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 </a:t>
            </a:r>
            <a:r>
              <a:rPr lang="hu-HU" sz="2800" dirty="0">
                <a:latin typeface="Arial Rounded MT Bold" panose="020F0704030504030204" pitchFamily="34" charset="0"/>
              </a:rPr>
              <a:t>H</a:t>
            </a:r>
            <a:r>
              <a:rPr lang="hu-HU" sz="2800" dirty="0" smtClean="0">
                <a:latin typeface="Arial Rounded MT Bold" panose="020F0704030504030204" pitchFamily="34" charset="0"/>
              </a:rPr>
              <a:t>atékony </a:t>
            </a:r>
            <a:r>
              <a:rPr lang="hu-HU" sz="2800" dirty="0">
                <a:latin typeface="Arial Rounded MT Bold" panose="020F0704030504030204" pitchFamily="34" charset="0"/>
              </a:rPr>
              <a:t>energiafelhasználást jelent. Ennek alapelve, hogy az energiát mindig csak annyi mennyiségben használjuk, ahol, amikor és amilyen mértékben szükséges.</a:t>
            </a:r>
          </a:p>
        </p:txBody>
      </p:sp>
    </p:spTree>
    <p:extLst>
      <p:ext uri="{BB962C8B-B14F-4D97-AF65-F5344CB8AC3E}">
        <p14:creationId xmlns:p14="http://schemas.microsoft.com/office/powerpoint/2010/main" xmlns="" val="11696301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anose="020F0704030504030204" pitchFamily="34" charset="0"/>
              </a:rPr>
              <a:t>Tudta ön h a kikapcsolt </a:t>
            </a:r>
            <a:r>
              <a:rPr lang="hu-HU" sz="2800" dirty="0" err="1">
                <a:latin typeface="Arial Rounded MT Bold" panose="020F0704030504030204" pitchFamily="34" charset="0"/>
              </a:rPr>
              <a:t>elektroniaki</a:t>
            </a:r>
            <a:r>
              <a:rPr lang="hu-HU" sz="2800" dirty="0">
                <a:latin typeface="Arial Rounded MT Bold" panose="020F0704030504030204" pitchFamily="34" charset="0"/>
              </a:rPr>
              <a:t> eszközök is </a:t>
            </a:r>
            <a:r>
              <a:rPr lang="hu-HU" sz="2800" dirty="0" err="1">
                <a:latin typeface="Arial Rounded MT Bold" panose="020F0704030504030204" pitchFamily="34" charset="0"/>
              </a:rPr>
              <a:t>fogyaszatnak</a:t>
            </a:r>
            <a:r>
              <a:rPr lang="hu-HU" sz="2800" dirty="0">
                <a:latin typeface="Arial Rounded MT Bold" panose="020F0704030504030204" pitchFamily="34" charset="0"/>
              </a:rPr>
              <a:t> áramot?</a:t>
            </a:r>
          </a:p>
          <a:p>
            <a:r>
              <a:rPr lang="hu-HU" sz="2800" dirty="0">
                <a:latin typeface="Arial Rounded MT Bold" panose="020F0704030504030204" pitchFamily="34" charset="0"/>
              </a:rPr>
              <a:t>p,</a:t>
            </a:r>
            <a:r>
              <a:rPr lang="hu-HU" sz="2800" dirty="0" err="1">
                <a:latin typeface="Arial Rounded MT Bold" panose="020F0704030504030204" pitchFamily="34" charset="0"/>
              </a:rPr>
              <a:t>l.távirányítóval</a:t>
            </a:r>
            <a:r>
              <a:rPr lang="hu-HU" sz="2800" dirty="0">
                <a:latin typeface="Arial Rounded MT Bold" panose="020F0704030504030204" pitchFamily="34" charset="0"/>
              </a:rPr>
              <a:t> </a:t>
            </a:r>
            <a:r>
              <a:rPr lang="hu-HU" sz="2800" dirty="0" err="1">
                <a:latin typeface="Arial Rounded MT Bold" panose="020F0704030504030204" pitchFamily="34" charset="0"/>
              </a:rPr>
              <a:t>rendelkezõ</a:t>
            </a:r>
            <a:r>
              <a:rPr lang="hu-HU" sz="2800" dirty="0">
                <a:latin typeface="Arial Rounded MT Bold" panose="020F0704030504030204" pitchFamily="34" charset="0"/>
              </a:rPr>
              <a:t> készülék 5-10 </a:t>
            </a:r>
            <a:r>
              <a:rPr lang="hu-HU" sz="2800" dirty="0" err="1">
                <a:latin typeface="Arial Rounded MT Bold" panose="020F0704030504030204" pitchFamily="34" charset="0"/>
              </a:rPr>
              <a:t>Wh</a:t>
            </a:r>
            <a:r>
              <a:rPr lang="hu-HU" sz="2800" dirty="0">
                <a:latin typeface="Arial Rounded MT Bold" panose="020F0704030504030204" pitchFamily="34" charset="0"/>
              </a:rPr>
              <a:t> készenléti teljesítményt fogyaszt (TV, rádió, DVD) ha nem kapcsoljuk ki. Ha csak a távirányítóval, akkor bizony egy két energiatakarékos </a:t>
            </a:r>
            <a:r>
              <a:rPr lang="hu-HU" sz="2800" dirty="0" err="1">
                <a:latin typeface="Arial Rounded MT Bold" panose="020F0704030504030204" pitchFamily="34" charset="0"/>
              </a:rPr>
              <a:t>égõ</a:t>
            </a:r>
            <a:r>
              <a:rPr lang="hu-HU" sz="2800" dirty="0">
                <a:latin typeface="Arial Rounded MT Bold" panose="020F0704030504030204" pitchFamily="34" charset="0"/>
              </a:rPr>
              <a:t> fogyasztását eszik meg anélkül, hogy hasznunk lenne </a:t>
            </a:r>
            <a:r>
              <a:rPr lang="hu-HU" sz="2800" dirty="0" err="1">
                <a:latin typeface="Arial Rounded MT Bold" panose="020F0704030504030204" pitchFamily="34" charset="0"/>
              </a:rPr>
              <a:t>belõle</a:t>
            </a:r>
            <a:r>
              <a:rPr lang="hu-HU" sz="2800" dirty="0"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6928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836712"/>
            <a:ext cx="7848872" cy="5544616"/>
          </a:xfrm>
        </p:spPr>
        <p:txBody>
          <a:bodyPr>
            <a:normAutofit/>
          </a:bodyPr>
          <a:lstStyle/>
          <a:p>
            <a:pPr fontAlgn="base"/>
            <a:r>
              <a:rPr lang="hu-HU" sz="2800" dirty="0">
                <a:latin typeface="Arial Rounded MT Bold" panose="020F0704030504030204" pitchFamily="34" charset="0"/>
              </a:rPr>
              <a:t>Egy új tanulmány szerint csak Nagy-Britanniában az emberek évente 134 millió fontnyi elektromos áramot dobnak a kukába, ugyanis rendre nem húzzák ki mobiltelefonjaik, noteszgépeik és egyéb készülékeik töltőjét, ha azok feltöltöttek.</a:t>
            </a:r>
          </a:p>
          <a:p>
            <a:pPr fontAlgn="base"/>
            <a:r>
              <a:rPr lang="hu-HU" dirty="0"/>
              <a:t> </a:t>
            </a:r>
            <a:r>
              <a:rPr lang="hu-HU" sz="2800" dirty="0">
                <a:latin typeface="Arial Rounded MT Bold" panose="020F0704030504030204" pitchFamily="34" charset="0"/>
              </a:rPr>
              <a:t>A brit háztartások 20 százaléka akkor is a töltőn hagyja eszközeit, ha azok már teljesen feltöltöttek; 10 százalék pedig bevallotta, hogy egyszerűen lusta kihúzni a hálózati adaptereket, pedig tudja, hogy pénzt pazarol.</a:t>
            </a:r>
          </a:p>
          <a:p>
            <a:endParaRPr lang="hu-HU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98279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980728"/>
            <a:ext cx="6777317" cy="5112568"/>
          </a:xfrm>
        </p:spPr>
        <p:txBody>
          <a:bodyPr>
            <a:noAutofit/>
          </a:bodyPr>
          <a:lstStyle/>
          <a:p>
            <a:pPr fontAlgn="base"/>
            <a:r>
              <a:rPr lang="hu-HU" sz="2800" dirty="0">
                <a:latin typeface="Arial Rounded MT Bold" panose="020F0704030504030204" pitchFamily="34" charset="0"/>
              </a:rPr>
              <a:t>A kutatást az E.ON készítette, és megállapította, hogy 10-ből 9 felhasználó rendszeresen túltölti az eszközeit. A leginkább a töltőn felejtett eszközök a notebookok, a mobiltelefonok és az </a:t>
            </a:r>
            <a:r>
              <a:rPr lang="hu-HU" sz="2800" dirty="0" err="1">
                <a:latin typeface="Arial Rounded MT Bold" panose="020F0704030504030204" pitchFamily="34" charset="0"/>
              </a:rPr>
              <a:t>iPodok</a:t>
            </a:r>
            <a:r>
              <a:rPr lang="hu-HU" sz="2800" dirty="0">
                <a:latin typeface="Arial Rounded MT Bold" panose="020F0704030504030204" pitchFamily="34" charset="0"/>
              </a:rPr>
              <a:t> voltak. A szakértők a jelentős energiapazarlás mellett arra is felhívják a figyelmet, hogy számos készüléknél az akkumulátor élettartama is lerövidülhet ilyen használat mellett.</a:t>
            </a:r>
          </a:p>
        </p:txBody>
      </p:sp>
    </p:spTree>
    <p:extLst>
      <p:ext uri="{BB962C8B-B14F-4D97-AF65-F5344CB8AC3E}">
        <p14:creationId xmlns:p14="http://schemas.microsoft.com/office/powerpoint/2010/main" xmlns="" val="390715788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024744" cy="1143000"/>
          </a:xfrm>
        </p:spPr>
        <p:txBody>
          <a:bodyPr/>
          <a:lstStyle/>
          <a:p>
            <a:r>
              <a:rPr lang="hu-HU" dirty="0" smtClean="0"/>
              <a:t>Tudta-e?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412776"/>
            <a:ext cx="7848872" cy="3508977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Arial Rounded MT Bold" panose="020F0704030504030204" pitchFamily="34" charset="0"/>
              </a:rPr>
              <a:t>Hogy: fűtési többletenergia-felhasználásunk egy része a gyenge hőszigetelő képességű falazaton, valamint az ablakokon és ajtókon keresztül távozik. </a:t>
            </a:r>
            <a:endParaRPr lang="hu-HU" sz="2800" dirty="0">
              <a:latin typeface="Arial Rounded MT Bold" panose="020F070403050403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87624" y="4077072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Tudta-e, </a:t>
            </a:r>
            <a:r>
              <a:rPr lang="hu-HU" sz="28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hogy a mosógépek fogyasztásának jó 80%-át a víz melegítése teszi ki? </a:t>
            </a:r>
          </a:p>
        </p:txBody>
      </p:sp>
    </p:spTree>
    <p:extLst>
      <p:ext uri="{BB962C8B-B14F-4D97-AF65-F5344CB8AC3E}">
        <p14:creationId xmlns:p14="http://schemas.microsoft.com/office/powerpoint/2010/main" xmlns="" val="28692847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4176464" cy="2871192"/>
          </a:xfrm>
        </p:spPr>
        <p:txBody>
          <a:bodyPr>
            <a:normAutofit/>
          </a:bodyPr>
          <a:lstStyle/>
          <a:p>
            <a:r>
              <a:rPr lang="hu-HU" dirty="0" smtClean="0"/>
              <a:t>Milyen megoldásokat ismerünk?</a:t>
            </a:r>
            <a:endParaRPr lang="hu-HU" dirty="0"/>
          </a:p>
        </p:txBody>
      </p:sp>
      <p:pic>
        <p:nvPicPr>
          <p:cNvPr id="2050" name="Picture 2" descr="004_index_energysaving_20120309.png (362×41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340768"/>
            <a:ext cx="3448050" cy="399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928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547</TotalTime>
  <Words>411</Words>
  <Application>Microsoft Office PowerPoint</Application>
  <PresentationFormat>Prezentácia na obrazovke (4:3)</PresentationFormat>
  <Paragraphs>35</Paragraphs>
  <Slides>19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Austin</vt:lpstr>
      <vt:lpstr>   Az Energiatakarékos megoldások </vt:lpstr>
      <vt:lpstr>Snímka 2</vt:lpstr>
      <vt:lpstr>A legolcsóbb energia az, amit nem használunk fel. Ha pedig okosan használjuk az energiát, kevesebbet fogyasztunk…..</vt:lpstr>
      <vt:lpstr>MI is az a energia takarékosság??</vt:lpstr>
      <vt:lpstr>Snímka 5</vt:lpstr>
      <vt:lpstr>Snímka 6</vt:lpstr>
      <vt:lpstr>Snímka 7</vt:lpstr>
      <vt:lpstr>Tudta-e?</vt:lpstr>
      <vt:lpstr>Milyen megoldásokat ismerünk?</vt:lpstr>
      <vt:lpstr>Snímka 10</vt:lpstr>
      <vt:lpstr>Snímka 11</vt:lpstr>
      <vt:lpstr>Snímka 12</vt:lpstr>
      <vt:lpstr>Hogyan spóroljunk a főzés során?</vt:lpstr>
      <vt:lpstr>Snímka 14</vt:lpstr>
      <vt:lpstr>Snímka 15</vt:lpstr>
      <vt:lpstr>Rendszeres karbantartás = üzembiztonság és energia megtakarítás </vt:lpstr>
      <vt:lpstr>Snímka 17</vt:lpstr>
      <vt:lpstr>Köszönöm a figyelmet!</vt:lpstr>
      <vt:lpstr>Snímka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Rétegek használata GIMP képszerkesztő programban</dc:title>
  <dc:creator>Adrián</dc:creator>
  <cp:lastModifiedBy>Krisztina</cp:lastModifiedBy>
  <cp:revision>30</cp:revision>
  <dcterms:created xsi:type="dcterms:W3CDTF">2014-01-13T17:06:39Z</dcterms:created>
  <dcterms:modified xsi:type="dcterms:W3CDTF">2014-03-06T23:24:14Z</dcterms:modified>
</cp:coreProperties>
</file>