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81" r:id="rId4"/>
    <p:sldId id="257" r:id="rId5"/>
    <p:sldId id="269" r:id="rId6"/>
    <p:sldId id="259" r:id="rId7"/>
    <p:sldId id="282" r:id="rId8"/>
    <p:sldId id="283" r:id="rId9"/>
    <p:sldId id="284" r:id="rId10"/>
    <p:sldId id="285" r:id="rId11"/>
    <p:sldId id="267" r:id="rId12"/>
    <p:sldId id="261" r:id="rId13"/>
    <p:sldId id="260" r:id="rId14"/>
    <p:sldId id="262" r:id="rId15"/>
    <p:sldId id="263" r:id="rId16"/>
    <p:sldId id="264" r:id="rId17"/>
    <p:sldId id="265" r:id="rId18"/>
    <p:sldId id="278" r:id="rId19"/>
    <p:sldId id="266" r:id="rId20"/>
    <p:sldId id="279" r:id="rId21"/>
    <p:sldId id="280" r:id="rId2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704FE7"/>
    <a:srgbClr val="2209B7"/>
    <a:srgbClr val="3E1AC0"/>
    <a:srgbClr val="2D138B"/>
    <a:srgbClr val="33169E"/>
    <a:srgbClr val="512AE2"/>
    <a:srgbClr val="3617A9"/>
    <a:srgbClr val="0000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68" autoAdjust="0"/>
    <p:restoredTop sz="94660"/>
  </p:normalViewPr>
  <p:slideViewPr>
    <p:cSldViewPr>
      <p:cViewPr>
        <p:scale>
          <a:sx n="100" d="100"/>
          <a:sy n="100" d="100"/>
        </p:scale>
        <p:origin x="-2484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24A7B-8D8D-4871-A463-5EC5C212BCE9}" type="datetimeFigureOut">
              <a:rPr lang="hu-HU" smtClean="0"/>
              <a:t>2014.01.21.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DD0FA-B7FD-4FC8-BFA5-740D6623CA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3425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DD0FA-B7FD-4FC8-BFA5-740D6623CA80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695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dirty="0" smtClean="0"/>
              <a:t>A GIMP képszerkesztő program bemutatása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0C31-890A-4A24-9534-A70E8D9EF529}" type="datetimeFigureOut">
              <a:rPr lang="hu-HU" smtClean="0"/>
              <a:t>2014.01.21.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A0BE-F530-4E8E-8357-53CB629E69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8634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0C31-890A-4A24-9534-A70E8D9EF529}" type="datetimeFigureOut">
              <a:rPr lang="hu-HU" smtClean="0"/>
              <a:t>2014.01.21.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A0BE-F530-4E8E-8357-53CB629E69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239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0C31-890A-4A24-9534-A70E8D9EF529}" type="datetimeFigureOut">
              <a:rPr lang="hu-HU" smtClean="0"/>
              <a:t>2014.01.21.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A0BE-F530-4E8E-8357-53CB629E69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03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0C31-890A-4A24-9534-A70E8D9EF529}" type="datetimeFigureOut">
              <a:rPr lang="hu-HU" smtClean="0"/>
              <a:t>2014.01.21.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A0BE-F530-4E8E-8357-53CB629E69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7704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0C31-890A-4A24-9534-A70E8D9EF529}" type="datetimeFigureOut">
              <a:rPr lang="hu-HU" smtClean="0"/>
              <a:t>2014.01.21.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A0BE-F530-4E8E-8357-53CB629E69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313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0C31-890A-4A24-9534-A70E8D9EF529}" type="datetimeFigureOut">
              <a:rPr lang="hu-HU" smtClean="0"/>
              <a:t>2014.01.21.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A0BE-F530-4E8E-8357-53CB629E69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0297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0C31-890A-4A24-9534-A70E8D9EF529}" type="datetimeFigureOut">
              <a:rPr lang="hu-HU" smtClean="0"/>
              <a:t>2014.01.21.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A0BE-F530-4E8E-8357-53CB629E69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8054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0C31-890A-4A24-9534-A70E8D9EF529}" type="datetimeFigureOut">
              <a:rPr lang="hu-HU" smtClean="0"/>
              <a:t>2014.01.21.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A0BE-F530-4E8E-8357-53CB629E69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7052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0C31-890A-4A24-9534-A70E8D9EF529}" type="datetimeFigureOut">
              <a:rPr lang="hu-HU" smtClean="0"/>
              <a:t>2014.01.21.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A0BE-F530-4E8E-8357-53CB629E69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3743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0C31-890A-4A24-9534-A70E8D9EF529}" type="datetimeFigureOut">
              <a:rPr lang="hu-HU" smtClean="0"/>
              <a:t>2014.01.21.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A0BE-F530-4E8E-8357-53CB629E69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788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0C31-890A-4A24-9534-A70E8D9EF529}" type="datetimeFigureOut">
              <a:rPr lang="hu-HU" smtClean="0"/>
              <a:t>2014.01.21.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A0BE-F530-4E8E-8357-53CB629E69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911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0070C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10C31-890A-4A24-9534-A70E8D9EF529}" type="datetimeFigureOut">
              <a:rPr lang="hu-HU" smtClean="0"/>
              <a:t>2014.01.21.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0A0BE-F530-4E8E-8357-53CB629E69A7}" type="slidenum">
              <a:rPr lang="hu-HU" smtClean="0"/>
              <a:t>‹#›</a:t>
            </a:fld>
            <a:endParaRPr lang="hu-HU"/>
          </a:p>
        </p:txBody>
      </p:sp>
      <p:pic>
        <p:nvPicPr>
          <p:cNvPr id="1026" name="Picture 2" descr="http://xn--letolts-gya.com/letoltes/kepek/adatlap/zenelej%C3%A1tsz%C3%B3k/2010/01/28/gimp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1"/>
            <a:ext cx="1440160" cy="14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53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encrypted-tbn3.gstatic.com/images?q=tbn:ANd9GcSPiM9FVqdIxSNEqI8EAE01jWLlPFxHMLwEK_lnKum-YDCFTVCY" TargetMode="External"/><Relationship Id="rId13" Type="http://schemas.openxmlformats.org/officeDocument/2006/relationships/hyperlink" Target="http://www.sherv.net/cm/emoticons/smile/happy-nodding-smiley-face-emoticon.gif" TargetMode="External"/><Relationship Id="rId3" Type="http://schemas.openxmlformats.org/officeDocument/2006/relationships/hyperlink" Target="http://kezmuvesporta.hu/images/falu.jpg" TargetMode="External"/><Relationship Id="rId7" Type="http://schemas.openxmlformats.org/officeDocument/2006/relationships/hyperlink" Target="http://gimp.qwqw.hu/?modul=oldal&amp;tartalom=1110930" TargetMode="External"/><Relationship Id="rId12" Type="http://schemas.openxmlformats.org/officeDocument/2006/relationships/hyperlink" Target="http://www.sherv.net/cm/emo/sad/sad-face.gif" TargetMode="External"/><Relationship Id="rId2" Type="http://schemas.openxmlformats.org/officeDocument/2006/relationships/hyperlink" Target="http://www.burgessyachts.com/media/adminforms/locations/n/e/new_york_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to.hu/wp-content/uploads/2012/08/shut226-sheep-shepherd.jpg" TargetMode="External"/><Relationship Id="rId11" Type="http://schemas.openxmlformats.org/officeDocument/2006/relationships/hyperlink" Target="http://www.sherv.net/cm/emo/dancing/super-happy-dance-smiley-emoticon.gif" TargetMode="External"/><Relationship Id="rId5" Type="http://schemas.openxmlformats.org/officeDocument/2006/relationships/hyperlink" Target="http://mozogj.com/wp-content/uploads/2012/08/alma.jpg" TargetMode="External"/><Relationship Id="rId10" Type="http://schemas.openxmlformats.org/officeDocument/2006/relationships/hyperlink" Target="http://t0.gstatic.com/images?q=tbn:ANd9GcTVRRhDBRXXVUcFelLmExqmEat-8p7VeDRbJoM0upA6r8Xq52JXVQ" TargetMode="External"/><Relationship Id="rId4" Type="http://schemas.openxmlformats.org/officeDocument/2006/relationships/hyperlink" Target="http://www.digiretus.hu/tippek/cikkiro.php?SORSZAM=339&amp;" TargetMode="External"/><Relationship Id="rId9" Type="http://schemas.openxmlformats.org/officeDocument/2006/relationships/hyperlink" Target="http://www.sosmoviers.com/wp-content/gallery/gru-2-mi-villano-favorito/gru-2-mi-villano-favorito-arte-005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32048" y="806847"/>
            <a:ext cx="7772400" cy="1470025"/>
          </a:xfrm>
        </p:spPr>
        <p:txBody>
          <a:bodyPr>
            <a:noAutofit/>
          </a:bodyPr>
          <a:lstStyle/>
          <a:p>
            <a:r>
              <a:rPr lang="pl-PL" sz="48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GIMP képszerkesztő program bemutatása</a:t>
            </a:r>
            <a:br>
              <a:rPr lang="pl-PL" sz="48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pl-PL" sz="32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(Szűrők alkalmazása)</a:t>
            </a:r>
            <a:endParaRPr lang="hu-HU" sz="32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862812" y="3692842"/>
            <a:ext cx="741837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u-H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Készítette: </a:t>
            </a:r>
            <a:r>
              <a:rPr lang="hu-H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Szántó Zsolt</a:t>
            </a:r>
          </a:p>
          <a:p>
            <a:r>
              <a:rPr lang="hu-H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Felkészítő Tanár: </a:t>
            </a:r>
            <a:r>
              <a:rPr lang="hu-HU" sz="32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Auffenberg</a:t>
            </a:r>
            <a:r>
              <a:rPr lang="hu-H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András</a:t>
            </a:r>
          </a:p>
        </p:txBody>
      </p:sp>
      <p:sp>
        <p:nvSpPr>
          <p:cNvPr id="7" name="Téglalap 6"/>
          <p:cNvSpPr/>
          <p:nvPr/>
        </p:nvSpPr>
        <p:spPr>
          <a:xfrm>
            <a:off x="1541107" y="5805264"/>
            <a:ext cx="606178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Hallássérültek Tanintézete</a:t>
            </a:r>
          </a:p>
          <a:p>
            <a:pPr algn="ctr"/>
            <a:r>
              <a:rPr lang="fr-FR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1147 Budapest</a:t>
            </a:r>
            <a:r>
              <a:rPr lang="hu-H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fr-FR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Cinkotai </a:t>
            </a:r>
            <a:r>
              <a:rPr lang="hu-H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Út</a:t>
            </a:r>
            <a:r>
              <a:rPr lang="fr-FR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fr-FR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125-137</a:t>
            </a:r>
            <a:r>
              <a:rPr lang="hu-H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hu-HU" sz="2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96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5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1" t="18750" r="38800" b="15278"/>
          <a:stretch/>
        </p:blipFill>
        <p:spPr bwMode="auto">
          <a:xfrm>
            <a:off x="6097188" y="332656"/>
            <a:ext cx="2763416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6" t="16823" r="26164" b="22135"/>
          <a:stretch/>
        </p:blipFill>
        <p:spPr bwMode="auto">
          <a:xfrm>
            <a:off x="84486" y="2174776"/>
            <a:ext cx="5456258" cy="4134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2060753" y="1465387"/>
            <a:ext cx="4075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00066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 vászon megvilágításának iránya</a:t>
            </a:r>
          </a:p>
        </p:txBody>
      </p:sp>
      <p:sp>
        <p:nvSpPr>
          <p:cNvPr id="3" name="Téglalap 2"/>
          <p:cNvSpPr/>
          <p:nvPr/>
        </p:nvSpPr>
        <p:spPr>
          <a:xfrm>
            <a:off x="1403648" y="332656"/>
            <a:ext cx="46506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3. Vászon alkalmazása</a:t>
            </a:r>
          </a:p>
        </p:txBody>
      </p:sp>
      <p:sp>
        <p:nvSpPr>
          <p:cNvPr id="4" name="Téglalap 3"/>
          <p:cNvSpPr/>
          <p:nvPr/>
        </p:nvSpPr>
        <p:spPr>
          <a:xfrm>
            <a:off x="5571222" y="5590981"/>
            <a:ext cx="32893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>
                <a:solidFill>
                  <a:srgbClr val="000066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 textúra kiemelkedésének erőssége</a:t>
            </a:r>
            <a:endParaRPr lang="hu-HU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2" name="Egyenes összekötő nyíllal 11"/>
          <p:cNvCxnSpPr/>
          <p:nvPr/>
        </p:nvCxnSpPr>
        <p:spPr>
          <a:xfrm flipV="1">
            <a:off x="5940152" y="4581999"/>
            <a:ext cx="196133" cy="100898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>
            <a:off x="5540743" y="1834719"/>
            <a:ext cx="556445" cy="1306249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54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to.hu/wp-content/uploads/2012/08/shut226-sheep-shephe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5151728" cy="34430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0" t="22163" r="28814" b="27542"/>
          <a:stretch/>
        </p:blipFill>
        <p:spPr bwMode="auto">
          <a:xfrm>
            <a:off x="3131841" y="2852936"/>
            <a:ext cx="5337246" cy="3507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4983575" y="313620"/>
            <a:ext cx="3566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Domborítás</a:t>
            </a:r>
            <a:endParaRPr lang="hu-H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1514"/>
            <a:ext cx="4252040" cy="162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97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3131840" y="57398"/>
            <a:ext cx="3566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Domborítás</a:t>
            </a:r>
            <a:endParaRPr lang="hu-H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3" t="2499" r="49941" b="33463"/>
          <a:stretch/>
        </p:blipFill>
        <p:spPr bwMode="auto">
          <a:xfrm>
            <a:off x="1619672" y="908720"/>
            <a:ext cx="3600400" cy="573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0" t="21779" r="36810" b="36106"/>
          <a:stretch/>
        </p:blipFill>
        <p:spPr bwMode="auto">
          <a:xfrm>
            <a:off x="4932040" y="2666716"/>
            <a:ext cx="245024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ekerekített téglalap 10"/>
          <p:cNvSpPr/>
          <p:nvPr/>
        </p:nvSpPr>
        <p:spPr>
          <a:xfrm>
            <a:off x="5076056" y="2852936"/>
            <a:ext cx="1081106" cy="264176"/>
          </a:xfrm>
          <a:prstGeom prst="roundRect">
            <a:avLst/>
          </a:prstGeom>
          <a:noFill/>
          <a:ln w="38100">
            <a:solidFill>
              <a:srgbClr val="2209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953" y="866663"/>
            <a:ext cx="3389041" cy="587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kerekített téglalap 1"/>
          <p:cNvSpPr/>
          <p:nvPr/>
        </p:nvSpPr>
        <p:spPr>
          <a:xfrm>
            <a:off x="1547664" y="836712"/>
            <a:ext cx="648072" cy="360040"/>
          </a:xfrm>
          <a:prstGeom prst="roundRect">
            <a:avLst/>
          </a:prstGeom>
          <a:noFill/>
          <a:ln w="38100">
            <a:solidFill>
              <a:srgbClr val="2209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Lekerekített téglalap 9"/>
          <p:cNvSpPr/>
          <p:nvPr/>
        </p:nvSpPr>
        <p:spPr>
          <a:xfrm>
            <a:off x="1871700" y="2597562"/>
            <a:ext cx="648072" cy="264176"/>
          </a:xfrm>
          <a:prstGeom prst="roundRect">
            <a:avLst/>
          </a:prstGeom>
          <a:noFill/>
          <a:ln w="38100">
            <a:solidFill>
              <a:srgbClr val="2209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797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.bp.blogspot.com/-pbU64u8u0b4/UbnYHpRY4SI/AAAAAAAAALY/u-2Vjs7owzA/s1600/Ferrari%2B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320480" cy="2700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2" name="Téglalap 1"/>
          <p:cNvSpPr/>
          <p:nvPr/>
        </p:nvSpPr>
        <p:spPr>
          <a:xfrm rot="20611293">
            <a:off x="1085067" y="1595695"/>
            <a:ext cx="3186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Élkeresés</a:t>
            </a:r>
            <a:endParaRPr lang="hu-HU" sz="5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8" t="15896" r="21467" b="20238"/>
          <a:stretch/>
        </p:blipFill>
        <p:spPr bwMode="auto">
          <a:xfrm>
            <a:off x="683568" y="3508466"/>
            <a:ext cx="4470832" cy="28107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12" y="755475"/>
            <a:ext cx="4128145" cy="2784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97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6" t="2711" r="50316" b="36706"/>
          <a:stretch/>
        </p:blipFill>
        <p:spPr bwMode="auto">
          <a:xfrm>
            <a:off x="1619672" y="1052736"/>
            <a:ext cx="3769052" cy="582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29" t="28373" r="41100" b="60317"/>
          <a:stretch/>
        </p:blipFill>
        <p:spPr bwMode="auto">
          <a:xfrm>
            <a:off x="4860032" y="3565817"/>
            <a:ext cx="2376264" cy="123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zis 4"/>
          <p:cNvSpPr/>
          <p:nvPr/>
        </p:nvSpPr>
        <p:spPr>
          <a:xfrm>
            <a:off x="1775834" y="3537012"/>
            <a:ext cx="995966" cy="216024"/>
          </a:xfrm>
          <a:prstGeom prst="ellipse">
            <a:avLst/>
          </a:prstGeom>
          <a:noFill/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zis 12"/>
          <p:cNvSpPr/>
          <p:nvPr/>
        </p:nvSpPr>
        <p:spPr>
          <a:xfrm>
            <a:off x="5004048" y="4581128"/>
            <a:ext cx="1015240" cy="216024"/>
          </a:xfrm>
          <a:prstGeom prst="ellipse">
            <a:avLst/>
          </a:prstGeom>
          <a:noFill/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65169"/>
            <a:ext cx="3633908" cy="535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llipszis 13"/>
          <p:cNvSpPr/>
          <p:nvPr/>
        </p:nvSpPr>
        <p:spPr>
          <a:xfrm>
            <a:off x="1475656" y="980728"/>
            <a:ext cx="844680" cy="360040"/>
          </a:xfrm>
          <a:prstGeom prst="ellipse">
            <a:avLst/>
          </a:prstGeom>
          <a:noFill/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2350400" y="221618"/>
            <a:ext cx="3186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Élkeresés</a:t>
            </a:r>
            <a:endParaRPr lang="hu-HU" sz="5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797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5" t="-86" r="61291" b="33022"/>
          <a:stretch/>
        </p:blipFill>
        <p:spPr bwMode="auto">
          <a:xfrm>
            <a:off x="5226" y="1347391"/>
            <a:ext cx="2864089" cy="5289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zis 1"/>
          <p:cNvSpPr/>
          <p:nvPr/>
        </p:nvSpPr>
        <p:spPr>
          <a:xfrm>
            <a:off x="467544" y="4080072"/>
            <a:ext cx="720080" cy="288032"/>
          </a:xfrm>
          <a:prstGeom prst="ellipse">
            <a:avLst/>
          </a:prstGeom>
          <a:noFill/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1" t="15817" r="21240" b="20336"/>
          <a:stretch/>
        </p:blipFill>
        <p:spPr bwMode="auto">
          <a:xfrm>
            <a:off x="3342031" y="1703808"/>
            <a:ext cx="5786725" cy="3610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aggatott nyíl jobbra 6"/>
          <p:cNvSpPr/>
          <p:nvPr/>
        </p:nvSpPr>
        <p:spPr>
          <a:xfrm>
            <a:off x="1753190" y="3992370"/>
            <a:ext cx="2314753" cy="39373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107504" y="1559792"/>
            <a:ext cx="720080" cy="288032"/>
          </a:xfrm>
          <a:prstGeom prst="ellipse">
            <a:avLst/>
          </a:prstGeom>
          <a:noFill/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2350400" y="221618"/>
            <a:ext cx="3186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Élkeresés</a:t>
            </a:r>
            <a:endParaRPr lang="hu-HU" sz="5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982198" y="5573729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 err="1" smtClean="0"/>
              <a:t>Invertálás</a:t>
            </a:r>
            <a:r>
              <a:rPr lang="hu-HU" u="sng" dirty="0" smtClean="0"/>
              <a:t>:</a:t>
            </a:r>
            <a:r>
              <a:rPr lang="hu-HU" dirty="0" smtClean="0"/>
              <a:t> színek kicserélése az inverzére, azaz a komplementerére.</a:t>
            </a:r>
          </a:p>
        </p:txBody>
      </p:sp>
      <p:pic>
        <p:nvPicPr>
          <p:cNvPr id="1030" name="Picture 6" descr="C:\Users\Auffenberg.Andras\Desktop\Szink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718" y="5483197"/>
            <a:ext cx="1258079" cy="12580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455418" y="620340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színkörben a szemközti </a:t>
            </a:r>
            <a:r>
              <a:rPr lang="hu-HU" dirty="0" smtClean="0"/>
              <a:t>szín</a:t>
            </a:r>
            <a:endParaRPr lang="hu-HU" dirty="0"/>
          </a:p>
        </p:txBody>
      </p:sp>
      <p:sp>
        <p:nvSpPr>
          <p:cNvPr id="5" name="Kanyar jobbra 4"/>
          <p:cNvSpPr/>
          <p:nvPr/>
        </p:nvSpPr>
        <p:spPr>
          <a:xfrm flipV="1">
            <a:off x="3985042" y="6156012"/>
            <a:ext cx="451552" cy="350282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15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97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6" grpId="0" animBg="1"/>
      <p:bldP spid="3" grpId="0"/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755576" y="1919255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Comic Sans MS" panose="030F0702030302020204" pitchFamily="66" charset="0"/>
              </a:rPr>
              <a:t>1.) Mi a pixel?</a:t>
            </a:r>
            <a:endParaRPr lang="hu-HU" sz="2000" dirty="0">
              <a:latin typeface="Comic Sans MS" panose="030F0702030302020204" pitchFamily="66" charset="0"/>
            </a:endParaRPr>
          </a:p>
        </p:txBody>
      </p:sp>
      <p:sp>
        <p:nvSpPr>
          <p:cNvPr id="4" name="Szövegdoboz 3">
            <a:hlinkClick r:id="rId2" action="ppaction://hlinksldjump"/>
          </p:cNvPr>
          <p:cNvSpPr txBox="1"/>
          <p:nvPr/>
        </p:nvSpPr>
        <p:spPr>
          <a:xfrm>
            <a:off x="1331640" y="3071383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Comic Sans MS" panose="030F0702030302020204" pitchFamily="66" charset="0"/>
              </a:rPr>
              <a:t>C</a:t>
            </a:r>
            <a:r>
              <a:rPr lang="hu-HU" sz="2000" dirty="0" smtClean="0">
                <a:latin typeface="Comic Sans MS" panose="030F0702030302020204" pitchFamily="66" charset="0"/>
              </a:rPr>
              <a:t>.) Képpont, mely színértéket vesz fel.</a:t>
            </a:r>
            <a:endParaRPr lang="hu-HU" sz="2000" dirty="0">
              <a:latin typeface="Comic Sans MS" panose="030F0702030302020204" pitchFamily="66" charset="0"/>
            </a:endParaRPr>
          </a:p>
        </p:txBody>
      </p:sp>
      <p:sp>
        <p:nvSpPr>
          <p:cNvPr id="5" name="Szövegdoboz 4">
            <a:hlinkClick r:id="rId3" action="ppaction://hlinksldjump"/>
          </p:cNvPr>
          <p:cNvSpPr txBox="1"/>
          <p:nvPr/>
        </p:nvSpPr>
        <p:spPr>
          <a:xfrm>
            <a:off x="1331640" y="2711343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Comic Sans MS" panose="030F0702030302020204" pitchFamily="66" charset="0"/>
              </a:rPr>
              <a:t>B.) Színérték, mely 256 színpalettából választható.</a:t>
            </a:r>
            <a:endParaRPr lang="hu-HU" sz="2000" dirty="0">
              <a:latin typeface="Comic Sans MS" panose="030F0702030302020204" pitchFamily="66" charset="0"/>
            </a:endParaRPr>
          </a:p>
        </p:txBody>
      </p:sp>
      <p:sp>
        <p:nvSpPr>
          <p:cNvPr id="6" name="Szövegdoboz 5">
            <a:hlinkClick r:id="rId3" action="ppaction://hlinksldjump"/>
          </p:cNvPr>
          <p:cNvSpPr txBox="1"/>
          <p:nvPr/>
        </p:nvSpPr>
        <p:spPr>
          <a:xfrm>
            <a:off x="1331640" y="2351303"/>
            <a:ext cx="7246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Comic Sans MS" panose="030F0702030302020204" pitchFamily="66" charset="0"/>
              </a:rPr>
              <a:t>A.) Négyzetrács, amelynek pontjain színek vehetők fel.  </a:t>
            </a:r>
            <a:endParaRPr lang="hu-HU" sz="2000" dirty="0">
              <a:latin typeface="Comic Sans MS" panose="030F0702030302020204" pitchFamily="66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55576" y="4005064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Comic Sans MS" panose="030F0702030302020204" pitchFamily="66" charset="0"/>
              </a:rPr>
              <a:t>2</a:t>
            </a:r>
            <a:r>
              <a:rPr lang="hu-HU" sz="2000" dirty="0" smtClean="0">
                <a:latin typeface="Comic Sans MS" panose="030F0702030302020204" pitchFamily="66" charset="0"/>
              </a:rPr>
              <a:t>.) Mely szűrés nem tartozik a művészi kategóriába? </a:t>
            </a:r>
            <a:endParaRPr lang="hu-HU" sz="2000" dirty="0">
              <a:latin typeface="Comic Sans MS" panose="030F0702030302020204" pitchFamily="66" charset="0"/>
            </a:endParaRPr>
          </a:p>
        </p:txBody>
      </p:sp>
      <p:sp>
        <p:nvSpPr>
          <p:cNvPr id="8" name="Szövegdoboz 7">
            <a:hlinkClick r:id="rId3" action="ppaction://hlinksldjump"/>
          </p:cNvPr>
          <p:cNvSpPr txBox="1"/>
          <p:nvPr/>
        </p:nvSpPr>
        <p:spPr>
          <a:xfrm>
            <a:off x="1331640" y="5157192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Comic Sans MS" panose="030F0702030302020204" pitchFamily="66" charset="0"/>
              </a:rPr>
              <a:t>C</a:t>
            </a:r>
            <a:r>
              <a:rPr lang="hu-HU" sz="2000" dirty="0" smtClean="0">
                <a:latin typeface="Comic Sans MS" panose="030F0702030302020204" pitchFamily="66" charset="0"/>
              </a:rPr>
              <a:t>.) Finom ragyogás</a:t>
            </a:r>
            <a:endParaRPr lang="hu-HU" sz="2000" dirty="0">
              <a:latin typeface="Comic Sans MS" panose="030F0702030302020204" pitchFamily="66" charset="0"/>
            </a:endParaRPr>
          </a:p>
        </p:txBody>
      </p:sp>
      <p:sp>
        <p:nvSpPr>
          <p:cNvPr id="9" name="Szövegdoboz 8">
            <a:hlinkClick r:id="rId2" action="ppaction://hlinksldjump"/>
          </p:cNvPr>
          <p:cNvSpPr txBox="1"/>
          <p:nvPr/>
        </p:nvSpPr>
        <p:spPr>
          <a:xfrm>
            <a:off x="1331640" y="4797152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Comic Sans MS" panose="030F0702030302020204" pitchFamily="66" charset="0"/>
              </a:rPr>
              <a:t>B.) Domborítás</a:t>
            </a:r>
            <a:endParaRPr lang="hu-HU" sz="2000" dirty="0">
              <a:latin typeface="Comic Sans MS" panose="030F0702030302020204" pitchFamily="66" charset="0"/>
            </a:endParaRPr>
          </a:p>
        </p:txBody>
      </p:sp>
      <p:sp>
        <p:nvSpPr>
          <p:cNvPr id="10" name="Szövegdoboz 9">
            <a:hlinkClick r:id="rId3" action="ppaction://hlinksldjump"/>
          </p:cNvPr>
          <p:cNvSpPr txBox="1"/>
          <p:nvPr/>
        </p:nvSpPr>
        <p:spPr>
          <a:xfrm>
            <a:off x="1331640" y="4437112"/>
            <a:ext cx="3492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Comic Sans MS" panose="030F0702030302020204" pitchFamily="66" charset="0"/>
              </a:rPr>
              <a:t>A.) Vászon alkalmazása</a:t>
            </a:r>
            <a:endParaRPr lang="hu-HU" sz="2000" dirty="0">
              <a:latin typeface="Comic Sans MS" panose="030F0702030302020204" pitchFamily="66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1979712" y="577082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u-HU" sz="40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Ellenőrző kérdések</a:t>
            </a:r>
            <a:endParaRPr lang="hu-HU" sz="4000" b="1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t0.gstatic.com/images?q=tbn:ANd9GcTVRRhDBRXXVUcFelLmExqmEat-8p7VeDRbJoM0upA6r8Xq52JXV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538" y="4248772"/>
            <a:ext cx="2133600" cy="21431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97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75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25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051720" y="555700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u-HU" sz="40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Ellenőrző kérdések</a:t>
            </a:r>
            <a:endParaRPr lang="hu-HU" sz="4000" b="1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755576" y="1628800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Comic Sans MS" panose="030F0702030302020204" pitchFamily="66" charset="0"/>
              </a:rPr>
              <a:t>3</a:t>
            </a:r>
            <a:r>
              <a:rPr lang="hu-HU" dirty="0" smtClean="0">
                <a:latin typeface="Comic Sans MS" panose="030F0702030302020204" pitchFamily="66" charset="0"/>
              </a:rPr>
              <a:t>.) Mely szűrők alkalmazása látható a következő képen?</a:t>
            </a:r>
            <a:endParaRPr lang="hu-HU" dirty="0">
              <a:latin typeface="Comic Sans MS" panose="030F0702030302020204" pitchFamily="66" charset="0"/>
            </a:endParaRPr>
          </a:p>
        </p:txBody>
      </p:sp>
      <p:sp>
        <p:nvSpPr>
          <p:cNvPr id="4" name="Szövegdoboz 3">
            <a:hlinkClick r:id="rId2" action="ppaction://hlinksldjump"/>
          </p:cNvPr>
          <p:cNvSpPr txBox="1"/>
          <p:nvPr/>
        </p:nvSpPr>
        <p:spPr>
          <a:xfrm>
            <a:off x="2699792" y="645333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Comic Sans MS" panose="030F0702030302020204" pitchFamily="66" charset="0"/>
              </a:rPr>
              <a:t>C</a:t>
            </a:r>
            <a:r>
              <a:rPr lang="hu-HU" dirty="0" smtClean="0">
                <a:latin typeface="Comic Sans MS" panose="030F0702030302020204" pitchFamily="66" charset="0"/>
              </a:rPr>
              <a:t>.) Finom ragyogás, vászon </a:t>
            </a:r>
            <a:endParaRPr lang="hu-HU" dirty="0">
              <a:latin typeface="Comic Sans MS" panose="030F0702030302020204" pitchFamily="66" charset="0"/>
            </a:endParaRPr>
          </a:p>
        </p:txBody>
      </p:sp>
      <p:sp>
        <p:nvSpPr>
          <p:cNvPr id="5" name="Szövegdoboz 4">
            <a:hlinkClick r:id="rId3" action="ppaction://hlinksldjump"/>
          </p:cNvPr>
          <p:cNvSpPr txBox="1"/>
          <p:nvPr/>
        </p:nvSpPr>
        <p:spPr>
          <a:xfrm>
            <a:off x="2699792" y="609329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mic Sans MS" panose="030F0702030302020204" pitchFamily="66" charset="0"/>
              </a:rPr>
              <a:t>B.) </a:t>
            </a:r>
            <a:r>
              <a:rPr lang="hu-HU" dirty="0" err="1" smtClean="0">
                <a:latin typeface="Comic Sans MS" panose="030F0702030302020204" pitchFamily="66" charset="0"/>
              </a:rPr>
              <a:t>Élkeresés</a:t>
            </a:r>
            <a:r>
              <a:rPr lang="hu-HU" dirty="0">
                <a:latin typeface="Comic Sans MS" panose="030F0702030302020204" pitchFamily="66" charset="0"/>
              </a:rPr>
              <a:t>, olajfestés</a:t>
            </a:r>
          </a:p>
        </p:txBody>
      </p:sp>
      <p:sp>
        <p:nvSpPr>
          <p:cNvPr id="6" name="Szövegdoboz 5">
            <a:hlinkClick r:id="rId2" action="ppaction://hlinksldjump"/>
          </p:cNvPr>
          <p:cNvSpPr txBox="1"/>
          <p:nvPr/>
        </p:nvSpPr>
        <p:spPr>
          <a:xfrm>
            <a:off x="2699792" y="573325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mic Sans MS" panose="030F0702030302020204" pitchFamily="66" charset="0"/>
              </a:rPr>
              <a:t>A.)</a:t>
            </a:r>
            <a:r>
              <a:rPr lang="hu-HU" dirty="0">
                <a:latin typeface="Comic Sans MS" panose="030F0702030302020204" pitchFamily="66" charset="0"/>
              </a:rPr>
              <a:t> </a:t>
            </a:r>
            <a:r>
              <a:rPr lang="hu-HU" dirty="0" smtClean="0">
                <a:latin typeface="Comic Sans MS" panose="030F0702030302020204" pitchFamily="66" charset="0"/>
              </a:rPr>
              <a:t>Gauss-elmosás, olajfestés</a:t>
            </a:r>
            <a:endParaRPr lang="hu-HU" dirty="0">
              <a:latin typeface="Comic Sans MS" panose="030F0702030302020204" pitchFamily="66" charset="0"/>
            </a:endParaRPr>
          </a:p>
        </p:txBody>
      </p:sp>
      <p:pic>
        <p:nvPicPr>
          <p:cNvPr id="1027" name="Picture 3" descr="C:\Users\Auffenberg.Andras\Desktop\GRU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05"/>
          <a:stretch/>
        </p:blipFill>
        <p:spPr bwMode="auto">
          <a:xfrm flipH="1">
            <a:off x="1691680" y="2132856"/>
            <a:ext cx="2074382" cy="35471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uffenberg.Andras\Desktop\FÜLEMÜLE 2014\GRU_szurtkep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8"/>
          <a:stretch/>
        </p:blipFill>
        <p:spPr bwMode="auto">
          <a:xfrm>
            <a:off x="4355976" y="2132856"/>
            <a:ext cx="2381254" cy="3530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97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3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25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kerekített téglalap 8"/>
          <p:cNvSpPr/>
          <p:nvPr/>
        </p:nvSpPr>
        <p:spPr>
          <a:xfrm>
            <a:off x="6206873" y="5157192"/>
            <a:ext cx="14130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Lekerekített téglalap 10"/>
          <p:cNvSpPr/>
          <p:nvPr/>
        </p:nvSpPr>
        <p:spPr>
          <a:xfrm>
            <a:off x="3923928" y="5157192"/>
            <a:ext cx="14130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Jobbra nyíl 5"/>
          <p:cNvSpPr/>
          <p:nvPr/>
        </p:nvSpPr>
        <p:spPr>
          <a:xfrm>
            <a:off x="7142977" y="5805264"/>
            <a:ext cx="1461471" cy="808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26" name="Picture 2" descr="http://www.sherv.net/cm/emo/dancing/super-happy-dance-smiley-emotic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166" y="2996952"/>
            <a:ext cx="2909707" cy="1804759"/>
          </a:xfrm>
          <a:prstGeom prst="rect">
            <a:avLst/>
          </a:prstGeom>
          <a:noFill/>
          <a:effectLst>
            <a:softEdge rad="47625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673931" y="1412776"/>
            <a:ext cx="6156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latin typeface="Arial Rounded MT Bold" panose="020F0704030504030204" pitchFamily="34" charset="0"/>
              </a:rPr>
              <a:t>Ügyes vagy!</a:t>
            </a:r>
          </a:p>
          <a:p>
            <a:pPr algn="ctr"/>
            <a:r>
              <a:rPr lang="hu-HU" sz="3600" dirty="0" smtClean="0">
                <a:latin typeface="Arial Rounded MT Bold" panose="020F0704030504030204" pitchFamily="34" charset="0"/>
              </a:rPr>
              <a:t>Helyeset választottál! </a:t>
            </a:r>
            <a:endParaRPr lang="hu-HU" sz="3600" dirty="0">
              <a:latin typeface="Arial Rounded MT Bold" panose="020F0704030504030204" pitchFamily="34" charset="0"/>
            </a:endParaRPr>
          </a:p>
        </p:txBody>
      </p:sp>
      <p:sp>
        <p:nvSpPr>
          <p:cNvPr id="5" name="Szövegdoboz 4">
            <a:hlinkClick r:id="rId3" action="ppaction://hlinksldjump"/>
          </p:cNvPr>
          <p:cNvSpPr txBox="1"/>
          <p:nvPr/>
        </p:nvSpPr>
        <p:spPr>
          <a:xfrm>
            <a:off x="3941180" y="5230527"/>
            <a:ext cx="1745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Comic Sans MS" panose="030F0702030302020204" pitchFamily="66" charset="0"/>
              </a:rPr>
              <a:t>2. kérdés</a:t>
            </a:r>
            <a:endParaRPr lang="hu-HU" sz="2000" dirty="0">
              <a:latin typeface="Comic Sans MS" panose="030F0702030302020204" pitchFamily="66" charset="0"/>
            </a:endParaRPr>
          </a:p>
        </p:txBody>
      </p:sp>
      <p:sp>
        <p:nvSpPr>
          <p:cNvPr id="7" name="Szövegdoboz 6">
            <a:hlinkClick r:id="rId4" action="ppaction://hlinksldjump"/>
          </p:cNvPr>
          <p:cNvSpPr txBox="1"/>
          <p:nvPr/>
        </p:nvSpPr>
        <p:spPr>
          <a:xfrm>
            <a:off x="6206873" y="5224901"/>
            <a:ext cx="1745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Comic Sans MS" panose="030F0702030302020204" pitchFamily="66" charset="0"/>
              </a:rPr>
              <a:t>3. kérdés</a:t>
            </a:r>
            <a:endParaRPr lang="hu-HU" sz="2000" dirty="0">
              <a:latin typeface="Comic Sans MS" panose="030F0702030302020204" pitchFamily="66" charset="0"/>
            </a:endParaRPr>
          </a:p>
        </p:txBody>
      </p:sp>
      <p:sp>
        <p:nvSpPr>
          <p:cNvPr id="8" name="Szövegdoboz 7">
            <a:hlinkClick r:id="rId5" action="ppaction://hlinksldjump"/>
          </p:cNvPr>
          <p:cNvSpPr txBox="1"/>
          <p:nvPr/>
        </p:nvSpPr>
        <p:spPr>
          <a:xfrm>
            <a:off x="7249447" y="6009649"/>
            <a:ext cx="1248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Comic Sans MS" panose="030F0702030302020204" pitchFamily="66" charset="0"/>
              </a:rPr>
              <a:t>Tovább</a:t>
            </a:r>
            <a:endParaRPr lang="hu-HU" sz="2000" dirty="0">
              <a:latin typeface="Comic Sans MS" panose="030F0702030302020204" pitchFamily="66" charset="0"/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1584671" y="5157192"/>
            <a:ext cx="14130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>
            <a:hlinkClick r:id="rId3" action="ppaction://hlinksldjump"/>
          </p:cNvPr>
          <p:cNvSpPr txBox="1"/>
          <p:nvPr/>
        </p:nvSpPr>
        <p:spPr>
          <a:xfrm>
            <a:off x="1601923" y="5230527"/>
            <a:ext cx="1745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Comic Sans MS" panose="030F0702030302020204" pitchFamily="66" charset="0"/>
              </a:rPr>
              <a:t>1</a:t>
            </a:r>
            <a:r>
              <a:rPr lang="hu-HU" sz="2000" dirty="0" smtClean="0">
                <a:latin typeface="Comic Sans MS" panose="030F0702030302020204" pitchFamily="66" charset="0"/>
              </a:rPr>
              <a:t>. kérdés</a:t>
            </a:r>
            <a:endParaRPr lang="hu-HU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9740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herv.net/cm/emo/sad/sad-fac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078" y="3563867"/>
            <a:ext cx="2088232" cy="1771271"/>
          </a:xfrm>
          <a:prstGeom prst="rect">
            <a:avLst/>
          </a:prstGeom>
          <a:noFill/>
          <a:effectLst>
            <a:softEdge rad="4318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682106" y="1808990"/>
            <a:ext cx="6156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latin typeface="Arial Rounded MT Bold" panose="020F0704030504030204" pitchFamily="34" charset="0"/>
              </a:rPr>
              <a:t>Helytelent választottál!</a:t>
            </a:r>
            <a:endParaRPr lang="hu-HU" sz="3600" dirty="0">
              <a:latin typeface="Arial Rounded MT Bold" panose="020F0704030504030204" pitchFamily="34" charset="0"/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6426459" y="5640996"/>
            <a:ext cx="14130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Lekerekített téglalap 8"/>
          <p:cNvSpPr/>
          <p:nvPr/>
        </p:nvSpPr>
        <p:spPr>
          <a:xfrm>
            <a:off x="4132082" y="5635370"/>
            <a:ext cx="14130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>
            <a:hlinkClick r:id="rId3" action="ppaction://hlinksldjump"/>
          </p:cNvPr>
          <p:cNvSpPr txBox="1"/>
          <p:nvPr/>
        </p:nvSpPr>
        <p:spPr>
          <a:xfrm>
            <a:off x="4149334" y="5708705"/>
            <a:ext cx="1745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Comic Sans MS" panose="030F0702030302020204" pitchFamily="66" charset="0"/>
              </a:rPr>
              <a:t>2. kérdés</a:t>
            </a:r>
            <a:endParaRPr lang="hu-HU" sz="2000" dirty="0">
              <a:latin typeface="Comic Sans MS" panose="030F0702030302020204" pitchFamily="66" charset="0"/>
            </a:endParaRPr>
          </a:p>
        </p:txBody>
      </p:sp>
      <p:sp>
        <p:nvSpPr>
          <p:cNvPr id="11" name="Szövegdoboz 10">
            <a:hlinkClick r:id="rId4" action="ppaction://hlinksldjump"/>
          </p:cNvPr>
          <p:cNvSpPr txBox="1"/>
          <p:nvPr/>
        </p:nvSpPr>
        <p:spPr>
          <a:xfrm>
            <a:off x="6426459" y="5708705"/>
            <a:ext cx="1745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Comic Sans MS" panose="030F0702030302020204" pitchFamily="66" charset="0"/>
              </a:rPr>
              <a:t>3. kérdés</a:t>
            </a:r>
            <a:endParaRPr lang="hu-HU" sz="2000" dirty="0">
              <a:latin typeface="Comic Sans MS" panose="030F0702030302020204" pitchFamily="66" charset="0"/>
            </a:endParaRPr>
          </a:p>
        </p:txBody>
      </p:sp>
      <p:sp>
        <p:nvSpPr>
          <p:cNvPr id="12" name="Lekerekített téglalap 11"/>
          <p:cNvSpPr/>
          <p:nvPr/>
        </p:nvSpPr>
        <p:spPr>
          <a:xfrm>
            <a:off x="1763688" y="5635370"/>
            <a:ext cx="14130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>
            <a:hlinkClick r:id="rId3" action="ppaction://hlinksldjump"/>
          </p:cNvPr>
          <p:cNvSpPr txBox="1"/>
          <p:nvPr/>
        </p:nvSpPr>
        <p:spPr>
          <a:xfrm>
            <a:off x="1889955" y="5708705"/>
            <a:ext cx="1745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Comic Sans MS" panose="030F0702030302020204" pitchFamily="66" charset="0"/>
              </a:rPr>
              <a:t>1</a:t>
            </a:r>
            <a:r>
              <a:rPr lang="hu-HU" sz="2000" dirty="0" smtClean="0">
                <a:latin typeface="Comic Sans MS" panose="030F0702030302020204" pitchFamily="66" charset="0"/>
              </a:rPr>
              <a:t>. kérdés</a:t>
            </a:r>
            <a:endParaRPr lang="hu-HU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9740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87377" y="2780928"/>
            <a:ext cx="648072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Ingyenes képszerkesztő program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Nyílt forráskódú szoftver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Eredetileg </a:t>
            </a:r>
            <a:r>
              <a:rPr lang="hu-HU" sz="24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1996-ban két egyetemi diák kezdte </a:t>
            </a:r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fejleszteni Linux operációs rendszer alatt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Mára nagy felhasználói táborral rendelkezik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Létezik </a:t>
            </a:r>
            <a:r>
              <a:rPr lang="hu-HU" sz="2400" dirty="0" err="1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Windows-os</a:t>
            </a:r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 változata is</a:t>
            </a:r>
            <a:endParaRPr lang="hu-HU" sz="24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337427" y="188640"/>
            <a:ext cx="7560840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4800" b="1" cap="sm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GIMP</a:t>
            </a:r>
          </a:p>
          <a:p>
            <a:pPr algn="ctr"/>
            <a:r>
              <a:rPr lang="hu-HU" sz="4800" b="1" i="1" cap="sm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 </a:t>
            </a:r>
            <a:r>
              <a:rPr lang="hu-HU" sz="4000" b="1" i="1" cap="sm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GNU Image </a:t>
            </a:r>
            <a:r>
              <a:rPr lang="hu-HU" sz="4000" b="1" i="1" cap="sm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Manipiulator</a:t>
            </a:r>
            <a:r>
              <a:rPr lang="hu-HU" sz="4000" b="1" i="1" cap="sm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 Program</a:t>
            </a:r>
            <a:endParaRPr lang="hu-HU" sz="4800" b="1" i="1" cap="sm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9740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6748" y="198493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solidFill>
                  <a:srgbClr val="3333FF"/>
                </a:solidFill>
                <a:latin typeface="Algerian" panose="04020705040A02060702" pitchFamily="82" charset="0"/>
              </a:rPr>
              <a:t>Köszönöm szépen a figyelmet!</a:t>
            </a:r>
            <a:endParaRPr lang="hu-HU" sz="4400" dirty="0">
              <a:solidFill>
                <a:srgbClr val="3333FF"/>
              </a:solidFill>
              <a:latin typeface="Algerian" panose="04020705040A02060702" pitchFamily="82" charset="0"/>
            </a:endParaRPr>
          </a:p>
        </p:txBody>
      </p:sp>
      <p:pic>
        <p:nvPicPr>
          <p:cNvPr id="3078" name="Picture 6" descr="http://www.sherv.net/cm/emoticons/smile/happy-nodding-smiley-face-emotic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411" y="2996952"/>
            <a:ext cx="1938674" cy="20162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97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899591" y="1615744"/>
            <a:ext cx="793064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 smtClean="0">
                <a:hlinkClick r:id="rId2"/>
              </a:rPr>
              <a:t>Gagyi Endre (2005): Képszerkesztés. Budapest: Kossuth Kiadó</a:t>
            </a:r>
          </a:p>
          <a:p>
            <a:endParaRPr lang="hu-HU" sz="1200" dirty="0" smtClean="0">
              <a:hlinkClick r:id="rId2"/>
            </a:endParaRPr>
          </a:p>
          <a:p>
            <a:r>
              <a:rPr lang="hu-HU" sz="1200" dirty="0" smtClean="0">
                <a:hlinkClick r:id="rId2"/>
              </a:rPr>
              <a:t>http</a:t>
            </a:r>
            <a:r>
              <a:rPr lang="hu-HU" sz="1200" dirty="0">
                <a:hlinkClick r:id="rId2"/>
              </a:rPr>
              <a:t>://</a:t>
            </a:r>
            <a:r>
              <a:rPr lang="hu-HU" sz="1200" dirty="0" smtClean="0">
                <a:hlinkClick r:id="rId2"/>
              </a:rPr>
              <a:t>www.burgessyachts.com/media/adminforms/locations/n/e/new_york_1.jpg</a:t>
            </a:r>
            <a:endParaRPr lang="hu-HU" sz="1200" dirty="0" smtClean="0"/>
          </a:p>
          <a:p>
            <a:endParaRPr lang="hu-HU" sz="1200" dirty="0"/>
          </a:p>
          <a:p>
            <a:r>
              <a:rPr lang="hu-HU" sz="1200" u="sng" dirty="0">
                <a:hlinkClick r:id="rId3"/>
              </a:rPr>
              <a:t>http://kezmuvesporta.hu/images/falu.jpg</a:t>
            </a:r>
            <a:endParaRPr lang="hu-HU" sz="1200" dirty="0"/>
          </a:p>
          <a:p>
            <a:endParaRPr lang="hu-HU" sz="1200" dirty="0" smtClean="0"/>
          </a:p>
          <a:p>
            <a:r>
              <a:rPr lang="hu-HU" sz="1200" u="sng" dirty="0">
                <a:hlinkClick r:id="rId4"/>
              </a:rPr>
              <a:t>http://www.digiretus.hu/tippek/cikkiro.php?SORSZAM=339&amp;</a:t>
            </a:r>
            <a:endParaRPr lang="hu-HU" sz="1200" dirty="0"/>
          </a:p>
          <a:p>
            <a:endParaRPr lang="hu-HU" sz="1200" dirty="0" smtClean="0"/>
          </a:p>
          <a:p>
            <a:r>
              <a:rPr lang="hu-HU" sz="1200" u="sng" dirty="0">
                <a:solidFill>
                  <a:srgbClr val="3718F4"/>
                </a:solidFill>
                <a:hlinkClick r:id="rId5"/>
              </a:rPr>
              <a:t>http://</a:t>
            </a:r>
            <a:r>
              <a:rPr lang="hu-HU" sz="1200" u="sng" dirty="0" smtClean="0">
                <a:solidFill>
                  <a:srgbClr val="3718F4"/>
                </a:solidFill>
                <a:hlinkClick r:id="rId5"/>
              </a:rPr>
              <a:t>mozogj.com/wp-content/uploads/2012/08/alma.jpg</a:t>
            </a:r>
            <a:endParaRPr lang="hu-HU" sz="1200" u="sng" dirty="0" smtClean="0">
              <a:solidFill>
                <a:srgbClr val="3718F4"/>
              </a:solidFill>
            </a:endParaRPr>
          </a:p>
          <a:p>
            <a:endParaRPr lang="hu-HU" sz="1200" u="sng" dirty="0">
              <a:solidFill>
                <a:srgbClr val="3718F4"/>
              </a:solidFill>
            </a:endParaRPr>
          </a:p>
          <a:p>
            <a:r>
              <a:rPr lang="hu-HU" sz="1200" dirty="0">
                <a:hlinkClick r:id="rId6"/>
              </a:rPr>
              <a:t>http://</a:t>
            </a:r>
            <a:r>
              <a:rPr lang="hu-HU" sz="1200" dirty="0" smtClean="0">
                <a:hlinkClick r:id="rId6"/>
              </a:rPr>
              <a:t>www.pto.hu/wp-content/uploads/2012/08/shut226-sheep-shepherd.jpg</a:t>
            </a:r>
            <a:endParaRPr lang="hu-HU" sz="1200" dirty="0" smtClean="0"/>
          </a:p>
          <a:p>
            <a:endParaRPr lang="hu-HU" sz="1200" u="sng" dirty="0">
              <a:solidFill>
                <a:srgbClr val="3718F4"/>
              </a:solidFill>
            </a:endParaRPr>
          </a:p>
          <a:p>
            <a:r>
              <a:rPr lang="hu-HU" sz="1200" u="sng" dirty="0">
                <a:solidFill>
                  <a:srgbClr val="3718F4"/>
                </a:solidFill>
              </a:rPr>
              <a:t>http://1.bp.blogspot.com/-pbU64u8u0b4/UbnYHpRY4SI/AAAAAAAAALY/u-2Vjs7owzA/s1600/Ferrari%2B8.jpg</a:t>
            </a:r>
          </a:p>
          <a:p>
            <a:endParaRPr lang="hu-HU" sz="1200" dirty="0" smtClean="0"/>
          </a:p>
          <a:p>
            <a:r>
              <a:rPr lang="hu-HU" sz="1200" dirty="0">
                <a:hlinkClick r:id="rId7"/>
              </a:rPr>
              <a:t>http://gimp.qwqw.hu/?</a:t>
            </a:r>
            <a:r>
              <a:rPr lang="hu-HU" sz="1200" dirty="0" smtClean="0">
                <a:hlinkClick r:id="rId7"/>
              </a:rPr>
              <a:t>modul=oldal&amp;tartalom=1110930</a:t>
            </a:r>
            <a:endParaRPr lang="hu-HU" sz="1200" dirty="0" smtClean="0"/>
          </a:p>
          <a:p>
            <a:endParaRPr lang="hu-HU" sz="1200" dirty="0"/>
          </a:p>
          <a:p>
            <a:r>
              <a:rPr lang="hu-HU" sz="1200" dirty="0">
                <a:hlinkClick r:id="rId8"/>
              </a:rPr>
              <a:t>https://</a:t>
            </a:r>
            <a:r>
              <a:rPr lang="hu-HU" sz="1200" dirty="0" smtClean="0">
                <a:hlinkClick r:id="rId8"/>
              </a:rPr>
              <a:t>encrypted-tbn3.gstatic.com/images?q=tbn:ANd9GcSPiM9FVqdIxSNEqI8EAE01jWLlPFxHMLwEK_lnKum-YDCFTVCY</a:t>
            </a:r>
            <a:endParaRPr lang="hu-HU" sz="1200" dirty="0"/>
          </a:p>
          <a:p>
            <a:endParaRPr lang="hu-HU" sz="1200" dirty="0" smtClean="0"/>
          </a:p>
          <a:p>
            <a:r>
              <a:rPr lang="hu-HU" sz="1200" dirty="0">
                <a:hlinkClick r:id="rId9"/>
              </a:rPr>
              <a:t>http://</a:t>
            </a:r>
            <a:r>
              <a:rPr lang="hu-HU" sz="1200" dirty="0" smtClean="0">
                <a:hlinkClick r:id="rId9"/>
              </a:rPr>
              <a:t>www.sosmoviers.com/wp-content/gallery/gru-2-mi-villano-favorito/gru-2-mi-villano-favorito-arte-005.jpg</a:t>
            </a:r>
            <a:endParaRPr lang="hu-HU" sz="1200" dirty="0" smtClean="0"/>
          </a:p>
          <a:p>
            <a:endParaRPr lang="hu-HU" sz="1200" dirty="0"/>
          </a:p>
          <a:p>
            <a:r>
              <a:rPr lang="hu-HU" sz="1200" dirty="0">
                <a:hlinkClick r:id="rId10"/>
              </a:rPr>
              <a:t>http://</a:t>
            </a:r>
            <a:r>
              <a:rPr lang="hu-HU" sz="1200" dirty="0" smtClean="0">
                <a:hlinkClick r:id="rId10"/>
              </a:rPr>
              <a:t>t0.gstatic.com/</a:t>
            </a:r>
            <a:r>
              <a:rPr lang="hu-HU" sz="1200" dirty="0" err="1" smtClean="0">
                <a:hlinkClick r:id="rId10"/>
              </a:rPr>
              <a:t>images</a:t>
            </a:r>
            <a:r>
              <a:rPr lang="hu-HU" sz="1200" dirty="0" smtClean="0">
                <a:hlinkClick r:id="rId10"/>
              </a:rPr>
              <a:t>?q=</a:t>
            </a:r>
            <a:r>
              <a:rPr lang="hu-HU" sz="1200" dirty="0" err="1" smtClean="0">
                <a:hlinkClick r:id="rId10"/>
              </a:rPr>
              <a:t>tbn</a:t>
            </a:r>
            <a:r>
              <a:rPr lang="hu-HU" sz="1200" dirty="0" smtClean="0">
                <a:hlinkClick r:id="rId10"/>
              </a:rPr>
              <a:t>:ANd9GcTVRRhDBRXXVUcFelLmExqmEat-8p7VeDRbJoM0upA6r8Xq52JXVQ</a:t>
            </a:r>
            <a:endParaRPr lang="hu-HU" sz="1200" dirty="0" smtClean="0"/>
          </a:p>
          <a:p>
            <a:endParaRPr lang="hu-HU" sz="1200" dirty="0" smtClean="0"/>
          </a:p>
          <a:p>
            <a:r>
              <a:rPr lang="hu-HU" sz="1200" dirty="0">
                <a:hlinkClick r:id="rId11"/>
              </a:rPr>
              <a:t>http://</a:t>
            </a:r>
            <a:r>
              <a:rPr lang="hu-HU" sz="1200" dirty="0" smtClean="0">
                <a:hlinkClick r:id="rId11"/>
              </a:rPr>
              <a:t>www.sherv.net/cm/emo/dancing/super-happy-dance-smiley-emoticon.gif</a:t>
            </a:r>
            <a:endParaRPr lang="hu-HU" sz="1200" dirty="0" smtClean="0"/>
          </a:p>
          <a:p>
            <a:endParaRPr lang="hu-HU" sz="1200" dirty="0"/>
          </a:p>
          <a:p>
            <a:r>
              <a:rPr lang="hu-HU" sz="1200" dirty="0">
                <a:hlinkClick r:id="rId12"/>
              </a:rPr>
              <a:t>http://</a:t>
            </a:r>
            <a:r>
              <a:rPr lang="hu-HU" sz="1200" dirty="0" smtClean="0">
                <a:hlinkClick r:id="rId12"/>
              </a:rPr>
              <a:t>www.sherv.net/cm/emo/sad/sad-face.gif</a:t>
            </a:r>
            <a:endParaRPr lang="hu-HU" sz="1200" dirty="0" smtClean="0"/>
          </a:p>
          <a:p>
            <a:endParaRPr lang="hu-HU" sz="1200" dirty="0"/>
          </a:p>
          <a:p>
            <a:r>
              <a:rPr lang="hu-HU" sz="1200" dirty="0">
                <a:hlinkClick r:id="rId13"/>
              </a:rPr>
              <a:t>http://www.sherv.net/cm/emoticons/smile/happy-nodding-smiley-face-emoticon.gif</a:t>
            </a:r>
            <a:endParaRPr lang="hu-HU" sz="1200" dirty="0" smtClean="0"/>
          </a:p>
        </p:txBody>
      </p:sp>
      <p:sp>
        <p:nvSpPr>
          <p:cNvPr id="2" name="Szövegdoboz 1"/>
          <p:cNvSpPr txBox="1"/>
          <p:nvPr/>
        </p:nvSpPr>
        <p:spPr>
          <a:xfrm>
            <a:off x="3131840" y="404664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3718F4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Források</a:t>
            </a:r>
            <a:endParaRPr lang="hu-H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3718F4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797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078377" y="282474"/>
            <a:ext cx="2021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u-HU" sz="5400" b="1" cap="none" spc="0" dirty="0" smtClean="0">
                <a:ln w="11430"/>
                <a:solidFill>
                  <a:srgbClr val="0000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Szűrés</a:t>
            </a:r>
            <a:endParaRPr lang="hu-HU" sz="5400" b="1" cap="none" spc="0" dirty="0">
              <a:ln w="11430"/>
              <a:solidFill>
                <a:srgbClr val="00009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403647" y="1537979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Arial Black" panose="020B0A04020102020204" pitchFamily="34" charset="0"/>
              </a:rPr>
              <a:t>Miből épül fel a kép?</a:t>
            </a:r>
            <a:endParaRPr lang="hu-HU" sz="2800" dirty="0">
              <a:latin typeface="Arial Black" panose="020B0A040201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24720" y="3997513"/>
            <a:ext cx="9055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hu-HU" sz="2400" dirty="0">
                <a:latin typeface="Comic Sans MS" panose="030F0702030302020204" pitchFamily="66" charset="0"/>
              </a:rPr>
              <a:t>A szűrők képpontokon végeznek különféle műveleteket</a:t>
            </a:r>
            <a:r>
              <a:rPr lang="hu-HU" sz="2400" dirty="0" smtClean="0">
                <a:latin typeface="Comic Sans MS" panose="030F0702030302020204" pitchFamily="66" charset="0"/>
              </a:rPr>
              <a:t>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u-HU" sz="2400" dirty="0" smtClean="0">
                <a:latin typeface="Comic Sans MS" panose="030F0702030302020204" pitchFamily="66" charset="0"/>
              </a:rPr>
              <a:t>Magas szintű matematikai utasításokat használnak.</a:t>
            </a:r>
          </a:p>
          <a:p>
            <a:pPr marL="457200" indent="-457200">
              <a:buFont typeface="+mj-lt"/>
              <a:buAutoNum type="alphaUcPeriod"/>
            </a:pPr>
            <a:endParaRPr lang="hu-HU" sz="2400" dirty="0">
              <a:latin typeface="Comic Sans MS" panose="030F0702030302020204" pitchFamily="66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475656" y="3265820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Arial Black" panose="020B0A04020102020204" pitchFamily="34" charset="0"/>
              </a:rPr>
              <a:t>Mi a szűrők </a:t>
            </a:r>
            <a:r>
              <a:rPr lang="hu-HU" sz="2800" dirty="0">
                <a:latin typeface="Arial Black" panose="020B0A04020102020204" pitchFamily="34" charset="0"/>
              </a:rPr>
              <a:t>szerepe?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37857" y="2145050"/>
            <a:ext cx="73276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Comic Sans MS" panose="030F0702030302020204" pitchFamily="66" charset="0"/>
              </a:rPr>
              <a:t>Képpontokból, más néven pixelekből épül fel.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i="1" u="sng" dirty="0" smtClean="0">
                <a:latin typeface="Comic Sans MS" panose="030F0702030302020204" pitchFamily="66" charset="0"/>
              </a:rPr>
              <a:t>Képpont:</a:t>
            </a:r>
            <a:r>
              <a:rPr lang="hu-HU" sz="2400" dirty="0" smtClean="0">
                <a:latin typeface="Comic Sans MS" panose="030F0702030302020204" pitchFamily="66" charset="0"/>
              </a:rPr>
              <a:t> kis négyzet, mely színértéket vesz fel.</a:t>
            </a:r>
            <a:endParaRPr lang="hu-HU" sz="2400" dirty="0">
              <a:latin typeface="Comic Sans MS" panose="030F0702030302020204" pitchFamily="66" charset="0"/>
            </a:endParaRPr>
          </a:p>
        </p:txBody>
      </p:sp>
      <p:pic>
        <p:nvPicPr>
          <p:cNvPr id="1027" name="Picture 3" descr="C:\Users\szanto.zsolt\Desktop\al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165" y="116983"/>
            <a:ext cx="192021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3" t="16158" r="8157" b="21875"/>
          <a:stretch/>
        </p:blipFill>
        <p:spPr bwMode="auto">
          <a:xfrm>
            <a:off x="7186651" y="1711170"/>
            <a:ext cx="1729069" cy="15756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Egyenes összekötő nyíllal 27"/>
          <p:cNvCxnSpPr/>
          <p:nvPr/>
        </p:nvCxnSpPr>
        <p:spPr>
          <a:xfrm>
            <a:off x="7596336" y="1205804"/>
            <a:ext cx="288032" cy="85539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zövegdoboz 30"/>
          <p:cNvSpPr txBox="1"/>
          <p:nvPr/>
        </p:nvSpPr>
        <p:spPr>
          <a:xfrm>
            <a:off x="476872" y="5517232"/>
            <a:ext cx="66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Comic Sans MS" panose="030F0702030302020204" pitchFamily="66" charset="0"/>
              </a:rPr>
              <a:t>Ezek hatásait láthatjuk a következő diákon.</a:t>
            </a:r>
          </a:p>
        </p:txBody>
      </p:sp>
      <p:sp>
        <p:nvSpPr>
          <p:cNvPr id="34" name="Jobbra nyíl 33"/>
          <p:cNvSpPr/>
          <p:nvPr/>
        </p:nvSpPr>
        <p:spPr>
          <a:xfrm>
            <a:off x="7380312" y="5373216"/>
            <a:ext cx="1080120" cy="79208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995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 build="p"/>
      <p:bldP spid="6" grpId="0"/>
      <p:bldP spid="8" grpId="0" uiExpand="1" build="p"/>
      <p:bldP spid="31" grpId="0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475656" y="404663"/>
            <a:ext cx="74959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36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Goudy Stout" panose="0202090407030B020401" pitchFamily="18" charset="0"/>
              </a:rPr>
              <a:t>GAUSs-Elmosás</a:t>
            </a:r>
            <a:endParaRPr lang="hu-H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Goudy Stout" panose="0202090407030B020401" pitchFamily="18" charset="0"/>
            </a:endParaRPr>
          </a:p>
        </p:txBody>
      </p:sp>
      <p:pic>
        <p:nvPicPr>
          <p:cNvPr id="1028" name="Picture 4" descr="http://www.burgessyachts.com/media/adminforms/locations/n/e/new_york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5"/>
            <a:ext cx="4876796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zanto.zsolt\Desktop\Névtel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25140"/>
            <a:ext cx="4975683" cy="324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144" y="260648"/>
            <a:ext cx="788436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60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szanto.zsolt\Desktop\n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571319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Egyenes összekötő nyíllal 5"/>
          <p:cNvCxnSpPr/>
          <p:nvPr/>
        </p:nvCxnSpPr>
        <p:spPr>
          <a:xfrm flipV="1">
            <a:off x="683568" y="1772816"/>
            <a:ext cx="288032" cy="79208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>
            <a:off x="179512" y="3067040"/>
            <a:ext cx="792088" cy="192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" t="4464" r="13901" b="7351"/>
          <a:stretch/>
        </p:blipFill>
        <p:spPr bwMode="auto">
          <a:xfrm>
            <a:off x="4716016" y="2924944"/>
            <a:ext cx="2232248" cy="122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Egyenes összekötő nyíllal 7"/>
          <p:cNvCxnSpPr/>
          <p:nvPr/>
        </p:nvCxnSpPr>
        <p:spPr>
          <a:xfrm flipH="1">
            <a:off x="6084168" y="3598416"/>
            <a:ext cx="1067296" cy="0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églalap 14"/>
          <p:cNvSpPr/>
          <p:nvPr/>
        </p:nvSpPr>
        <p:spPr>
          <a:xfrm>
            <a:off x="1331640" y="404663"/>
            <a:ext cx="74959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36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Goudy Stout" panose="0202090407030B020401" pitchFamily="18" charset="0"/>
              </a:rPr>
              <a:t>GAUSs-Elmosás</a:t>
            </a:r>
            <a:endParaRPr lang="hu-H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Goudy Stout" panose="0202090407030B020401" pitchFamily="18" charset="0"/>
            </a:endParaRPr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8" t="18599" r="48175" b="24631"/>
          <a:stretch/>
        </p:blipFill>
        <p:spPr bwMode="auto">
          <a:xfrm>
            <a:off x="5226700" y="2307016"/>
            <a:ext cx="3443128" cy="443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475656" y="5412951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Vízszintes és függőleges irányú elmosás</a:t>
            </a:r>
            <a:endParaRPr lang="hu-HU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0" name="Egyenes összekötő nyíllal 9"/>
          <p:cNvCxnSpPr/>
          <p:nvPr/>
        </p:nvCxnSpPr>
        <p:spPr>
          <a:xfrm>
            <a:off x="4793212" y="5736117"/>
            <a:ext cx="646685" cy="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97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175090" y="404664"/>
            <a:ext cx="4262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Művészi hatás</a:t>
            </a:r>
            <a:endParaRPr lang="hu-H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szanto.zsolt\Desktop\FÜLEMÜLE 2014\Ujabb anyagok\fal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00" y="1700808"/>
            <a:ext cx="4680520" cy="3510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6" t="16823" r="26164" b="22135"/>
          <a:stretch/>
        </p:blipFill>
        <p:spPr bwMode="auto">
          <a:xfrm>
            <a:off x="3923928" y="2852936"/>
            <a:ext cx="4680520" cy="35467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4409"/>
            <a:ext cx="4968552" cy="161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97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7" t="2777" r="47097" b="38021"/>
          <a:stretch/>
        </p:blipFill>
        <p:spPr bwMode="auto">
          <a:xfrm>
            <a:off x="1727200" y="913035"/>
            <a:ext cx="3893698" cy="516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94" t="35855" r="36457" b="37276"/>
          <a:stretch/>
        </p:blipFill>
        <p:spPr bwMode="auto">
          <a:xfrm>
            <a:off x="5292080" y="3805009"/>
            <a:ext cx="2097236" cy="2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Egyenes összekötő nyíllal 5"/>
          <p:cNvCxnSpPr/>
          <p:nvPr/>
        </p:nvCxnSpPr>
        <p:spPr>
          <a:xfrm flipV="1">
            <a:off x="1727200" y="1228981"/>
            <a:ext cx="288032" cy="792088"/>
          </a:xfrm>
          <a:prstGeom prst="straightConnector1">
            <a:avLst/>
          </a:prstGeom>
          <a:ln w="57150">
            <a:solidFill>
              <a:srgbClr val="2D138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>
            <a:off x="1331156" y="3909268"/>
            <a:ext cx="792088" cy="2112"/>
          </a:xfrm>
          <a:prstGeom prst="straightConnector1">
            <a:avLst/>
          </a:prstGeom>
          <a:ln w="57150">
            <a:solidFill>
              <a:srgbClr val="2D138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 flipH="1">
            <a:off x="6732240" y="4093041"/>
            <a:ext cx="969268" cy="73928"/>
          </a:xfrm>
          <a:prstGeom prst="straightConnector1">
            <a:avLst/>
          </a:prstGeom>
          <a:ln w="57150">
            <a:solidFill>
              <a:srgbClr val="2D138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flipH="1" flipV="1">
            <a:off x="7020272" y="6481638"/>
            <a:ext cx="681236" cy="171753"/>
          </a:xfrm>
          <a:prstGeom prst="straightConnector1">
            <a:avLst/>
          </a:prstGeom>
          <a:ln w="57150">
            <a:solidFill>
              <a:srgbClr val="2D138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>
            <a:off x="4427984" y="5283269"/>
            <a:ext cx="936104" cy="0"/>
          </a:xfrm>
          <a:prstGeom prst="straightConnector1">
            <a:avLst/>
          </a:prstGeom>
          <a:ln w="57150">
            <a:solidFill>
              <a:srgbClr val="2D138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zövegdoboz 1"/>
          <p:cNvSpPr txBox="1"/>
          <p:nvPr/>
        </p:nvSpPr>
        <p:spPr>
          <a:xfrm>
            <a:off x="7812360" y="3889717"/>
            <a:ext cx="1331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1. lépés</a:t>
            </a:r>
            <a:endParaRPr lang="hu-HU" sz="2000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7812360" y="6453336"/>
            <a:ext cx="1331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rgbClr val="000066"/>
                </a:solidFill>
                <a:latin typeface="Comic Sans MS" panose="030F0702030302020204" pitchFamily="66" charset="0"/>
              </a:rPr>
              <a:t>3</a:t>
            </a:r>
            <a:r>
              <a:rPr lang="hu-HU" sz="2000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. lépés</a:t>
            </a:r>
            <a:endParaRPr lang="hu-HU" sz="2000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096344" y="5110886"/>
            <a:ext cx="1331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2. lépés</a:t>
            </a:r>
            <a:endParaRPr lang="hu-HU" sz="2000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649676" y="44624"/>
            <a:ext cx="4067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Művészi hatás</a:t>
            </a:r>
          </a:p>
        </p:txBody>
      </p:sp>
    </p:spTree>
    <p:extLst>
      <p:ext uri="{BB962C8B-B14F-4D97-AF65-F5344CB8AC3E}">
        <p14:creationId xmlns:p14="http://schemas.microsoft.com/office/powerpoint/2010/main" val="9257818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1" t="23611" r="38994" b="20588"/>
          <a:stretch/>
        </p:blipFill>
        <p:spPr bwMode="auto">
          <a:xfrm>
            <a:off x="5288837" y="172007"/>
            <a:ext cx="3519410" cy="520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9" t="18630" r="26469" b="22140"/>
          <a:stretch/>
        </p:blipFill>
        <p:spPr bwMode="auto">
          <a:xfrm>
            <a:off x="107504" y="2542279"/>
            <a:ext cx="4752528" cy="34790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2269365" y="6122611"/>
            <a:ext cx="5181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000066"/>
                </a:solidFill>
                <a:latin typeface="Copperplate Gothic Bold" panose="020E0705020206020404" pitchFamily="34" charset="0"/>
              </a:rPr>
              <a:t>Kevésbé </a:t>
            </a:r>
            <a:r>
              <a:rPr lang="hu-HU" sz="2000" dirty="0" err="1" smtClean="0">
                <a:solidFill>
                  <a:srgbClr val="000066"/>
                </a:solidFill>
                <a:latin typeface="Copperplate Gothic Bold" panose="020E0705020206020404" pitchFamily="34" charset="0"/>
              </a:rPr>
              <a:t>részletgazdag</a:t>
            </a:r>
            <a:r>
              <a:rPr lang="hu-HU" sz="2000" dirty="0" smtClean="0">
                <a:solidFill>
                  <a:srgbClr val="000066"/>
                </a:solidFill>
                <a:latin typeface="Copperplate Gothic Bold" panose="020E0705020206020404" pitchFamily="34" charset="0"/>
              </a:rPr>
              <a:t> hatás </a:t>
            </a:r>
            <a:r>
              <a:rPr lang="hu-HU" sz="2000" dirty="0" smtClean="0">
                <a:solidFill>
                  <a:srgbClr val="000066"/>
                </a:solidFill>
                <a:latin typeface="Copperplate Gothic Bold" panose="020E0705020206020404" pitchFamily="34" charset="0"/>
                <a:sym typeface="Wingdings" panose="05000000000000000000" pitchFamily="2" charset="2"/>
              </a:rPr>
              <a:t> olajfestményhez közelebb áll</a:t>
            </a:r>
            <a:endParaRPr lang="hu-HU" sz="2000" dirty="0">
              <a:solidFill>
                <a:srgbClr val="000066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475656" y="692697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1. Finom ragyogás</a:t>
            </a:r>
            <a:endParaRPr lang="hu-H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79512" y="1821751"/>
            <a:ext cx="4760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rgbClr val="000066"/>
                </a:solidFill>
                <a:latin typeface="Copperplate Gothic Bold" panose="020E0705020206020404" pitchFamily="34" charset="0"/>
              </a:rPr>
              <a:t>Világosabb </a:t>
            </a:r>
            <a:r>
              <a:rPr lang="hu-HU" sz="2000" dirty="0">
                <a:solidFill>
                  <a:srgbClr val="000066"/>
                </a:solidFill>
                <a:latin typeface="Copperplate Gothic Bold" panose="020E0705020206020404" pitchFamily="34" charset="0"/>
              </a:rPr>
              <a:t>részek </a:t>
            </a:r>
            <a:r>
              <a:rPr lang="hu-HU" sz="2000" dirty="0" smtClean="0">
                <a:solidFill>
                  <a:srgbClr val="000066"/>
                </a:solidFill>
                <a:latin typeface="Copperplate Gothic Bold" panose="020E0705020206020404" pitchFamily="34" charset="0"/>
              </a:rPr>
              <a:t>kifehérítése</a:t>
            </a:r>
            <a:endParaRPr lang="hu-HU" sz="2000" dirty="0">
              <a:solidFill>
                <a:srgbClr val="000066"/>
              </a:solidFill>
              <a:latin typeface="Copperplate Gothic Bold" panose="020E0705020206020404" pitchFamily="34" charset="0"/>
            </a:endParaRPr>
          </a:p>
        </p:txBody>
      </p:sp>
      <p:cxnSp>
        <p:nvCxnSpPr>
          <p:cNvPr id="12" name="Szögletes összekötő 11"/>
          <p:cNvCxnSpPr/>
          <p:nvPr/>
        </p:nvCxnSpPr>
        <p:spPr>
          <a:xfrm>
            <a:off x="323528" y="2249997"/>
            <a:ext cx="4965309" cy="1927219"/>
          </a:xfrm>
          <a:prstGeom prst="bentConnector3">
            <a:avLst>
              <a:gd name="adj1" fmla="val 93914"/>
            </a:avLst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98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9" t="16319" r="38995" b="12500"/>
          <a:stretch/>
        </p:blipFill>
        <p:spPr bwMode="auto">
          <a:xfrm>
            <a:off x="5842789" y="332656"/>
            <a:ext cx="3000099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9" t="15973" r="26297" b="22221"/>
          <a:stretch/>
        </p:blipFill>
        <p:spPr bwMode="auto">
          <a:xfrm>
            <a:off x="107504" y="2232666"/>
            <a:ext cx="5383088" cy="4076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47428" y="1412776"/>
            <a:ext cx="5695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Nagyobb maszkméret</a:t>
            </a:r>
            <a:r>
              <a:rPr lang="hu-HU" dirty="0">
                <a:solidFill>
                  <a:srgbClr val="000066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hu-HU" dirty="0" smtClean="0">
                <a:solidFill>
                  <a:srgbClr val="000066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	 durvább ecsetvonást eredményez</a:t>
            </a:r>
          </a:p>
        </p:txBody>
      </p:sp>
      <p:sp>
        <p:nvSpPr>
          <p:cNvPr id="3" name="Téglalap 2"/>
          <p:cNvSpPr/>
          <p:nvPr/>
        </p:nvSpPr>
        <p:spPr>
          <a:xfrm>
            <a:off x="1547664" y="360831"/>
            <a:ext cx="38988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2. Olajfestés</a:t>
            </a:r>
          </a:p>
        </p:txBody>
      </p:sp>
      <p:cxnSp>
        <p:nvCxnSpPr>
          <p:cNvPr id="50" name="Szögletes összekötő 49"/>
          <p:cNvCxnSpPr/>
          <p:nvPr/>
        </p:nvCxnSpPr>
        <p:spPr>
          <a:xfrm rot="16200000" flipH="1">
            <a:off x="4572001" y="2348876"/>
            <a:ext cx="1800198" cy="360041"/>
          </a:xfrm>
          <a:prstGeom prst="bentConnector3">
            <a:avLst>
              <a:gd name="adj1" fmla="val -795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gyenes összekötő nyíllal 55"/>
          <p:cNvCxnSpPr/>
          <p:nvPr/>
        </p:nvCxnSpPr>
        <p:spPr>
          <a:xfrm>
            <a:off x="5652120" y="3429000"/>
            <a:ext cx="288032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Jobbra nyíl 3"/>
          <p:cNvSpPr/>
          <p:nvPr/>
        </p:nvSpPr>
        <p:spPr>
          <a:xfrm>
            <a:off x="2577548" y="1484784"/>
            <a:ext cx="439333" cy="251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179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351</Words>
  <Application>Microsoft Office PowerPoint</Application>
  <PresentationFormat>Diavetítés a képernyőre (4:3 oldalarány)</PresentationFormat>
  <Paragraphs>97</Paragraphs>
  <Slides>21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2" baseType="lpstr">
      <vt:lpstr>Office-téma</vt:lpstr>
      <vt:lpstr>A GIMP képszerkesztő program bemutatása (Szűrők alkalmazása)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GIMP képszerkesztő program bemutatása</dc:title>
  <dc:creator>Szántó Zsolt</dc:creator>
  <cp:lastModifiedBy>User</cp:lastModifiedBy>
  <cp:revision>229</cp:revision>
  <dcterms:created xsi:type="dcterms:W3CDTF">2014-01-07T11:33:07Z</dcterms:created>
  <dcterms:modified xsi:type="dcterms:W3CDTF">2014-01-21T11:20:50Z</dcterms:modified>
</cp:coreProperties>
</file>