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0" r:id="rId5"/>
    <p:sldId id="261" r:id="rId6"/>
    <p:sldId id="262" r:id="rId7"/>
    <p:sldId id="265" r:id="rId8"/>
    <p:sldId id="270" r:id="rId9"/>
    <p:sldId id="269" r:id="rId10"/>
    <p:sldId id="271" r:id="rId11"/>
    <p:sldId id="263" r:id="rId12"/>
    <p:sldId id="264" r:id="rId13"/>
    <p:sldId id="266" r:id="rId14"/>
    <p:sldId id="267" r:id="rId15"/>
    <p:sldId id="268" r:id="rId1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9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u-H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u-HU"/>
          </a:p>
        </p:txBody>
      </p:sp>
      <p:sp>
        <p:nvSpPr>
          <p:cNvPr id="4" name="Date Placeholder 3"/>
          <p:cNvSpPr>
            <a:spLocks noGrp="1"/>
          </p:cNvSpPr>
          <p:nvPr>
            <p:ph type="dt" sz="half" idx="10"/>
          </p:nvPr>
        </p:nvSpPr>
        <p:spPr/>
        <p:txBody>
          <a:bodyPr/>
          <a:lstStyle/>
          <a:p>
            <a:fld id="{F393B712-85E0-420F-B64B-AB4172169D11}" type="datetimeFigureOut">
              <a:rPr lang="hu-HU" smtClean="0"/>
              <a:pPr/>
              <a:t>2014.01.14.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4833AE3-E88C-41A1-8EDB-3F4CDFDF0C91}" type="slidenum">
              <a:rPr lang="hu-HU" smtClean="0"/>
              <a:pPr/>
              <a:t>‹#›</a:t>
            </a:fld>
            <a:endParaRPr lang="hu-HU"/>
          </a:p>
        </p:txBody>
      </p:sp>
    </p:spTree>
    <p:extLst>
      <p:ext uri="{BB962C8B-B14F-4D97-AF65-F5344CB8AC3E}">
        <p14:creationId xmlns:p14="http://schemas.microsoft.com/office/powerpoint/2010/main" xmlns="" val="281252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F393B712-85E0-420F-B64B-AB4172169D11}" type="datetimeFigureOut">
              <a:rPr lang="hu-HU" smtClean="0"/>
              <a:pPr/>
              <a:t>2014.01.14.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4833AE3-E88C-41A1-8EDB-3F4CDFDF0C91}" type="slidenum">
              <a:rPr lang="hu-HU" smtClean="0"/>
              <a:pPr/>
              <a:t>‹#›</a:t>
            </a:fld>
            <a:endParaRPr lang="hu-HU"/>
          </a:p>
        </p:txBody>
      </p:sp>
    </p:spTree>
    <p:extLst>
      <p:ext uri="{BB962C8B-B14F-4D97-AF65-F5344CB8AC3E}">
        <p14:creationId xmlns:p14="http://schemas.microsoft.com/office/powerpoint/2010/main" xmlns="" val="153582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F393B712-85E0-420F-B64B-AB4172169D11}" type="datetimeFigureOut">
              <a:rPr lang="hu-HU" smtClean="0"/>
              <a:pPr/>
              <a:t>2014.01.14.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4833AE3-E88C-41A1-8EDB-3F4CDFDF0C91}" type="slidenum">
              <a:rPr lang="hu-HU" smtClean="0"/>
              <a:pPr/>
              <a:t>‹#›</a:t>
            </a:fld>
            <a:endParaRPr lang="hu-HU"/>
          </a:p>
        </p:txBody>
      </p:sp>
    </p:spTree>
    <p:extLst>
      <p:ext uri="{BB962C8B-B14F-4D97-AF65-F5344CB8AC3E}">
        <p14:creationId xmlns:p14="http://schemas.microsoft.com/office/powerpoint/2010/main" xmlns="" val="283221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F393B712-85E0-420F-B64B-AB4172169D11}" type="datetimeFigureOut">
              <a:rPr lang="hu-HU" smtClean="0"/>
              <a:pPr/>
              <a:t>2014.01.14.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4833AE3-E88C-41A1-8EDB-3F4CDFDF0C91}" type="slidenum">
              <a:rPr lang="hu-HU" smtClean="0"/>
              <a:pPr/>
              <a:t>‹#›</a:t>
            </a:fld>
            <a:endParaRPr lang="hu-HU"/>
          </a:p>
        </p:txBody>
      </p:sp>
    </p:spTree>
    <p:extLst>
      <p:ext uri="{BB962C8B-B14F-4D97-AF65-F5344CB8AC3E}">
        <p14:creationId xmlns:p14="http://schemas.microsoft.com/office/powerpoint/2010/main" xmlns="" val="298280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u-H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93B712-85E0-420F-B64B-AB4172169D11}" type="datetimeFigureOut">
              <a:rPr lang="hu-HU" smtClean="0"/>
              <a:pPr/>
              <a:t>2014.01.14.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4833AE3-E88C-41A1-8EDB-3F4CDFDF0C91}" type="slidenum">
              <a:rPr lang="hu-HU" smtClean="0"/>
              <a:pPr/>
              <a:t>‹#›</a:t>
            </a:fld>
            <a:endParaRPr lang="hu-HU"/>
          </a:p>
        </p:txBody>
      </p:sp>
    </p:spTree>
    <p:extLst>
      <p:ext uri="{BB962C8B-B14F-4D97-AF65-F5344CB8AC3E}">
        <p14:creationId xmlns:p14="http://schemas.microsoft.com/office/powerpoint/2010/main" xmlns="" val="50667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Date Placeholder 4"/>
          <p:cNvSpPr>
            <a:spLocks noGrp="1"/>
          </p:cNvSpPr>
          <p:nvPr>
            <p:ph type="dt" sz="half" idx="10"/>
          </p:nvPr>
        </p:nvSpPr>
        <p:spPr/>
        <p:txBody>
          <a:bodyPr/>
          <a:lstStyle/>
          <a:p>
            <a:fld id="{F393B712-85E0-420F-B64B-AB4172169D11}" type="datetimeFigureOut">
              <a:rPr lang="hu-HU" smtClean="0"/>
              <a:pPr/>
              <a:t>2014.01.14.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4833AE3-E88C-41A1-8EDB-3F4CDFDF0C91}" type="slidenum">
              <a:rPr lang="hu-HU" smtClean="0"/>
              <a:pPr/>
              <a:t>‹#›</a:t>
            </a:fld>
            <a:endParaRPr lang="hu-HU"/>
          </a:p>
        </p:txBody>
      </p:sp>
    </p:spTree>
    <p:extLst>
      <p:ext uri="{BB962C8B-B14F-4D97-AF65-F5344CB8AC3E}">
        <p14:creationId xmlns:p14="http://schemas.microsoft.com/office/powerpoint/2010/main" xmlns="" val="421702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u-H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Date Placeholder 6"/>
          <p:cNvSpPr>
            <a:spLocks noGrp="1"/>
          </p:cNvSpPr>
          <p:nvPr>
            <p:ph type="dt" sz="half" idx="10"/>
          </p:nvPr>
        </p:nvSpPr>
        <p:spPr/>
        <p:txBody>
          <a:bodyPr/>
          <a:lstStyle/>
          <a:p>
            <a:fld id="{F393B712-85E0-420F-B64B-AB4172169D11}" type="datetimeFigureOut">
              <a:rPr lang="hu-HU" smtClean="0"/>
              <a:pPr/>
              <a:t>2014.01.14.</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94833AE3-E88C-41A1-8EDB-3F4CDFDF0C91}" type="slidenum">
              <a:rPr lang="hu-HU" smtClean="0"/>
              <a:pPr/>
              <a:t>‹#›</a:t>
            </a:fld>
            <a:endParaRPr lang="hu-HU"/>
          </a:p>
        </p:txBody>
      </p:sp>
    </p:spTree>
    <p:extLst>
      <p:ext uri="{BB962C8B-B14F-4D97-AF65-F5344CB8AC3E}">
        <p14:creationId xmlns:p14="http://schemas.microsoft.com/office/powerpoint/2010/main" xmlns="" val="54700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Date Placeholder 2"/>
          <p:cNvSpPr>
            <a:spLocks noGrp="1"/>
          </p:cNvSpPr>
          <p:nvPr>
            <p:ph type="dt" sz="half" idx="10"/>
          </p:nvPr>
        </p:nvSpPr>
        <p:spPr/>
        <p:txBody>
          <a:bodyPr/>
          <a:lstStyle/>
          <a:p>
            <a:fld id="{F393B712-85E0-420F-B64B-AB4172169D11}" type="datetimeFigureOut">
              <a:rPr lang="hu-HU" smtClean="0"/>
              <a:pPr/>
              <a:t>2014.01.14.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94833AE3-E88C-41A1-8EDB-3F4CDFDF0C91}" type="slidenum">
              <a:rPr lang="hu-HU" smtClean="0"/>
              <a:pPr/>
              <a:t>‹#›</a:t>
            </a:fld>
            <a:endParaRPr lang="hu-HU"/>
          </a:p>
        </p:txBody>
      </p:sp>
    </p:spTree>
    <p:extLst>
      <p:ext uri="{BB962C8B-B14F-4D97-AF65-F5344CB8AC3E}">
        <p14:creationId xmlns:p14="http://schemas.microsoft.com/office/powerpoint/2010/main" xmlns="" val="127910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3B712-85E0-420F-B64B-AB4172169D11}" type="datetimeFigureOut">
              <a:rPr lang="hu-HU" smtClean="0"/>
              <a:pPr/>
              <a:t>2014.01.14.</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94833AE3-E88C-41A1-8EDB-3F4CDFDF0C91}" type="slidenum">
              <a:rPr lang="hu-HU" smtClean="0"/>
              <a:pPr/>
              <a:t>‹#›</a:t>
            </a:fld>
            <a:endParaRPr lang="hu-HU"/>
          </a:p>
        </p:txBody>
      </p:sp>
    </p:spTree>
    <p:extLst>
      <p:ext uri="{BB962C8B-B14F-4D97-AF65-F5344CB8AC3E}">
        <p14:creationId xmlns:p14="http://schemas.microsoft.com/office/powerpoint/2010/main" xmlns="" val="424628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u-H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3B712-85E0-420F-B64B-AB4172169D11}" type="datetimeFigureOut">
              <a:rPr lang="hu-HU" smtClean="0"/>
              <a:pPr/>
              <a:t>2014.01.14.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4833AE3-E88C-41A1-8EDB-3F4CDFDF0C91}" type="slidenum">
              <a:rPr lang="hu-HU" smtClean="0"/>
              <a:pPr/>
              <a:t>‹#›</a:t>
            </a:fld>
            <a:endParaRPr lang="hu-HU"/>
          </a:p>
        </p:txBody>
      </p:sp>
    </p:spTree>
    <p:extLst>
      <p:ext uri="{BB962C8B-B14F-4D97-AF65-F5344CB8AC3E}">
        <p14:creationId xmlns:p14="http://schemas.microsoft.com/office/powerpoint/2010/main" xmlns="" val="256388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u-H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3B712-85E0-420F-B64B-AB4172169D11}" type="datetimeFigureOut">
              <a:rPr lang="hu-HU" smtClean="0"/>
              <a:pPr/>
              <a:t>2014.01.14.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4833AE3-E88C-41A1-8EDB-3F4CDFDF0C91}" type="slidenum">
              <a:rPr lang="hu-HU" smtClean="0"/>
              <a:pPr/>
              <a:t>‹#›</a:t>
            </a:fld>
            <a:endParaRPr lang="hu-HU"/>
          </a:p>
        </p:txBody>
      </p:sp>
    </p:spTree>
    <p:extLst>
      <p:ext uri="{BB962C8B-B14F-4D97-AF65-F5344CB8AC3E}">
        <p14:creationId xmlns:p14="http://schemas.microsoft.com/office/powerpoint/2010/main" xmlns="" val="269025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99FF"/>
            </a:gs>
            <a:gs pos="71000">
              <a:srgbClr val="00CCCC"/>
            </a:gs>
            <a:gs pos="47000">
              <a:srgbClr val="9999FF"/>
            </a:gs>
            <a:gs pos="60001">
              <a:srgbClr val="2E6792"/>
            </a:gs>
            <a:gs pos="75000">
              <a:srgbClr val="3333CC"/>
            </a:gs>
            <a:gs pos="81000">
              <a:srgbClr val="1170FF"/>
            </a:gs>
            <a:gs pos="100000">
              <a:srgbClr val="006699"/>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u-H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3B712-85E0-420F-B64B-AB4172169D11}" type="datetimeFigureOut">
              <a:rPr lang="hu-HU" smtClean="0"/>
              <a:pPr/>
              <a:t>2014.01.14.</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33AE3-E88C-41A1-8EDB-3F4CDFDF0C91}" type="slidenum">
              <a:rPr lang="hu-HU" smtClean="0"/>
              <a:pPr/>
              <a:t>‹#›</a:t>
            </a:fld>
            <a:endParaRPr lang="hu-HU"/>
          </a:p>
        </p:txBody>
      </p:sp>
    </p:spTree>
    <p:extLst>
      <p:ext uri="{BB962C8B-B14F-4D97-AF65-F5344CB8AC3E}">
        <p14:creationId xmlns:p14="http://schemas.microsoft.com/office/powerpoint/2010/main" xmlns="" val="969351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111"/>
            <a:ext cx="7772400" cy="1470025"/>
          </a:xfrm>
        </p:spPr>
        <p:txBody>
          <a:bodyPr>
            <a:normAutofit fontScale="90000"/>
          </a:bodyPr>
          <a:lstStyle/>
          <a:p>
            <a:r>
              <a:rPr lang="hu-HU" dirty="0"/>
              <a:t/>
            </a:r>
            <a:br>
              <a:rPr lang="hu-HU" dirty="0"/>
            </a:br>
            <a:r>
              <a:rPr lang="hu-HU" dirty="0"/>
              <a:t> </a:t>
            </a:r>
            <a:br>
              <a:rPr lang="hu-HU" dirty="0"/>
            </a:br>
            <a:r>
              <a:rPr lang="hu-HU" b="1" dirty="0">
                <a:effectLst>
                  <a:outerShdw blurRad="38100" dist="38100" dir="2700000" algn="tl">
                    <a:srgbClr val="000000">
                      <a:alpha val="43137"/>
                    </a:srgbClr>
                  </a:outerShdw>
                </a:effectLst>
                <a:latin typeface="Arial Black" pitchFamily="34" charset="0"/>
              </a:rPr>
              <a:t>Egy tetszőleges Linux változat bemutatása </a:t>
            </a:r>
            <a:br>
              <a:rPr lang="hu-HU" b="1" dirty="0">
                <a:effectLst>
                  <a:outerShdw blurRad="38100" dist="38100" dir="2700000" algn="tl">
                    <a:srgbClr val="000000">
                      <a:alpha val="43137"/>
                    </a:srgbClr>
                  </a:outerShdw>
                </a:effectLst>
                <a:latin typeface="Arial Black" pitchFamily="34" charset="0"/>
              </a:rPr>
            </a:br>
            <a:endParaRPr lang="hu-HU" b="1" dirty="0">
              <a:effectLst>
                <a:outerShdw blurRad="38100" dist="38100" dir="2700000" algn="tl">
                  <a:srgbClr val="000000">
                    <a:alpha val="43137"/>
                  </a:srgbClr>
                </a:outerShdw>
              </a:effectLst>
              <a:latin typeface="Arial Black" pitchFamily="34" charset="0"/>
            </a:endParaRPr>
          </a:p>
        </p:txBody>
      </p:sp>
      <p:sp>
        <p:nvSpPr>
          <p:cNvPr id="3" name="Subtitle 2"/>
          <p:cNvSpPr>
            <a:spLocks noGrp="1"/>
          </p:cNvSpPr>
          <p:nvPr>
            <p:ph type="subTitle" idx="1"/>
          </p:nvPr>
        </p:nvSpPr>
        <p:spPr>
          <a:xfrm>
            <a:off x="0" y="2780928"/>
            <a:ext cx="9144000" cy="576064"/>
          </a:xfrm>
        </p:spPr>
        <p:txBody>
          <a:bodyPr>
            <a:normAutofit lnSpcReduction="10000"/>
          </a:bodyPr>
          <a:lstStyle/>
          <a:p>
            <a:r>
              <a:rPr lang="hu-HU" u="sng" dirty="0" smtClean="0">
                <a:solidFill>
                  <a:schemeClr val="tx1"/>
                </a:solidFill>
              </a:rPr>
              <a:t>Készítette</a:t>
            </a:r>
            <a:r>
              <a:rPr lang="hu-HU" dirty="0" smtClean="0">
                <a:solidFill>
                  <a:schemeClr val="tx1"/>
                </a:solidFill>
              </a:rPr>
              <a:t>: Kulcsár Viktor</a:t>
            </a:r>
            <a:endParaRPr lang="hu-HU" dirty="0">
              <a:solidFill>
                <a:schemeClr val="tx1"/>
              </a:solidFill>
            </a:endParaRPr>
          </a:p>
        </p:txBody>
      </p:sp>
      <p:sp>
        <p:nvSpPr>
          <p:cNvPr id="4" name="Rectangle 3"/>
          <p:cNvSpPr/>
          <p:nvPr/>
        </p:nvSpPr>
        <p:spPr>
          <a:xfrm>
            <a:off x="34961" y="3244333"/>
            <a:ext cx="9109039" cy="1077218"/>
          </a:xfrm>
          <a:prstGeom prst="rect">
            <a:avLst/>
          </a:prstGeom>
        </p:spPr>
        <p:txBody>
          <a:bodyPr wrap="square">
            <a:spAutoFit/>
          </a:bodyPr>
          <a:lstStyle/>
          <a:p>
            <a:pPr algn="ctr"/>
            <a:r>
              <a:rPr lang="hu-HU" sz="3200" u="sng" dirty="0" smtClean="0"/>
              <a:t>Felkészítő tanár</a:t>
            </a:r>
            <a:r>
              <a:rPr lang="hu-HU" sz="3200" dirty="0" smtClean="0"/>
              <a:t>: </a:t>
            </a:r>
            <a:r>
              <a:rPr lang="hu-HU" sz="3200" dirty="0" err="1" smtClean="0"/>
              <a:t>Szedmák</a:t>
            </a:r>
            <a:r>
              <a:rPr lang="hu-HU" sz="3200" dirty="0" smtClean="0"/>
              <a:t> Istvánné</a:t>
            </a:r>
          </a:p>
          <a:p>
            <a:pPr algn="ctr"/>
            <a:endParaRPr lang="hu-HU" sz="3200" dirty="0"/>
          </a:p>
        </p:txBody>
      </p:sp>
      <p:sp>
        <p:nvSpPr>
          <p:cNvPr id="5" name="Rectangle 4"/>
          <p:cNvSpPr/>
          <p:nvPr/>
        </p:nvSpPr>
        <p:spPr>
          <a:xfrm>
            <a:off x="34961" y="4293096"/>
            <a:ext cx="9109039" cy="1569660"/>
          </a:xfrm>
          <a:prstGeom prst="rect">
            <a:avLst/>
          </a:prstGeom>
        </p:spPr>
        <p:txBody>
          <a:bodyPr wrap="square">
            <a:spAutoFit/>
          </a:bodyPr>
          <a:lstStyle/>
          <a:p>
            <a:pPr algn="ctr"/>
            <a:r>
              <a:rPr lang="hu-HU" sz="3200" u="sng" dirty="0" smtClean="0"/>
              <a:t>Iskola neve, címe</a:t>
            </a:r>
            <a:r>
              <a:rPr lang="hu-HU" sz="3200" dirty="0" smtClean="0"/>
              <a:t>: </a:t>
            </a:r>
            <a:r>
              <a:rPr lang="hu-HU" sz="3200" dirty="0"/>
              <a:t>Vámosgyörki Visontai Kovách László Katolikus Általános </a:t>
            </a:r>
            <a:r>
              <a:rPr lang="hu-HU" sz="3200" dirty="0" smtClean="0"/>
              <a:t>Iskola </a:t>
            </a:r>
          </a:p>
          <a:p>
            <a:pPr algn="ctr"/>
            <a:r>
              <a:rPr lang="hu-HU" sz="3200" dirty="0" smtClean="0"/>
              <a:t>3291 </a:t>
            </a:r>
            <a:r>
              <a:rPr lang="hu-HU" sz="3200" dirty="0"/>
              <a:t>Vámosgyörk, Kossuth Lajos út </a:t>
            </a:r>
            <a:r>
              <a:rPr lang="hu-HU" sz="3200" dirty="0" smtClean="0"/>
              <a:t>6.</a:t>
            </a:r>
            <a:endParaRPr lang="hu-HU" sz="3200" dirty="0"/>
          </a:p>
        </p:txBody>
      </p:sp>
    </p:spTree>
    <p:extLst>
      <p:ext uri="{BB962C8B-B14F-4D97-AF65-F5344CB8AC3E}">
        <p14:creationId xmlns:p14="http://schemas.microsoft.com/office/powerpoint/2010/main" xmlns="" val="183628849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3356992"/>
            <a:ext cx="5076056" cy="2448272"/>
          </a:xfrm>
        </p:spPr>
        <p:txBody>
          <a:bodyPr/>
          <a:lstStyle/>
          <a:p>
            <a:r>
              <a:rPr lang="hu-HU" dirty="0" smtClean="0">
                <a:solidFill>
                  <a:schemeClr val="tx1"/>
                </a:solidFill>
              </a:rPr>
              <a:t>A</a:t>
            </a:r>
            <a:r>
              <a:rPr lang="hu-HU" dirty="0" smtClean="0"/>
              <a:t> </a:t>
            </a:r>
            <a:r>
              <a:rPr lang="hu-HU" dirty="0" smtClean="0">
                <a:solidFill>
                  <a:schemeClr val="tx1"/>
                </a:solidFill>
              </a:rPr>
              <a:t>Linuxban is találunk </a:t>
            </a:r>
            <a:r>
              <a:rPr lang="hu-HU" dirty="0" err="1" smtClean="0">
                <a:solidFill>
                  <a:schemeClr val="tx1"/>
                </a:solidFill>
              </a:rPr>
              <a:t>minialkalmazásokat</a:t>
            </a:r>
            <a:r>
              <a:rPr lang="hu-HU" dirty="0" smtClean="0">
                <a:solidFill>
                  <a:schemeClr val="tx1"/>
                </a:solidFill>
              </a:rPr>
              <a:t>, amit az asztalon tetszés szerint elrendezhetünk.</a:t>
            </a:r>
            <a:endParaRPr lang="hu-HU" dirty="0">
              <a:solidFill>
                <a:schemeClr val="tx1"/>
              </a:solidFill>
            </a:endParaRPr>
          </a:p>
        </p:txBody>
      </p:sp>
      <p:sp>
        <p:nvSpPr>
          <p:cNvPr id="5" name="Right Arrow Callout 4"/>
          <p:cNvSpPr/>
          <p:nvPr/>
        </p:nvSpPr>
        <p:spPr>
          <a:xfrm>
            <a:off x="-1980728" y="8620"/>
            <a:ext cx="1800200" cy="18002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rPr>
              <a:t>Naptár</a:t>
            </a:r>
            <a:endParaRPr lang="hu-HU" dirty="0">
              <a:solidFill>
                <a:schemeClr val="tx1"/>
              </a:solidFill>
            </a:endParaRPr>
          </a:p>
        </p:txBody>
      </p:sp>
      <p:sp>
        <p:nvSpPr>
          <p:cNvPr id="6" name="Rectangular Callout 5"/>
          <p:cNvSpPr/>
          <p:nvPr/>
        </p:nvSpPr>
        <p:spPr>
          <a:xfrm>
            <a:off x="9252520" y="8620"/>
            <a:ext cx="2232248" cy="100811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rPr>
              <a:t>Rendszerinformációk</a:t>
            </a:r>
            <a:endParaRPr lang="hu-HU" dirty="0">
              <a:solidFill>
                <a:schemeClr val="tx1"/>
              </a:solidFill>
            </a:endParaRPr>
          </a:p>
        </p:txBody>
      </p:sp>
      <p:sp>
        <p:nvSpPr>
          <p:cNvPr id="7" name="Up Arrow Callout 6"/>
          <p:cNvSpPr/>
          <p:nvPr/>
        </p:nvSpPr>
        <p:spPr>
          <a:xfrm>
            <a:off x="9468544" y="1700808"/>
            <a:ext cx="1296144" cy="158417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rPr>
              <a:t>Óra</a:t>
            </a:r>
            <a:endParaRPr lang="hu-HU" dirty="0">
              <a:solidFill>
                <a:schemeClr val="tx1"/>
              </a:solidFill>
            </a:endParaRPr>
          </a:p>
        </p:txBody>
      </p:sp>
    </p:spTree>
    <p:extLst>
      <p:ext uri="{BB962C8B-B14F-4D97-AF65-F5344CB8AC3E}">
        <p14:creationId xmlns:p14="http://schemas.microsoft.com/office/powerpoint/2010/main" xmlns="" val="218592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FFFFFF"/>
                                        </p:clrVal>
                                      </p:to>
                                    </p:set>
                                    <p:set>
                                      <p:cBhvr>
                                        <p:cTn id="7" dur="500" fill="hold"/>
                                        <p:tgtEl>
                                          <p:spTgt spid="3">
                                            <p:txEl>
                                              <p:pRg st="0" end="0"/>
                                            </p:txEl>
                                          </p:spTgt>
                                        </p:tgtEl>
                                        <p:attrNameLst>
                                          <p:attrName>fillcolor</p:attrName>
                                        </p:attrNameLst>
                                      </p:cBhvr>
                                      <p:to>
                                        <p:clrVal>
                                          <a:srgbClr val="FFFFFF"/>
                                        </p:clrVal>
                                      </p:to>
                                    </p:set>
                                    <p:set>
                                      <p:cBhvr>
                                        <p:cTn id="8" dur="500" fill="hold"/>
                                        <p:tgtEl>
                                          <p:spTgt spid="3">
                                            <p:txEl>
                                              <p:pRg st="0" end="0"/>
                                            </p:txEl>
                                          </p:spTgt>
                                        </p:tgtEl>
                                        <p:attrNameLst>
                                          <p:attrName>fill.type</p:attrName>
                                        </p:attrNameLst>
                                      </p:cBhvr>
                                      <p:to>
                                        <p:strVal val="solid"/>
                                      </p:to>
                                    </p:set>
                                  </p:childTnLst>
                                </p:cTn>
                              </p:par>
                            </p:childTnLst>
                          </p:cTn>
                        </p:par>
                        <p:par>
                          <p:cTn id="9" fill="hold">
                            <p:stCondLst>
                              <p:cond delay="2100"/>
                            </p:stCondLst>
                            <p:childTnLst>
                              <p:par>
                                <p:cTn id="10" presetID="50" presetClass="path" presetSubtype="0" accel="50000" decel="50000" fill="hold" grpId="0" nodeType="afterEffect">
                                  <p:stCondLst>
                                    <p:cond delay="0"/>
                                  </p:stCondLst>
                                  <p:childTnLst>
                                    <p:animMotion origin="layout" path="M -0.02743 -0.07331 L 0.1408 -0.07331 C 0.21632 -0.07331 0.3092 -0.00439 0.3092 0.05181 L 0.3092 0.17669 " pathEditMode="relative" rAng="0" ptsTypes="FfFF">
                                      <p:cBhvr>
                                        <p:cTn id="11" dur="2000" fill="hold"/>
                                        <p:tgtEl>
                                          <p:spTgt spid="5"/>
                                        </p:tgtEl>
                                        <p:attrNameLst>
                                          <p:attrName>ppt_x</p:attrName>
                                          <p:attrName>ppt_y</p:attrName>
                                        </p:attrNameLst>
                                      </p:cBhvr>
                                      <p:rCtr x="16823" y="12488"/>
                                    </p:animMotion>
                                  </p:childTnLst>
                                </p:cTn>
                              </p:par>
                            </p:childTnLst>
                          </p:cTn>
                        </p:par>
                        <p:par>
                          <p:cTn id="12" fill="hold">
                            <p:stCondLst>
                              <p:cond delay="4100"/>
                            </p:stCondLst>
                            <p:childTnLst>
                              <p:par>
                                <p:cTn id="13" presetID="35" presetClass="path" presetSubtype="0" accel="50000" decel="50000" fill="hold" grpId="0" nodeType="afterEffect">
                                  <p:stCondLst>
                                    <p:cond delay="0"/>
                                  </p:stCondLst>
                                  <p:childTnLst>
                                    <p:animMotion origin="layout" path="M 0.06702 0.00555 L -0.43697 -0.00509 " pathEditMode="relative" rAng="0" ptsTypes="AA">
                                      <p:cBhvr>
                                        <p:cTn id="14" dur="2000" fill="hold"/>
                                        <p:tgtEl>
                                          <p:spTgt spid="6"/>
                                        </p:tgtEl>
                                        <p:attrNameLst>
                                          <p:attrName>ppt_x</p:attrName>
                                          <p:attrName>ppt_y</p:attrName>
                                        </p:attrNameLst>
                                      </p:cBhvr>
                                      <p:rCtr x="-25208" y="-532"/>
                                    </p:animMotion>
                                  </p:childTnLst>
                                </p:cTn>
                              </p:par>
                            </p:childTnLst>
                          </p:cTn>
                        </p:par>
                        <p:par>
                          <p:cTn id="15" fill="hold">
                            <p:stCondLst>
                              <p:cond delay="6100"/>
                            </p:stCondLst>
                            <p:childTnLst>
                              <p:par>
                                <p:cTn id="16" presetID="42" presetClass="path" presetSubtype="0" accel="50000" decel="50000" fill="hold" grpId="0" nodeType="afterEffect">
                                  <p:stCondLst>
                                    <p:cond delay="0"/>
                                  </p:stCondLst>
                                  <p:childTnLst>
                                    <p:animMotion origin="layout" path="M 2.22045E-16 2.6827E-7 L -0.1967 2.6827E-7 " pathEditMode="relative" rAng="0" ptsTypes="AA">
                                      <p:cBhvr>
                                        <p:cTn id="17" dur="2000" fill="hold"/>
                                        <p:tgtEl>
                                          <p:spTgt spid="7"/>
                                        </p:tgtEl>
                                        <p:attrNameLst>
                                          <p:attrName>ppt_x</p:attrName>
                                          <p:attrName>ppt_y</p:attrName>
                                        </p:attrNameLst>
                                      </p:cBhvr>
                                      <p:rCtr x="-984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72400" cy="1470025"/>
          </a:xfrm>
        </p:spPr>
        <p:txBody>
          <a:bodyPr/>
          <a:lstStyle/>
          <a:p>
            <a:r>
              <a:rPr lang="hu-HU" b="1" dirty="0"/>
              <a:t>A SUSE története</a:t>
            </a:r>
            <a:br>
              <a:rPr lang="hu-HU" b="1" dirty="0"/>
            </a:br>
            <a:endParaRPr lang="hu-HU" dirty="0"/>
          </a:p>
        </p:txBody>
      </p:sp>
      <p:sp>
        <p:nvSpPr>
          <p:cNvPr id="3" name="Subtitle 2"/>
          <p:cNvSpPr>
            <a:spLocks noGrp="1"/>
          </p:cNvSpPr>
          <p:nvPr>
            <p:ph type="subTitle" idx="1"/>
          </p:nvPr>
        </p:nvSpPr>
        <p:spPr>
          <a:xfrm>
            <a:off x="1403648" y="1529408"/>
            <a:ext cx="6400800" cy="5328592"/>
          </a:xfrm>
        </p:spPr>
        <p:txBody>
          <a:bodyPr>
            <a:normAutofit fontScale="70000" lnSpcReduction="20000"/>
          </a:bodyPr>
          <a:lstStyle/>
          <a:p>
            <a:r>
              <a:rPr lang="hu-HU" dirty="0">
                <a:solidFill>
                  <a:schemeClr val="tx1"/>
                </a:solidFill>
                <a:effectLst>
                  <a:outerShdw blurRad="38100" dist="38100" dir="2700000" algn="tl">
                    <a:srgbClr val="000000">
                      <a:alpha val="43137"/>
                    </a:srgbClr>
                  </a:outerShdw>
                </a:effectLst>
              </a:rPr>
              <a:t>A S.u.S.E. céget 1992 végén alapította Hubert Mantel, Burchard Steinbild, Roland Dyroff és Thomas Fehr, amely UNIX rendszerek konzultációjával foglalkozott. Számos tevékenységük mellett szoftvercsomagokat készítettek SLS (Softlanding Linux System) és Slackware termékekre, valamint kézikönyveket adtak ki a UNIX/Linux rendszerekhez. Az első disztribúciójukat, amely az SLS (amelyet Peter McDonald alapított és az első összetett disztribúció, amely olyan komponenseket integrált, mint az X és a TCP/IP), a Slackware és a saját fejlesztésű komponensekből állt, 1994-ben adták ki S.u.S.E Linux 1.0 néven. Később integrálták a Florian La Roche által alapított Jurix disztribúciót is, és így 1996-ban megjelent a S.u.S.E. Linux 4.2, amely már valóban önálló disztribúciónak számított.</a:t>
            </a:r>
          </a:p>
        </p:txBody>
      </p:sp>
    </p:spTree>
    <p:extLst>
      <p:ext uri="{BB962C8B-B14F-4D97-AF65-F5344CB8AC3E}">
        <p14:creationId xmlns:p14="http://schemas.microsoft.com/office/powerpoint/2010/main" xmlns="" val="3076715350"/>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0375"/>
            <a:ext cx="7772400" cy="1470025"/>
          </a:xfrm>
        </p:spPr>
        <p:txBody>
          <a:bodyPr/>
          <a:lstStyle/>
          <a:p>
            <a:r>
              <a:rPr lang="hu-HU" b="1" dirty="0"/>
              <a:t>A SUSE története</a:t>
            </a:r>
            <a:endParaRPr lang="hu-HU" dirty="0"/>
          </a:p>
        </p:txBody>
      </p:sp>
      <p:sp>
        <p:nvSpPr>
          <p:cNvPr id="3" name="Subtitle 2"/>
          <p:cNvSpPr>
            <a:spLocks noGrp="1"/>
          </p:cNvSpPr>
          <p:nvPr>
            <p:ph type="subTitle" idx="1"/>
          </p:nvPr>
        </p:nvSpPr>
        <p:spPr>
          <a:xfrm>
            <a:off x="683568" y="1700808"/>
            <a:ext cx="7920880" cy="4752528"/>
          </a:xfrm>
        </p:spPr>
        <p:txBody>
          <a:bodyPr>
            <a:normAutofit fontScale="92500" lnSpcReduction="20000"/>
          </a:bodyPr>
          <a:lstStyle/>
          <a:p>
            <a:r>
              <a:rPr lang="hu-HU" dirty="0">
                <a:solidFill>
                  <a:schemeClr val="tx1"/>
                </a:solidFill>
              </a:rPr>
              <a:t>A S.u.S.E. elnevezést később SuSE-ra egyszerűsítették, amely eredetileg a német "Software- und System-Entwicklung" („Szoftver- és rendszerfejlesztés”) kifejezésből született. Meg nem erősített források azonban egy olyan lehetőséget is boncolgatnak, miszerint az elnevezés Konrad Zuse, híres német számítógép-mérnök és feltaláló analógiájára született</a:t>
            </a:r>
            <a:r>
              <a:rPr lang="hu-HU" dirty="0" smtClean="0">
                <a:solidFill>
                  <a:schemeClr val="tx1"/>
                </a:solidFill>
              </a:rPr>
              <a:t>.</a:t>
            </a:r>
          </a:p>
          <a:p>
            <a:endParaRPr lang="hu-HU" dirty="0">
              <a:solidFill>
                <a:schemeClr val="tx1"/>
              </a:solidFill>
            </a:endParaRPr>
          </a:p>
          <a:p>
            <a:r>
              <a:rPr lang="hu-HU" dirty="0">
                <a:solidFill>
                  <a:schemeClr val="tx1"/>
                </a:solidFill>
              </a:rPr>
              <a:t>A Novell felvásárlását követően nevük írásmódját megváltoztatták, így lett SUSE.</a:t>
            </a:r>
          </a:p>
          <a:p>
            <a:endParaRPr lang="hu-HU" dirty="0">
              <a:solidFill>
                <a:schemeClr val="tx1"/>
              </a:solidFill>
            </a:endParaRPr>
          </a:p>
        </p:txBody>
      </p:sp>
    </p:spTree>
    <p:extLst>
      <p:ext uri="{BB962C8B-B14F-4D97-AF65-F5344CB8AC3E}">
        <p14:creationId xmlns:p14="http://schemas.microsoft.com/office/powerpoint/2010/main" xmlns="" val="33332726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0"/>
            <a:ext cx="7772400" cy="1470025"/>
          </a:xfrm>
        </p:spPr>
        <p:txBody>
          <a:bodyPr/>
          <a:lstStyle/>
          <a:p>
            <a:r>
              <a:rPr lang="hu-HU" b="1" i="1" dirty="0" smtClean="0">
                <a:solidFill>
                  <a:schemeClr val="bg1"/>
                </a:solidFill>
                <a:effectLst>
                  <a:outerShdw blurRad="38100" dist="38100" dir="2700000" algn="tl">
                    <a:srgbClr val="000000">
                      <a:alpha val="43137"/>
                    </a:srgbClr>
                  </a:outerShdw>
                </a:effectLst>
              </a:rPr>
              <a:t>Kérdések</a:t>
            </a:r>
            <a:endParaRPr lang="hu-HU" b="1" i="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75656" y="2204864"/>
            <a:ext cx="6400800" cy="2952328"/>
          </a:xfrm>
        </p:spPr>
        <p:txBody>
          <a:bodyPr>
            <a:normAutofit fontScale="85000" lnSpcReduction="10000"/>
          </a:bodyPr>
          <a:lstStyle/>
          <a:p>
            <a:r>
              <a:rPr lang="hu-HU" b="1" dirty="0" smtClean="0">
                <a:solidFill>
                  <a:schemeClr val="bg1"/>
                </a:solidFill>
                <a:effectLst>
                  <a:outerShdw blurRad="38100" dist="38100" dir="2700000" algn="tl">
                    <a:srgbClr val="000000">
                      <a:alpha val="43137"/>
                    </a:srgbClr>
                  </a:outerShdw>
                </a:effectLst>
              </a:rPr>
              <a:t>- Mi az előnye a Linux használatának?</a:t>
            </a:r>
          </a:p>
          <a:p>
            <a:r>
              <a:rPr lang="hu-HU" b="1" dirty="0" smtClean="0">
                <a:solidFill>
                  <a:schemeClr val="bg1"/>
                </a:solidFill>
                <a:effectLst>
                  <a:outerShdw blurRad="38100" dist="38100" dir="2700000" algn="tl">
                    <a:srgbClr val="000000">
                      <a:alpha val="43137"/>
                    </a:srgbClr>
                  </a:outerShdw>
                </a:effectLst>
              </a:rPr>
              <a:t>- Mi a kabalája?</a:t>
            </a:r>
          </a:p>
          <a:p>
            <a:r>
              <a:rPr lang="hu-HU" b="1" dirty="0" smtClean="0">
                <a:solidFill>
                  <a:schemeClr val="bg1"/>
                </a:solidFill>
                <a:effectLst>
                  <a:outerShdw blurRad="38100" dist="38100" dir="2700000" algn="tl">
                    <a:srgbClr val="000000">
                      <a:alpha val="43137"/>
                    </a:srgbClr>
                  </a:outerShdw>
                </a:effectLst>
              </a:rPr>
              <a:t>- Mivel működik együtt?</a:t>
            </a:r>
          </a:p>
          <a:p>
            <a:r>
              <a:rPr lang="hu-HU" b="1" dirty="0" smtClean="0">
                <a:solidFill>
                  <a:schemeClr val="bg1"/>
                </a:solidFill>
                <a:effectLst>
                  <a:outerShdw blurRad="38100" dist="38100" dir="2700000" algn="tl">
                    <a:srgbClr val="000000">
                      <a:alpha val="43137"/>
                    </a:srgbClr>
                  </a:outerShdw>
                </a:effectLst>
              </a:rPr>
              <a:t>- Biztonság szempontjából hogyan jellemeznéd?</a:t>
            </a:r>
          </a:p>
          <a:p>
            <a:r>
              <a:rPr lang="hu-HU" b="1" dirty="0" smtClean="0">
                <a:solidFill>
                  <a:schemeClr val="bg1"/>
                </a:solidFill>
                <a:effectLst>
                  <a:outerShdw blurRad="38100" dist="38100" dir="2700000" algn="tl">
                    <a:srgbClr val="000000">
                      <a:alpha val="43137"/>
                    </a:srgbClr>
                  </a:outerShdw>
                </a:effectLst>
              </a:rPr>
              <a:t>- Hogyan telepíthető és üzelmeltethető?</a:t>
            </a:r>
          </a:p>
          <a:p>
            <a:endParaRPr lang="hu-HU" dirty="0" smtClean="0">
              <a:solidFill>
                <a:schemeClr val="tx1"/>
              </a:solidFill>
            </a:endParaRPr>
          </a:p>
          <a:p>
            <a:endParaRPr lang="hu-HU" dirty="0">
              <a:solidFill>
                <a:schemeClr val="tx1"/>
              </a:solidFill>
            </a:endParaRPr>
          </a:p>
        </p:txBody>
      </p:sp>
    </p:spTree>
    <p:extLst>
      <p:ext uri="{BB962C8B-B14F-4D97-AF65-F5344CB8AC3E}">
        <p14:creationId xmlns:p14="http://schemas.microsoft.com/office/powerpoint/2010/main" xmlns="" val="30511402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72400" cy="777329"/>
          </a:xfrm>
        </p:spPr>
        <p:txBody>
          <a:bodyPr>
            <a:normAutofit/>
          </a:bodyPr>
          <a:lstStyle/>
          <a:p>
            <a:r>
              <a:rPr lang="hu-HU" dirty="0" smtClean="0">
                <a:latin typeface="Bodoni MT Black" pitchFamily="18" charset="0"/>
              </a:rPr>
              <a:t>Források:</a:t>
            </a:r>
            <a:endParaRPr lang="hu-HU" dirty="0">
              <a:latin typeface="Bodoni MT Black" pitchFamily="18" charset="0"/>
            </a:endParaRPr>
          </a:p>
        </p:txBody>
      </p:sp>
      <p:sp>
        <p:nvSpPr>
          <p:cNvPr id="3" name="Subtitle 2"/>
          <p:cNvSpPr>
            <a:spLocks noGrp="1"/>
          </p:cNvSpPr>
          <p:nvPr>
            <p:ph type="subTitle" idx="1"/>
          </p:nvPr>
        </p:nvSpPr>
        <p:spPr>
          <a:xfrm>
            <a:off x="0" y="692696"/>
            <a:ext cx="9144000" cy="6165304"/>
          </a:xfrm>
        </p:spPr>
        <p:txBody>
          <a:bodyPr>
            <a:normAutofit fontScale="92500" lnSpcReduction="20000"/>
          </a:bodyPr>
          <a:lstStyle/>
          <a:p>
            <a:r>
              <a:rPr lang="hu-HU" dirty="0" smtClean="0">
                <a:solidFill>
                  <a:schemeClr val="tx1"/>
                </a:solidFill>
              </a:rPr>
              <a:t>-www.novell.com</a:t>
            </a:r>
          </a:p>
          <a:p>
            <a:r>
              <a:rPr lang="hu-HU" dirty="0" smtClean="0">
                <a:solidFill>
                  <a:schemeClr val="tx1"/>
                </a:solidFill>
              </a:rPr>
              <a:t>-hu.opensuse.org/SUSE_Linux</a:t>
            </a:r>
          </a:p>
          <a:p>
            <a:r>
              <a:rPr lang="hu-HU" dirty="0" smtClean="0">
                <a:solidFill>
                  <a:schemeClr val="tx1"/>
                </a:solidFill>
              </a:rPr>
              <a:t>-http</a:t>
            </a:r>
            <a:r>
              <a:rPr lang="hu-HU" dirty="0">
                <a:solidFill>
                  <a:schemeClr val="tx1"/>
                </a:solidFill>
              </a:rPr>
              <a:t>://</a:t>
            </a:r>
            <a:r>
              <a:rPr lang="hu-HU" dirty="0" smtClean="0">
                <a:solidFill>
                  <a:schemeClr val="tx1"/>
                </a:solidFill>
              </a:rPr>
              <a:t>hu.wikipedia.org/wiki/SuSE</a:t>
            </a:r>
          </a:p>
          <a:p>
            <a:r>
              <a:rPr lang="hu-HU" dirty="0" smtClean="0">
                <a:solidFill>
                  <a:schemeClr val="tx1"/>
                </a:solidFill>
              </a:rPr>
              <a:t>Képek:</a:t>
            </a:r>
          </a:p>
          <a:p>
            <a:r>
              <a:rPr lang="hu-HU" dirty="0" smtClean="0">
                <a:solidFill>
                  <a:schemeClr val="tx1"/>
                </a:solidFill>
              </a:rPr>
              <a:t>-www.shoutot.com/fullhd/md-linux-open-suse.html-</a:t>
            </a:r>
          </a:p>
          <a:p>
            <a:r>
              <a:rPr lang="hu-HU" dirty="0" smtClean="0">
                <a:solidFill>
                  <a:schemeClr val="tx1"/>
                </a:solidFill>
              </a:rPr>
              <a:t>www.linuxdistrocommunity.com/forums/showthread.php?tid=569</a:t>
            </a:r>
          </a:p>
          <a:p>
            <a:r>
              <a:rPr lang="hu-HU" dirty="0" smtClean="0">
                <a:solidFill>
                  <a:schemeClr val="tx1"/>
                </a:solidFill>
              </a:rPr>
              <a:t>-www.freedesktopwallpapers4u.com/img-linux-suse-wallpaper-01-1827.htm</a:t>
            </a:r>
          </a:p>
          <a:p>
            <a:r>
              <a:rPr lang="hu-HU" dirty="0" smtClean="0">
                <a:solidFill>
                  <a:schemeClr val="tx1"/>
                </a:solidFill>
              </a:rPr>
              <a:t>-www.tarborotimes.com/wp-content/uploads/2013/10/linux-penguin-pictures-tux-pictures.png</a:t>
            </a:r>
          </a:p>
          <a:p>
            <a:r>
              <a:rPr lang="hu-HU" dirty="0">
                <a:solidFill>
                  <a:schemeClr val="tx1"/>
                </a:solidFill>
              </a:rPr>
              <a:t>http://wxvolatile.deviantart.com/art/Suse-Wallpaper-173808440</a:t>
            </a:r>
            <a:endParaRPr lang="hu-HU" dirty="0" smtClean="0">
              <a:solidFill>
                <a:schemeClr val="tx1"/>
              </a:solidFill>
            </a:endParaRPr>
          </a:p>
          <a:p>
            <a:endParaRPr lang="hu-HU" dirty="0" smtClean="0">
              <a:solidFill>
                <a:schemeClr val="tx1"/>
              </a:solidFill>
            </a:endParaRPr>
          </a:p>
        </p:txBody>
      </p:sp>
    </p:spTree>
    <p:extLst>
      <p:ext uri="{BB962C8B-B14F-4D97-AF65-F5344CB8AC3E}">
        <p14:creationId xmlns:p14="http://schemas.microsoft.com/office/powerpoint/2010/main" xmlns="" val="389939013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36912"/>
            <a:ext cx="7772400" cy="1470025"/>
          </a:xfrm>
        </p:spPr>
        <p:txBody>
          <a:bodyPr/>
          <a:lstStyle/>
          <a:p>
            <a:r>
              <a:rPr lang="hu-HU" b="1" i="1" dirty="0" smtClean="0">
                <a:effectLst>
                  <a:outerShdw blurRad="38100" dist="38100" dir="2700000" algn="tl">
                    <a:srgbClr val="000000">
                      <a:alpha val="43137"/>
                    </a:srgbClr>
                  </a:outerShdw>
                </a:effectLst>
                <a:latin typeface="Algerian" pitchFamily="82" charset="0"/>
              </a:rPr>
              <a:t>Köszönöm a figyelmet!</a:t>
            </a:r>
            <a:endParaRPr lang="hu-HU" b="1" i="1" dirty="0">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xmlns="" val="31961982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xit" presetSubtype="0" accel="50000" fill="hold" grpId="0" nodeType="clickEffect">
                                  <p:stCondLst>
                                    <p:cond delay="0"/>
                                  </p:stCondLst>
                                  <p:iterate type="lt">
                                    <p:tmPct val="50000"/>
                                  </p:iterate>
                                  <p:childTnLst>
                                    <p:anim calcmode="lin" valueType="num">
                                      <p:cBhvr>
                                        <p:cTn id="6" dur="500">
                                          <p:stCondLst>
                                            <p:cond delay="0"/>
                                          </p:stCondLst>
                                        </p:cTn>
                                        <p:tgtEl>
                                          <p:spTgt spid="2"/>
                                        </p:tgtEl>
                                        <p:attrNameLst>
                                          <p:attrName>style.rotation</p:attrName>
                                        </p:attrNameLst>
                                      </p:cBhvr>
                                      <p:tavLst>
                                        <p:tav tm="0">
                                          <p:val>
                                            <p:fltVal val="0"/>
                                          </p:val>
                                        </p:tav>
                                        <p:tav tm="100000">
                                          <p:val>
                                            <p:fltVal val="45"/>
                                          </p:val>
                                        </p:tav>
                                      </p:tavLst>
                                    </p:anim>
                                    <p:anim calcmode="lin" valueType="num">
                                      <p:cBhvr>
                                        <p:cTn id="7" dur="500">
                                          <p:stCondLst>
                                            <p:cond delay="0"/>
                                          </p:stCondLst>
                                        </p:cTn>
                                        <p:tgtEl>
                                          <p:spTgt spid="2"/>
                                        </p:tgtEl>
                                        <p:attrNameLst>
                                          <p:attrName>ppt_y</p:attrName>
                                        </p:attrNameLst>
                                      </p:cBhvr>
                                      <p:tavLst>
                                        <p:tav tm="0">
                                          <p:val>
                                            <p:strVal val="ppt_y"/>
                                          </p:val>
                                        </p:tav>
                                        <p:tav tm="100000">
                                          <p:val>
                                            <p:strVal val="ppt_y+1"/>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i="1" u="sng" dirty="0" smtClean="0">
                <a:effectLst>
                  <a:outerShdw blurRad="38100" dist="38100" dir="2700000" algn="tl">
                    <a:srgbClr val="000000">
                      <a:alpha val="43137"/>
                    </a:srgbClr>
                  </a:outerShdw>
                </a:effectLst>
                <a:latin typeface="Berlin Sans FB Demi" pitchFamily="34" charset="0"/>
              </a:rPr>
              <a:t>SuSE Linux</a:t>
            </a:r>
            <a:endParaRPr lang="hu-HU" b="1" i="1" u="sng" dirty="0">
              <a:effectLst>
                <a:outerShdw blurRad="38100" dist="38100" dir="2700000" algn="tl">
                  <a:srgbClr val="000000">
                    <a:alpha val="43137"/>
                  </a:srgbClr>
                </a:outerShdw>
              </a:effectLst>
              <a:latin typeface="Berlin Sans FB Demi"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115616" y="1025352"/>
            <a:ext cx="5544616" cy="5832648"/>
          </a:xfrm>
        </p:spPr>
      </p:pic>
      <p:sp>
        <p:nvSpPr>
          <p:cNvPr id="5" name="Rectangle 4"/>
          <p:cNvSpPr/>
          <p:nvPr/>
        </p:nvSpPr>
        <p:spPr>
          <a:xfrm>
            <a:off x="2420260" y="6488668"/>
            <a:ext cx="4572000" cy="369332"/>
          </a:xfrm>
          <a:prstGeom prst="rect">
            <a:avLst/>
          </a:prstGeom>
        </p:spPr>
        <p:txBody>
          <a:bodyPr>
            <a:spAutoFit/>
          </a:bodyPr>
          <a:lstStyle/>
          <a:p>
            <a:r>
              <a:rPr lang="hu-HU" b="1" i="1" dirty="0" smtClean="0">
                <a:effectLst>
                  <a:outerShdw blurRad="38100" dist="38100" dir="2700000" algn="tl">
                    <a:srgbClr val="000000">
                      <a:alpha val="43137"/>
                    </a:srgbClr>
                  </a:outerShdw>
                </a:effectLst>
              </a:rPr>
              <a:t>A pingvin a Linux kabalája és hivatalos logója.</a:t>
            </a:r>
            <a:endParaRPr lang="hu-HU"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4241689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80">
                                          <p:stCondLst>
                                            <p:cond delay="0"/>
                                          </p:stCondLst>
                                        </p:cTn>
                                        <p:tgtEl>
                                          <p:spTgt spid="5">
                                            <p:txEl>
                                              <p:pRg st="0" end="0"/>
                                            </p:txEl>
                                          </p:spTgt>
                                        </p:tgtEl>
                                      </p:cBhvr>
                                    </p:animEffect>
                                    <p:anim calcmode="lin" valueType="num">
                                      <p:cBhvr>
                                        <p:cTn id="1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xEl>
                                              <p:pRg st="0" end="0"/>
                                            </p:txEl>
                                          </p:spTgt>
                                        </p:tgtEl>
                                      </p:cBhvr>
                                      <p:to x="100000" y="60000"/>
                                    </p:animScale>
                                    <p:animScale>
                                      <p:cBhvr>
                                        <p:cTn id="22" dur="166" decel="50000">
                                          <p:stCondLst>
                                            <p:cond delay="676"/>
                                          </p:stCondLst>
                                        </p:cTn>
                                        <p:tgtEl>
                                          <p:spTgt spid="5">
                                            <p:txEl>
                                              <p:pRg st="0" end="0"/>
                                            </p:txEl>
                                          </p:spTgt>
                                        </p:tgtEl>
                                      </p:cBhvr>
                                      <p:to x="100000" y="100000"/>
                                    </p:animScale>
                                    <p:animScale>
                                      <p:cBhvr>
                                        <p:cTn id="23" dur="26">
                                          <p:stCondLst>
                                            <p:cond delay="1312"/>
                                          </p:stCondLst>
                                        </p:cTn>
                                        <p:tgtEl>
                                          <p:spTgt spid="5">
                                            <p:txEl>
                                              <p:pRg st="0" end="0"/>
                                            </p:txEl>
                                          </p:spTgt>
                                        </p:tgtEl>
                                      </p:cBhvr>
                                      <p:to x="100000" y="80000"/>
                                    </p:animScale>
                                    <p:animScale>
                                      <p:cBhvr>
                                        <p:cTn id="24" dur="166" decel="50000">
                                          <p:stCondLst>
                                            <p:cond delay="1338"/>
                                          </p:stCondLst>
                                        </p:cTn>
                                        <p:tgtEl>
                                          <p:spTgt spid="5">
                                            <p:txEl>
                                              <p:pRg st="0" end="0"/>
                                            </p:txEl>
                                          </p:spTgt>
                                        </p:tgtEl>
                                      </p:cBhvr>
                                      <p:to x="100000" y="100000"/>
                                    </p:animScale>
                                    <p:animScale>
                                      <p:cBhvr>
                                        <p:cTn id="25" dur="26">
                                          <p:stCondLst>
                                            <p:cond delay="1642"/>
                                          </p:stCondLst>
                                        </p:cTn>
                                        <p:tgtEl>
                                          <p:spTgt spid="5">
                                            <p:txEl>
                                              <p:pRg st="0" end="0"/>
                                            </p:txEl>
                                          </p:spTgt>
                                        </p:tgtEl>
                                      </p:cBhvr>
                                      <p:to x="100000" y="90000"/>
                                    </p:animScale>
                                    <p:animScale>
                                      <p:cBhvr>
                                        <p:cTn id="26" dur="166" decel="50000">
                                          <p:stCondLst>
                                            <p:cond delay="1668"/>
                                          </p:stCondLst>
                                        </p:cTn>
                                        <p:tgtEl>
                                          <p:spTgt spid="5">
                                            <p:txEl>
                                              <p:pRg st="0" end="0"/>
                                            </p:txEl>
                                          </p:spTgt>
                                        </p:tgtEl>
                                      </p:cBhvr>
                                      <p:to x="100000" y="100000"/>
                                    </p:animScale>
                                    <p:animScale>
                                      <p:cBhvr>
                                        <p:cTn id="27" dur="26">
                                          <p:stCondLst>
                                            <p:cond delay="1808"/>
                                          </p:stCondLst>
                                        </p:cTn>
                                        <p:tgtEl>
                                          <p:spTgt spid="5">
                                            <p:txEl>
                                              <p:pRg st="0" end="0"/>
                                            </p:txEl>
                                          </p:spTgt>
                                        </p:tgtEl>
                                      </p:cBhvr>
                                      <p:to x="100000" y="95000"/>
                                    </p:animScale>
                                    <p:animScale>
                                      <p:cBhvr>
                                        <p:cTn id="28"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33000">
              <a:srgbClr val="21D6E0">
                <a:lumMod val="91000"/>
              </a:srgbClr>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221012990"/>
              </p:ext>
            </p:extLst>
          </p:nvPr>
        </p:nvGraphicFramePr>
        <p:xfrm>
          <a:off x="1475656" y="1556792"/>
          <a:ext cx="5760640" cy="4536504"/>
        </p:xfrm>
        <a:graphic>
          <a:graphicData uri="http://schemas.openxmlformats.org/drawingml/2006/table">
            <a:tbl>
              <a:tblPr/>
              <a:tblGrid>
                <a:gridCol w="3096344"/>
                <a:gridCol w="2664296"/>
              </a:tblGrid>
              <a:tr h="648072">
                <a:tc>
                  <a:txBody>
                    <a:bodyPr/>
                    <a:lstStyle/>
                    <a:p>
                      <a:pPr algn="ctr" fontAlgn="t"/>
                      <a:endParaRPr lang="hu-HU" sz="1600" b="0" i="1" u="none" strike="noStrike" dirty="0" smtClean="0">
                        <a:solidFill>
                          <a:schemeClr val="tx1"/>
                        </a:solidFill>
                        <a:effectLst/>
                        <a:latin typeface="Impact" pitchFamily="34" charset="0"/>
                        <a:ea typeface="DFKai-SB" pitchFamily="65" charset="-120"/>
                      </a:endParaRPr>
                    </a:p>
                    <a:p>
                      <a:pPr algn="ctr" fontAlgn="t"/>
                      <a:r>
                        <a:rPr lang="hu-HU" sz="1600" b="0" i="1" u="none" strike="noStrike" dirty="0" smtClean="0">
                          <a:solidFill>
                            <a:schemeClr val="tx1"/>
                          </a:solidFill>
                          <a:effectLst/>
                          <a:latin typeface="Impact" pitchFamily="34" charset="0"/>
                          <a:ea typeface="DFKai-SB" pitchFamily="65" charset="-120"/>
                        </a:rPr>
                        <a:t>Fejlesztő</a:t>
                      </a:r>
                      <a:endParaRPr lang="hu-HU" sz="1600" b="0" i="1" dirty="0">
                        <a:solidFill>
                          <a:schemeClr val="tx1"/>
                        </a:solidFill>
                        <a:effectLst/>
                        <a:latin typeface="Impact" pitchFamily="34" charset="0"/>
                        <a:ea typeface="DFKai-SB" pitchFamily="65" charset="-120"/>
                      </a:endParaRPr>
                    </a:p>
                  </a:txBody>
                  <a:tcPr marL="33046" marR="19828" marT="33046" marB="3304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c>
                  <a:txBody>
                    <a:bodyPr/>
                    <a:lstStyle/>
                    <a:p>
                      <a:pPr algn="ctr"/>
                      <a:endParaRPr lang="hu-HU" sz="1600" b="0" i="0" u="none" strike="noStrike" kern="1200" dirty="0" smtClean="0">
                        <a:solidFill>
                          <a:schemeClr val="tx1"/>
                        </a:solidFill>
                        <a:effectLst/>
                        <a:latin typeface="Impact" pitchFamily="34" charset="0"/>
                        <a:ea typeface="+mn-ea"/>
                        <a:cs typeface="+mn-cs"/>
                      </a:endParaRPr>
                    </a:p>
                    <a:p>
                      <a:pPr algn="ctr"/>
                      <a:r>
                        <a:rPr lang="hu-HU" sz="1600" b="0" i="0" u="none" strike="noStrike" kern="1200" dirty="0" smtClean="0">
                          <a:solidFill>
                            <a:schemeClr val="tx1"/>
                          </a:solidFill>
                          <a:effectLst/>
                          <a:latin typeface="Impact" pitchFamily="34" charset="0"/>
                          <a:ea typeface="+mn-ea"/>
                          <a:cs typeface="+mn-cs"/>
                        </a:rPr>
                        <a:t>The Attachmate Group</a:t>
                      </a:r>
                      <a:endParaRPr lang="hu-HU" sz="1600" b="0" i="1" dirty="0">
                        <a:solidFill>
                          <a:schemeClr val="tx1"/>
                        </a:solidFill>
                        <a:effectLst/>
                        <a:latin typeface="Impact" pitchFamily="34" charset="0"/>
                        <a:ea typeface="DFKai-SB" pitchFamily="65" charset="-120"/>
                      </a:endParaRPr>
                    </a:p>
                  </a:txBody>
                  <a:tcPr marL="33046" marR="33046" marT="33046" marB="3304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r>
              <a:tr h="648072">
                <a:tc>
                  <a:txBody>
                    <a:bodyPr/>
                    <a:lstStyle/>
                    <a:p>
                      <a:pPr algn="ctr" fontAlgn="t"/>
                      <a:endParaRPr lang="hu-HU" sz="1600" b="0" i="1" dirty="0" smtClean="0">
                        <a:solidFill>
                          <a:schemeClr val="tx1"/>
                        </a:solidFill>
                        <a:effectLst/>
                        <a:latin typeface="Impact" pitchFamily="34" charset="0"/>
                        <a:ea typeface="DFKai-SB" pitchFamily="65" charset="-120"/>
                      </a:endParaRPr>
                    </a:p>
                    <a:p>
                      <a:pPr algn="ctr" fontAlgn="t"/>
                      <a:r>
                        <a:rPr lang="hu-HU" sz="1600" b="0" i="1" dirty="0" smtClean="0">
                          <a:solidFill>
                            <a:schemeClr val="tx1"/>
                          </a:solidFill>
                          <a:effectLst/>
                          <a:latin typeface="Impact" pitchFamily="34" charset="0"/>
                          <a:ea typeface="DFKai-SB" pitchFamily="65" charset="-120"/>
                        </a:rPr>
                        <a:t>Forráskód</a:t>
                      </a:r>
                      <a:endParaRPr lang="hu-HU" sz="1600" b="0" i="1" dirty="0">
                        <a:solidFill>
                          <a:schemeClr val="tx1"/>
                        </a:solidFill>
                        <a:effectLst/>
                        <a:latin typeface="Impact" pitchFamily="34" charset="0"/>
                        <a:ea typeface="DFKai-SB" pitchFamily="65" charset="-120"/>
                      </a:endParaRPr>
                    </a:p>
                  </a:txBody>
                  <a:tcPr marL="33046" marR="19828" marT="33046" marB="3304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c>
                  <a:txBody>
                    <a:bodyPr/>
                    <a:lstStyle/>
                    <a:p>
                      <a:pPr algn="ctr"/>
                      <a:endParaRPr lang="hu-HU" sz="1600" i="1" u="none" strike="noStrike" dirty="0" smtClean="0">
                        <a:solidFill>
                          <a:schemeClr val="tx1"/>
                        </a:solidFill>
                        <a:effectLst/>
                        <a:latin typeface="Impact" pitchFamily="34" charset="0"/>
                        <a:ea typeface="DFKai-SB" pitchFamily="65" charset="-120"/>
                      </a:endParaRPr>
                    </a:p>
                    <a:p>
                      <a:pPr algn="ctr"/>
                      <a:r>
                        <a:rPr lang="hu-HU" sz="1600" i="1" u="none" strike="noStrike" dirty="0" smtClean="0">
                          <a:solidFill>
                            <a:schemeClr val="tx1"/>
                          </a:solidFill>
                          <a:effectLst/>
                          <a:latin typeface="Impact" pitchFamily="34" charset="0"/>
                          <a:ea typeface="DFKai-SB" pitchFamily="65" charset="-120"/>
                        </a:rPr>
                        <a:t>szabad </a:t>
                      </a:r>
                      <a:r>
                        <a:rPr lang="hu-HU" sz="1600" i="1" u="none" strike="noStrike" dirty="0">
                          <a:solidFill>
                            <a:schemeClr val="tx1"/>
                          </a:solidFill>
                          <a:effectLst/>
                          <a:latin typeface="Impact" pitchFamily="34" charset="0"/>
                          <a:ea typeface="DFKai-SB" pitchFamily="65" charset="-120"/>
                        </a:rPr>
                        <a:t>szoftver</a:t>
                      </a:r>
                      <a:endParaRPr lang="hu-HU" sz="1600" i="1" dirty="0">
                        <a:solidFill>
                          <a:schemeClr val="tx1"/>
                        </a:solidFill>
                        <a:effectLst/>
                        <a:latin typeface="Impact" pitchFamily="34" charset="0"/>
                        <a:ea typeface="DFKai-SB" pitchFamily="65" charset="-120"/>
                      </a:endParaRPr>
                    </a:p>
                  </a:txBody>
                  <a:tcPr marL="33046" marR="33046" marT="33046" marB="3304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r>
              <a:tr h="648072">
                <a:tc>
                  <a:txBody>
                    <a:bodyPr/>
                    <a:lstStyle/>
                    <a:p>
                      <a:pPr algn="ctr" fontAlgn="t"/>
                      <a:endParaRPr lang="hu-HU" sz="1600" b="0" i="1" dirty="0" smtClean="0">
                        <a:solidFill>
                          <a:schemeClr val="tx1"/>
                        </a:solidFill>
                        <a:effectLst/>
                        <a:latin typeface="Impact" pitchFamily="34" charset="0"/>
                        <a:ea typeface="DFKai-SB" pitchFamily="65" charset="-120"/>
                      </a:endParaRPr>
                    </a:p>
                    <a:p>
                      <a:pPr algn="ctr" fontAlgn="t"/>
                      <a:r>
                        <a:rPr lang="hu-HU" sz="1600" b="0" i="1" dirty="0" err="1" smtClean="0">
                          <a:solidFill>
                            <a:schemeClr val="tx1"/>
                          </a:solidFill>
                          <a:effectLst/>
                          <a:latin typeface="Impact" pitchFamily="34" charset="0"/>
                          <a:ea typeface="DFKai-SB" pitchFamily="65" charset="-120"/>
                        </a:rPr>
                        <a:t>OS-család</a:t>
                      </a:r>
                      <a:endParaRPr lang="hu-HU" sz="1600" b="0" i="1" dirty="0">
                        <a:solidFill>
                          <a:schemeClr val="tx1"/>
                        </a:solidFill>
                        <a:effectLst/>
                        <a:latin typeface="Impact" pitchFamily="34" charset="0"/>
                        <a:ea typeface="DFKai-SB" pitchFamily="65" charset="-120"/>
                      </a:endParaRPr>
                    </a:p>
                  </a:txBody>
                  <a:tcPr marL="33046" marR="19828" marT="33046" marB="3304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c>
                  <a:txBody>
                    <a:bodyPr/>
                    <a:lstStyle/>
                    <a:p>
                      <a:pPr algn="ctr"/>
                      <a:endParaRPr lang="hu-HU" sz="1600" i="1" u="none" strike="noStrike" dirty="0" smtClean="0">
                        <a:solidFill>
                          <a:schemeClr val="tx1"/>
                        </a:solidFill>
                        <a:effectLst/>
                        <a:latin typeface="Impact" pitchFamily="34" charset="0"/>
                        <a:ea typeface="DFKai-SB" pitchFamily="65" charset="-120"/>
                      </a:endParaRPr>
                    </a:p>
                    <a:p>
                      <a:pPr algn="ctr"/>
                      <a:r>
                        <a:rPr lang="hu-HU" sz="1600" i="1" u="none" strike="noStrike" dirty="0" smtClean="0">
                          <a:solidFill>
                            <a:schemeClr val="tx1"/>
                          </a:solidFill>
                          <a:effectLst/>
                          <a:latin typeface="Impact" pitchFamily="34" charset="0"/>
                          <a:ea typeface="DFKai-SB" pitchFamily="65" charset="-120"/>
                        </a:rPr>
                        <a:t>Linux</a:t>
                      </a:r>
                      <a:endParaRPr lang="hu-HU" sz="1600" i="1" dirty="0">
                        <a:solidFill>
                          <a:schemeClr val="tx1"/>
                        </a:solidFill>
                        <a:effectLst/>
                        <a:latin typeface="Impact" pitchFamily="34" charset="0"/>
                        <a:ea typeface="DFKai-SB" pitchFamily="65" charset="-120"/>
                      </a:endParaRPr>
                    </a:p>
                  </a:txBody>
                  <a:tcPr marL="33046" marR="33046" marT="33046" marB="3304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r>
              <a:tr h="648072">
                <a:tc>
                  <a:txBody>
                    <a:bodyPr/>
                    <a:lstStyle/>
                    <a:p>
                      <a:pPr algn="ctr" fontAlgn="t"/>
                      <a:endParaRPr lang="hu-HU" sz="1600" b="0" i="1" dirty="0" smtClean="0">
                        <a:solidFill>
                          <a:schemeClr val="tx1"/>
                        </a:solidFill>
                        <a:effectLst/>
                        <a:latin typeface="Impact" pitchFamily="34" charset="0"/>
                        <a:ea typeface="DFKai-SB" pitchFamily="65" charset="-120"/>
                      </a:endParaRPr>
                    </a:p>
                    <a:p>
                      <a:pPr algn="ctr" fontAlgn="t"/>
                      <a:r>
                        <a:rPr lang="hu-HU" sz="1600" b="0" i="1" dirty="0" smtClean="0">
                          <a:solidFill>
                            <a:schemeClr val="tx1"/>
                          </a:solidFill>
                          <a:effectLst/>
                          <a:latin typeface="Impact" pitchFamily="34" charset="0"/>
                          <a:ea typeface="DFKai-SB" pitchFamily="65" charset="-120"/>
                        </a:rPr>
                        <a:t>Stabil </a:t>
                      </a:r>
                      <a:r>
                        <a:rPr lang="hu-HU" sz="1600" b="0" i="1" dirty="0">
                          <a:solidFill>
                            <a:schemeClr val="tx1"/>
                          </a:solidFill>
                          <a:effectLst/>
                          <a:latin typeface="Impact" pitchFamily="34" charset="0"/>
                          <a:ea typeface="DFKai-SB" pitchFamily="65" charset="-120"/>
                        </a:rPr>
                        <a:t>verzió</a:t>
                      </a:r>
                    </a:p>
                  </a:txBody>
                  <a:tcPr marL="33046" marR="19828" marT="33046" marB="3304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c>
                  <a:txBody>
                    <a:bodyPr/>
                    <a:lstStyle/>
                    <a:p>
                      <a:pPr algn="ctr"/>
                      <a:r>
                        <a:rPr lang="hu-HU" sz="1600" b="0" i="0" kern="1200" dirty="0" smtClean="0">
                          <a:solidFill>
                            <a:schemeClr val="tx1"/>
                          </a:solidFill>
                          <a:effectLst/>
                          <a:latin typeface="Impact" pitchFamily="34" charset="0"/>
                          <a:ea typeface="+mn-ea"/>
                          <a:cs typeface="+mn-cs"/>
                        </a:rPr>
                        <a:t>13.1</a:t>
                      </a:r>
                      <a:r>
                        <a:rPr lang="hu-HU" sz="1600" dirty="0" smtClean="0">
                          <a:latin typeface="Impact" pitchFamily="34" charset="0"/>
                        </a:rPr>
                        <a:t/>
                      </a:r>
                      <a:br>
                        <a:rPr lang="hu-HU" sz="1600" dirty="0" smtClean="0">
                          <a:latin typeface="Impact" pitchFamily="34" charset="0"/>
                        </a:rPr>
                      </a:br>
                      <a:r>
                        <a:rPr lang="hu-HU" sz="1600" dirty="0" smtClean="0">
                          <a:latin typeface="Impact" pitchFamily="34" charset="0"/>
                        </a:rPr>
                        <a:t>(</a:t>
                      </a:r>
                      <a:r>
                        <a:rPr lang="hu-HU" sz="1600" u="none" strike="noStrike" kern="1200" dirty="0" smtClean="0">
                          <a:solidFill>
                            <a:schemeClr val="tx1"/>
                          </a:solidFill>
                          <a:effectLst/>
                          <a:latin typeface="Impact" pitchFamily="34" charset="0"/>
                          <a:ea typeface="+mn-ea"/>
                          <a:cs typeface="+mn-cs"/>
                        </a:rPr>
                        <a:t>2013</a:t>
                      </a:r>
                      <a:r>
                        <a:rPr lang="hu-HU" sz="1600" dirty="0" smtClean="0">
                          <a:latin typeface="Impact" pitchFamily="34" charset="0"/>
                        </a:rPr>
                        <a:t>. </a:t>
                      </a:r>
                      <a:r>
                        <a:rPr lang="hu-HU" sz="1600" u="none" strike="noStrike" kern="1200" dirty="0" smtClean="0">
                          <a:solidFill>
                            <a:schemeClr val="tx1"/>
                          </a:solidFill>
                          <a:effectLst/>
                          <a:latin typeface="Impact" pitchFamily="34" charset="0"/>
                          <a:ea typeface="+mn-ea"/>
                          <a:cs typeface="+mn-cs"/>
                        </a:rPr>
                        <a:t>november 19.</a:t>
                      </a:r>
                      <a:r>
                        <a:rPr lang="hu-HU" sz="1600" dirty="0" smtClean="0">
                          <a:latin typeface="Impact" pitchFamily="34" charset="0"/>
                        </a:rPr>
                        <a:t>)</a:t>
                      </a:r>
                      <a:endParaRPr lang="pt-BR" sz="1600" i="1" dirty="0">
                        <a:solidFill>
                          <a:schemeClr val="tx1"/>
                        </a:solidFill>
                        <a:effectLst/>
                        <a:latin typeface="Impact" pitchFamily="34" charset="0"/>
                        <a:ea typeface="DFKai-SB" pitchFamily="65" charset="-120"/>
                      </a:endParaRPr>
                    </a:p>
                  </a:txBody>
                  <a:tcPr marL="33046" marR="33046" marT="33046" marB="3304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r>
              <a:tr h="648072">
                <a:tc>
                  <a:txBody>
                    <a:bodyPr/>
                    <a:lstStyle/>
                    <a:p>
                      <a:pPr algn="ctr" fontAlgn="t"/>
                      <a:endParaRPr lang="hu-HU" sz="1600" b="0" i="1" u="none" strike="noStrike" dirty="0" smtClean="0">
                        <a:solidFill>
                          <a:schemeClr val="tx1"/>
                        </a:solidFill>
                        <a:effectLst/>
                        <a:latin typeface="Impact" pitchFamily="34" charset="0"/>
                        <a:ea typeface="DFKai-SB" pitchFamily="65" charset="-120"/>
                      </a:endParaRPr>
                    </a:p>
                    <a:p>
                      <a:pPr algn="ctr" fontAlgn="t"/>
                      <a:r>
                        <a:rPr lang="hu-HU" sz="1600" b="0" i="1" u="none" strike="noStrike" dirty="0" smtClean="0">
                          <a:solidFill>
                            <a:schemeClr val="tx1"/>
                          </a:solidFill>
                          <a:effectLst/>
                          <a:latin typeface="Impact" pitchFamily="34" charset="0"/>
                          <a:ea typeface="DFKai-SB" pitchFamily="65" charset="-120"/>
                        </a:rPr>
                        <a:t>Kernel</a:t>
                      </a:r>
                      <a:endParaRPr lang="hu-HU" sz="1600" b="0" i="1" dirty="0">
                        <a:solidFill>
                          <a:schemeClr val="tx1"/>
                        </a:solidFill>
                        <a:effectLst/>
                        <a:latin typeface="Impact" pitchFamily="34" charset="0"/>
                        <a:ea typeface="DFKai-SB" pitchFamily="65" charset="-120"/>
                      </a:endParaRPr>
                    </a:p>
                  </a:txBody>
                  <a:tcPr marL="33046" marR="19828" marT="33046" marB="3304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c>
                  <a:txBody>
                    <a:bodyPr/>
                    <a:lstStyle/>
                    <a:p>
                      <a:pPr algn="ctr"/>
                      <a:endParaRPr lang="hu-HU" sz="1600" i="1" u="none" strike="noStrike" dirty="0" smtClean="0">
                        <a:solidFill>
                          <a:schemeClr val="tx1"/>
                        </a:solidFill>
                        <a:effectLst/>
                        <a:latin typeface="Impact" pitchFamily="34" charset="0"/>
                        <a:ea typeface="DFKai-SB" pitchFamily="65" charset="-120"/>
                      </a:endParaRPr>
                    </a:p>
                    <a:p>
                      <a:pPr algn="ctr"/>
                      <a:r>
                        <a:rPr lang="hu-HU" sz="1600" i="1" u="none" strike="noStrike" dirty="0" smtClean="0">
                          <a:solidFill>
                            <a:schemeClr val="tx1"/>
                          </a:solidFill>
                          <a:effectLst/>
                          <a:latin typeface="Impact" pitchFamily="34" charset="0"/>
                          <a:ea typeface="DFKai-SB" pitchFamily="65" charset="-120"/>
                        </a:rPr>
                        <a:t>monolitikus</a:t>
                      </a:r>
                      <a:r>
                        <a:rPr lang="hu-HU" sz="1600" i="1" dirty="0">
                          <a:solidFill>
                            <a:schemeClr val="tx1"/>
                          </a:solidFill>
                          <a:effectLst/>
                          <a:latin typeface="Impact" pitchFamily="34" charset="0"/>
                          <a:ea typeface="DFKai-SB" pitchFamily="65" charset="-120"/>
                        </a:rPr>
                        <a:t> </a:t>
                      </a:r>
                    </a:p>
                  </a:txBody>
                  <a:tcPr marL="33046" marR="33046" marT="33046" marB="3304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r>
              <a:tr h="648072">
                <a:tc>
                  <a:txBody>
                    <a:bodyPr/>
                    <a:lstStyle/>
                    <a:p>
                      <a:pPr algn="ctr" fontAlgn="t"/>
                      <a:endParaRPr lang="hu-HU" sz="1600" b="0" i="1" dirty="0" smtClean="0">
                        <a:solidFill>
                          <a:schemeClr val="tx1"/>
                        </a:solidFill>
                        <a:effectLst/>
                        <a:latin typeface="Impact" pitchFamily="34" charset="0"/>
                        <a:ea typeface="DFKai-SB" pitchFamily="65" charset="-120"/>
                      </a:endParaRPr>
                    </a:p>
                    <a:p>
                      <a:pPr algn="ctr" fontAlgn="t"/>
                      <a:r>
                        <a:rPr lang="hu-HU" sz="1600" b="0" i="1" dirty="0" smtClean="0">
                          <a:solidFill>
                            <a:schemeClr val="tx1"/>
                          </a:solidFill>
                          <a:effectLst/>
                          <a:latin typeface="Impact" pitchFamily="34" charset="0"/>
                          <a:ea typeface="DFKai-SB" pitchFamily="65" charset="-120"/>
                        </a:rPr>
                        <a:t>Licenc</a:t>
                      </a:r>
                      <a:endParaRPr lang="hu-HU" sz="1600" b="0" i="1" dirty="0">
                        <a:solidFill>
                          <a:schemeClr val="tx1"/>
                        </a:solidFill>
                        <a:effectLst/>
                        <a:latin typeface="Impact" pitchFamily="34" charset="0"/>
                        <a:ea typeface="DFKai-SB" pitchFamily="65" charset="-120"/>
                      </a:endParaRPr>
                    </a:p>
                  </a:txBody>
                  <a:tcPr marL="33046" marR="19828" marT="33046" marB="3304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c>
                  <a:txBody>
                    <a:bodyPr/>
                    <a:lstStyle/>
                    <a:p>
                      <a:pPr algn="ctr"/>
                      <a:endParaRPr lang="hu-HU" sz="1600" i="1" u="none" strike="noStrike" dirty="0" smtClean="0">
                        <a:solidFill>
                          <a:schemeClr val="tx1"/>
                        </a:solidFill>
                        <a:effectLst/>
                        <a:latin typeface="Impact" pitchFamily="34" charset="0"/>
                        <a:ea typeface="DFKai-SB" pitchFamily="65" charset="-120"/>
                      </a:endParaRPr>
                    </a:p>
                    <a:p>
                      <a:pPr algn="ctr"/>
                      <a:r>
                        <a:rPr lang="hu-HU" sz="1600" i="1" u="none" strike="noStrike" dirty="0" smtClean="0">
                          <a:solidFill>
                            <a:schemeClr val="tx1"/>
                          </a:solidFill>
                          <a:effectLst/>
                          <a:latin typeface="Impact" pitchFamily="34" charset="0"/>
                          <a:ea typeface="DFKai-SB" pitchFamily="65" charset="-120"/>
                        </a:rPr>
                        <a:t>GPL</a:t>
                      </a:r>
                      <a:endParaRPr lang="hu-HU" sz="1600" i="1" dirty="0">
                        <a:solidFill>
                          <a:schemeClr val="tx1"/>
                        </a:solidFill>
                        <a:effectLst/>
                        <a:latin typeface="Impact" pitchFamily="34" charset="0"/>
                        <a:ea typeface="DFKai-SB" pitchFamily="65" charset="-120"/>
                      </a:endParaRPr>
                    </a:p>
                  </a:txBody>
                  <a:tcPr marL="33046" marR="33046" marT="33046" marB="3304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r>
              <a:tr h="648072">
                <a:tc>
                  <a:txBody>
                    <a:bodyPr/>
                    <a:lstStyle/>
                    <a:p>
                      <a:pPr algn="ctr" fontAlgn="t"/>
                      <a:endParaRPr lang="hu-HU" sz="1600" b="0" i="1" dirty="0" smtClean="0">
                        <a:solidFill>
                          <a:schemeClr val="tx1"/>
                        </a:solidFill>
                        <a:effectLst/>
                        <a:latin typeface="Impact" pitchFamily="34" charset="0"/>
                        <a:ea typeface="DFKai-SB" pitchFamily="65" charset="-120"/>
                      </a:endParaRPr>
                    </a:p>
                    <a:p>
                      <a:pPr algn="ctr" fontAlgn="t"/>
                      <a:r>
                        <a:rPr lang="hu-HU" sz="1600" b="0" i="1" dirty="0" smtClean="0">
                          <a:solidFill>
                            <a:schemeClr val="tx1"/>
                          </a:solidFill>
                          <a:effectLst/>
                          <a:latin typeface="Impact" pitchFamily="34" charset="0"/>
                          <a:ea typeface="DFKai-SB" pitchFamily="65" charset="-120"/>
                        </a:rPr>
                        <a:t>Státusz</a:t>
                      </a:r>
                      <a:endParaRPr lang="hu-HU" sz="1600" b="0" i="1" dirty="0">
                        <a:solidFill>
                          <a:schemeClr val="tx1"/>
                        </a:solidFill>
                        <a:effectLst/>
                        <a:latin typeface="Impact" pitchFamily="34" charset="0"/>
                        <a:ea typeface="DFKai-SB" pitchFamily="65" charset="-120"/>
                      </a:endParaRPr>
                    </a:p>
                  </a:txBody>
                  <a:tcPr marL="33046" marR="19828" marT="33046" marB="3304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c>
                  <a:txBody>
                    <a:bodyPr/>
                    <a:lstStyle/>
                    <a:p>
                      <a:pPr algn="ctr"/>
                      <a:endParaRPr lang="hu-HU" sz="1600" i="1" dirty="0" smtClean="0">
                        <a:solidFill>
                          <a:schemeClr val="tx1"/>
                        </a:solidFill>
                        <a:effectLst/>
                        <a:latin typeface="Impact" pitchFamily="34" charset="0"/>
                        <a:ea typeface="DFKai-SB" pitchFamily="65" charset="-120"/>
                      </a:endParaRPr>
                    </a:p>
                    <a:p>
                      <a:pPr algn="ctr"/>
                      <a:r>
                        <a:rPr lang="hu-HU" sz="1600" i="1" dirty="0" smtClean="0">
                          <a:solidFill>
                            <a:schemeClr val="tx1"/>
                          </a:solidFill>
                          <a:effectLst/>
                          <a:latin typeface="Impact" pitchFamily="34" charset="0"/>
                          <a:ea typeface="DFKai-SB" pitchFamily="65" charset="-120"/>
                        </a:rPr>
                        <a:t>aktuális</a:t>
                      </a:r>
                      <a:endParaRPr lang="hu-HU" sz="1600" i="1" dirty="0">
                        <a:solidFill>
                          <a:schemeClr val="tx1"/>
                        </a:solidFill>
                        <a:effectLst/>
                        <a:latin typeface="Impact" pitchFamily="34" charset="0"/>
                        <a:ea typeface="DFKai-SB" pitchFamily="65" charset="-120"/>
                      </a:endParaRPr>
                    </a:p>
                  </a:txBody>
                  <a:tcPr marL="33046" marR="33046" marT="33046" marB="3304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00"/>
                    </a:solidFill>
                  </a:tcPr>
                </a:tc>
              </a:tr>
            </a:tbl>
          </a:graphicData>
        </a:graphic>
      </p:graphicFrame>
      <p:sp>
        <p:nvSpPr>
          <p:cNvPr id="5" name="Rectangle 4"/>
          <p:cNvSpPr/>
          <p:nvPr/>
        </p:nvSpPr>
        <p:spPr>
          <a:xfrm>
            <a:off x="2123728" y="15556"/>
            <a:ext cx="4572000" cy="830997"/>
          </a:xfrm>
          <a:prstGeom prst="rect">
            <a:avLst/>
          </a:prstGeom>
        </p:spPr>
        <p:txBody>
          <a:bodyPr>
            <a:spAutoFit/>
          </a:bodyPr>
          <a:lstStyle/>
          <a:p>
            <a:pPr algn="ctr"/>
            <a:r>
              <a:rPr lang="hu-HU" sz="4800" b="1" dirty="0" smtClean="0">
                <a:solidFill>
                  <a:srgbClr val="FFFF00"/>
                </a:solidFill>
                <a:effectLst>
                  <a:outerShdw blurRad="38100" dist="38100" dir="2700000" algn="tl">
                    <a:srgbClr val="000000">
                      <a:alpha val="43137"/>
                    </a:srgbClr>
                  </a:outerShdw>
                </a:effectLst>
                <a:latin typeface="Brush Script MT" pitchFamily="66" charset="0"/>
              </a:rPr>
              <a:t>Átalános adatok</a:t>
            </a:r>
          </a:p>
        </p:txBody>
      </p:sp>
    </p:spTree>
    <p:extLst>
      <p:ext uri="{BB962C8B-B14F-4D97-AF65-F5344CB8AC3E}">
        <p14:creationId xmlns:p14="http://schemas.microsoft.com/office/powerpoint/2010/main" xmlns="" val="126667481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744"/>
            <a:ext cx="7772400" cy="1470025"/>
          </a:xfrm>
        </p:spPr>
        <p:txBody>
          <a:bodyPr/>
          <a:lstStyle/>
          <a:p>
            <a:r>
              <a:rPr lang="hu-HU" i="1" dirty="0">
                <a:effectLst>
                  <a:outerShdw blurRad="38100" dist="38100" dir="2700000" algn="tl">
                    <a:srgbClr val="000000">
                      <a:alpha val="43137"/>
                    </a:srgbClr>
                  </a:outerShdw>
                </a:effectLst>
              </a:rPr>
              <a:t>Alkalmazások bőséges választéka</a:t>
            </a:r>
          </a:p>
        </p:txBody>
      </p:sp>
      <p:sp>
        <p:nvSpPr>
          <p:cNvPr id="3" name="Subtitle 2"/>
          <p:cNvSpPr>
            <a:spLocks noGrp="1"/>
          </p:cNvSpPr>
          <p:nvPr>
            <p:ph type="subTitle" idx="1"/>
          </p:nvPr>
        </p:nvSpPr>
        <p:spPr>
          <a:xfrm>
            <a:off x="1403648" y="1700808"/>
            <a:ext cx="6400800" cy="5157192"/>
          </a:xfrm>
        </p:spPr>
        <p:txBody>
          <a:bodyPr/>
          <a:lstStyle/>
          <a:p>
            <a:r>
              <a:rPr lang="hu-HU" dirty="0">
                <a:solidFill>
                  <a:schemeClr val="bg1"/>
                </a:solidFill>
                <a:effectLst>
                  <a:outerShdw blurRad="38100" dist="38100" dir="2700000" algn="tl">
                    <a:srgbClr val="000000">
                      <a:alpha val="43137"/>
                    </a:srgbClr>
                  </a:outerShdw>
                </a:effectLst>
              </a:rPr>
              <a:t>A SUSE Linux Enterprise Desktop rendszert bőséges szoftverválasztéka vonzó alternatívává teszi mind a vállalati környezetben dolgozó professzionális felhasználók, mind az otthoni és kisebb hálózati környezetekben dolgozó felhasználók számára.</a:t>
            </a:r>
          </a:p>
        </p:txBody>
      </p:sp>
      <p:pic>
        <p:nvPicPr>
          <p:cNvPr id="1026" name="Picture 2" descr="C:\Users\VIKTOR\Desktop\512px-Tux.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41" y="4497778"/>
            <a:ext cx="2060976" cy="23910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461884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51694"/>
          </a:xfrm>
        </p:spPr>
        <p:txBody>
          <a:bodyPr/>
          <a:lstStyle/>
          <a:p>
            <a:r>
              <a:rPr lang="hu-HU" i="1" u="sng" dirty="0">
                <a:effectLst>
                  <a:outerShdw blurRad="38100" dist="38100" dir="2700000" algn="tl">
                    <a:srgbClr val="000000">
                      <a:alpha val="43137"/>
                    </a:srgbClr>
                  </a:outerShdw>
                </a:effectLst>
              </a:rPr>
              <a:t>Egyszerű kezelhetőség</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63888" y="1484784"/>
            <a:ext cx="5112568" cy="4104456"/>
          </a:xfrm>
        </p:spPr>
      </p:pic>
      <p:sp>
        <p:nvSpPr>
          <p:cNvPr id="4" name="Text Placeholder 3"/>
          <p:cNvSpPr>
            <a:spLocks noGrp="1"/>
          </p:cNvSpPr>
          <p:nvPr>
            <p:ph type="body" sz="half" idx="2"/>
          </p:nvPr>
        </p:nvSpPr>
        <p:spPr/>
        <p:txBody>
          <a:bodyPr>
            <a:normAutofit/>
          </a:bodyPr>
          <a:lstStyle/>
          <a:p>
            <a:r>
              <a:rPr lang="hu-HU" sz="1800" b="1" dirty="0">
                <a:effectLst>
                  <a:outerShdw blurRad="38100" dist="38100" dir="2700000" algn="tl">
                    <a:srgbClr val="000000">
                      <a:alpha val="43137"/>
                    </a:srgbClr>
                  </a:outerShdw>
                </a:effectLst>
              </a:rPr>
              <a:t>A SUSE Linux Enterprise Desktop mindjárt két vállalati szintű asztali környezetet (GNOME és KDE) is tartalmaz. Mindkettő lehetővé teszi a Linux-rendszerek fokozatos, kényelmes megismerését, ugyanakkor a felhasználók hatékonyságának és termelékenységének megőrzését. Az asztali környezeteket részletesen a </a:t>
            </a:r>
            <a:r>
              <a:rPr lang="hu-HU" sz="1800" b="1" i="1" dirty="0">
                <a:effectLst>
                  <a:outerShdw blurRad="38100" dist="38100" dir="2700000" algn="tl">
                    <a:srgbClr val="000000">
                      <a:alpha val="43137"/>
                    </a:srgbClr>
                  </a:outerShdw>
                </a:effectLst>
              </a:rPr>
              <a:t>GNOME felhasználói kézikönyv</a:t>
            </a:r>
            <a:r>
              <a:rPr lang="hu-HU" sz="1800" b="1" dirty="0">
                <a:effectLst>
                  <a:outerShdw blurRad="38100" dist="38100" dir="2700000" algn="tl">
                    <a:srgbClr val="000000">
                      <a:alpha val="43137"/>
                    </a:srgbClr>
                  </a:outerShdw>
                </a:effectLst>
              </a:rPr>
              <a:t> és </a:t>
            </a:r>
            <a:r>
              <a:rPr lang="hu-HU" sz="1800" b="1" i="1" dirty="0">
                <a:effectLst>
                  <a:outerShdw blurRad="38100" dist="38100" dir="2700000" algn="tl">
                    <a:srgbClr val="000000">
                      <a:alpha val="43137"/>
                    </a:srgbClr>
                  </a:outerShdw>
                </a:effectLst>
              </a:rPr>
              <a:t>KDE felhasználói kézikönyv</a:t>
            </a:r>
            <a:r>
              <a:rPr lang="hu-HU" sz="1800" b="1" dirty="0">
                <a:effectLst>
                  <a:outerShdw blurRad="38100" dist="38100" dir="2700000" algn="tl">
                    <a:srgbClr val="000000">
                      <a:alpha val="43137"/>
                    </a:srgbClr>
                  </a:outerShdw>
                </a:effectLst>
              </a:rPr>
              <a:t> könyvek írják le.</a:t>
            </a:r>
          </a:p>
        </p:txBody>
      </p:sp>
    </p:spTree>
    <p:extLst>
      <p:ext uri="{BB962C8B-B14F-4D97-AF65-F5344CB8AC3E}">
        <p14:creationId xmlns:p14="http://schemas.microsoft.com/office/powerpoint/2010/main" xmlns="" val="3061021353"/>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72400" cy="1470025"/>
          </a:xfrm>
        </p:spPr>
        <p:txBody>
          <a:bodyPr/>
          <a:lstStyle/>
          <a:p>
            <a:r>
              <a:rPr lang="hu-HU" b="1" i="1" dirty="0">
                <a:effectLst>
                  <a:outerShdw blurRad="38100" dist="38100" dir="2700000" algn="tl">
                    <a:srgbClr val="000000">
                      <a:alpha val="43137"/>
                    </a:srgbClr>
                  </a:outerShdw>
                </a:effectLst>
              </a:rPr>
              <a:t>Mobil felhasználók támogatása</a:t>
            </a:r>
          </a:p>
        </p:txBody>
      </p:sp>
      <p:sp>
        <p:nvSpPr>
          <p:cNvPr id="3" name="Subtitle 2"/>
          <p:cNvSpPr>
            <a:spLocks noGrp="1"/>
          </p:cNvSpPr>
          <p:nvPr>
            <p:ph type="subTitle" idx="1"/>
          </p:nvPr>
        </p:nvSpPr>
        <p:spPr>
          <a:xfrm>
            <a:off x="1259632" y="4077072"/>
            <a:ext cx="6400800" cy="3024336"/>
          </a:xfrm>
        </p:spPr>
        <p:txBody>
          <a:bodyPr>
            <a:normAutofit fontScale="77500" lnSpcReduction="20000"/>
          </a:bodyPr>
          <a:lstStyle/>
          <a:p>
            <a:r>
              <a:rPr lang="hu-HU" i="1" dirty="0">
                <a:solidFill>
                  <a:schemeClr val="tx1"/>
                </a:solidFill>
                <a:effectLst>
                  <a:outerShdw blurRad="38100" dist="38100" dir="2700000" algn="tl">
                    <a:srgbClr val="000000">
                      <a:alpha val="43137"/>
                    </a:srgbClr>
                  </a:outerShdw>
                </a:effectLst>
              </a:rPr>
              <a:t>Mivel a NetworkManager technológia teljes mértékben integrálva van a SUSE Linux Enterprise Desktop rendszerbe és a két asztali környezetbe, a mobil felhasználók élvezhetik a vezetékes és vezetéknélküli hálózatokba való egyszerű belépés és a hálózatok közötti váltás minden előnyét.</a:t>
            </a:r>
          </a:p>
          <a:p>
            <a:r>
              <a:rPr lang="hu-HU" dirty="0"/>
              <a:t/>
            </a:r>
            <a:br>
              <a:rPr lang="hu-HU" dirty="0"/>
            </a:br>
            <a:endParaRPr lang="hu-HU" dirty="0"/>
          </a:p>
        </p:txBody>
      </p:sp>
      <p:pic>
        <p:nvPicPr>
          <p:cNvPr id="3074" name="Picture 2" descr="C:\Users\VIKTOR\Desktop\512px-Tux.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1169296"/>
            <a:ext cx="1507926" cy="17510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755268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72400" cy="1470025"/>
          </a:xfrm>
        </p:spPr>
        <p:txBody>
          <a:bodyPr/>
          <a:lstStyle/>
          <a:p>
            <a:r>
              <a:rPr lang="hu-HU" b="1" i="1" u="sng" dirty="0" smtClean="0">
                <a:solidFill>
                  <a:schemeClr val="bg1"/>
                </a:solidFill>
                <a:effectLst>
                  <a:outerShdw blurRad="38100" dist="38100" dir="2700000" algn="tl">
                    <a:srgbClr val="000000">
                      <a:alpha val="43137"/>
                    </a:srgbClr>
                  </a:outerShdw>
                </a:effectLst>
                <a:latin typeface="Bodoni MT Black" pitchFamily="18" charset="0"/>
              </a:rPr>
              <a:t>Miért jó az Open SuSE?</a:t>
            </a:r>
            <a:endParaRPr lang="hu-HU" b="1" i="1" u="sng" dirty="0">
              <a:solidFill>
                <a:schemeClr val="bg1"/>
              </a:solidFill>
              <a:effectLst>
                <a:outerShdw blurRad="38100" dist="38100" dir="2700000" algn="tl">
                  <a:srgbClr val="000000">
                    <a:alpha val="43137"/>
                  </a:srgbClr>
                </a:outerShdw>
              </a:effectLst>
              <a:latin typeface="Bodoni MT Black" pitchFamily="18" charset="0"/>
            </a:endParaRPr>
          </a:p>
        </p:txBody>
      </p:sp>
      <p:sp>
        <p:nvSpPr>
          <p:cNvPr id="4" name="Subtitle 3"/>
          <p:cNvSpPr>
            <a:spLocks noGrp="1"/>
          </p:cNvSpPr>
          <p:nvPr>
            <p:ph type="subTitle" idx="1"/>
          </p:nvPr>
        </p:nvSpPr>
        <p:spPr>
          <a:xfrm>
            <a:off x="323528" y="1412776"/>
            <a:ext cx="3888432" cy="1080120"/>
          </a:xfrm>
        </p:spPr>
        <p:txBody>
          <a:bodyPr>
            <a:normAutofit/>
          </a:bodyPr>
          <a:lstStyle/>
          <a:p>
            <a:r>
              <a:rPr lang="hu-HU" sz="2800" dirty="0" smtClean="0">
                <a:solidFill>
                  <a:schemeClr val="bg1"/>
                </a:solidFill>
              </a:rPr>
              <a:t>- Egyszerűen </a:t>
            </a:r>
          </a:p>
          <a:p>
            <a:r>
              <a:rPr lang="hu-HU" sz="2800" dirty="0" smtClean="0">
                <a:solidFill>
                  <a:schemeClr val="bg1"/>
                </a:solidFill>
              </a:rPr>
              <a:t>     használható</a:t>
            </a:r>
            <a:endParaRPr lang="hu-HU" sz="2800" dirty="0">
              <a:solidFill>
                <a:schemeClr val="bg1"/>
              </a:solidFill>
            </a:endParaRPr>
          </a:p>
        </p:txBody>
      </p:sp>
      <p:sp>
        <p:nvSpPr>
          <p:cNvPr id="5" name="Rectangle 4"/>
          <p:cNvSpPr/>
          <p:nvPr/>
        </p:nvSpPr>
        <p:spPr>
          <a:xfrm>
            <a:off x="4860032" y="1412776"/>
            <a:ext cx="4032448" cy="954107"/>
          </a:xfrm>
          <a:prstGeom prst="rect">
            <a:avLst/>
          </a:prstGeom>
        </p:spPr>
        <p:txBody>
          <a:bodyPr wrap="square">
            <a:spAutoFit/>
          </a:bodyPr>
          <a:lstStyle/>
          <a:p>
            <a:pPr>
              <a:buFontTx/>
              <a:buChar char="-"/>
            </a:pPr>
            <a:r>
              <a:rPr lang="hu-HU" sz="2800" dirty="0" smtClean="0">
                <a:solidFill>
                  <a:schemeClr val="bg1"/>
                </a:solidFill>
              </a:rPr>
              <a:t> Együttműködik a</a:t>
            </a:r>
          </a:p>
          <a:p>
            <a:r>
              <a:rPr lang="hu-HU" sz="2800" dirty="0" smtClean="0">
                <a:solidFill>
                  <a:schemeClr val="bg1"/>
                </a:solidFill>
              </a:rPr>
              <a:t>  meglévő rendszerekkel</a:t>
            </a:r>
            <a:endParaRPr lang="hu-HU" sz="2800" dirty="0">
              <a:solidFill>
                <a:schemeClr val="bg1"/>
              </a:solidFill>
            </a:endParaRPr>
          </a:p>
        </p:txBody>
      </p:sp>
      <p:sp>
        <p:nvSpPr>
          <p:cNvPr id="6" name="Rectangle 5"/>
          <p:cNvSpPr/>
          <p:nvPr/>
        </p:nvSpPr>
        <p:spPr>
          <a:xfrm>
            <a:off x="1331640" y="2924944"/>
            <a:ext cx="2520280" cy="523220"/>
          </a:xfrm>
          <a:prstGeom prst="rect">
            <a:avLst/>
          </a:prstGeom>
        </p:spPr>
        <p:txBody>
          <a:bodyPr wrap="square">
            <a:spAutoFit/>
          </a:bodyPr>
          <a:lstStyle/>
          <a:p>
            <a:r>
              <a:rPr lang="hu-HU" sz="2800" dirty="0" smtClean="0">
                <a:solidFill>
                  <a:schemeClr val="bg1"/>
                </a:solidFill>
              </a:rPr>
              <a:t>- Biztonságos</a:t>
            </a:r>
            <a:endParaRPr lang="hu-HU" sz="2800" dirty="0">
              <a:solidFill>
                <a:schemeClr val="bg1"/>
              </a:solidFill>
            </a:endParaRPr>
          </a:p>
        </p:txBody>
      </p:sp>
      <p:sp>
        <p:nvSpPr>
          <p:cNvPr id="7" name="Rectangle 6"/>
          <p:cNvSpPr/>
          <p:nvPr/>
        </p:nvSpPr>
        <p:spPr>
          <a:xfrm>
            <a:off x="4860032" y="2897543"/>
            <a:ext cx="2950891" cy="523220"/>
          </a:xfrm>
          <a:prstGeom prst="rect">
            <a:avLst/>
          </a:prstGeom>
        </p:spPr>
        <p:txBody>
          <a:bodyPr wrap="square">
            <a:spAutoFit/>
          </a:bodyPr>
          <a:lstStyle/>
          <a:p>
            <a:r>
              <a:rPr lang="hu-HU" sz="2800" dirty="0" smtClean="0">
                <a:solidFill>
                  <a:schemeClr val="bg1"/>
                </a:solidFill>
              </a:rPr>
              <a:t>- Költséghatékony</a:t>
            </a:r>
            <a:endParaRPr lang="hu-HU" sz="2800" dirty="0">
              <a:solidFill>
                <a:schemeClr val="bg1"/>
              </a:solidFill>
            </a:endParaRPr>
          </a:p>
        </p:txBody>
      </p:sp>
      <p:sp>
        <p:nvSpPr>
          <p:cNvPr id="8" name="Rectangle 7"/>
          <p:cNvSpPr/>
          <p:nvPr/>
        </p:nvSpPr>
        <p:spPr>
          <a:xfrm>
            <a:off x="2475214" y="4077072"/>
            <a:ext cx="3916521" cy="954107"/>
          </a:xfrm>
          <a:prstGeom prst="rect">
            <a:avLst/>
          </a:prstGeom>
        </p:spPr>
        <p:txBody>
          <a:bodyPr wrap="none">
            <a:spAutoFit/>
          </a:bodyPr>
          <a:lstStyle/>
          <a:p>
            <a:r>
              <a:rPr lang="hu-HU" sz="2800" dirty="0" smtClean="0">
                <a:solidFill>
                  <a:schemeClr val="bg1"/>
                </a:solidFill>
              </a:rPr>
              <a:t>- Rugalmasan </a:t>
            </a:r>
            <a:r>
              <a:rPr lang="hu-HU" sz="2800" dirty="0">
                <a:solidFill>
                  <a:schemeClr val="bg1"/>
                </a:solidFill>
              </a:rPr>
              <a:t>telepíthető </a:t>
            </a:r>
            <a:endParaRPr lang="hu-HU" sz="2800" dirty="0" smtClean="0">
              <a:solidFill>
                <a:schemeClr val="bg1"/>
              </a:solidFill>
            </a:endParaRPr>
          </a:p>
          <a:p>
            <a:r>
              <a:rPr lang="hu-HU" sz="2800" dirty="0" smtClean="0">
                <a:solidFill>
                  <a:schemeClr val="bg1"/>
                </a:solidFill>
              </a:rPr>
              <a:t>   és </a:t>
            </a:r>
            <a:r>
              <a:rPr lang="hu-HU" sz="2800" dirty="0">
                <a:solidFill>
                  <a:schemeClr val="bg1"/>
                </a:solidFill>
              </a:rPr>
              <a:t>üzemeltethető</a:t>
            </a:r>
          </a:p>
        </p:txBody>
      </p:sp>
    </p:spTree>
    <p:extLst>
      <p:ext uri="{BB962C8B-B14F-4D97-AF65-F5344CB8AC3E}">
        <p14:creationId xmlns:p14="http://schemas.microsoft.com/office/powerpoint/2010/main" xmlns="" val="207890082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4">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4">
                                            <p:txEl>
                                              <p:pRg st="1" end="1"/>
                                            </p:txEl>
                                          </p:spTgt>
                                        </p:tgtEl>
                                        <p:attrNameLst>
                                          <p:attrName>ppt_w</p:attrName>
                                        </p:attrNameLst>
                                      </p:cBhvr>
                                    </p:anim>
                                    <p:anim by="(#ppt_w*0.50)" calcmode="lin" valueType="num">
                                      <p:cBhvr>
                                        <p:cTn id="14" dur="500" decel="50000" autoRev="1" fill="hold">
                                          <p:stCondLst>
                                            <p:cond delay="0"/>
                                          </p:stCondLst>
                                        </p:cTn>
                                        <p:tgtEl>
                                          <p:spTgt spid="4">
                                            <p:txEl>
                                              <p:pRg st="1" end="1"/>
                                            </p:txEl>
                                          </p:spTgt>
                                        </p:tgtEl>
                                        <p:attrNameLst>
                                          <p:attrName>ppt_x</p:attrName>
                                        </p:attrNameLst>
                                      </p:cBhvr>
                                    </p:anim>
                                    <p:anim from="(-#ppt_h/2)" to="(#ppt_y)" calcmode="lin" valueType="num">
                                      <p:cBhvr>
                                        <p:cTn id="15" dur="1000" fill="hold">
                                          <p:stCondLst>
                                            <p:cond delay="0"/>
                                          </p:stCondLst>
                                        </p:cTn>
                                        <p:tgtEl>
                                          <p:spTgt spid="4">
                                            <p:txEl>
                                              <p:pRg st="1" end="1"/>
                                            </p:txEl>
                                          </p:spTgt>
                                        </p:tgtEl>
                                        <p:attrNameLst>
                                          <p:attrName>ppt_y</p:attrName>
                                        </p:attrNameLst>
                                      </p:cBhvr>
                                    </p:anim>
                                    <p:animRot by="21600000">
                                      <p:cBhvr>
                                        <p:cTn id="16" dur="1000" fill="hold">
                                          <p:stCondLst>
                                            <p:cond delay="0"/>
                                          </p:stCondLst>
                                        </p:cTn>
                                        <p:tgtEl>
                                          <p:spTgt spid="4">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5">
                                            <p:txEl>
                                              <p:pRg st="0" end="0"/>
                                            </p:txEl>
                                          </p:spTgt>
                                        </p:tgtEl>
                                        <p:attrNameLst>
                                          <p:attrName>ppt_w</p:attrName>
                                        </p:attrNameLst>
                                      </p:cBhvr>
                                    </p:anim>
                                    <p:anim by="(#ppt_w*0.50)" calcmode="lin" valueType="num">
                                      <p:cBhvr>
                                        <p:cTn id="22" dur="500" decel="50000" autoRev="1" fill="hold">
                                          <p:stCondLst>
                                            <p:cond delay="0"/>
                                          </p:stCondLst>
                                        </p:cTn>
                                        <p:tgtEl>
                                          <p:spTgt spid="5">
                                            <p:txEl>
                                              <p:pRg st="0" end="0"/>
                                            </p:txEl>
                                          </p:spTgt>
                                        </p:tgtEl>
                                        <p:attrNameLst>
                                          <p:attrName>ppt_x</p:attrName>
                                        </p:attrNameLst>
                                      </p:cBhvr>
                                    </p:anim>
                                    <p:anim from="(-#ppt_h/2)" to="(#ppt_y)" calcmode="lin" valueType="num">
                                      <p:cBhvr>
                                        <p:cTn id="23" dur="1000" fill="hold">
                                          <p:stCondLst>
                                            <p:cond delay="0"/>
                                          </p:stCondLst>
                                        </p:cTn>
                                        <p:tgtEl>
                                          <p:spTgt spid="5">
                                            <p:txEl>
                                              <p:pRg st="0" end="0"/>
                                            </p:txEl>
                                          </p:spTgt>
                                        </p:tgtEl>
                                        <p:attrNameLst>
                                          <p:attrName>ppt_y</p:attrName>
                                        </p:attrNameLst>
                                      </p:cBhvr>
                                    </p:anim>
                                    <p:animRot by="21600000">
                                      <p:cBhvr>
                                        <p:cTn id="24" dur="1000" fill="hold">
                                          <p:stCondLst>
                                            <p:cond delay="0"/>
                                          </p:stCondLst>
                                        </p:cTn>
                                        <p:tgtEl>
                                          <p:spTgt spid="5">
                                            <p:txEl>
                                              <p:pRg st="0" end="0"/>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5">
                                            <p:txEl>
                                              <p:pRg st="1" end="1"/>
                                            </p:txEl>
                                          </p:spTgt>
                                        </p:tgtEl>
                                        <p:attrNameLst>
                                          <p:attrName>style.visibility</p:attrName>
                                        </p:attrNameLst>
                                      </p:cBhvr>
                                      <p:to>
                                        <p:strVal val="visible"/>
                                      </p:to>
                                    </p:set>
                                    <p:anim by="(-#ppt_w*2)" calcmode="lin" valueType="num">
                                      <p:cBhvr rctx="PPT">
                                        <p:cTn id="27" dur="500" autoRev="1" fill="hold">
                                          <p:stCondLst>
                                            <p:cond delay="0"/>
                                          </p:stCondLst>
                                        </p:cTn>
                                        <p:tgtEl>
                                          <p:spTgt spid="5">
                                            <p:txEl>
                                              <p:pRg st="1" end="1"/>
                                            </p:txEl>
                                          </p:spTgt>
                                        </p:tgtEl>
                                        <p:attrNameLst>
                                          <p:attrName>ppt_w</p:attrName>
                                        </p:attrNameLst>
                                      </p:cBhvr>
                                    </p:anim>
                                    <p:anim by="(#ppt_w*0.50)" calcmode="lin" valueType="num">
                                      <p:cBhvr>
                                        <p:cTn id="28" dur="500" decel="50000" autoRev="1" fill="hold">
                                          <p:stCondLst>
                                            <p:cond delay="0"/>
                                          </p:stCondLst>
                                        </p:cTn>
                                        <p:tgtEl>
                                          <p:spTgt spid="5">
                                            <p:txEl>
                                              <p:pRg st="1" end="1"/>
                                            </p:txEl>
                                          </p:spTgt>
                                        </p:tgtEl>
                                        <p:attrNameLst>
                                          <p:attrName>ppt_x</p:attrName>
                                        </p:attrNameLst>
                                      </p:cBhvr>
                                    </p:anim>
                                    <p:anim from="(-#ppt_h/2)" to="(#ppt_y)" calcmode="lin" valueType="num">
                                      <p:cBhvr>
                                        <p:cTn id="29" dur="1000" fill="hold">
                                          <p:stCondLst>
                                            <p:cond delay="0"/>
                                          </p:stCondLst>
                                        </p:cTn>
                                        <p:tgtEl>
                                          <p:spTgt spid="5">
                                            <p:txEl>
                                              <p:pRg st="1" end="1"/>
                                            </p:txEl>
                                          </p:spTgt>
                                        </p:tgtEl>
                                        <p:attrNameLst>
                                          <p:attrName>ppt_y</p:attrName>
                                        </p:attrNameLst>
                                      </p:cBhvr>
                                    </p:anim>
                                    <p:animRot by="21600000">
                                      <p:cBhvr>
                                        <p:cTn id="30" dur="1000" fill="hold">
                                          <p:stCondLst>
                                            <p:cond delay="0"/>
                                          </p:stCondLst>
                                        </p:cTn>
                                        <p:tgtEl>
                                          <p:spTgt spid="5">
                                            <p:txEl>
                                              <p:pRg st="1" end="1"/>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6">
                                            <p:txEl>
                                              <p:pRg st="0" end="0"/>
                                            </p:txEl>
                                          </p:spTgt>
                                        </p:tgtEl>
                                        <p:attrNameLst>
                                          <p:attrName>style.visibility</p:attrName>
                                        </p:attrNameLst>
                                      </p:cBhvr>
                                      <p:to>
                                        <p:strVal val="visible"/>
                                      </p:to>
                                    </p:set>
                                    <p:anim by="(-#ppt_w*2)" calcmode="lin" valueType="num">
                                      <p:cBhvr rctx="PPT">
                                        <p:cTn id="35" dur="500" autoRev="1" fill="hold">
                                          <p:stCondLst>
                                            <p:cond delay="0"/>
                                          </p:stCondLst>
                                        </p:cTn>
                                        <p:tgtEl>
                                          <p:spTgt spid="6">
                                            <p:txEl>
                                              <p:pRg st="0" end="0"/>
                                            </p:txEl>
                                          </p:spTgt>
                                        </p:tgtEl>
                                        <p:attrNameLst>
                                          <p:attrName>ppt_w</p:attrName>
                                        </p:attrNameLst>
                                      </p:cBhvr>
                                    </p:anim>
                                    <p:anim by="(#ppt_w*0.50)" calcmode="lin" valueType="num">
                                      <p:cBhvr>
                                        <p:cTn id="36" dur="500" decel="50000" autoRev="1" fill="hold">
                                          <p:stCondLst>
                                            <p:cond delay="0"/>
                                          </p:stCondLst>
                                        </p:cTn>
                                        <p:tgtEl>
                                          <p:spTgt spid="6">
                                            <p:txEl>
                                              <p:pRg st="0" end="0"/>
                                            </p:txEl>
                                          </p:spTgt>
                                        </p:tgtEl>
                                        <p:attrNameLst>
                                          <p:attrName>ppt_x</p:attrName>
                                        </p:attrNameLst>
                                      </p:cBhvr>
                                    </p:anim>
                                    <p:anim from="(-#ppt_h/2)" to="(#ppt_y)" calcmode="lin" valueType="num">
                                      <p:cBhvr>
                                        <p:cTn id="37" dur="1000" fill="hold">
                                          <p:stCondLst>
                                            <p:cond delay="0"/>
                                          </p:stCondLst>
                                        </p:cTn>
                                        <p:tgtEl>
                                          <p:spTgt spid="6">
                                            <p:txEl>
                                              <p:pRg st="0" end="0"/>
                                            </p:txEl>
                                          </p:spTgt>
                                        </p:tgtEl>
                                        <p:attrNameLst>
                                          <p:attrName>ppt_y</p:attrName>
                                        </p:attrNameLst>
                                      </p:cBhvr>
                                    </p:anim>
                                    <p:animRot by="21600000">
                                      <p:cBhvr>
                                        <p:cTn id="38" dur="1000" fill="hold">
                                          <p:stCondLst>
                                            <p:cond delay="0"/>
                                          </p:stCondLst>
                                        </p:cTn>
                                        <p:tgtEl>
                                          <p:spTgt spid="6">
                                            <p:txEl>
                                              <p:pRg st="0" end="0"/>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nodeType="clickEffect">
                                  <p:stCondLst>
                                    <p:cond delay="0"/>
                                  </p:stCondLst>
                                  <p:iterate type="lt">
                                    <p:tmPct val="10000"/>
                                  </p:iterate>
                                  <p:childTnLst>
                                    <p:set>
                                      <p:cBhvr>
                                        <p:cTn id="42" dur="1" fill="hold">
                                          <p:stCondLst>
                                            <p:cond delay="0"/>
                                          </p:stCondLst>
                                        </p:cTn>
                                        <p:tgtEl>
                                          <p:spTgt spid="7">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7">
                                            <p:txEl>
                                              <p:pRg st="0" end="0"/>
                                            </p:txEl>
                                          </p:spTgt>
                                        </p:tgtEl>
                                        <p:attrNameLst>
                                          <p:attrName>ppt_w</p:attrName>
                                        </p:attrNameLst>
                                      </p:cBhvr>
                                    </p:anim>
                                    <p:anim by="(#ppt_w*0.50)" calcmode="lin" valueType="num">
                                      <p:cBhvr>
                                        <p:cTn id="44" dur="500" decel="50000" autoRev="1" fill="hold">
                                          <p:stCondLst>
                                            <p:cond delay="0"/>
                                          </p:stCondLst>
                                        </p:cTn>
                                        <p:tgtEl>
                                          <p:spTgt spid="7">
                                            <p:txEl>
                                              <p:pRg st="0" end="0"/>
                                            </p:txEl>
                                          </p:spTgt>
                                        </p:tgtEl>
                                        <p:attrNameLst>
                                          <p:attrName>ppt_x</p:attrName>
                                        </p:attrNameLst>
                                      </p:cBhvr>
                                    </p:anim>
                                    <p:anim from="(-#ppt_h/2)" to="(#ppt_y)" calcmode="lin" valueType="num">
                                      <p:cBhvr>
                                        <p:cTn id="45" dur="1000" fill="hold">
                                          <p:stCondLst>
                                            <p:cond delay="0"/>
                                          </p:stCondLst>
                                        </p:cTn>
                                        <p:tgtEl>
                                          <p:spTgt spid="7">
                                            <p:txEl>
                                              <p:pRg st="0" end="0"/>
                                            </p:txEl>
                                          </p:spTgt>
                                        </p:tgtEl>
                                        <p:attrNameLst>
                                          <p:attrName>ppt_y</p:attrName>
                                        </p:attrNameLst>
                                      </p:cBhvr>
                                    </p:anim>
                                    <p:animRot by="21600000">
                                      <p:cBhvr>
                                        <p:cTn id="46" dur="1000" fill="hold">
                                          <p:stCondLst>
                                            <p:cond delay="0"/>
                                          </p:stCondLst>
                                        </p:cTn>
                                        <p:tgtEl>
                                          <p:spTgt spid="7">
                                            <p:txEl>
                                              <p:pRg st="0" end="0"/>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nodeType="clickEffect">
                                  <p:stCondLst>
                                    <p:cond delay="0"/>
                                  </p:stCondLst>
                                  <p:iterate type="lt">
                                    <p:tmPct val="10000"/>
                                  </p:iterate>
                                  <p:childTnLst>
                                    <p:set>
                                      <p:cBhvr>
                                        <p:cTn id="50" dur="1" fill="hold">
                                          <p:stCondLst>
                                            <p:cond delay="0"/>
                                          </p:stCondLst>
                                        </p:cTn>
                                        <p:tgtEl>
                                          <p:spTgt spid="8">
                                            <p:txEl>
                                              <p:pRg st="0" end="0"/>
                                            </p:txEl>
                                          </p:spTgt>
                                        </p:tgtEl>
                                        <p:attrNameLst>
                                          <p:attrName>style.visibility</p:attrName>
                                        </p:attrNameLst>
                                      </p:cBhvr>
                                      <p:to>
                                        <p:strVal val="visible"/>
                                      </p:to>
                                    </p:set>
                                    <p:anim by="(-#ppt_w*2)" calcmode="lin" valueType="num">
                                      <p:cBhvr rctx="PPT">
                                        <p:cTn id="51" dur="500" autoRev="1" fill="hold">
                                          <p:stCondLst>
                                            <p:cond delay="0"/>
                                          </p:stCondLst>
                                        </p:cTn>
                                        <p:tgtEl>
                                          <p:spTgt spid="8">
                                            <p:txEl>
                                              <p:pRg st="0" end="0"/>
                                            </p:txEl>
                                          </p:spTgt>
                                        </p:tgtEl>
                                        <p:attrNameLst>
                                          <p:attrName>ppt_w</p:attrName>
                                        </p:attrNameLst>
                                      </p:cBhvr>
                                    </p:anim>
                                    <p:anim by="(#ppt_w*0.50)" calcmode="lin" valueType="num">
                                      <p:cBhvr>
                                        <p:cTn id="52" dur="500" decel="50000" autoRev="1" fill="hold">
                                          <p:stCondLst>
                                            <p:cond delay="0"/>
                                          </p:stCondLst>
                                        </p:cTn>
                                        <p:tgtEl>
                                          <p:spTgt spid="8">
                                            <p:txEl>
                                              <p:pRg st="0" end="0"/>
                                            </p:txEl>
                                          </p:spTgt>
                                        </p:tgtEl>
                                        <p:attrNameLst>
                                          <p:attrName>ppt_x</p:attrName>
                                        </p:attrNameLst>
                                      </p:cBhvr>
                                    </p:anim>
                                    <p:anim from="(-#ppt_h/2)" to="(#ppt_y)" calcmode="lin" valueType="num">
                                      <p:cBhvr>
                                        <p:cTn id="53" dur="1000" fill="hold">
                                          <p:stCondLst>
                                            <p:cond delay="0"/>
                                          </p:stCondLst>
                                        </p:cTn>
                                        <p:tgtEl>
                                          <p:spTgt spid="8">
                                            <p:txEl>
                                              <p:pRg st="0" end="0"/>
                                            </p:txEl>
                                          </p:spTgt>
                                        </p:tgtEl>
                                        <p:attrNameLst>
                                          <p:attrName>ppt_y</p:attrName>
                                        </p:attrNameLst>
                                      </p:cBhvr>
                                    </p:anim>
                                    <p:animRot by="21600000">
                                      <p:cBhvr>
                                        <p:cTn id="54" dur="1000" fill="hold">
                                          <p:stCondLst>
                                            <p:cond delay="0"/>
                                          </p:stCondLst>
                                        </p:cTn>
                                        <p:tgtEl>
                                          <p:spTgt spid="8">
                                            <p:txEl>
                                              <p:pRg st="0" end="0"/>
                                            </p:txEl>
                                          </p:spTgt>
                                        </p:tgtEl>
                                        <p:attrNameLst>
                                          <p:attrName>r</p:attrName>
                                        </p:attrNameLst>
                                      </p:cBhvr>
                                    </p:animRot>
                                  </p:childTnLst>
                                </p:cTn>
                              </p:par>
                              <p:par>
                                <p:cTn id="55" presetID="56" presetClass="entr" presetSubtype="0" fill="hold" nodeType="withEffect">
                                  <p:stCondLst>
                                    <p:cond delay="0"/>
                                  </p:stCondLst>
                                  <p:iterate type="lt">
                                    <p:tmPct val="10000"/>
                                  </p:iterate>
                                  <p:childTnLst>
                                    <p:set>
                                      <p:cBhvr>
                                        <p:cTn id="56" dur="1" fill="hold">
                                          <p:stCondLst>
                                            <p:cond delay="0"/>
                                          </p:stCondLst>
                                        </p:cTn>
                                        <p:tgtEl>
                                          <p:spTgt spid="8">
                                            <p:txEl>
                                              <p:pRg st="1" end="1"/>
                                            </p:txEl>
                                          </p:spTgt>
                                        </p:tgtEl>
                                        <p:attrNameLst>
                                          <p:attrName>style.visibility</p:attrName>
                                        </p:attrNameLst>
                                      </p:cBhvr>
                                      <p:to>
                                        <p:strVal val="visible"/>
                                      </p:to>
                                    </p:set>
                                    <p:anim by="(-#ppt_w*2)" calcmode="lin" valueType="num">
                                      <p:cBhvr rctx="PPT">
                                        <p:cTn id="57" dur="500" autoRev="1" fill="hold">
                                          <p:stCondLst>
                                            <p:cond delay="0"/>
                                          </p:stCondLst>
                                        </p:cTn>
                                        <p:tgtEl>
                                          <p:spTgt spid="8">
                                            <p:txEl>
                                              <p:pRg st="1" end="1"/>
                                            </p:txEl>
                                          </p:spTgt>
                                        </p:tgtEl>
                                        <p:attrNameLst>
                                          <p:attrName>ppt_w</p:attrName>
                                        </p:attrNameLst>
                                      </p:cBhvr>
                                    </p:anim>
                                    <p:anim by="(#ppt_w*0.50)" calcmode="lin" valueType="num">
                                      <p:cBhvr>
                                        <p:cTn id="58" dur="500" decel="50000" autoRev="1" fill="hold">
                                          <p:stCondLst>
                                            <p:cond delay="0"/>
                                          </p:stCondLst>
                                        </p:cTn>
                                        <p:tgtEl>
                                          <p:spTgt spid="8">
                                            <p:txEl>
                                              <p:pRg st="1" end="1"/>
                                            </p:txEl>
                                          </p:spTgt>
                                        </p:tgtEl>
                                        <p:attrNameLst>
                                          <p:attrName>ppt_x</p:attrName>
                                        </p:attrNameLst>
                                      </p:cBhvr>
                                    </p:anim>
                                    <p:anim from="(-#ppt_h/2)" to="(#ppt_y)" calcmode="lin" valueType="num">
                                      <p:cBhvr>
                                        <p:cTn id="59" dur="1000" fill="hold">
                                          <p:stCondLst>
                                            <p:cond delay="0"/>
                                          </p:stCondLst>
                                        </p:cTn>
                                        <p:tgtEl>
                                          <p:spTgt spid="8">
                                            <p:txEl>
                                              <p:pRg st="1" end="1"/>
                                            </p:txEl>
                                          </p:spTgt>
                                        </p:tgtEl>
                                        <p:attrNameLst>
                                          <p:attrName>ppt_y</p:attrName>
                                        </p:attrNameLst>
                                      </p:cBhvr>
                                    </p:anim>
                                    <p:animRot by="21600000">
                                      <p:cBhvr>
                                        <p:cTn id="60"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76672"/>
            <a:ext cx="7772400" cy="1010543"/>
          </a:xfrm>
        </p:spPr>
        <p:txBody>
          <a:bodyPr/>
          <a:lstStyle/>
          <a:p>
            <a:r>
              <a:rPr lang="hu-HU" b="1" i="1" dirty="0" smtClean="0">
                <a:effectLst>
                  <a:outerShdw blurRad="38100" dist="38100" dir="2700000" algn="tl">
                    <a:srgbClr val="000000">
                      <a:alpha val="43137"/>
                    </a:srgbClr>
                  </a:outerShdw>
                </a:effectLst>
              </a:rPr>
              <a:t>SuSE Linux asztal</a:t>
            </a:r>
            <a:endParaRPr lang="hu-HU" b="1" i="1" dirty="0">
              <a:effectLst>
                <a:outerShdw blurRad="38100" dist="38100" dir="2700000" algn="tl">
                  <a:srgbClr val="000000">
                    <a:alpha val="43137"/>
                  </a:srgbClr>
                </a:outerShdw>
              </a:effectLst>
            </a:endParaRPr>
          </a:p>
        </p:txBody>
      </p:sp>
      <p:sp>
        <p:nvSpPr>
          <p:cNvPr id="6" name="Left Arrow Callout 5"/>
          <p:cNvSpPr/>
          <p:nvPr/>
        </p:nvSpPr>
        <p:spPr>
          <a:xfrm>
            <a:off x="539552" y="692696"/>
            <a:ext cx="2520280" cy="864096"/>
          </a:xfrm>
          <a:prstGeom prst="leftArrowCallout">
            <a:avLst>
              <a:gd name="adj1" fmla="val 25000"/>
              <a:gd name="adj2" fmla="val 25000"/>
              <a:gd name="adj3" fmla="val 61515"/>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Az intéző megnyitásához kattintsunk ide.</a:t>
            </a:r>
            <a:endParaRPr lang="hu-HU" dirty="0"/>
          </a:p>
        </p:txBody>
      </p:sp>
    </p:spTree>
    <p:extLst>
      <p:ext uri="{BB962C8B-B14F-4D97-AF65-F5344CB8AC3E}">
        <p14:creationId xmlns:p14="http://schemas.microsoft.com/office/powerpoint/2010/main" xmlns="" val="329820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path" presetSubtype="0" accel="50000" decel="50000" fill="hold" grpId="0" nodeType="withEffect">
                                  <p:stCondLst>
                                    <p:cond delay="0"/>
                                  </p:stCondLst>
                                  <p:childTnLst>
                                    <p:animMotion origin="layout" path="M 0 0 L 0.125 0 C 0.181 0 0.25 -0.069 0.25 -0.125 L 0.25 -0.25 E" pathEditMode="relative" ptsTypes="">
                                      <p:cBhvr>
                                        <p:cTn id="6" dur="2000" spd="-100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6559"/>
            <a:ext cx="7772400" cy="834209"/>
          </a:xfrm>
        </p:spPr>
        <p:txBody>
          <a:bodyPr>
            <a:normAutofit/>
          </a:bodyPr>
          <a:lstStyle/>
          <a:p>
            <a:r>
              <a:rPr lang="hu-HU" b="1" dirty="0" smtClean="0">
                <a:effectLst>
                  <a:outerShdw blurRad="38100" dist="38100" dir="2700000" algn="tl">
                    <a:srgbClr val="000000">
                      <a:alpha val="43137"/>
                    </a:srgbClr>
                  </a:outerShdw>
                </a:effectLst>
              </a:rPr>
              <a:t>Linux Intéző</a:t>
            </a:r>
            <a:endParaRPr lang="hu-HU" b="1" dirty="0">
              <a:effectLst>
                <a:outerShdw blurRad="38100" dist="38100" dir="2700000" algn="tl">
                  <a:srgbClr val="000000">
                    <a:alpha val="43137"/>
                  </a:srgbClr>
                </a:outerShdw>
              </a:effectLst>
            </a:endParaRPr>
          </a:p>
        </p:txBody>
      </p:sp>
      <p:pic>
        <p:nvPicPr>
          <p:cNvPr id="1026" name="Picture 2" descr="C:\Users\VIKTOR\Desktop\windows linux intéző.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1340768"/>
            <a:ext cx="9143999" cy="45662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ight Arrow 3"/>
          <p:cNvSpPr/>
          <p:nvPr/>
        </p:nvSpPr>
        <p:spPr>
          <a:xfrm rot="13486353">
            <a:off x="345041" y="829059"/>
            <a:ext cx="4041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405007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482</Words>
  <Application>Microsoft Office PowerPoint</Application>
  <PresentationFormat>Diavetítés a képernyőre (4:3 oldalarány)</PresentationFormat>
  <Paragraphs>81</Paragraphs>
  <Slides>15</Slides>
  <Notes>0</Notes>
  <HiddenSlides>0</HiddenSlides>
  <MMClips>0</MMClips>
  <ScaleCrop>false</ScaleCrop>
  <HeadingPairs>
    <vt:vector size="4" baseType="variant">
      <vt:variant>
        <vt:lpstr>Téma</vt:lpstr>
      </vt:variant>
      <vt:variant>
        <vt:i4>1</vt:i4>
      </vt:variant>
      <vt:variant>
        <vt:lpstr>Diacímek</vt:lpstr>
      </vt:variant>
      <vt:variant>
        <vt:i4>15</vt:i4>
      </vt:variant>
    </vt:vector>
  </HeadingPairs>
  <TitlesOfParts>
    <vt:vector size="16" baseType="lpstr">
      <vt:lpstr>Office Theme</vt:lpstr>
      <vt:lpstr>   Egy tetszőleges Linux változat bemutatása  </vt:lpstr>
      <vt:lpstr>SuSE Linux</vt:lpstr>
      <vt:lpstr>3. dia</vt:lpstr>
      <vt:lpstr>Alkalmazások bőséges választéka</vt:lpstr>
      <vt:lpstr>Egyszerű kezelhetőség</vt:lpstr>
      <vt:lpstr>Mobil felhasználók támogatása</vt:lpstr>
      <vt:lpstr>Miért jó az Open SuSE?</vt:lpstr>
      <vt:lpstr>SuSE Linux asztal</vt:lpstr>
      <vt:lpstr>Linux Intéző</vt:lpstr>
      <vt:lpstr>10. dia</vt:lpstr>
      <vt:lpstr>A SUSE története </vt:lpstr>
      <vt:lpstr>A SUSE története</vt:lpstr>
      <vt:lpstr>Kérdések</vt:lpstr>
      <vt:lpstr>Források:</vt:lpstr>
      <vt:lpstr>Köszönöm a figyelmet!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VIKTOR</dc:creator>
  <cp:lastModifiedBy>suli17</cp:lastModifiedBy>
  <cp:revision>43</cp:revision>
  <dcterms:created xsi:type="dcterms:W3CDTF">2014-01-03T09:46:41Z</dcterms:created>
  <dcterms:modified xsi:type="dcterms:W3CDTF">2014-01-14T10:51:16Z</dcterms:modified>
</cp:coreProperties>
</file>