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61" r:id="rId5"/>
    <p:sldId id="262" r:id="rId6"/>
    <p:sldId id="263" r:id="rId7"/>
    <p:sldId id="268" r:id="rId8"/>
    <p:sldId id="269" r:id="rId9"/>
    <p:sldId id="265" r:id="rId10"/>
    <p:sldId id="266" r:id="rId11"/>
    <p:sldId id="267" r:id="rId12"/>
    <p:sldId id="270" r:id="rId13"/>
    <p:sldId id="260" r:id="rId14"/>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575" autoAdjust="0"/>
  </p:normalViewPr>
  <p:slideViewPr>
    <p:cSldViewPr>
      <p:cViewPr>
        <p:scale>
          <a:sx n="100" d="100"/>
          <a:sy n="100" d="100"/>
        </p:scale>
        <p:origin x="-294" y="-24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4B73FF-BBF0-4834-8CA9-D2512065D46D}" type="datetimeFigureOut">
              <a:rPr lang="hu-HU" smtClean="0"/>
              <a:pPr/>
              <a:t>2014.01.09.</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99C76D-F2CB-47E7-8746-3F444A8E65C9}" type="slidenum">
              <a:rPr lang="hu-HU" smtClean="0"/>
              <a:pPr/>
              <a:t>‹#›</a:t>
            </a:fld>
            <a:endParaRPr lang="hu-H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4199C76D-F2CB-47E7-8746-3F444A8E65C9}" type="slidenum">
              <a:rPr lang="hu-HU" smtClean="0"/>
              <a:pPr/>
              <a:t>12</a:t>
            </a:fld>
            <a:endParaRPr lang="hu-H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60FFBDA4-6470-461A-9186-6AF169E590DA}" type="datetimeFigureOut">
              <a:rPr lang="hu-HU" smtClean="0"/>
              <a:pPr/>
              <a:t>2014.01.09.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0C4C5F44-0163-4B04-9A84-F8F2C44940F5}" type="slidenum">
              <a:rPr lang="hu-HU" smtClean="0"/>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60FFBDA4-6470-461A-9186-6AF169E590DA}" type="datetimeFigureOut">
              <a:rPr lang="hu-HU" smtClean="0"/>
              <a:pPr/>
              <a:t>2014.01.09.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0C4C5F44-0163-4B04-9A84-F8F2C44940F5}"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60FFBDA4-6470-461A-9186-6AF169E590DA}" type="datetimeFigureOut">
              <a:rPr lang="hu-HU" smtClean="0"/>
              <a:pPr/>
              <a:t>2014.01.09.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0C4C5F44-0163-4B04-9A84-F8F2C44940F5}"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60FFBDA4-6470-461A-9186-6AF169E590DA}" type="datetimeFigureOut">
              <a:rPr lang="hu-HU" smtClean="0"/>
              <a:pPr/>
              <a:t>2014.01.09.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0C4C5F44-0163-4B04-9A84-F8F2C44940F5}"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60FFBDA4-6470-461A-9186-6AF169E590DA}" type="datetimeFigureOut">
              <a:rPr lang="hu-HU" smtClean="0"/>
              <a:pPr/>
              <a:t>2014.01.09.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0C4C5F44-0163-4B04-9A84-F8F2C44940F5}" type="slidenum">
              <a:rPr lang="hu-HU" smtClean="0"/>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60FFBDA4-6470-461A-9186-6AF169E590DA}" type="datetimeFigureOut">
              <a:rPr lang="hu-HU" smtClean="0"/>
              <a:pPr/>
              <a:t>2014.01.09.</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0C4C5F44-0163-4B04-9A84-F8F2C44940F5}"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60FFBDA4-6470-461A-9186-6AF169E590DA}" type="datetimeFigureOut">
              <a:rPr lang="hu-HU" smtClean="0"/>
              <a:pPr/>
              <a:t>2014.01.09.</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0C4C5F44-0163-4B04-9A84-F8F2C44940F5}"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60FFBDA4-6470-461A-9186-6AF169E590DA}" type="datetimeFigureOut">
              <a:rPr lang="hu-HU" smtClean="0"/>
              <a:pPr/>
              <a:t>2014.01.09.</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0C4C5F44-0163-4B04-9A84-F8F2C44940F5}"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60FFBDA4-6470-461A-9186-6AF169E590DA}" type="datetimeFigureOut">
              <a:rPr lang="hu-HU" smtClean="0"/>
              <a:pPr/>
              <a:t>2014.01.09.</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0C4C5F44-0163-4B04-9A84-F8F2C44940F5}"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60FFBDA4-6470-461A-9186-6AF169E590DA}" type="datetimeFigureOut">
              <a:rPr lang="hu-HU" smtClean="0"/>
              <a:pPr/>
              <a:t>2014.01.09.</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0C4C5F44-0163-4B04-9A84-F8F2C44940F5}"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60FFBDA4-6470-461A-9186-6AF169E590DA}" type="datetimeFigureOut">
              <a:rPr lang="hu-HU" smtClean="0"/>
              <a:pPr/>
              <a:t>2014.01.09.</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0C4C5F44-0163-4B04-9A84-F8F2C44940F5}" type="slidenum">
              <a:rPr lang="hu-HU" smtClean="0"/>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FBDA4-6470-461A-9186-6AF169E590DA}" type="datetimeFigureOut">
              <a:rPr lang="hu-HU" smtClean="0"/>
              <a:pPr/>
              <a:t>2014.01.09.</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4C5F44-0163-4B04-9A84-F8F2C44940F5}"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lipsz.hu/tudasbazis/212-mi-a-szabad-szoftver-es-a-nyilt-forraskod-koezoetti-kueloenbseg.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0000"/>
            </a:gs>
            <a:gs pos="100000">
              <a:srgbClr val="7F7F7F"/>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4" name="Cím 3"/>
          <p:cNvSpPr>
            <a:spLocks noGrp="1"/>
          </p:cNvSpPr>
          <p:nvPr>
            <p:ph type="ctrTitle"/>
          </p:nvPr>
        </p:nvSpPr>
        <p:spPr>
          <a:xfrm>
            <a:off x="539552" y="260648"/>
            <a:ext cx="7772400" cy="1728192"/>
          </a:xfrm>
          <a:gradFill flip="none" rotWithShape="1">
            <a:gsLst>
              <a:gs pos="0">
                <a:srgbClr val="FFF200"/>
              </a:gs>
              <a:gs pos="45000">
                <a:srgbClr val="FF7A00"/>
              </a:gs>
              <a:gs pos="70000">
                <a:srgbClr val="FF0300"/>
              </a:gs>
              <a:gs pos="100000">
                <a:srgbClr val="4D0808"/>
              </a:gs>
            </a:gsLst>
            <a:lin ang="5400000" scaled="1"/>
            <a:tileRect/>
          </a:gradFill>
        </p:spPr>
        <p:txBody>
          <a:bodyPr>
            <a:normAutofit fontScale="90000"/>
          </a:bodyPr>
          <a:lstStyle/>
          <a:p>
            <a:r>
              <a:rPr lang="hu-HU" dirty="0" smtClean="0"/>
              <a:t>A nyílt forráskódú szoftverek fogalma, előnyei, felhasználási területei </a:t>
            </a:r>
            <a:endParaRPr lang="hu-HU" dirty="0"/>
          </a:p>
        </p:txBody>
      </p:sp>
      <p:sp>
        <p:nvSpPr>
          <p:cNvPr id="11" name="Alcím 10"/>
          <p:cNvSpPr>
            <a:spLocks noGrp="1"/>
          </p:cNvSpPr>
          <p:nvPr>
            <p:ph type="subTitle" idx="1"/>
          </p:nvPr>
        </p:nvSpPr>
        <p:spPr>
          <a:xfrm>
            <a:off x="2743200" y="2204864"/>
            <a:ext cx="6400800" cy="2736304"/>
          </a:xfrm>
          <a:gradFill>
            <a:gsLst>
              <a:gs pos="0">
                <a:srgbClr val="5E9EFF"/>
              </a:gs>
              <a:gs pos="39999">
                <a:srgbClr val="85C2FF"/>
              </a:gs>
              <a:gs pos="70000">
                <a:srgbClr val="C4D6EB"/>
              </a:gs>
              <a:gs pos="100000">
                <a:srgbClr val="FFEBFA"/>
              </a:gs>
            </a:gsLst>
            <a:lin ang="5400000" scaled="0"/>
          </a:gradFill>
        </p:spPr>
        <p:txBody>
          <a:bodyPr>
            <a:normAutofit/>
          </a:bodyPr>
          <a:lstStyle/>
          <a:p>
            <a:r>
              <a:rPr lang="hu-HU" sz="2800" dirty="0" smtClean="0">
                <a:solidFill>
                  <a:srgbClr val="FF0000"/>
                </a:solidFill>
                <a:latin typeface="Lucida Calligraphy" pitchFamily="66" charset="0"/>
              </a:rPr>
              <a:t>Nevem:Károly Márk 5.a</a:t>
            </a:r>
          </a:p>
          <a:p>
            <a:r>
              <a:rPr lang="hu-HU" sz="2800" dirty="0" smtClean="0">
                <a:solidFill>
                  <a:srgbClr val="FF0000"/>
                </a:solidFill>
                <a:latin typeface="Lucida Calligraphy" pitchFamily="66" charset="0"/>
              </a:rPr>
              <a:t>Felkészítő tanár: Salamon Róza</a:t>
            </a:r>
          </a:p>
          <a:p>
            <a:r>
              <a:rPr lang="hu-HU" sz="2800" dirty="0" smtClean="0">
                <a:solidFill>
                  <a:srgbClr val="FF0000"/>
                </a:solidFill>
                <a:latin typeface="Lucida Calligraphy" pitchFamily="66" charset="0"/>
              </a:rPr>
              <a:t>1142 BUDAPEST</a:t>
            </a:r>
          </a:p>
          <a:p>
            <a:r>
              <a:rPr lang="hu-HU" sz="2800" dirty="0" err="1" smtClean="0">
                <a:solidFill>
                  <a:srgbClr val="FF0000"/>
                </a:solidFill>
                <a:latin typeface="Lucida Calligraphy" pitchFamily="66" charset="0"/>
              </a:rPr>
              <a:t>Rákospatak</a:t>
            </a:r>
            <a:r>
              <a:rPr lang="hu-HU" sz="2800" dirty="0" smtClean="0">
                <a:solidFill>
                  <a:srgbClr val="FF0000"/>
                </a:solidFill>
                <a:latin typeface="Lucida Calligraphy" pitchFamily="66" charset="0"/>
              </a:rPr>
              <a:t> utca 101.</a:t>
            </a:r>
          </a:p>
          <a:p>
            <a:endParaRPr lang="hu-HU" sz="4400" dirty="0">
              <a:solidFill>
                <a:schemeClr val="tx1"/>
              </a:solidFill>
              <a:latin typeface="Blackadder ITC" pitchFamily="82" charset="0"/>
            </a:endParaRPr>
          </a:p>
        </p:txBody>
      </p:sp>
    </p:spTree>
  </p:cSld>
  <p:clrMapOvr>
    <a:masterClrMapping/>
  </p:clrMapOvr>
  <p:transition spd="slow" advClick="0" advTm="5000">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0000"/>
            </a:gs>
            <a:gs pos="100000">
              <a:srgbClr val="7F7F7F"/>
            </a:gs>
          </a:gsLst>
          <a:path path="rect">
            <a:fillToRect l="50000" t="50000" r="50000" b="50000"/>
          </a:path>
        </a:gradFill>
        <a:effectLst/>
      </p:bgPr>
    </p:bg>
    <p:spTree>
      <p:nvGrpSpPr>
        <p:cNvPr id="1" name=""/>
        <p:cNvGrpSpPr/>
        <p:nvPr/>
      </p:nvGrpSpPr>
      <p:grpSpPr>
        <a:xfrm>
          <a:off x="0" y="0"/>
          <a:ext cx="0" cy="0"/>
          <a:chOff x="0" y="0"/>
          <a:chExt cx="0" cy="0"/>
        </a:xfrm>
      </p:grpSpPr>
      <p:sp>
        <p:nvSpPr>
          <p:cNvPr id="2" name="Téglalap 1"/>
          <p:cNvSpPr/>
          <p:nvPr/>
        </p:nvSpPr>
        <p:spPr>
          <a:xfrm>
            <a:off x="3236089" y="1268760"/>
            <a:ext cx="2671822" cy="369332"/>
          </a:xfrm>
          <a:prstGeom prst="rect">
            <a:avLst/>
          </a:prstGeom>
          <a:gradFill>
            <a:gsLst>
              <a:gs pos="0">
                <a:srgbClr val="FFF200"/>
              </a:gs>
              <a:gs pos="45000">
                <a:srgbClr val="FF7A00"/>
              </a:gs>
              <a:gs pos="70000">
                <a:srgbClr val="FF0300"/>
              </a:gs>
              <a:gs pos="100000">
                <a:srgbClr val="4D0808"/>
              </a:gs>
            </a:gsLst>
            <a:lin ang="5400000" scaled="0"/>
          </a:gradFill>
        </p:spPr>
        <p:txBody>
          <a:bodyPr wrap="square">
            <a:spAutoFit/>
          </a:bodyPr>
          <a:lstStyle/>
          <a:p>
            <a:r>
              <a:rPr lang="hu-HU" dirty="0" smtClean="0"/>
              <a:t>Nyílt forráskódú projektek </a:t>
            </a:r>
            <a:endParaRPr lang="hu-HU" dirty="0"/>
          </a:p>
        </p:txBody>
      </p:sp>
      <p:sp>
        <p:nvSpPr>
          <p:cNvPr id="3" name="Téglalap 2"/>
          <p:cNvSpPr/>
          <p:nvPr/>
        </p:nvSpPr>
        <p:spPr>
          <a:xfrm>
            <a:off x="2286000" y="2413338"/>
            <a:ext cx="4572000" cy="2031325"/>
          </a:xfrm>
          <a:prstGeom prst="rect">
            <a:avLst/>
          </a:prstGeom>
          <a:gradFill>
            <a:gsLst>
              <a:gs pos="0">
                <a:srgbClr val="5E9EFF"/>
              </a:gs>
              <a:gs pos="39999">
                <a:srgbClr val="85C2FF"/>
              </a:gs>
              <a:gs pos="70000">
                <a:srgbClr val="C4D6EB"/>
              </a:gs>
              <a:gs pos="100000">
                <a:srgbClr val="FFEBFA"/>
              </a:gs>
            </a:gsLst>
            <a:lin ang="5400000" scaled="0"/>
          </a:gradFill>
        </p:spPr>
        <p:txBody>
          <a:bodyPr>
            <a:spAutoFit/>
          </a:bodyPr>
          <a:lstStyle/>
          <a:p>
            <a:r>
              <a:rPr lang="hu-HU" dirty="0" smtClean="0"/>
              <a:t>Az alábbi lista a legjelentősebb nyílt forráskódú projekteket tartalmazza a teljesség igénye nélkül. Az alábbi linkre kattintva egy kategóriákra bontott, teljesebb, nyílt forráskódú szoftvereket tartalmazó lista érhető el angol nyelven: List of </a:t>
            </a:r>
            <a:r>
              <a:rPr lang="hu-HU" dirty="0" err="1" smtClean="0"/>
              <a:t>open</a:t>
            </a:r>
            <a:r>
              <a:rPr lang="hu-HU" dirty="0" smtClean="0"/>
              <a:t> </a:t>
            </a:r>
            <a:r>
              <a:rPr lang="hu-HU" dirty="0" err="1" smtClean="0"/>
              <a:t>source</a:t>
            </a:r>
            <a:r>
              <a:rPr lang="hu-HU" dirty="0" smtClean="0"/>
              <a:t> software </a:t>
            </a:r>
            <a:r>
              <a:rPr lang="hu-HU" dirty="0" err="1" smtClean="0"/>
              <a:t>packages</a:t>
            </a:r>
            <a:r>
              <a:rPr lang="hu-HU" dirty="0" smtClean="0"/>
              <a:t> </a:t>
            </a:r>
            <a:endParaRPr lang="hu-HU" dirty="0"/>
          </a:p>
        </p:txBody>
      </p:sp>
    </p:spTree>
  </p:cSld>
  <p:clrMapOvr>
    <a:masterClrMapping/>
  </p:clrMapOvr>
  <p:transition spd="slow" advClick="0" advTm="5000">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0000"/>
            </a:gs>
            <a:gs pos="100000">
              <a:srgbClr val="7F7F7F"/>
            </a:gs>
          </a:gsLst>
          <a:path path="rect">
            <a:fillToRect l="50000" t="50000" r="50000" b="50000"/>
          </a:path>
        </a:gradFill>
        <a:effectLst/>
      </p:bgPr>
    </p:bg>
    <p:spTree>
      <p:nvGrpSpPr>
        <p:cNvPr id="1" name=""/>
        <p:cNvGrpSpPr/>
        <p:nvPr/>
      </p:nvGrpSpPr>
      <p:grpSpPr>
        <a:xfrm>
          <a:off x="0" y="0"/>
          <a:ext cx="0" cy="0"/>
          <a:chOff x="0" y="0"/>
          <a:chExt cx="0" cy="0"/>
        </a:xfrm>
      </p:grpSpPr>
      <p:sp>
        <p:nvSpPr>
          <p:cNvPr id="2" name="Téglalap 1"/>
          <p:cNvSpPr/>
          <p:nvPr/>
        </p:nvSpPr>
        <p:spPr>
          <a:xfrm>
            <a:off x="3030937" y="980728"/>
            <a:ext cx="3082126" cy="369332"/>
          </a:xfrm>
          <a:prstGeom prst="rect">
            <a:avLst/>
          </a:prstGeom>
          <a:gradFill>
            <a:gsLst>
              <a:gs pos="0">
                <a:srgbClr val="5E9EFF"/>
              </a:gs>
              <a:gs pos="39999">
                <a:srgbClr val="85C2FF"/>
              </a:gs>
              <a:gs pos="70000">
                <a:srgbClr val="C4D6EB"/>
              </a:gs>
              <a:gs pos="100000">
                <a:srgbClr val="FFEBFA"/>
              </a:gs>
            </a:gsLst>
            <a:lin ang="5400000" scaled="0"/>
          </a:gradFill>
        </p:spPr>
        <p:txBody>
          <a:bodyPr wrap="square">
            <a:spAutoFit/>
          </a:bodyPr>
          <a:lstStyle/>
          <a:p>
            <a:r>
              <a:rPr lang="hu-HU" b="1" dirty="0" smtClean="0"/>
              <a:t>GNU/Linux operációs rendszer</a:t>
            </a:r>
            <a:endParaRPr lang="hu-HU" dirty="0"/>
          </a:p>
        </p:txBody>
      </p:sp>
      <p:sp>
        <p:nvSpPr>
          <p:cNvPr id="3" name="Téglalap 2"/>
          <p:cNvSpPr/>
          <p:nvPr/>
        </p:nvSpPr>
        <p:spPr>
          <a:xfrm>
            <a:off x="4139952" y="1484784"/>
            <a:ext cx="918649" cy="369332"/>
          </a:xfrm>
          <a:prstGeom prst="rect">
            <a:avLst/>
          </a:prstGeom>
          <a:gradFill>
            <a:gsLst>
              <a:gs pos="0">
                <a:srgbClr val="5E9EFF"/>
              </a:gs>
              <a:gs pos="39999">
                <a:srgbClr val="85C2FF"/>
              </a:gs>
              <a:gs pos="70000">
                <a:srgbClr val="C4D6EB"/>
              </a:gs>
              <a:gs pos="100000">
                <a:srgbClr val="FFEBFA"/>
              </a:gs>
            </a:gsLst>
            <a:lin ang="5400000" scaled="0"/>
          </a:gradFill>
        </p:spPr>
        <p:txBody>
          <a:bodyPr wrap="square">
            <a:spAutoFit/>
          </a:bodyPr>
          <a:lstStyle/>
          <a:p>
            <a:r>
              <a:rPr lang="hu-HU" b="1" dirty="0" smtClean="0"/>
              <a:t>ECLIPSE</a:t>
            </a:r>
            <a:endParaRPr lang="hu-HU" dirty="0"/>
          </a:p>
        </p:txBody>
      </p:sp>
      <p:sp>
        <p:nvSpPr>
          <p:cNvPr id="4" name="Téglalap 3"/>
          <p:cNvSpPr/>
          <p:nvPr/>
        </p:nvSpPr>
        <p:spPr>
          <a:xfrm rot="10800000" flipV="1">
            <a:off x="4097702" y="2240868"/>
            <a:ext cx="948593" cy="369332"/>
          </a:xfrm>
          <a:prstGeom prst="rect">
            <a:avLst/>
          </a:prstGeom>
          <a:gradFill>
            <a:gsLst>
              <a:gs pos="0">
                <a:srgbClr val="5E9EFF"/>
              </a:gs>
              <a:gs pos="39999">
                <a:srgbClr val="85C2FF"/>
              </a:gs>
              <a:gs pos="70000">
                <a:srgbClr val="C4D6EB"/>
              </a:gs>
              <a:gs pos="100000">
                <a:srgbClr val="FFEBFA"/>
              </a:gs>
            </a:gsLst>
            <a:lin ang="5400000" scaled="0"/>
          </a:gradFill>
        </p:spPr>
        <p:txBody>
          <a:bodyPr wrap="square">
            <a:spAutoFit/>
          </a:bodyPr>
          <a:lstStyle/>
          <a:p>
            <a:r>
              <a:rPr lang="hu-HU" b="1" dirty="0" smtClean="0"/>
              <a:t>APACHE</a:t>
            </a:r>
            <a:endParaRPr lang="hu-HU" dirty="0"/>
          </a:p>
        </p:txBody>
      </p:sp>
      <p:sp>
        <p:nvSpPr>
          <p:cNvPr id="5" name="Téglalap 4"/>
          <p:cNvSpPr/>
          <p:nvPr/>
        </p:nvSpPr>
        <p:spPr>
          <a:xfrm>
            <a:off x="4049517" y="2942946"/>
            <a:ext cx="1044966" cy="369332"/>
          </a:xfrm>
          <a:prstGeom prst="rect">
            <a:avLst/>
          </a:prstGeom>
          <a:gradFill>
            <a:gsLst>
              <a:gs pos="0">
                <a:srgbClr val="5E9EFF"/>
              </a:gs>
              <a:gs pos="39999">
                <a:srgbClr val="85C2FF"/>
              </a:gs>
              <a:gs pos="70000">
                <a:srgbClr val="C4D6EB"/>
              </a:gs>
              <a:gs pos="100000">
                <a:srgbClr val="FFEBFA"/>
              </a:gs>
            </a:gsLst>
            <a:lin ang="5400000" scaled="0"/>
          </a:gradFill>
        </p:spPr>
        <p:txBody>
          <a:bodyPr wrap="square">
            <a:spAutoFit/>
          </a:bodyPr>
          <a:lstStyle/>
          <a:p>
            <a:r>
              <a:rPr lang="hu-HU" b="1" dirty="0" smtClean="0"/>
              <a:t>MOZILLA</a:t>
            </a:r>
            <a:endParaRPr lang="hu-HU" dirty="0"/>
          </a:p>
        </p:txBody>
      </p:sp>
      <p:sp>
        <p:nvSpPr>
          <p:cNvPr id="6" name="Téglalap 5"/>
          <p:cNvSpPr/>
          <p:nvPr/>
        </p:nvSpPr>
        <p:spPr>
          <a:xfrm>
            <a:off x="3850488" y="3447584"/>
            <a:ext cx="1443024" cy="369332"/>
          </a:xfrm>
          <a:prstGeom prst="rect">
            <a:avLst/>
          </a:prstGeom>
          <a:gradFill>
            <a:gsLst>
              <a:gs pos="0">
                <a:srgbClr val="5E9EFF"/>
              </a:gs>
              <a:gs pos="39999">
                <a:srgbClr val="85C2FF"/>
              </a:gs>
              <a:gs pos="70000">
                <a:srgbClr val="C4D6EB"/>
              </a:gs>
              <a:gs pos="100000">
                <a:srgbClr val="FFEBFA"/>
              </a:gs>
            </a:gsLst>
            <a:lin ang="5400000" scaled="0"/>
          </a:gradFill>
        </p:spPr>
        <p:txBody>
          <a:bodyPr wrap="square">
            <a:spAutoFit/>
          </a:bodyPr>
          <a:lstStyle/>
          <a:p>
            <a:r>
              <a:rPr lang="hu-HU" b="1" dirty="0" smtClean="0"/>
              <a:t>OPEN OFFICE</a:t>
            </a:r>
            <a:endParaRPr lang="hu-HU" dirty="0"/>
          </a:p>
        </p:txBody>
      </p:sp>
      <p:sp>
        <p:nvSpPr>
          <p:cNvPr id="7" name="Téglalap 6"/>
          <p:cNvSpPr/>
          <p:nvPr/>
        </p:nvSpPr>
        <p:spPr>
          <a:xfrm>
            <a:off x="3520879" y="4014356"/>
            <a:ext cx="2102242" cy="369332"/>
          </a:xfrm>
          <a:prstGeom prst="rect">
            <a:avLst/>
          </a:prstGeom>
          <a:gradFill>
            <a:gsLst>
              <a:gs pos="0">
                <a:srgbClr val="5E9EFF"/>
              </a:gs>
              <a:gs pos="39999">
                <a:srgbClr val="85C2FF"/>
              </a:gs>
              <a:gs pos="70000">
                <a:srgbClr val="C4D6EB"/>
              </a:gs>
              <a:gs pos="100000">
                <a:srgbClr val="FFEBFA"/>
              </a:gs>
            </a:gsLst>
            <a:lin ang="5400000" scaled="0"/>
          </a:gradFill>
        </p:spPr>
        <p:txBody>
          <a:bodyPr wrap="square">
            <a:spAutoFit/>
          </a:bodyPr>
          <a:lstStyle/>
          <a:p>
            <a:r>
              <a:rPr lang="hu-HU" b="1" dirty="0" err="1" smtClean="0"/>
              <a:t>WIKI-based</a:t>
            </a:r>
            <a:r>
              <a:rPr lang="hu-HU" b="1" dirty="0" smtClean="0"/>
              <a:t> </a:t>
            </a:r>
            <a:r>
              <a:rPr lang="hu-HU" b="1" dirty="0" err="1" smtClean="0"/>
              <a:t>projects</a:t>
            </a:r>
            <a:endParaRPr lang="hu-HU" dirty="0"/>
          </a:p>
        </p:txBody>
      </p:sp>
      <p:sp>
        <p:nvSpPr>
          <p:cNvPr id="8" name="Téglalap 7"/>
          <p:cNvSpPr/>
          <p:nvPr/>
        </p:nvSpPr>
        <p:spPr>
          <a:xfrm rot="10800000" flipH="1" flipV="1">
            <a:off x="3635896" y="4662428"/>
            <a:ext cx="1800200" cy="369332"/>
          </a:xfrm>
          <a:prstGeom prst="rect">
            <a:avLst/>
          </a:prstGeom>
          <a:gradFill>
            <a:gsLst>
              <a:gs pos="0">
                <a:srgbClr val="5E9EFF"/>
              </a:gs>
              <a:gs pos="39999">
                <a:srgbClr val="85C2FF"/>
              </a:gs>
              <a:gs pos="70000">
                <a:srgbClr val="C4D6EB"/>
              </a:gs>
              <a:gs pos="100000">
                <a:srgbClr val="FFEBFA"/>
              </a:gs>
            </a:gsLst>
            <a:lin ang="5400000" scaled="0"/>
          </a:gradFill>
        </p:spPr>
        <p:txBody>
          <a:bodyPr wrap="square">
            <a:spAutoFit/>
          </a:bodyPr>
          <a:lstStyle/>
          <a:p>
            <a:r>
              <a:rPr lang="hu-HU" b="1" dirty="0" smtClean="0"/>
              <a:t>OPENSOLARIS</a:t>
            </a:r>
            <a:endParaRPr lang="hu-HU" dirty="0"/>
          </a:p>
        </p:txBody>
      </p:sp>
    </p:spTree>
  </p:cSld>
  <p:clrMapOvr>
    <a:masterClrMapping/>
  </p:clrMapOvr>
  <p:transition spd="slow" advClick="0" advTm="5000">
    <p:whee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0000"/>
            </a:gs>
            <a:gs pos="100000">
              <a:srgbClr val="7F7F7F"/>
            </a:gs>
          </a:gsLst>
          <a:path path="rect">
            <a:fillToRect l="50000" t="50000" r="50000" b="50000"/>
          </a:path>
        </a:gradFill>
        <a:effectLst/>
      </p:bgPr>
    </p:bg>
    <p:spTree>
      <p:nvGrpSpPr>
        <p:cNvPr id="1" name=""/>
        <p:cNvGrpSpPr/>
        <p:nvPr/>
      </p:nvGrpSpPr>
      <p:grpSpPr>
        <a:xfrm>
          <a:off x="0" y="0"/>
          <a:ext cx="0" cy="0"/>
          <a:chOff x="0" y="0"/>
          <a:chExt cx="0" cy="0"/>
        </a:xfrm>
      </p:grpSpPr>
      <p:sp>
        <p:nvSpPr>
          <p:cNvPr id="5" name="Téglalap 4"/>
          <p:cNvSpPr/>
          <p:nvPr/>
        </p:nvSpPr>
        <p:spPr>
          <a:xfrm>
            <a:off x="3166072" y="1196752"/>
            <a:ext cx="2811860" cy="923330"/>
          </a:xfrm>
          <a:prstGeom prst="rect">
            <a:avLst/>
          </a:prstGeom>
          <a:noFill/>
        </p:spPr>
        <p:txBody>
          <a:bodyPr wrap="square" lIns="91440" tIns="45720" rIns="91440" bIns="45720">
            <a:spAutoFit/>
          </a:bodyPr>
          <a:lstStyle/>
          <a:p>
            <a:pPr algn="ctr"/>
            <a:r>
              <a:rPr lang="hu-HU"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Kérdések</a:t>
            </a:r>
            <a:endParaRPr lang="hu-HU"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6" name="Téglalap 5"/>
          <p:cNvSpPr/>
          <p:nvPr/>
        </p:nvSpPr>
        <p:spPr>
          <a:xfrm>
            <a:off x="2882311" y="2132856"/>
            <a:ext cx="3379387" cy="523220"/>
          </a:xfrm>
          <a:prstGeom prst="rect">
            <a:avLst/>
          </a:prstGeom>
          <a:noFill/>
        </p:spPr>
        <p:txBody>
          <a:bodyPr wrap="square" lIns="91440" tIns="45720" rIns="91440" bIns="45720">
            <a:spAutoFit/>
          </a:bodyPr>
          <a:lstStyle/>
          <a:p>
            <a:pPr algn="ctr"/>
            <a:r>
              <a:rPr lang="hu-HU" sz="28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Mi a szabad szoftver?</a:t>
            </a:r>
            <a:endParaRPr lang="hu-HU" sz="28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9" name="Téglalap 8"/>
          <p:cNvSpPr/>
          <p:nvPr/>
        </p:nvSpPr>
        <p:spPr>
          <a:xfrm rot="10800000" flipV="1">
            <a:off x="1835695" y="2951366"/>
            <a:ext cx="5040560" cy="523220"/>
          </a:xfrm>
          <a:prstGeom prst="rect">
            <a:avLst/>
          </a:prstGeom>
          <a:noFill/>
        </p:spPr>
        <p:txBody>
          <a:bodyPr wrap="square" lIns="91440" tIns="45720" rIns="91440" bIns="45720">
            <a:spAutoFit/>
          </a:bodyPr>
          <a:lstStyle/>
          <a:p>
            <a:pPr algn="ctr"/>
            <a:r>
              <a:rPr lang="hu-HU" sz="2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Mit jelent a nyílt forráskód?</a:t>
            </a:r>
            <a:endParaRPr lang="hu-HU" sz="28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13" name="Téglalap 12"/>
          <p:cNvSpPr/>
          <p:nvPr/>
        </p:nvSpPr>
        <p:spPr>
          <a:xfrm rot="10800000" flipV="1">
            <a:off x="1763688" y="3951059"/>
            <a:ext cx="6048672" cy="954107"/>
          </a:xfrm>
          <a:prstGeom prst="rect">
            <a:avLst/>
          </a:prstGeom>
          <a:noFill/>
        </p:spPr>
        <p:txBody>
          <a:bodyPr wrap="square" lIns="91440" tIns="45720" rIns="91440" bIns="45720">
            <a:spAutoFit/>
          </a:bodyPr>
          <a:lstStyle/>
          <a:p>
            <a:pPr algn="ctr"/>
            <a:r>
              <a:rPr lang="hu-HU"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Mi a szabad szoftver és a nyílt forráskód közötti különbség? </a:t>
            </a:r>
            <a:endParaRPr lang="hu-HU"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ransition spd="slow" advClick="0" advTm="5000">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0000"/>
            </a:gs>
            <a:gs pos="100000">
              <a:srgbClr val="7F7F7F"/>
            </a:gs>
          </a:gsLst>
          <a:path path="rect">
            <a:fillToRect l="50000" t="50000" r="50000" b="50000"/>
          </a:path>
        </a:gradFill>
        <a:effectLst/>
      </p:bgPr>
    </p:bg>
    <p:spTree>
      <p:nvGrpSpPr>
        <p:cNvPr id="1" name=""/>
        <p:cNvGrpSpPr/>
        <p:nvPr/>
      </p:nvGrpSpPr>
      <p:grpSpPr>
        <a:xfrm>
          <a:off x="0" y="0"/>
          <a:ext cx="0" cy="0"/>
          <a:chOff x="0" y="0"/>
          <a:chExt cx="0" cy="0"/>
        </a:xfrm>
      </p:grpSpPr>
      <p:sp>
        <p:nvSpPr>
          <p:cNvPr id="6" name="Téglalap 5"/>
          <p:cNvSpPr/>
          <p:nvPr/>
        </p:nvSpPr>
        <p:spPr>
          <a:xfrm>
            <a:off x="2267744" y="2060848"/>
            <a:ext cx="4572000" cy="1754326"/>
          </a:xfrm>
          <a:prstGeom prst="rect">
            <a:avLst/>
          </a:prstGeom>
          <a:gradFill>
            <a:gsLst>
              <a:gs pos="0">
                <a:srgbClr val="5E9EFF"/>
              </a:gs>
              <a:gs pos="39999">
                <a:srgbClr val="85C2FF"/>
              </a:gs>
              <a:gs pos="70000">
                <a:srgbClr val="C4D6EB"/>
              </a:gs>
              <a:gs pos="100000">
                <a:srgbClr val="FFEBFA"/>
              </a:gs>
            </a:gsLst>
            <a:lin ang="5400000" scaled="0"/>
          </a:gradFill>
        </p:spPr>
        <p:txBody>
          <a:bodyPr wrap="square">
            <a:spAutoFit/>
          </a:bodyPr>
          <a:lstStyle/>
          <a:p>
            <a:r>
              <a:rPr lang="hu-HU" dirty="0" smtClean="0">
                <a:hlinkClick r:id="rId2"/>
              </a:rPr>
              <a:t>http://www.lipsz.hu/tudasbazis/212-mi-a-szabad-szoftver-es-a-nyilt-forraskod-koezoetti-kueloenbseg.html</a:t>
            </a:r>
            <a:endParaRPr lang="hu-HU" dirty="0" smtClean="0"/>
          </a:p>
          <a:p>
            <a:endParaRPr lang="hu-HU" dirty="0" smtClean="0"/>
          </a:p>
          <a:p>
            <a:r>
              <a:rPr lang="hu-HU" dirty="0" smtClean="0"/>
              <a:t>http://www.lipsz.hu/tudasbazis/210-mit-jelent-a-nyilt-forraskod.html</a:t>
            </a:r>
            <a:endParaRPr lang="hu-HU" dirty="0"/>
          </a:p>
        </p:txBody>
      </p:sp>
      <p:sp>
        <p:nvSpPr>
          <p:cNvPr id="8" name="Téglalap 7"/>
          <p:cNvSpPr/>
          <p:nvPr/>
        </p:nvSpPr>
        <p:spPr>
          <a:xfrm>
            <a:off x="2555776" y="1268760"/>
            <a:ext cx="3816424" cy="57606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hu-HU" dirty="0" smtClean="0"/>
              <a:t>FORRÁSOK:</a:t>
            </a:r>
            <a:endParaRPr lang="hu-HU" dirty="0"/>
          </a:p>
        </p:txBody>
      </p:sp>
    </p:spTree>
  </p:cSld>
  <p:clrMapOvr>
    <a:masterClrMapping/>
  </p:clrMapOvr>
  <p:transition spd="slow" advClick="0" advTm="5000">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0000"/>
            </a:gs>
            <a:gs pos="100000">
              <a:srgbClr val="7F7F7F"/>
            </a:gs>
          </a:gsLst>
          <a:path path="rect">
            <a:fillToRect l="50000" t="50000" r="50000" b="50000"/>
          </a:path>
        </a:gradFill>
        <a:effectLst/>
      </p:bgPr>
    </p:bg>
    <p:spTree>
      <p:nvGrpSpPr>
        <p:cNvPr id="1" name=""/>
        <p:cNvGrpSpPr/>
        <p:nvPr/>
      </p:nvGrpSpPr>
      <p:grpSpPr>
        <a:xfrm>
          <a:off x="0" y="0"/>
          <a:ext cx="0" cy="0"/>
          <a:chOff x="0" y="0"/>
          <a:chExt cx="0" cy="0"/>
        </a:xfrm>
      </p:grpSpPr>
      <p:pic>
        <p:nvPicPr>
          <p:cNvPr id="3073" name="Picture 1" descr="PDF"/>
          <p:cNvPicPr>
            <a:picLocks noChangeAspect="1" noChangeArrowheads="1"/>
          </p:cNvPicPr>
          <p:nvPr/>
        </p:nvPicPr>
        <p:blipFill>
          <a:blip r:embed="rId2" cstate="print"/>
          <a:srcRect/>
          <a:stretch>
            <a:fillRect/>
          </a:stretch>
        </p:blipFill>
        <p:spPr bwMode="auto">
          <a:xfrm>
            <a:off x="0" y="0"/>
            <a:ext cx="152400" cy="152400"/>
          </a:xfrm>
          <a:prstGeom prst="rect">
            <a:avLst/>
          </a:prstGeom>
          <a:noFill/>
        </p:spPr>
      </p:pic>
      <p:pic>
        <p:nvPicPr>
          <p:cNvPr id="3074" name="Picture 2" descr="Print"/>
          <p:cNvPicPr>
            <a:picLocks noChangeAspect="1" noChangeArrowheads="1"/>
          </p:cNvPicPr>
          <p:nvPr/>
        </p:nvPicPr>
        <p:blipFill>
          <a:blip r:embed="rId3" cstate="print"/>
          <a:srcRect/>
          <a:stretch>
            <a:fillRect/>
          </a:stretch>
        </p:blipFill>
        <p:spPr bwMode="auto">
          <a:xfrm>
            <a:off x="0" y="0"/>
            <a:ext cx="152400" cy="152400"/>
          </a:xfrm>
          <a:prstGeom prst="rect">
            <a:avLst/>
          </a:prstGeom>
          <a:noFill/>
        </p:spPr>
      </p:pic>
      <p:pic>
        <p:nvPicPr>
          <p:cNvPr id="3075" name="Picture 3" descr="E-mail"/>
          <p:cNvPicPr>
            <a:picLocks noChangeAspect="1" noChangeArrowheads="1"/>
          </p:cNvPicPr>
          <p:nvPr/>
        </p:nvPicPr>
        <p:blipFill>
          <a:blip r:embed="rId4" cstate="print"/>
          <a:srcRect/>
          <a:stretch>
            <a:fillRect/>
          </a:stretch>
        </p:blipFill>
        <p:spPr bwMode="auto">
          <a:xfrm>
            <a:off x="0" y="0"/>
            <a:ext cx="152400" cy="152400"/>
          </a:xfrm>
          <a:prstGeom prst="rect">
            <a:avLst/>
          </a:prstGeom>
          <a:noFill/>
        </p:spPr>
      </p:pic>
      <p:sp>
        <p:nvSpPr>
          <p:cNvPr id="11" name="Téglalap 10"/>
          <p:cNvSpPr/>
          <p:nvPr/>
        </p:nvSpPr>
        <p:spPr>
          <a:xfrm rot="10800000" flipV="1">
            <a:off x="3635896" y="1818690"/>
            <a:ext cx="2404656" cy="369332"/>
          </a:xfrm>
          <a:prstGeom prst="rect">
            <a:avLst/>
          </a:prstGeom>
          <a:gradFill>
            <a:gsLst>
              <a:gs pos="0">
                <a:srgbClr val="FFF200"/>
              </a:gs>
              <a:gs pos="45000">
                <a:srgbClr val="FF7A00"/>
              </a:gs>
              <a:gs pos="70000">
                <a:srgbClr val="FF0300"/>
              </a:gs>
              <a:gs pos="100000">
                <a:srgbClr val="4D0808"/>
              </a:gs>
            </a:gsLst>
            <a:lin ang="5400000" scaled="0"/>
          </a:gradFill>
        </p:spPr>
        <p:txBody>
          <a:bodyPr wrap="square">
            <a:spAutoFit/>
          </a:bodyPr>
          <a:lstStyle/>
          <a:p>
            <a:r>
              <a:rPr lang="hu-HU" b="1" dirty="0" smtClean="0"/>
              <a:t>      Szabad szoftver: </a:t>
            </a:r>
            <a:endParaRPr lang="hu-HU" dirty="0"/>
          </a:p>
        </p:txBody>
      </p:sp>
      <p:sp>
        <p:nvSpPr>
          <p:cNvPr id="12" name="Téglalap 11"/>
          <p:cNvSpPr/>
          <p:nvPr/>
        </p:nvSpPr>
        <p:spPr>
          <a:xfrm>
            <a:off x="1475656" y="2420888"/>
            <a:ext cx="5976664" cy="2862322"/>
          </a:xfrm>
          <a:prstGeom prst="rect">
            <a:avLst/>
          </a:prstGeom>
          <a:gradFill>
            <a:gsLst>
              <a:gs pos="0">
                <a:srgbClr val="5E9EFF"/>
              </a:gs>
              <a:gs pos="39999">
                <a:srgbClr val="85C2FF"/>
              </a:gs>
              <a:gs pos="70000">
                <a:srgbClr val="C4D6EB"/>
              </a:gs>
              <a:gs pos="100000">
                <a:srgbClr val="FFEBFA"/>
              </a:gs>
            </a:gsLst>
            <a:lin ang="5400000" scaled="0"/>
          </a:gradFill>
        </p:spPr>
        <p:txBody>
          <a:bodyPr wrap="square">
            <a:spAutoFit/>
          </a:bodyPr>
          <a:lstStyle/>
          <a:p>
            <a:r>
              <a:rPr lang="hu-HU" dirty="0" smtClean="0"/>
              <a:t>1985-ben jött létre az FSF (Free Software </a:t>
            </a:r>
            <a:r>
              <a:rPr lang="hu-HU" dirty="0" err="1" smtClean="0"/>
              <a:t>Foundation</a:t>
            </a:r>
            <a:r>
              <a:rPr lang="hu-HU" dirty="0" smtClean="0"/>
              <a:t>) a szabad szoftver mozgalom legfontosabb képviselőjeként. Egyik alapító tagja Richard </a:t>
            </a:r>
            <a:r>
              <a:rPr lang="hu-HU" dirty="0" err="1" smtClean="0"/>
              <a:t>Stallman</a:t>
            </a:r>
            <a:r>
              <a:rPr lang="hu-HU" dirty="0" smtClean="0"/>
              <a:t>, aki a GNU projekt megálmodója és vezetője. Az alapítvány célja a szabad szoftverek terjesztése, népszerűsítése az előbb már taglalt megközelítésnek megfelelően (vagyis szabadságjognak). Mit jelent a szabad szoftver tehát azután, hogy elhatároltuk a nyílt forráskód értelmezésétől? A szabad szoftvert a felhasználónak szabad futtatni, másolni, közzétenni, tanulmányozni, megváltoztatni és tökéletesíteni.</a:t>
            </a:r>
            <a:endParaRPr lang="hu-HU" dirty="0"/>
          </a:p>
        </p:txBody>
      </p:sp>
      <p:sp>
        <p:nvSpPr>
          <p:cNvPr id="7" name="Téglalap 6"/>
          <p:cNvSpPr/>
          <p:nvPr/>
        </p:nvSpPr>
        <p:spPr>
          <a:xfrm>
            <a:off x="2286000" y="1124745"/>
            <a:ext cx="4572000" cy="646331"/>
          </a:xfrm>
          <a:prstGeom prst="rect">
            <a:avLst/>
          </a:prstGeom>
          <a:gradFill>
            <a:gsLst>
              <a:gs pos="0">
                <a:srgbClr val="FFF200"/>
              </a:gs>
              <a:gs pos="45000">
                <a:srgbClr val="FF7A00"/>
              </a:gs>
              <a:gs pos="70000">
                <a:srgbClr val="FF0300"/>
              </a:gs>
              <a:gs pos="100000">
                <a:srgbClr val="4D0808"/>
              </a:gs>
            </a:gsLst>
            <a:lin ang="5400000" scaled="0"/>
          </a:gradFill>
        </p:spPr>
        <p:txBody>
          <a:bodyPr wrap="square">
            <a:spAutoFit/>
          </a:bodyPr>
          <a:lstStyle/>
          <a:p>
            <a:r>
              <a:rPr lang="hu-HU" dirty="0" smtClean="0"/>
              <a:t>Mi a szabad szoftver és a nyílt forráskód közötti különbség?</a:t>
            </a:r>
            <a:endParaRPr lang="hu-HU" dirty="0"/>
          </a:p>
        </p:txBody>
      </p:sp>
    </p:spTree>
  </p:cSld>
  <p:clrMapOvr>
    <a:masterClrMapping/>
  </p:clrMapOvr>
  <p:transition spd="slow" advClick="0" advTm="5000">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0000"/>
            </a:gs>
            <a:gs pos="100000">
              <a:srgbClr val="7F7F7F"/>
            </a:gs>
          </a:gsLst>
          <a:path path="rect">
            <a:fillToRect l="50000" t="50000" r="50000" b="50000"/>
          </a:path>
        </a:gradFill>
        <a:effectLst/>
      </p:bgPr>
    </p:bg>
    <p:spTree>
      <p:nvGrpSpPr>
        <p:cNvPr id="1" name=""/>
        <p:cNvGrpSpPr/>
        <p:nvPr/>
      </p:nvGrpSpPr>
      <p:grpSpPr>
        <a:xfrm>
          <a:off x="0" y="0"/>
          <a:ext cx="0" cy="0"/>
          <a:chOff x="0" y="0"/>
          <a:chExt cx="0" cy="0"/>
        </a:xfrm>
      </p:grpSpPr>
      <p:sp>
        <p:nvSpPr>
          <p:cNvPr id="4" name="Téglalap 3"/>
          <p:cNvSpPr/>
          <p:nvPr/>
        </p:nvSpPr>
        <p:spPr>
          <a:xfrm>
            <a:off x="1475656" y="1582341"/>
            <a:ext cx="6048672" cy="3139321"/>
          </a:xfrm>
          <a:prstGeom prst="rect">
            <a:avLst/>
          </a:prstGeom>
          <a:gradFill>
            <a:gsLst>
              <a:gs pos="0">
                <a:srgbClr val="5E9EFF"/>
              </a:gs>
              <a:gs pos="39999">
                <a:srgbClr val="85C2FF"/>
              </a:gs>
              <a:gs pos="70000">
                <a:srgbClr val="C4D6EB"/>
              </a:gs>
              <a:gs pos="100000">
                <a:srgbClr val="FFEBFA"/>
              </a:gs>
            </a:gsLst>
            <a:lin ang="5400000" scaled="0"/>
          </a:gradFill>
        </p:spPr>
        <p:txBody>
          <a:bodyPr wrap="square">
            <a:spAutoFit/>
          </a:bodyPr>
          <a:lstStyle/>
          <a:p>
            <a:r>
              <a:rPr lang="hu-HU" dirty="0" smtClean="0"/>
              <a:t>A felhasználók jogai tehát:</a:t>
            </a:r>
          </a:p>
          <a:p>
            <a:r>
              <a:rPr lang="hu-HU" dirty="0" smtClean="0"/>
              <a:t>A jogot arra, hogy futtassák a programot, bármilyen céllal. </a:t>
            </a:r>
          </a:p>
          <a:p>
            <a:r>
              <a:rPr lang="hu-HU" dirty="0" smtClean="0"/>
              <a:t>A jogot arra, hogy tanulmányozzák a program működését, és azt a szükségleteikhez igazíthassák. Ennek előfeltétele a forráskód elérhetősége. </a:t>
            </a:r>
          </a:p>
          <a:p>
            <a:r>
              <a:rPr lang="hu-HU" dirty="0" smtClean="0"/>
              <a:t>A jogot arra, hogy másolatokat tegyenek közzé a </a:t>
            </a:r>
            <a:r>
              <a:rPr lang="hu-HU" dirty="0" err="1" smtClean="0"/>
              <a:t>felebarátaik</a:t>
            </a:r>
            <a:r>
              <a:rPr lang="hu-HU" dirty="0" smtClean="0"/>
              <a:t> segítése érdekében. </a:t>
            </a:r>
          </a:p>
          <a:p>
            <a:r>
              <a:rPr lang="hu-HU" dirty="0" smtClean="0"/>
              <a:t>A jogot arra, hogy tökéletesítsék a programot, és a tökéletesített változatot közzétegyék, hogy az egész közösség élvezhesse annak előnyeit. Ennek előfeltétele a forráskód elérhetősége.</a:t>
            </a:r>
            <a:endParaRPr lang="hu-HU" dirty="0"/>
          </a:p>
        </p:txBody>
      </p:sp>
    </p:spTree>
  </p:cSld>
  <p:clrMapOvr>
    <a:masterClrMapping/>
  </p:clrMapOvr>
  <p:transition spd="slow" advTm="5000">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0000"/>
            </a:gs>
            <a:gs pos="100000">
              <a:srgbClr val="7F7F7F"/>
            </a:gs>
          </a:gsLst>
          <a:path path="rect">
            <a:fillToRect l="50000" t="50000" r="50000" b="50000"/>
          </a:path>
        </a:gradFill>
        <a:effectLst/>
      </p:bgPr>
    </p:bg>
    <p:spTree>
      <p:nvGrpSpPr>
        <p:cNvPr id="1" name=""/>
        <p:cNvGrpSpPr/>
        <p:nvPr/>
      </p:nvGrpSpPr>
      <p:grpSpPr>
        <a:xfrm>
          <a:off x="0" y="0"/>
          <a:ext cx="0" cy="0"/>
          <a:chOff x="0" y="0"/>
          <a:chExt cx="0" cy="0"/>
        </a:xfrm>
      </p:grpSpPr>
      <p:sp>
        <p:nvSpPr>
          <p:cNvPr id="4" name="Téglalap 3"/>
          <p:cNvSpPr/>
          <p:nvPr/>
        </p:nvSpPr>
        <p:spPr>
          <a:xfrm>
            <a:off x="3272798" y="1268760"/>
            <a:ext cx="2598404" cy="369332"/>
          </a:xfrm>
          <a:prstGeom prst="rect">
            <a:avLst/>
          </a:prstGeom>
          <a:gradFill>
            <a:gsLst>
              <a:gs pos="0">
                <a:srgbClr val="FFF200"/>
              </a:gs>
              <a:gs pos="45000">
                <a:srgbClr val="FF7A00"/>
              </a:gs>
              <a:gs pos="70000">
                <a:srgbClr val="FF0300"/>
              </a:gs>
              <a:gs pos="100000">
                <a:srgbClr val="4D0808"/>
              </a:gs>
            </a:gsLst>
            <a:lin ang="5400000" scaled="0"/>
          </a:gradFill>
        </p:spPr>
        <p:txBody>
          <a:bodyPr wrap="square">
            <a:spAutoFit/>
          </a:bodyPr>
          <a:lstStyle/>
          <a:p>
            <a:r>
              <a:rPr lang="hu-HU" b="1" dirty="0" smtClean="0"/>
              <a:t>Nyílt forráskódú szoftver:</a:t>
            </a:r>
            <a:endParaRPr lang="hu-HU" dirty="0"/>
          </a:p>
        </p:txBody>
      </p:sp>
      <p:sp>
        <p:nvSpPr>
          <p:cNvPr id="5" name="Téglalap 4"/>
          <p:cNvSpPr/>
          <p:nvPr/>
        </p:nvSpPr>
        <p:spPr>
          <a:xfrm>
            <a:off x="1619672" y="1859340"/>
            <a:ext cx="5760640" cy="2585323"/>
          </a:xfrm>
          <a:prstGeom prst="rect">
            <a:avLst/>
          </a:prstGeom>
          <a:gradFill>
            <a:gsLst>
              <a:gs pos="0">
                <a:srgbClr val="5E9EFF"/>
              </a:gs>
              <a:gs pos="39999">
                <a:srgbClr val="85C2FF"/>
              </a:gs>
              <a:gs pos="70000">
                <a:srgbClr val="C4D6EB"/>
              </a:gs>
              <a:gs pos="100000">
                <a:srgbClr val="FFEBFA"/>
              </a:gs>
            </a:gsLst>
            <a:lin ang="5400000" scaled="0"/>
          </a:gradFill>
        </p:spPr>
        <p:txBody>
          <a:bodyPr wrap="square">
            <a:spAutoFit/>
          </a:bodyPr>
          <a:lstStyle/>
          <a:p>
            <a:r>
              <a:rPr lang="hu-HU" dirty="0" smtClean="0"/>
              <a:t>1998-ban jött létre Eric S. Raymond és Bruce </a:t>
            </a:r>
            <a:r>
              <a:rPr lang="hu-HU" dirty="0" err="1" smtClean="0"/>
              <a:t>Perens</a:t>
            </a:r>
            <a:r>
              <a:rPr lang="hu-HU" dirty="0" smtClean="0"/>
              <a:t> kezdeményezésére az Open </a:t>
            </a:r>
            <a:r>
              <a:rPr lang="hu-HU" dirty="0" err="1" smtClean="0"/>
              <a:t>Source</a:t>
            </a:r>
            <a:r>
              <a:rPr lang="hu-HU" dirty="0" smtClean="0"/>
              <a:t> </a:t>
            </a:r>
            <a:r>
              <a:rPr lang="hu-HU" dirty="0" err="1" smtClean="0"/>
              <a:t>Initiative</a:t>
            </a:r>
            <a:r>
              <a:rPr lang="hu-HU" dirty="0" smtClean="0"/>
              <a:t> (OSI), azon igény hatására, hogy a nyílt forráskódú szoftverekben rejlő lehetőségekre felhívják az üzleti világ figyelmét, illetve kiemeljék a nyílt forráskód legfontosabb jellemzőit, meghatározva annak pontos fogalmát. Így született meg az OSD (Open </a:t>
            </a:r>
            <a:r>
              <a:rPr lang="hu-HU" dirty="0" err="1" smtClean="0"/>
              <a:t>Source</a:t>
            </a:r>
            <a:r>
              <a:rPr lang="hu-HU" dirty="0" smtClean="0"/>
              <a:t> </a:t>
            </a:r>
            <a:r>
              <a:rPr lang="hu-HU" dirty="0" err="1" smtClean="0"/>
              <a:t>Definition</a:t>
            </a:r>
            <a:r>
              <a:rPr lang="hu-HU" dirty="0" smtClean="0"/>
              <a:t>), vagyis a nyílt forráskódú szoftverek definíciója. Az OSD a következő kitételeket tartalmazza:</a:t>
            </a:r>
            <a:endParaRPr lang="hu-HU" dirty="0"/>
          </a:p>
        </p:txBody>
      </p:sp>
    </p:spTree>
  </p:cSld>
  <p:clrMapOvr>
    <a:masterClrMapping/>
  </p:clrMapOvr>
  <p:transition spd="slow" advClick="0" advTm="6000">
    <p:pull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0000"/>
            </a:gs>
            <a:gs pos="100000">
              <a:srgbClr val="7F7F7F"/>
            </a:gs>
          </a:gsLst>
          <a:path path="rect">
            <a:fillToRect l="50000" t="50000" r="50000" b="50000"/>
          </a:path>
        </a:gradFill>
        <a:effectLst/>
      </p:bgPr>
    </p:bg>
    <p:spTree>
      <p:nvGrpSpPr>
        <p:cNvPr id="1" name=""/>
        <p:cNvGrpSpPr/>
        <p:nvPr/>
      </p:nvGrpSpPr>
      <p:grpSpPr>
        <a:xfrm>
          <a:off x="0" y="0"/>
          <a:ext cx="0" cy="0"/>
          <a:chOff x="0" y="0"/>
          <a:chExt cx="0" cy="0"/>
        </a:xfrm>
      </p:grpSpPr>
      <p:sp>
        <p:nvSpPr>
          <p:cNvPr id="4" name="Téglalap 3"/>
          <p:cNvSpPr/>
          <p:nvPr/>
        </p:nvSpPr>
        <p:spPr>
          <a:xfrm>
            <a:off x="1691680" y="1484784"/>
            <a:ext cx="5976664" cy="3139321"/>
          </a:xfrm>
          <a:prstGeom prst="rect">
            <a:avLst/>
          </a:prstGeom>
          <a:gradFill>
            <a:gsLst>
              <a:gs pos="0">
                <a:srgbClr val="5E9EFF"/>
              </a:gs>
              <a:gs pos="39999">
                <a:srgbClr val="85C2FF"/>
              </a:gs>
              <a:gs pos="70000">
                <a:srgbClr val="C4D6EB"/>
              </a:gs>
              <a:gs pos="100000">
                <a:srgbClr val="FFEBFA"/>
              </a:gs>
            </a:gsLst>
            <a:lin ang="5400000" scaled="0"/>
          </a:gradFill>
        </p:spPr>
        <p:txBody>
          <a:bodyPr wrap="square">
            <a:spAutoFit/>
          </a:bodyPr>
          <a:lstStyle/>
          <a:p>
            <a:r>
              <a:rPr lang="hu-HU" dirty="0" smtClean="0"/>
              <a:t>1. Szabad terjeszthetőség</a:t>
            </a:r>
          </a:p>
          <a:p>
            <a:r>
              <a:rPr lang="hu-HU" dirty="0" smtClean="0"/>
              <a:t>2. A forráskód elérhetősége</a:t>
            </a:r>
          </a:p>
          <a:p>
            <a:r>
              <a:rPr lang="hu-HU" dirty="0" smtClean="0"/>
              <a:t>3. Származtatott művek létrehozásának engedélyezése</a:t>
            </a:r>
          </a:p>
          <a:p>
            <a:r>
              <a:rPr lang="hu-HU" dirty="0" smtClean="0"/>
              <a:t>4. A szerző forráskódja sértetlenségének biztosítása</a:t>
            </a:r>
          </a:p>
          <a:p>
            <a:r>
              <a:rPr lang="hu-HU" dirty="0" smtClean="0"/>
              <a:t>5. Személyek vagy csoportok megkülönböztetésének tilalma</a:t>
            </a:r>
          </a:p>
          <a:p>
            <a:r>
              <a:rPr lang="hu-HU" dirty="0" smtClean="0"/>
              <a:t>6. Különböző felhasználási területek megkülönböztetésének tilalma</a:t>
            </a:r>
          </a:p>
          <a:p>
            <a:r>
              <a:rPr lang="hu-HU" dirty="0" smtClean="0"/>
              <a:t>7. A licenc terjeszthetősége</a:t>
            </a:r>
          </a:p>
          <a:p>
            <a:r>
              <a:rPr lang="hu-HU" dirty="0" smtClean="0"/>
              <a:t>8. A licenc nem vonatkozhat kizárólag egy termékre</a:t>
            </a:r>
          </a:p>
          <a:p>
            <a:r>
              <a:rPr lang="hu-HU" dirty="0" smtClean="0"/>
              <a:t>9. A licenc nem korlátozhat más szoftvert</a:t>
            </a:r>
          </a:p>
          <a:p>
            <a:r>
              <a:rPr lang="hu-HU" dirty="0" smtClean="0"/>
              <a:t>10. A licencnek technológia-semlegesnek kell lennie</a:t>
            </a:r>
            <a:endParaRPr lang="hu-HU" dirty="0"/>
          </a:p>
        </p:txBody>
      </p:sp>
    </p:spTree>
  </p:cSld>
  <p:clrMapOvr>
    <a:masterClrMapping/>
  </p:clrMapOvr>
  <p:transition spd="slow" advClick="0" advTm="6000">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0000"/>
            </a:gs>
            <a:gs pos="100000">
              <a:srgbClr val="7F7F7F"/>
            </a:gs>
          </a:gsLst>
          <a:path path="rect">
            <a:fillToRect l="50000" t="50000" r="50000" b="50000"/>
          </a:path>
        </a:gradFill>
        <a:effectLst/>
      </p:bgPr>
    </p:bg>
    <p:spTree>
      <p:nvGrpSpPr>
        <p:cNvPr id="1" name=""/>
        <p:cNvGrpSpPr/>
        <p:nvPr/>
      </p:nvGrpSpPr>
      <p:grpSpPr>
        <a:xfrm>
          <a:off x="0" y="0"/>
          <a:ext cx="0" cy="0"/>
          <a:chOff x="0" y="0"/>
          <a:chExt cx="0" cy="0"/>
        </a:xfrm>
      </p:grpSpPr>
      <p:sp>
        <p:nvSpPr>
          <p:cNvPr id="4" name="Téglalap 3"/>
          <p:cNvSpPr/>
          <p:nvPr/>
        </p:nvSpPr>
        <p:spPr>
          <a:xfrm>
            <a:off x="3163473" y="1412776"/>
            <a:ext cx="2817053" cy="369332"/>
          </a:xfrm>
          <a:prstGeom prst="rect">
            <a:avLst/>
          </a:prstGeom>
          <a:gradFill>
            <a:gsLst>
              <a:gs pos="0">
                <a:srgbClr val="FFF200"/>
              </a:gs>
              <a:gs pos="45000">
                <a:srgbClr val="FF7A00"/>
              </a:gs>
              <a:gs pos="70000">
                <a:srgbClr val="FF0300"/>
              </a:gs>
              <a:gs pos="100000">
                <a:srgbClr val="4D0808"/>
              </a:gs>
            </a:gsLst>
            <a:lin ang="5400000" scaled="0"/>
          </a:gradFill>
        </p:spPr>
        <p:txBody>
          <a:bodyPr wrap="square">
            <a:spAutoFit/>
          </a:bodyPr>
          <a:lstStyle/>
          <a:p>
            <a:r>
              <a:rPr lang="da-DK" dirty="0" smtClean="0"/>
              <a:t>Mit jelent a nyílt forráskód? </a:t>
            </a:r>
            <a:endParaRPr lang="hu-HU" dirty="0"/>
          </a:p>
        </p:txBody>
      </p:sp>
      <p:sp>
        <p:nvSpPr>
          <p:cNvPr id="5" name="Téglalap 4"/>
          <p:cNvSpPr/>
          <p:nvPr/>
        </p:nvSpPr>
        <p:spPr>
          <a:xfrm>
            <a:off x="1619672" y="1916832"/>
            <a:ext cx="5238328" cy="2862322"/>
          </a:xfrm>
          <a:prstGeom prst="rect">
            <a:avLst/>
          </a:prstGeom>
          <a:gradFill>
            <a:gsLst>
              <a:gs pos="0">
                <a:srgbClr val="5E9EFF"/>
              </a:gs>
              <a:gs pos="39999">
                <a:srgbClr val="85C2FF"/>
              </a:gs>
              <a:gs pos="70000">
                <a:srgbClr val="C4D6EB"/>
              </a:gs>
              <a:gs pos="100000">
                <a:srgbClr val="FFEBFA"/>
              </a:gs>
            </a:gsLst>
            <a:lin ang="5400000" scaled="0"/>
          </a:gradFill>
        </p:spPr>
        <p:txBody>
          <a:bodyPr wrap="square">
            <a:spAutoFit/>
          </a:bodyPr>
          <a:lstStyle/>
          <a:p>
            <a:r>
              <a:rPr lang="hu-HU" dirty="0" smtClean="0"/>
              <a:t>A nyílt forráskód kifejezés a forráskód bárki által való hozzáférhetőségére és módosíthatóságára utal. Vagyis a nyílt forráskódú vagy szabad (OSS/FS) szoftver kódja elérhető és bárki igénye szerint változtathatja, másképpen fogalmazva olyan szoftverek tartoznak ide, amelyeket nyílt forráskódú licenc alatt terjesztenek. Ezáltal senkinek sem lesz kizárólagos joga a terjesztésre, illetve, hogy korlátozza a szoftverek használatát. A forráskód megadása is mindig kötelező a szoftverrel együtt. Ez az alapvető jellemzője.</a:t>
            </a:r>
            <a:endParaRPr lang="hu-HU" dirty="0"/>
          </a:p>
        </p:txBody>
      </p:sp>
    </p:spTree>
  </p:cSld>
  <p:clrMapOvr>
    <a:masterClrMapping/>
  </p:clrMapOvr>
  <p:transition advClick="0" advTm="6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0000"/>
            </a:gs>
            <a:gs pos="100000">
              <a:srgbClr val="7F7F7F"/>
            </a:gs>
          </a:gsLst>
          <a:path path="rect">
            <a:fillToRect l="50000" t="50000" r="50000" b="50000"/>
          </a:path>
        </a:gradFill>
        <a:effectLst/>
      </p:bgPr>
    </p:bg>
    <p:spTree>
      <p:nvGrpSpPr>
        <p:cNvPr id="1" name=""/>
        <p:cNvGrpSpPr/>
        <p:nvPr/>
      </p:nvGrpSpPr>
      <p:grpSpPr>
        <a:xfrm>
          <a:off x="0" y="0"/>
          <a:ext cx="0" cy="0"/>
          <a:chOff x="0" y="0"/>
          <a:chExt cx="0" cy="0"/>
        </a:xfrm>
      </p:grpSpPr>
      <p:sp>
        <p:nvSpPr>
          <p:cNvPr id="4" name="Téglalap 3"/>
          <p:cNvSpPr/>
          <p:nvPr/>
        </p:nvSpPr>
        <p:spPr>
          <a:xfrm>
            <a:off x="2915816" y="1124744"/>
            <a:ext cx="3238772" cy="369332"/>
          </a:xfrm>
          <a:prstGeom prst="rect">
            <a:avLst/>
          </a:prstGeom>
          <a:gradFill>
            <a:gsLst>
              <a:gs pos="0">
                <a:srgbClr val="FFF200"/>
              </a:gs>
              <a:gs pos="45000">
                <a:srgbClr val="FF7A00"/>
              </a:gs>
              <a:gs pos="70000">
                <a:srgbClr val="FF0300"/>
              </a:gs>
              <a:gs pos="100000">
                <a:srgbClr val="4D0808"/>
              </a:gs>
            </a:gsLst>
            <a:lin ang="5400000" scaled="0"/>
          </a:gradFill>
        </p:spPr>
        <p:txBody>
          <a:bodyPr wrap="square">
            <a:spAutoFit/>
          </a:bodyPr>
          <a:lstStyle/>
          <a:p>
            <a:r>
              <a:rPr lang="hu-HU" dirty="0" smtClean="0"/>
              <a:t>A nyílt forráskód rövid története </a:t>
            </a:r>
            <a:endParaRPr lang="hu-HU" dirty="0"/>
          </a:p>
        </p:txBody>
      </p:sp>
      <p:sp>
        <p:nvSpPr>
          <p:cNvPr id="5" name="Téglalap 4"/>
          <p:cNvSpPr/>
          <p:nvPr/>
        </p:nvSpPr>
        <p:spPr>
          <a:xfrm>
            <a:off x="1259632" y="1844824"/>
            <a:ext cx="6624736" cy="4247317"/>
          </a:xfrm>
          <a:prstGeom prst="rect">
            <a:avLst/>
          </a:prstGeom>
          <a:gradFill>
            <a:gsLst>
              <a:gs pos="0">
                <a:srgbClr val="5E9EFF"/>
              </a:gs>
              <a:gs pos="39999">
                <a:srgbClr val="85C2FF"/>
              </a:gs>
              <a:gs pos="70000">
                <a:srgbClr val="C4D6EB"/>
              </a:gs>
              <a:gs pos="100000">
                <a:srgbClr val="FFEBFA"/>
              </a:gs>
            </a:gsLst>
            <a:lin ang="5400000" scaled="0"/>
          </a:gradFill>
        </p:spPr>
        <p:txBody>
          <a:bodyPr wrap="square">
            <a:spAutoFit/>
          </a:bodyPr>
          <a:lstStyle/>
          <a:p>
            <a:r>
              <a:rPr lang="hu-HU" dirty="0" smtClean="0"/>
              <a:t>A történet hosszú évtizedekkel ezelőttre vezethető vissza. Kezdetben a programok forráskódja mindenki számára hozzáférhető volt, ez volt a természetes állapot. Ahogy azonban kikerültek a programozók a tudományos élet berkeiből az üzleti világba-ahol már a pénz tényezője is bekerül a képbe-, egyre fontosabbá vált a szabályozás. Ezzel helyezkedett szembe Richard </a:t>
            </a:r>
            <a:r>
              <a:rPr lang="hu-HU" dirty="0" err="1" smtClean="0"/>
              <a:t>Stallman</a:t>
            </a:r>
            <a:r>
              <a:rPr lang="hu-HU" dirty="0" smtClean="0"/>
              <a:t> (a későbbi FSF megalapítója), aki a MIT (Massachusetts Institute of </a:t>
            </a:r>
            <a:r>
              <a:rPr lang="hu-HU" dirty="0" err="1" smtClean="0"/>
              <a:t>Technology</a:t>
            </a:r>
            <a:r>
              <a:rPr lang="hu-HU" dirty="0" smtClean="0"/>
              <a:t>) mesterséges intelligencia laborjában dolgozott a 70-es évek elején. Itt tapasztalta azt, hogy milyen hátrányai vannak a zárt forráskódnak. 'Választanom kellett. Vagy részesévé válok a tulajdonosi szoftver világának, vagy elhagyom a számítástechnika területét. Harmadik megoldásként pedig a következő körvonalazódott: módot találok arra, hogy egy programozó jót tegyen munkájával. Megkérdeztem magamtól, hogy van-e olyan program amit írhatok, és megírásával közösséget teremthetek?'</a:t>
            </a:r>
            <a:endParaRPr lang="hu-HU" dirty="0"/>
          </a:p>
        </p:txBody>
      </p:sp>
    </p:spTree>
  </p:cSld>
  <p:clrMapOvr>
    <a:masterClrMapping/>
  </p:clrMapOvr>
  <p:transition spd="slow" advClick="0" advTm="7000">
    <p:zoom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0000"/>
            </a:gs>
            <a:gs pos="100000">
              <a:srgbClr val="7F7F7F"/>
            </a:gs>
          </a:gsLst>
          <a:path path="rect">
            <a:fillToRect l="50000" t="50000" r="50000" b="50000"/>
          </a:path>
        </a:gradFill>
        <a:effectLst/>
      </p:bgPr>
    </p:bg>
    <p:spTree>
      <p:nvGrpSpPr>
        <p:cNvPr id="1" name=""/>
        <p:cNvGrpSpPr/>
        <p:nvPr/>
      </p:nvGrpSpPr>
      <p:grpSpPr>
        <a:xfrm>
          <a:off x="0" y="0"/>
          <a:ext cx="0" cy="0"/>
          <a:chOff x="0" y="0"/>
          <a:chExt cx="0" cy="0"/>
        </a:xfrm>
      </p:grpSpPr>
      <p:sp>
        <p:nvSpPr>
          <p:cNvPr id="4" name="Téglalap 3"/>
          <p:cNvSpPr/>
          <p:nvPr/>
        </p:nvSpPr>
        <p:spPr>
          <a:xfrm>
            <a:off x="3059832" y="1196752"/>
            <a:ext cx="2733047" cy="369332"/>
          </a:xfrm>
          <a:prstGeom prst="rect">
            <a:avLst/>
          </a:prstGeom>
          <a:gradFill>
            <a:gsLst>
              <a:gs pos="0">
                <a:srgbClr val="FFF200"/>
              </a:gs>
              <a:gs pos="45000">
                <a:srgbClr val="FF7A00"/>
              </a:gs>
              <a:gs pos="70000">
                <a:srgbClr val="FF0300"/>
              </a:gs>
              <a:gs pos="100000">
                <a:srgbClr val="4D0808"/>
              </a:gs>
            </a:gsLst>
            <a:lin ang="5400000" scaled="0"/>
          </a:gradFill>
        </p:spPr>
        <p:txBody>
          <a:bodyPr wrap="square">
            <a:spAutoFit/>
          </a:bodyPr>
          <a:lstStyle/>
          <a:p>
            <a:r>
              <a:rPr lang="hu-HU" dirty="0" smtClean="0"/>
              <a:t>A nyílt forráskód előnyei</a:t>
            </a:r>
            <a:endParaRPr lang="hu-HU" dirty="0"/>
          </a:p>
        </p:txBody>
      </p:sp>
      <p:sp>
        <p:nvSpPr>
          <p:cNvPr id="5" name="Téglalap 4"/>
          <p:cNvSpPr/>
          <p:nvPr/>
        </p:nvSpPr>
        <p:spPr>
          <a:xfrm>
            <a:off x="1187624" y="1916832"/>
            <a:ext cx="6768752" cy="3693319"/>
          </a:xfrm>
          <a:prstGeom prst="rect">
            <a:avLst/>
          </a:prstGeom>
          <a:gradFill>
            <a:gsLst>
              <a:gs pos="0">
                <a:srgbClr val="5E9EFF"/>
              </a:gs>
              <a:gs pos="39999">
                <a:srgbClr val="85C2FF"/>
              </a:gs>
              <a:gs pos="70000">
                <a:srgbClr val="C4D6EB"/>
              </a:gs>
              <a:gs pos="100000">
                <a:srgbClr val="FFEBFA"/>
              </a:gs>
            </a:gsLst>
            <a:lin ang="5400000" scaled="0"/>
          </a:gradFill>
        </p:spPr>
        <p:txBody>
          <a:bodyPr wrap="square">
            <a:spAutoFit/>
          </a:bodyPr>
          <a:lstStyle/>
          <a:p>
            <a:r>
              <a:rPr lang="hu-HU" dirty="0" smtClean="0"/>
              <a:t>Annak hátterében, hogy a különböző felhasználók miért döntenek a nyílt forráskódú szoftverek mellett különböző meggondolások húzódnak. Mást jelent a nyílt forráskód a vállalati szintű felhasználóknak és mást hoz a végfelhasználók számára. Az alábbiakban a nyílt forráskódhoz kapcsolódó legfontosabb előnyöket foglaltuk össze.</a:t>
            </a:r>
          </a:p>
          <a:p>
            <a:pPr>
              <a:buFont typeface="Arial" pitchFamily="34" charset="0"/>
              <a:buChar char="•"/>
            </a:pPr>
            <a:r>
              <a:rPr lang="hu-HU" dirty="0" smtClean="0"/>
              <a:t>Költségmegtakarítás: nem kell licencdíjat fizetni</a:t>
            </a:r>
          </a:p>
          <a:p>
            <a:pPr>
              <a:buFont typeface="Arial" pitchFamily="34" charset="0"/>
              <a:buChar char="•"/>
            </a:pPr>
            <a:r>
              <a:rPr lang="hu-HU" dirty="0" smtClean="0"/>
              <a:t>Stabilitás, minőség, megbízhatóság, magasabb teljesítmény: ez abból a tényből adódik, hogy a fejlesztésében nem egy szűk csoport vesz részt, tesztelésre is bárki számára elérhető, így az esetleges hibák kiküszöbölésére jóval nagyobb az esély, mint egy szűk fejlesztői csoport által létrehozott szoftver esetén. Tehát stabil és megbízható lesz az adott nyílt forráskódú szoftver.</a:t>
            </a:r>
            <a:endParaRPr lang="hu-HU" dirty="0"/>
          </a:p>
        </p:txBody>
      </p:sp>
    </p:spTree>
  </p:cSld>
  <p:clrMapOvr>
    <a:masterClrMapping/>
  </p:clrMapOvr>
  <p:transition spd="slow" advClick="0" advTm="7000">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0000"/>
            </a:gs>
            <a:gs pos="100000">
              <a:srgbClr val="7F7F7F"/>
            </a:gs>
          </a:gsLst>
          <a:path path="rect">
            <a:fillToRect l="50000" t="50000" r="50000" b="50000"/>
          </a:path>
        </a:gradFill>
        <a:effectLst/>
      </p:bgPr>
    </p:bg>
    <p:spTree>
      <p:nvGrpSpPr>
        <p:cNvPr id="1" name=""/>
        <p:cNvGrpSpPr/>
        <p:nvPr/>
      </p:nvGrpSpPr>
      <p:grpSpPr>
        <a:xfrm>
          <a:off x="0" y="0"/>
          <a:ext cx="0" cy="0"/>
          <a:chOff x="0" y="0"/>
          <a:chExt cx="0" cy="0"/>
        </a:xfrm>
      </p:grpSpPr>
      <p:sp>
        <p:nvSpPr>
          <p:cNvPr id="4" name="Téglalap 3"/>
          <p:cNvSpPr/>
          <p:nvPr/>
        </p:nvSpPr>
        <p:spPr>
          <a:xfrm>
            <a:off x="1331640" y="764704"/>
            <a:ext cx="6552728" cy="5355312"/>
          </a:xfrm>
          <a:prstGeom prst="rect">
            <a:avLst/>
          </a:prstGeom>
          <a:gradFill>
            <a:gsLst>
              <a:gs pos="0">
                <a:srgbClr val="5E9EFF"/>
              </a:gs>
              <a:gs pos="39999">
                <a:srgbClr val="85C2FF"/>
              </a:gs>
              <a:gs pos="70000">
                <a:srgbClr val="C4D6EB"/>
              </a:gs>
              <a:gs pos="100000">
                <a:srgbClr val="FFEBFA"/>
              </a:gs>
            </a:gsLst>
            <a:lin ang="5400000" scaled="0"/>
          </a:gradFill>
        </p:spPr>
        <p:txBody>
          <a:bodyPr wrap="square">
            <a:spAutoFit/>
          </a:bodyPr>
          <a:lstStyle/>
          <a:p>
            <a:pPr>
              <a:buFont typeface="Arial" pitchFamily="34" charset="0"/>
              <a:buChar char="•"/>
            </a:pPr>
            <a:r>
              <a:rPr lang="hu-HU" dirty="0" smtClean="0"/>
              <a:t>Fejlődés: ugyanebből következik (vagyis, hogy a fejlesztők köre nem korlátozott), hogy a különböző fejlesztők ötletei, fejlesztései nyomán gyorsan alakul a szoftver és a fejlődés legjobb útja ez a szabadság, ami abból áll, hogy bárki, bármilyen ötlettel rendelkezik, azt hozzáadhatja. Ez az előny a gyorsaságot is magába foglalja, így akár külön pontban is tárgyalhatnánk.</a:t>
            </a:r>
          </a:p>
          <a:p>
            <a:pPr>
              <a:buFont typeface="Arial" pitchFamily="34" charset="0"/>
              <a:buChar char="•"/>
            </a:pPr>
            <a:r>
              <a:rPr lang="hu-HU" dirty="0" smtClean="0"/>
              <a:t>Gyártófüggőség kiküszöbölése: a gyártófüggőség, ami a zárt forráskódot jellemzi, számos hátránnyal jár. A </a:t>
            </a:r>
            <a:r>
              <a:rPr lang="hu-HU" dirty="0" err="1" smtClean="0"/>
              <a:t>licenszdíjak</a:t>
            </a:r>
            <a:r>
              <a:rPr lang="hu-HU" dirty="0" smtClean="0"/>
              <a:t> fizetése mellett a hordozhatóság hiánya és a szoftver különleges igények szerinti kialakításának hiánya jelentenek problémát. Ezzel szemben a nyílt forráskód szabadságot jelent. </a:t>
            </a:r>
          </a:p>
          <a:p>
            <a:pPr>
              <a:buFont typeface="Arial" pitchFamily="34" charset="0"/>
              <a:buChar char="•"/>
            </a:pPr>
            <a:r>
              <a:rPr lang="hu-HU" dirty="0" smtClean="0"/>
              <a:t>Szabadság: a szoftver beszerzése után annyiszor telepítjük, ahányszor akarjuk, ott ahol akarjuk, szabad a másolatok készítése, illetve a továbbfejlesztés</a:t>
            </a:r>
          </a:p>
          <a:p>
            <a:pPr>
              <a:buFont typeface="Arial" pitchFamily="34" charset="0"/>
              <a:buChar char="•"/>
            </a:pPr>
            <a:r>
              <a:rPr lang="hu-HU" dirty="0" smtClean="0"/>
              <a:t>Támogatás elérhetősége: ingyenesen elérhető az internetes fejlesztői közösség támogatása, illetve a támogatással foglalkozó vállalatok is nyújtanak szolgáltatást díj ellenében. </a:t>
            </a:r>
          </a:p>
          <a:p>
            <a:r>
              <a:rPr lang="hu-HU" dirty="0" smtClean="0"/>
              <a:t/>
            </a:r>
            <a:br>
              <a:rPr lang="hu-HU" dirty="0" smtClean="0"/>
            </a:br>
            <a:endParaRPr lang="hu-HU" dirty="0"/>
          </a:p>
        </p:txBody>
      </p:sp>
    </p:spTree>
  </p:cSld>
  <p:clrMapOvr>
    <a:masterClrMapping/>
  </p:clrMapOvr>
  <p:transition spd="slow" advClick="0" advTm="5000">
    <p:comb dir="vert"/>
  </p:transition>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930</Words>
  <Application>Microsoft Office PowerPoint</Application>
  <PresentationFormat>Diavetítés a képernyőre (4:3 oldalarány)</PresentationFormat>
  <Paragraphs>56</Paragraphs>
  <Slides>13</Slides>
  <Notes>1</Notes>
  <HiddenSlides>0</HiddenSlides>
  <MMClips>0</MMClips>
  <ScaleCrop>false</ScaleCrop>
  <HeadingPairs>
    <vt:vector size="4" baseType="variant">
      <vt:variant>
        <vt:lpstr>Téma</vt:lpstr>
      </vt:variant>
      <vt:variant>
        <vt:i4>1</vt:i4>
      </vt:variant>
      <vt:variant>
        <vt:lpstr>Diacímek</vt:lpstr>
      </vt:variant>
      <vt:variant>
        <vt:i4>13</vt:i4>
      </vt:variant>
    </vt:vector>
  </HeadingPairs>
  <TitlesOfParts>
    <vt:vector size="14" baseType="lpstr">
      <vt:lpstr>Office-téma</vt:lpstr>
      <vt:lpstr>A nyílt forráskódú szoftverek fogalma, előnyei, felhasználási területei </vt:lpstr>
      <vt:lpstr>2. dia</vt:lpstr>
      <vt:lpstr>3. dia</vt:lpstr>
      <vt:lpstr>4. dia</vt:lpstr>
      <vt:lpstr>5. dia</vt:lpstr>
      <vt:lpstr>6. dia</vt:lpstr>
      <vt:lpstr>7. dia</vt:lpstr>
      <vt:lpstr>8. dia</vt:lpstr>
      <vt:lpstr>9. dia</vt:lpstr>
      <vt:lpstr>10. dia</vt:lpstr>
      <vt:lpstr>11. dia</vt:lpstr>
      <vt:lpstr>12. dia</vt:lpstr>
      <vt:lpstr>13. dia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Informatika verseny</dc:title>
  <dc:creator>4.b</dc:creator>
  <cp:lastModifiedBy>4.b</cp:lastModifiedBy>
  <cp:revision>24</cp:revision>
  <dcterms:created xsi:type="dcterms:W3CDTF">2013-11-07T13:10:57Z</dcterms:created>
  <dcterms:modified xsi:type="dcterms:W3CDTF">2014-01-09T13:14:15Z</dcterms:modified>
</cp:coreProperties>
</file>