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76" r:id="rId3"/>
    <p:sldId id="258" r:id="rId4"/>
    <p:sldId id="257" r:id="rId5"/>
    <p:sldId id="259" r:id="rId6"/>
    <p:sldId id="260" r:id="rId7"/>
    <p:sldId id="262" r:id="rId8"/>
    <p:sldId id="263" r:id="rId9"/>
    <p:sldId id="261" r:id="rId10"/>
    <p:sldId id="265" r:id="rId11"/>
    <p:sldId id="267" r:id="rId12"/>
    <p:sldId id="268" r:id="rId13"/>
    <p:sldId id="270" r:id="rId14"/>
    <p:sldId id="272" r:id="rId15"/>
    <p:sldId id="273" r:id="rId16"/>
    <p:sldId id="274" r:id="rId17"/>
    <p:sldId id="277" r:id="rId18"/>
    <p:sldId id="275" r:id="rId19"/>
    <p:sldId id="278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709" autoAdjust="0"/>
  </p:normalViewPr>
  <p:slideViewPr>
    <p:cSldViewPr>
      <p:cViewPr>
        <p:scale>
          <a:sx n="60" d="100"/>
          <a:sy n="60" d="100"/>
        </p:scale>
        <p:origin x="-228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F6E09-32B1-42B5-8965-2F95B67EA160}" type="datetimeFigureOut">
              <a:rPr lang="hu-HU" smtClean="0"/>
              <a:pPr/>
              <a:t>2013.02.07.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CEE75-80EC-4F4F-BA25-86C3E1E5474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CEE75-80EC-4F4F-BA25-86C3E1E5474F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CEE75-80EC-4F4F-BA25-86C3E1E5474F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CEE75-80EC-4F4F-BA25-86C3E1E5474F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CEE75-80EC-4F4F-BA25-86C3E1E5474F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hu-HU" smtClean="0"/>
              <a:t>2013.02.05.</a:t>
            </a: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hu-HU" smtClean="0"/>
              <a:t>Készitettel:Szigeti Gergő</a:t>
            </a: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BA25C9-0F59-44B5-BC6B-B27F4BEFD40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sndAc>
      <p:stSnd>
        <p:snd r:embed="rId13" name="camera.wav" builtIn="1"/>
      </p:stSnd>
    </p:sndAc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://kertesz.blog.hu/2012/10/29/szobanovenyek_tel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zepzold.hu/szobanoveny" TargetMode="External"/><Relationship Id="rId5" Type="http://schemas.openxmlformats.org/officeDocument/2006/relationships/hyperlink" Target="http://www.oazis.hu/lexikon/3-viragzo-es-szezonalis-szobanovenyek" TargetMode="External"/><Relationship Id="rId4" Type="http://schemas.openxmlformats.org/officeDocument/2006/relationships/hyperlink" Target="http://disznovey.uw.hu/szobanoveny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714348" y="714356"/>
            <a:ext cx="778674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sz="6000" b="1" dirty="0" smtClean="0">
                <a:ln w="1905"/>
                <a:solidFill>
                  <a:schemeClr val="accent2">
                    <a:lumMod val="1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Szobanövények</a:t>
            </a:r>
            <a:r>
              <a:rPr lang="hu-HU" sz="6000" b="1" dirty="0" smtClean="0">
                <a:ln w="1905"/>
                <a:solidFill>
                  <a:schemeClr val="accent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hu-HU" sz="6000" b="1" dirty="0" smtClean="0">
                <a:ln w="11430"/>
                <a:solidFill>
                  <a:schemeClr val="accent2">
                    <a:lumMod val="1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hu-HU" sz="6000" b="1" dirty="0">
              <a:ln w="11430"/>
              <a:solidFill>
                <a:schemeClr val="accent2">
                  <a:lumMod val="1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714480" y="1714488"/>
            <a:ext cx="55007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u-H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Készítette: Szigeti Gergő </a:t>
            </a:r>
            <a:endParaRPr lang="hu-HU" sz="3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071538" y="2571744"/>
            <a:ext cx="700092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u-H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Felkészítő tanár :Blazsán Gabriella </a:t>
            </a:r>
          </a:p>
          <a:p>
            <a:pPr marL="1787525" indent="177800" algn="ctr"/>
            <a:r>
              <a:rPr lang="hu-HU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Pesti Zsolt</a:t>
            </a:r>
            <a:endParaRPr lang="hu-HU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28596" y="3857628"/>
            <a:ext cx="8286808" cy="2739211"/>
          </a:xfrm>
          <a:prstGeom prst="rect">
            <a:avLst/>
          </a:prstGeom>
        </p:spPr>
        <p:txBody>
          <a:bodyPr wrap="square" anchor="ctr" anchorCtr="1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u-H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DR. TÖRÖK BÉLA ÓVODA, ÁLTALÁNOS ISKOLA, SPECIÁLIS SZAKISKOLA, EGYSÉGES GYÓGYPEDAGÓGIAI MÓDSZERTANI INTÉZMÉNY, DIÁKOTTHON ÉS GYERMEKOTTHON</a:t>
            </a:r>
          </a:p>
          <a:p>
            <a:pPr algn="ctr"/>
            <a:r>
              <a:rPr lang="hu-H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1144 Budapest, Újváros Park 1.</a:t>
            </a:r>
          </a:p>
        </p:txBody>
      </p:sp>
    </p:spTree>
  </p:cSld>
  <p:clrMapOvr>
    <a:masterClrMapping/>
  </p:clrMapOvr>
  <p:transition spd="med">
    <p:zoom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4071934" y="1714488"/>
            <a:ext cx="4572032" cy="4500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429124" y="2857496"/>
            <a:ext cx="4357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Számtalan fajtáját ismerjük, különböző színekben kapható. Elegáns, mutatós, hálás dísznövény. Tőosztással szaporítható. Földjét tartsuk nedvesen, a pangó vizet kerülni kell.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11266" name="Picture 2" descr="http://www.bagira.eu/images/stories/viragok/szobanovenyek/flamingovirag/flamingovira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857364"/>
            <a:ext cx="2972975" cy="36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500034" y="1000108"/>
            <a:ext cx="5049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Flamingóvirág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4429124" y="1714488"/>
            <a:ext cx="4429156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572000" y="278605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Lassan fejlődő tűlevelű dísznövény. Többirányú fényt igényel, különben a növény elhajlik. Nyáron átlagos hőmérsékletet és mérsékelt öntözést igényel, télen tegyük hűvös, világos helyre és csak kevés vizet kapjon.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4.bp.blogspot.com/-J4g-vqMLuvU/UH4ugE1SK3I/AAAAAAAAAlM/sxuePiFYg80/s1600/araucaria-heterophylla-1770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071678"/>
            <a:ext cx="3600000" cy="36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357158" y="1000108"/>
            <a:ext cx="3895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Szobafenyő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3143240" y="1500174"/>
            <a:ext cx="5429288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571868" y="2357430"/>
            <a:ext cx="49291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Levelei bőrszerűek, bogyói apró, illatos virágaiból fejlődnek ki. Hajtásait tavasszal vágjuk vissza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 A levágott hajtások gyökereztetésével szaporítható.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 Világos, átlagos hőmérsékletű helyet kedvel. Rendszeresen öntözzük.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8195" name="Picture 3" descr="http://ezermester.hu/articles/images/2003/12/csucsvir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662576"/>
            <a:ext cx="2286016" cy="40805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71406" y="714356"/>
            <a:ext cx="3668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Csúcsvirág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4000496" y="1785926"/>
            <a:ext cx="4857784" cy="4000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357686" y="264318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Nagy leveleinek köszönheti népszerűségét. Világos, párás helyet kedvel, hőingadozásra nem érzékeny. Spóravetéssel szaporítható. Földjét tartsuk mindig nedvesen. Új hajtásai igen érzékenyek, lehetőleg ne érintsük kézzel őket.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://www.oazis.hu/ok_images/catalogue/156-asplenium-nidus-osaka_1302720505_2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337760"/>
            <a:ext cx="3359999" cy="25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142844" y="928670"/>
            <a:ext cx="5099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Fészekpáfrány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3643306" y="1500174"/>
            <a:ext cx="5286412" cy="44291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071966" y="242886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Mutatós, közkedvelt dísznövény. Igen sok faja létezik, a gyönyörű virágzótól a különlegesen szép levelűig. 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Virágzás után hagyjuk kiszáradni, gumóját vegyük ki, száraz, hűvös helyen tároljuk.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 Átlagos hőmérsékletet és sok vizet,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párás környezetet kedvel</a:t>
            </a:r>
            <a:r>
              <a:rPr lang="hu-HU" sz="2800" dirty="0" smtClean="0">
                <a:solidFill>
                  <a:srgbClr val="FF0000"/>
                </a:solidFill>
              </a:rPr>
              <a:t>. </a:t>
            </a:r>
            <a:endParaRPr lang="hu-HU" sz="28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ezermester.hu/articles/images/1999/05/begonia_s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928802"/>
            <a:ext cx="3048000" cy="3609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500034" y="857232"/>
            <a:ext cx="2982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Begónia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trendlakas.hu/cikk_kepek/bonszai.jpg"/>
          <p:cNvPicPr>
            <a:picLocks noChangeAspect="1" noChangeArrowheads="1"/>
          </p:cNvPicPr>
          <p:nvPr/>
        </p:nvPicPr>
        <p:blipFill>
          <a:blip r:embed="rId3"/>
          <a:srcRect l="2043" r="1942" b="3914"/>
          <a:stretch>
            <a:fillRect/>
          </a:stretch>
        </p:blipFill>
        <p:spPr bwMode="auto">
          <a:xfrm>
            <a:off x="214282" y="3134128"/>
            <a:ext cx="2928958" cy="2866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églalap 3"/>
          <p:cNvSpPr/>
          <p:nvPr/>
        </p:nvSpPr>
        <p:spPr>
          <a:xfrm>
            <a:off x="137986" y="642918"/>
            <a:ext cx="2933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err="1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Bonszai</a:t>
            </a:r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8" name="Felhő 7"/>
          <p:cNvSpPr/>
          <p:nvPr/>
        </p:nvSpPr>
        <p:spPr>
          <a:xfrm>
            <a:off x="857224" y="1643050"/>
            <a:ext cx="2428892" cy="14287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Tudod-e ? </a:t>
            </a:r>
            <a:endParaRPr lang="hu-HU" b="1" dirty="0">
              <a:solidFill>
                <a:srgbClr val="002060"/>
              </a:solidFill>
            </a:endParaRPr>
          </a:p>
        </p:txBody>
      </p:sp>
      <p:grpSp>
        <p:nvGrpSpPr>
          <p:cNvPr id="10" name="Csoportba foglalás 9"/>
          <p:cNvGrpSpPr/>
          <p:nvPr/>
        </p:nvGrpSpPr>
        <p:grpSpPr>
          <a:xfrm>
            <a:off x="3428992" y="214290"/>
            <a:ext cx="5429288" cy="3500462"/>
            <a:chOff x="3786182" y="1071546"/>
            <a:chExt cx="4572032" cy="4000528"/>
          </a:xfrm>
        </p:grpSpPr>
        <p:sp>
          <p:nvSpPr>
            <p:cNvPr id="5" name="Ellipszis 4"/>
            <p:cNvSpPr/>
            <p:nvPr/>
          </p:nvSpPr>
          <p:spPr>
            <a:xfrm>
              <a:off x="3786182" y="1071546"/>
              <a:ext cx="4572032" cy="40005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hu-HU" dirty="0">
                <a:solidFill>
                  <a:srgbClr val="FF0000"/>
                </a:solidFill>
              </a:endParaRPr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4357686" y="1571612"/>
              <a:ext cx="3786214" cy="2954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dirty="0" smtClean="0">
                  <a:solidFill>
                    <a:srgbClr val="FF0000"/>
                  </a:solidFill>
                  <a:ea typeface="Calibri" pitchFamily="34" charset="0"/>
                  <a:cs typeface="Arial" pitchFamily="34" charset="0"/>
                </a:rPr>
                <a:t>A </a:t>
              </a:r>
              <a:r>
                <a:rPr lang="hu-HU" dirty="0" err="1" smtClean="0">
                  <a:solidFill>
                    <a:srgbClr val="FF0000"/>
                  </a:solidFill>
                  <a:ea typeface="Calibri" pitchFamily="34" charset="0"/>
                  <a:cs typeface="Arial" pitchFamily="34" charset="0"/>
                </a:rPr>
                <a:t>bonszaik</a:t>
              </a:r>
              <a:r>
                <a:rPr lang="hu-HU" dirty="0" smtClean="0">
                  <a:solidFill>
                    <a:srgbClr val="FF0000"/>
                  </a:solidFill>
                  <a:ea typeface="Calibri" pitchFamily="34" charset="0"/>
                  <a:cs typeface="Arial" pitchFamily="34" charset="0"/>
                </a:rPr>
                <a:t> nagy része szabadtéri elhelyezést, tartást és gondozást igényel. Nagyon fontos eleme a helyes öntözés. Fiatal vagy öreg </a:t>
              </a:r>
              <a:r>
                <a:rPr lang="hu-HU" dirty="0" err="1" smtClean="0">
                  <a:solidFill>
                    <a:srgbClr val="FF0000"/>
                  </a:solidFill>
                  <a:ea typeface="Calibri" pitchFamily="34" charset="0"/>
                  <a:cs typeface="Arial" pitchFamily="34" charset="0"/>
                </a:rPr>
                <a:t>bonsai</a:t>
              </a:r>
              <a:r>
                <a:rPr lang="hu-HU" dirty="0" smtClean="0">
                  <a:solidFill>
                    <a:srgbClr val="FF0000"/>
                  </a:solidFill>
                  <a:ea typeface="Calibri" pitchFamily="34" charset="0"/>
                  <a:cs typeface="Arial" pitchFamily="34" charset="0"/>
                </a:rPr>
                <a:t> földje a viszonylag kis edényben sohasem száradhat ki teljesen hosszabb időre, mert ebben az esetben a gyökérvégek elpusztulnak.</a:t>
              </a:r>
              <a:endParaRPr lang="hu-HU" dirty="0" smtClean="0">
                <a:solidFill>
                  <a:srgbClr val="FF0000"/>
                </a:solidFill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u-HU" dirty="0" smtClean="0">
                  <a:solidFill>
                    <a:srgbClr val="FF0000"/>
                  </a:solidFill>
                  <a:ea typeface="Calibri" pitchFamily="34" charset="0"/>
                  <a:cs typeface="Arial" pitchFamily="34" charset="0"/>
                </a:rPr>
                <a:t>1-2 naponként nagyon kis vízzel locsoljunk.</a:t>
              </a:r>
              <a:endParaRPr lang="hu-HU" sz="3200" dirty="0" smtClean="0">
                <a:solidFill>
                  <a:srgbClr val="FF0000"/>
                </a:solidFill>
              </a:endParaRPr>
            </a:p>
            <a:p>
              <a:endParaRPr lang="hu-HU" dirty="0"/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3357554" y="1643049"/>
            <a:ext cx="5500726" cy="4786308"/>
            <a:chOff x="3571868" y="3562279"/>
            <a:chExt cx="5286412" cy="3000372"/>
          </a:xfrm>
        </p:grpSpPr>
        <p:sp>
          <p:nvSpPr>
            <p:cNvPr id="11" name="Lekerekített téglalap 10"/>
            <p:cNvSpPr/>
            <p:nvPr/>
          </p:nvSpPr>
          <p:spPr>
            <a:xfrm>
              <a:off x="3571868" y="3562279"/>
              <a:ext cx="5286412" cy="30003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3777832" y="3830972"/>
              <a:ext cx="5000660" cy="2373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000" dirty="0" smtClean="0">
                  <a:solidFill>
                    <a:srgbClr val="FF0000"/>
                  </a:solidFill>
                </a:rPr>
                <a:t>Kínából származik. Körülbelül 1200 évvel ezelőtt buddhista szerzetesek közvetítésével került át Japánba, és innen kezdve fokozatosan fejlődött, finomodott a </a:t>
              </a:r>
              <a:r>
                <a:rPr lang="hu-HU" sz="2000" dirty="0" err="1" smtClean="0">
                  <a:solidFill>
                    <a:srgbClr val="FF0000"/>
                  </a:solidFill>
                </a:rPr>
                <a:t>bonszainevelés</a:t>
              </a:r>
              <a:r>
                <a:rPr lang="hu-HU" sz="2000" dirty="0" smtClean="0">
                  <a:solidFill>
                    <a:srgbClr val="FF0000"/>
                  </a:solidFill>
                </a:rPr>
                <a:t> technikája, kialakultak irányzatok, stílusok. A </a:t>
              </a:r>
              <a:r>
                <a:rPr lang="hu-HU" sz="2000" dirty="0" err="1" smtClean="0">
                  <a:solidFill>
                    <a:srgbClr val="FF0000"/>
                  </a:solidFill>
                </a:rPr>
                <a:t>bonszai</a:t>
              </a:r>
              <a:r>
                <a:rPr lang="hu-HU" sz="2000" dirty="0" smtClean="0">
                  <a:solidFill>
                    <a:srgbClr val="FF0000"/>
                  </a:solidFill>
                </a:rPr>
                <a:t> készítésének titka eleinte csak egy szűk nemesi réteg kiváltsága volt, és ahogy más mesterség, ez is apáról fiúra szállt. Nyugat-Európában 40 évvel ezelőtt „honosodott meg”, hazánkban pedig 20 éve jelentek meg szélesebb körben a </a:t>
              </a:r>
              <a:r>
                <a:rPr lang="hu-HU" sz="2000" dirty="0" err="1" smtClean="0">
                  <a:solidFill>
                    <a:srgbClr val="FF0000"/>
                  </a:solidFill>
                </a:rPr>
                <a:t>bonszaiok</a:t>
              </a:r>
              <a:r>
                <a:rPr lang="hu-HU" sz="2000" dirty="0" smtClean="0">
                  <a:solidFill>
                    <a:srgbClr val="FF0000"/>
                  </a:solidFill>
                </a:rPr>
                <a:t>. </a:t>
              </a:r>
              <a:endParaRPr lang="hu-HU" sz="2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571604" y="214290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 smtClean="0">
                <a:solidFill>
                  <a:schemeClr val="accent2">
                    <a:lumMod val="25000"/>
                  </a:schemeClr>
                </a:solidFill>
                <a:cs typeface="Arial" pitchFamily="34" charset="0"/>
              </a:rPr>
              <a:t>Mire emlékszel?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428596" y="4857760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Égési sérülések 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Szúnyogcsípés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Leégés </a:t>
            </a: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Gyulladás gátló, fájdalomcsillapító </a:t>
            </a:r>
            <a:endParaRPr lang="hu-H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57158" y="3571876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Különleges leveléről </a:t>
            </a:r>
            <a:endParaRPr lang="hu-H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28596" y="1778019"/>
            <a:ext cx="407196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Aloe Vera 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Aj</a:t>
            </a:r>
            <a:r>
              <a:rPr lang="hu-HU" sz="2400" b="1" dirty="0" err="1" smtClean="0">
                <a:latin typeface="Arial" pitchFamily="34" charset="0"/>
                <a:cs typeface="Arial" pitchFamily="34" charset="0"/>
              </a:rPr>
              <a:t>ánla</a:t>
            </a:r>
            <a:endParaRPr lang="hu-H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Flamingóvirág </a:t>
            </a:r>
          </a:p>
          <a:p>
            <a:endParaRPr lang="hu-H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Documents and Settings\tanar\Local Settings\Temporary Internet Files\Content.IE5\IX623H72\MC90038355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928670"/>
            <a:ext cx="1595437" cy="2192340"/>
          </a:xfrm>
          <a:prstGeom prst="rect">
            <a:avLst/>
          </a:prstGeom>
          <a:noFill/>
        </p:spPr>
      </p:pic>
      <p:sp>
        <p:nvSpPr>
          <p:cNvPr id="11" name="Téglalap 10"/>
          <p:cNvSpPr/>
          <p:nvPr/>
        </p:nvSpPr>
        <p:spPr>
          <a:xfrm>
            <a:off x="285720" y="1285860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Milyen szobanövényeket ismertünk meg?</a:t>
            </a:r>
            <a:endParaRPr lang="hu-H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285720" y="3000372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ráncos levél miről kapta a nevét?</a:t>
            </a:r>
          </a:p>
        </p:txBody>
      </p:sp>
      <p:sp>
        <p:nvSpPr>
          <p:cNvPr id="13" name="Téglalap 12"/>
          <p:cNvSpPr/>
          <p:nvPr/>
        </p:nvSpPr>
        <p:spPr>
          <a:xfrm>
            <a:off x="383418" y="4214818"/>
            <a:ext cx="4760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Mire használjuk az </a:t>
            </a:r>
            <a:r>
              <a:rPr lang="hu-H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Aloe</a:t>
            </a: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Verát?</a:t>
            </a:r>
          </a:p>
        </p:txBody>
      </p:sp>
    </p:spTree>
  </p:cSld>
  <p:clrMapOvr>
    <a:masterClrMapping/>
  </p:clrMapOvr>
  <p:transition spd="med">
    <p:pull dir="d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357158" y="185736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Szobafenyő</a:t>
            </a:r>
            <a:r>
              <a:rPr lang="hu-HU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Téglalap 7"/>
          <p:cNvSpPr/>
          <p:nvPr/>
        </p:nvSpPr>
        <p:spPr>
          <a:xfrm>
            <a:off x="285720" y="350043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Kína </a:t>
            </a:r>
          </a:p>
        </p:txBody>
      </p:sp>
      <p:sp>
        <p:nvSpPr>
          <p:cNvPr id="9" name="Téglalap 8"/>
          <p:cNvSpPr/>
          <p:nvPr/>
        </p:nvSpPr>
        <p:spPr>
          <a:xfrm>
            <a:off x="357158" y="5357826"/>
            <a:ext cx="4721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Hazánkban 20 éve jelent meg. </a:t>
            </a:r>
          </a:p>
        </p:txBody>
      </p:sp>
      <p:pic>
        <p:nvPicPr>
          <p:cNvPr id="1026" name="Picture 2" descr="C:\Documents and Settings\tanar\Local Settings\Temporary Internet Files\Content.IE5\IX623H72\MC90038355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714356"/>
            <a:ext cx="1595437" cy="2192340"/>
          </a:xfrm>
          <a:prstGeom prst="rect">
            <a:avLst/>
          </a:prstGeom>
          <a:noFill/>
        </p:spPr>
      </p:pic>
      <p:sp>
        <p:nvSpPr>
          <p:cNvPr id="10" name="Téglalap 9"/>
          <p:cNvSpPr/>
          <p:nvPr/>
        </p:nvSpPr>
        <p:spPr>
          <a:xfrm>
            <a:off x="357158" y="1214422"/>
            <a:ext cx="4701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Melyik szobanövény tűlevelű?</a:t>
            </a:r>
          </a:p>
        </p:txBody>
      </p:sp>
      <p:sp>
        <p:nvSpPr>
          <p:cNvPr id="11" name="Téglalap 10"/>
          <p:cNvSpPr/>
          <p:nvPr/>
        </p:nvSpPr>
        <p:spPr>
          <a:xfrm>
            <a:off x="354804" y="2714620"/>
            <a:ext cx="4753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Honnan származik a </a:t>
            </a:r>
            <a:r>
              <a:rPr lang="hu-H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bonszai</a:t>
            </a: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12" name="Téglalap 11"/>
          <p:cNvSpPr/>
          <p:nvPr/>
        </p:nvSpPr>
        <p:spPr>
          <a:xfrm>
            <a:off x="357158" y="4286256"/>
            <a:ext cx="5250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hu-H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Mikor jelet meg Magyarországon?</a:t>
            </a:r>
          </a:p>
        </p:txBody>
      </p:sp>
    </p:spTree>
  </p:cSld>
  <p:clrMapOvr>
    <a:masterClrMapping/>
  </p:clrMapOvr>
  <p:transition spd="med">
    <p:pull dir="d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857224" y="1500174"/>
            <a:ext cx="692948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hlinkClick r:id="rId4"/>
              </a:rPr>
              <a:t>http://disznovey.uw.hu/szobanoveny.htm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r>
              <a:rPr lang="hu-HU" sz="2400" b="1" dirty="0" smtClean="0">
                <a:solidFill>
                  <a:srgbClr val="FF0000"/>
                </a:solidFill>
                <a:hlinkClick r:id="rId5"/>
              </a:rPr>
              <a:t>http://www.oazis.hu/lexikon/3-viragzo-es-szezonalis-szobanovenyek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r>
              <a:rPr lang="hu-HU" sz="2400" b="1" dirty="0" smtClean="0">
                <a:solidFill>
                  <a:srgbClr val="FF0000"/>
                </a:solidFill>
                <a:hlinkClick r:id="rId6"/>
              </a:rPr>
              <a:t>http://www.szepzold.hu/szobanoveny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r>
              <a:rPr lang="hu-HU" sz="2400" b="1" dirty="0" smtClean="0">
                <a:solidFill>
                  <a:srgbClr val="FF0000"/>
                </a:solidFill>
                <a:hlinkClick r:id="rId7"/>
              </a:rPr>
              <a:t>http://kertesz.blog.hu/2012/10/29/szobanovenyek_telen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endParaRPr lang="hu-HU" sz="2400" b="1" dirty="0" smtClean="0">
              <a:solidFill>
                <a:srgbClr val="FF0000"/>
              </a:solidFill>
            </a:endParaRPr>
          </a:p>
          <a:p>
            <a:pPr algn="ctr"/>
            <a:endParaRPr lang="hu-HU" sz="2800" b="1" dirty="0" smtClean="0">
              <a:solidFill>
                <a:srgbClr val="FF0000"/>
              </a:solidFill>
            </a:endParaRPr>
          </a:p>
          <a:p>
            <a:pPr algn="ctr"/>
            <a:endParaRPr lang="hu-HU" sz="2800" b="1" dirty="0" smtClean="0">
              <a:solidFill>
                <a:srgbClr val="FF0000"/>
              </a:solidFill>
            </a:endParaRPr>
          </a:p>
          <a:p>
            <a:pPr algn="ctr"/>
            <a:endParaRPr lang="hu-HU" sz="2800" b="1" dirty="0">
              <a:solidFill>
                <a:srgbClr val="FF0000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928662" y="642918"/>
            <a:ext cx="21905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ln w="1905">
                  <a:solidFill>
                    <a:schemeClr val="accent5">
                      <a:lumMod val="25000"/>
                    </a:schemeClr>
                  </a:solidFill>
                </a:ln>
                <a:solidFill>
                  <a:schemeClr val="accent2">
                    <a:lumMod val="25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Forrás</a:t>
            </a:r>
            <a:r>
              <a:rPr lang="hu-HU" sz="4800" b="1" dirty="0" smtClean="0">
                <a:ln w="1905">
                  <a:solidFill>
                    <a:schemeClr val="accent3">
                      <a:lumMod val="90000"/>
                    </a:schemeClr>
                  </a:solidFill>
                </a:ln>
                <a:solidFill>
                  <a:schemeClr val="accent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</p:txBody>
      </p:sp>
    </p:spTree>
  </p:cSld>
  <p:clrMapOvr>
    <a:masterClrMapping/>
  </p:clrMapOvr>
  <p:transition spd="med">
    <p:circle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000100" y="2428868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i="1" dirty="0" smtClean="0">
                <a:ln w="31550" cmpd="sng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Köszönöm</a:t>
            </a:r>
            <a:r>
              <a:rPr lang="hu-HU" sz="4800" b="1" i="1" dirty="0" smtClean="0">
                <a:ln w="31550" cmpd="sng">
                  <a:solidFill>
                    <a:schemeClr val="accent5">
                      <a:lumMod val="2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a Figyelmet !</a:t>
            </a:r>
            <a:endParaRPr lang="hu-HU" sz="4800" b="1" i="1" dirty="0">
              <a:ln w="31550" cmpd="sng">
                <a:solidFill>
                  <a:schemeClr val="accent5">
                    <a:lumMod val="2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3000364" y="1643050"/>
            <a:ext cx="264320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Szobanövények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857356" y="285728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b="1" dirty="0" smtClean="0"/>
              <a:t>Tartalomjegyzék</a:t>
            </a:r>
            <a:endParaRPr lang="hu-HU" sz="5400" b="1" dirty="0"/>
          </a:p>
        </p:txBody>
      </p:sp>
      <p:sp>
        <p:nvSpPr>
          <p:cNvPr id="5" name="Ellipszis 4"/>
          <p:cNvSpPr/>
          <p:nvPr/>
        </p:nvSpPr>
        <p:spPr>
          <a:xfrm>
            <a:off x="500034" y="3143248"/>
            <a:ext cx="264320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Érdekességek</a:t>
            </a:r>
          </a:p>
          <a:p>
            <a:pPr algn="ctr"/>
            <a:r>
              <a:rPr lang="hu-HU" dirty="0" smtClean="0">
                <a:solidFill>
                  <a:srgbClr val="FF0000"/>
                </a:solidFill>
              </a:rPr>
              <a:t>Tudod-e?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5857884" y="3143248"/>
            <a:ext cx="264320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Fogalmak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3071802" y="4714884"/>
            <a:ext cx="264320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Mire emlékszel?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 animBg="1"/>
      <p:bldP spid="3" grpId="0" build="allAtOnce"/>
      <p:bldP spid="5" grpId="0" uiExpand="1" build="allAtOnce" animBg="1"/>
      <p:bldP spid="8" grpId="0" uiExpand="1" build="allAtOnce" animBg="1"/>
      <p:bldP spid="9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57158" y="3977350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>
                <a:solidFill>
                  <a:srgbClr val="002060"/>
                </a:solidFill>
              </a:rPr>
              <a:t>A leggyakoribb növények: páfrány, pálma, kaktusz. 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21510" name="AutoShape 6" descr="http://www.oazis.hu/ok_images/catalogue/1800-calceolaris_1325059734_2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Jobbra nyíl 6"/>
          <p:cNvSpPr/>
          <p:nvPr/>
        </p:nvSpPr>
        <p:spPr>
          <a:xfrm rot="20811738">
            <a:off x="261677" y="208201"/>
            <a:ext cx="4071966" cy="2143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rgbClr val="FF0000"/>
                </a:solidFill>
              </a:rPr>
              <a:t>A szobanövények fontos szerepet töltenek be a mindennapi életünkben.</a:t>
            </a:r>
            <a:endParaRPr lang="hu-HU" b="1" dirty="0" smtClean="0">
              <a:solidFill>
                <a:srgbClr val="FF0000"/>
              </a:solidFill>
            </a:endParaRPr>
          </a:p>
        </p:txBody>
      </p:sp>
      <p:sp>
        <p:nvSpPr>
          <p:cNvPr id="8" name="Balra nyíl 7"/>
          <p:cNvSpPr/>
          <p:nvPr/>
        </p:nvSpPr>
        <p:spPr>
          <a:xfrm rot="871794">
            <a:off x="5000628" y="254369"/>
            <a:ext cx="4000528" cy="20717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rgbClr val="FF0000"/>
                </a:solidFill>
              </a:rPr>
              <a:t>Oxigén bocsájtanak ki,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felfrissítek az elhasznált levegőt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2500298" y="2071678"/>
            <a:ext cx="4071966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Mindegyik szobanövény igényli az ápolást: folyamatos locsolást, és a megfelelő fényviszonyokat.</a:t>
            </a:r>
            <a:endParaRPr lang="hu-HU" dirty="0"/>
          </a:p>
        </p:txBody>
      </p:sp>
      <p:pic>
        <p:nvPicPr>
          <p:cNvPr id="19458" name="Picture 2" descr="http://www.nlcafe.hu/data/cikk/8/74685/10.jpg"/>
          <p:cNvPicPr>
            <a:picLocks noChangeAspect="1" noChangeArrowheads="1"/>
          </p:cNvPicPr>
          <p:nvPr/>
        </p:nvPicPr>
        <p:blipFill>
          <a:blip r:embed="rId4"/>
          <a:srcRect l="22055" t="24999" b="11863"/>
          <a:stretch>
            <a:fillRect/>
          </a:stretch>
        </p:blipFill>
        <p:spPr bwMode="auto">
          <a:xfrm>
            <a:off x="273009" y="4500546"/>
            <a:ext cx="2227289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2" name="Picture 6" descr="http://www.viragszolgalat.hu/files/nagymeretu/areca_palma_1.jpg"/>
          <p:cNvPicPr>
            <a:picLocks noChangeAspect="1" noChangeArrowheads="1"/>
          </p:cNvPicPr>
          <p:nvPr/>
        </p:nvPicPr>
        <p:blipFill>
          <a:blip r:embed="rId5"/>
          <a:srcRect l="2322" t="3480" r="11764"/>
          <a:stretch>
            <a:fillRect/>
          </a:stretch>
        </p:blipFill>
        <p:spPr bwMode="auto">
          <a:xfrm>
            <a:off x="3357554" y="4429108"/>
            <a:ext cx="214314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4" name="Picture 8" descr="http://gcart.uw.hu/kaktusz/viragzo/kaktusz%20038.jpg"/>
          <p:cNvPicPr>
            <a:picLocks noChangeAspect="1" noChangeArrowheads="1"/>
          </p:cNvPicPr>
          <p:nvPr/>
        </p:nvPicPr>
        <p:blipFill>
          <a:blip r:embed="rId6" cstate="print"/>
          <a:srcRect l="18162" t="6109" r="9856"/>
          <a:stretch>
            <a:fillRect/>
          </a:stretch>
        </p:blipFill>
        <p:spPr bwMode="auto">
          <a:xfrm>
            <a:off x="6828056" y="4429156"/>
            <a:ext cx="1958786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www.viragplaza.hu/sites/default/files/imagecache/product_full/aechme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85992"/>
            <a:ext cx="3203550" cy="36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églalap 5"/>
          <p:cNvSpPr/>
          <p:nvPr/>
        </p:nvSpPr>
        <p:spPr>
          <a:xfrm>
            <a:off x="500034" y="1214422"/>
            <a:ext cx="4606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Lándzsarózsa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4500562" y="1643050"/>
            <a:ext cx="4143404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rgbClr val="FF0000"/>
                </a:solidFill>
              </a:rPr>
              <a:t>Egyik legkedveltebb broméliafajta. Meleg, párás, világos helyen érzi jól magát. A növény egyszer virágzik, utána elpusztul, sarjakkal szaporítható. Földjét mérsékelten kell öntözni. 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zis 4"/>
          <p:cNvSpPr/>
          <p:nvPr/>
        </p:nvSpPr>
        <p:spPr>
          <a:xfrm>
            <a:off x="4071934" y="1428736"/>
            <a:ext cx="4786346" cy="42148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6248" y="250030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Mutatós ámpolnavirág. Meleg, páradús, világos (nem napos) helyet kedvel. Földjét mindig nedvesen kell tartani, különben virágai </a:t>
            </a:r>
            <a:r>
              <a:rPr lang="hu-HU" sz="2000" dirty="0" err="1" smtClean="0">
                <a:solidFill>
                  <a:srgbClr val="FF0000"/>
                </a:solidFill>
              </a:rPr>
              <a:t>lehullanak</a:t>
            </a:r>
            <a:r>
              <a:rPr lang="hu-HU" sz="2000" dirty="0" smtClean="0">
                <a:solidFill>
                  <a:srgbClr val="FF0000"/>
                </a:solidFill>
              </a:rPr>
              <a:t>. Virágzás után a szárait célszerű visszavágni. A rendszeres tápoldatozást meghálálja.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http://lounge.otthonshop.hu/images/promo/szajvirag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857364"/>
            <a:ext cx="3200000" cy="36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églalap 8"/>
          <p:cNvSpPr/>
          <p:nvPr/>
        </p:nvSpPr>
        <p:spPr>
          <a:xfrm>
            <a:off x="500034" y="714356"/>
            <a:ext cx="3275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Szájvirág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3714744" y="1285860"/>
            <a:ext cx="5072098" cy="43577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357686" y="1857364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Nevét különleges leveleiről kapta. Nagyon dekoratív dísznövény. Télen levelei elfonnyadnak és leesnek, tavasszal hajt újra. Gyökértörzs osztásával szaporítható. Meleg, árnyékos, magas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páratartalmú helyiségben érzi jól magát. Földjét mindig tartsuk nedvesen, lehetőleg lágy vízzel öntözzük.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16386" name="Picture 2" descr="http://www.viragplaza.hu/sites/default/files/imagecache/product_full/alocasia_amazonic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928802"/>
            <a:ext cx="3146004" cy="36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0" y="785794"/>
            <a:ext cx="4396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err="1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Ráncoslevél</a:t>
            </a:r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zis 5"/>
          <p:cNvSpPr/>
          <p:nvPr/>
        </p:nvSpPr>
        <p:spPr>
          <a:xfrm>
            <a:off x="3857620" y="1714488"/>
            <a:ext cx="4857784" cy="41434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071934" y="285749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Dekoratív, egyéves növény. Félárnyékos, hűvös helyet kedvel. Mérsékelten öntözzük, rendszeresen tápoldatozzuk. Virágzás után nem érdemes tovább tartani, szaporítása körülményes, ezért érdemes másik növényt vennünk.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15362" name="Picture 2" descr="http://gallery.site.hu/d/17111778-2/Kep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86454"/>
            <a:ext cx="2688000" cy="3600000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428596" y="1000108"/>
            <a:ext cx="4290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Papucsvirág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zis 7"/>
          <p:cNvSpPr/>
          <p:nvPr/>
        </p:nvSpPr>
        <p:spPr>
          <a:xfrm>
            <a:off x="3786182" y="357166"/>
            <a:ext cx="5357818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214810" y="1357298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Több faja létezik. Világos, száraz helyet kedvel, nyáron a szabadba is kitehetjük. Szaporítani levágott oldalsarjaival lehet. Nyári időszakban bőségesen öntözzük, télen azonban kevés vizet és 5-10 C körüli hőmérsékletet igényel. Talán legismertebb faja az </a:t>
            </a:r>
            <a:r>
              <a:rPr lang="hu-HU" sz="2000" dirty="0" err="1" smtClean="0">
                <a:solidFill>
                  <a:srgbClr val="FF0000"/>
                </a:solidFill>
              </a:rPr>
              <a:t>Aloe</a:t>
            </a:r>
            <a:r>
              <a:rPr lang="hu-HU" sz="2000" dirty="0" smtClean="0">
                <a:solidFill>
                  <a:srgbClr val="FF0000"/>
                </a:solidFill>
              </a:rPr>
              <a:t> Vera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14338" name="Picture 2" descr="https://encrypted-tbn0.gstatic.com/images?q=tbn:ANd9GcQVuunJ8soJdwC1MuA4PXenv8UKHybzJ9qPlJqCmBEfGX2iT6eh5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428868"/>
            <a:ext cx="3427816" cy="3600000"/>
          </a:xfrm>
          <a:prstGeom prst="rect">
            <a:avLst/>
          </a:prstGeom>
          <a:noFill/>
        </p:spPr>
      </p:pic>
      <p:sp>
        <p:nvSpPr>
          <p:cNvPr id="4" name="Téglalap 3"/>
          <p:cNvSpPr/>
          <p:nvPr/>
        </p:nvSpPr>
        <p:spPr>
          <a:xfrm>
            <a:off x="785786" y="785794"/>
            <a:ext cx="18112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err="1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Aloe</a:t>
            </a:r>
            <a:r>
              <a:rPr lang="hu-H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hu-H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Felhő 5"/>
          <p:cNvSpPr/>
          <p:nvPr/>
        </p:nvSpPr>
        <p:spPr>
          <a:xfrm>
            <a:off x="1571604" y="1785926"/>
            <a:ext cx="2714644" cy="11430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Mire használjuk az </a:t>
            </a:r>
            <a:r>
              <a:rPr lang="hu-HU" b="1" dirty="0" err="1" smtClean="0">
                <a:solidFill>
                  <a:srgbClr val="002060"/>
                </a:solidFill>
              </a:rPr>
              <a:t>Aloe</a:t>
            </a:r>
            <a:r>
              <a:rPr lang="hu-HU" b="1" dirty="0" smtClean="0">
                <a:solidFill>
                  <a:srgbClr val="002060"/>
                </a:solidFill>
              </a:rPr>
              <a:t> Verát?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4214810" y="4572008"/>
            <a:ext cx="4572032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357686" y="478632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égési sérülések kezelésére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 szúnyogcsípés bedörzsölésére,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enyhe leégésnél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 pattanások esetében fájdalomcsillapító és gyulladás gátló hatású. 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4" grpId="1"/>
      <p:bldP spid="6" grpId="0" animBg="1"/>
      <p:bldP spid="9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zis 4"/>
          <p:cNvSpPr/>
          <p:nvPr/>
        </p:nvSpPr>
        <p:spPr>
          <a:xfrm>
            <a:off x="3857620" y="1357298"/>
            <a:ext cx="4929222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4214810" y="250030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Nagyon mutatós növény, pici, tömött, sárga virágaival. Levelei sötétzöldek, ezüstös szélűek. Virágzás után szárait csípjük vissza, így a növény bokros marad. Szabadba is kitehetjük, védett helyen áttelel.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12290" name="Picture 2" descr="http://s1.images.www.tvn.hu/2008/10/22/20/50/www.tvn.hu_74bc64e9f371445c734efd2286b9479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285992"/>
            <a:ext cx="3428992" cy="2569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églalap 5"/>
          <p:cNvSpPr/>
          <p:nvPr/>
        </p:nvSpPr>
        <p:spPr>
          <a:xfrm>
            <a:off x="714348" y="1214422"/>
            <a:ext cx="2425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Above"/>
              <a:lightRig rig="threePt" dir="t"/>
            </a:scene3d>
          </a:bodyPr>
          <a:lstStyle/>
          <a:p>
            <a:pPr algn="ctr"/>
            <a:r>
              <a:rPr lang="hu-HU" sz="5400" b="1" dirty="0" err="1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Ajánla</a:t>
            </a:r>
            <a:r>
              <a:rPr lang="hu-HU" sz="5400" b="1" dirty="0" smtClean="0">
                <a:ln w="1905"/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hu-HU" sz="5400" b="1" dirty="0">
              <a:ln w="1905"/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zoom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Egyéni 1. séma">
      <a:dk1>
        <a:srgbClr val="387025"/>
      </a:dk1>
      <a:lt1>
        <a:srgbClr val="B0DFA0"/>
      </a:lt1>
      <a:dk2>
        <a:srgbClr val="DBE6B6"/>
      </a:dk2>
      <a:lt2>
        <a:srgbClr val="DBF5F9"/>
      </a:lt2>
      <a:accent1>
        <a:srgbClr val="A5C249"/>
      </a:accent1>
      <a:accent2>
        <a:srgbClr val="DBE6B6"/>
      </a:accent2>
      <a:accent3>
        <a:srgbClr val="E4F4DF"/>
      </a:accent3>
      <a:accent4>
        <a:srgbClr val="7E9532"/>
      </a:accent4>
      <a:accent5>
        <a:srgbClr val="CAE9C0"/>
      </a:accent5>
      <a:accent6>
        <a:srgbClr val="A5C249"/>
      </a:accent6>
      <a:hlink>
        <a:srgbClr val="00B050"/>
      </a:hlink>
      <a:folHlink>
        <a:srgbClr val="A5C249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867</TotalTime>
  <Words>729</Words>
  <Application>Microsoft Office PowerPoint</Application>
  <PresentationFormat>Diavetítés a képernyőre (4:3 oldalarány)</PresentationFormat>
  <Paragraphs>90</Paragraphs>
  <Slides>19</Slides>
  <Notes>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Áramlás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tanulo</dc:creator>
  <cp:lastModifiedBy>tanulo</cp:lastModifiedBy>
  <cp:revision>118</cp:revision>
  <dcterms:created xsi:type="dcterms:W3CDTF">2013-01-21T14:39:30Z</dcterms:created>
  <dcterms:modified xsi:type="dcterms:W3CDTF">2013-02-07T14:01:59Z</dcterms:modified>
</cp:coreProperties>
</file>