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58" r:id="rId5"/>
    <p:sldId id="261" r:id="rId6"/>
    <p:sldId id="259" r:id="rId7"/>
    <p:sldId id="264" r:id="rId8"/>
    <p:sldId id="260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BA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5D9-FE03-4DCF-8012-F3404DDF9DDF}" type="datetimeFigureOut">
              <a:rPr lang="hu-HU" smtClean="0"/>
              <a:pPr/>
              <a:t>2013.02.14.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2264-22E6-4DF7-8535-1D1D66F91C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5D9-FE03-4DCF-8012-F3404DDF9DDF}" type="datetimeFigureOut">
              <a:rPr lang="hu-HU" smtClean="0"/>
              <a:pPr/>
              <a:t>2013.02.14.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2264-22E6-4DF7-8535-1D1D66F91C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5D9-FE03-4DCF-8012-F3404DDF9DDF}" type="datetimeFigureOut">
              <a:rPr lang="hu-HU" smtClean="0"/>
              <a:pPr/>
              <a:t>2013.02.14.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2264-22E6-4DF7-8535-1D1D66F91C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5D9-FE03-4DCF-8012-F3404DDF9DDF}" type="datetimeFigureOut">
              <a:rPr lang="hu-HU" smtClean="0"/>
              <a:pPr/>
              <a:t>2013.02.14.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2264-22E6-4DF7-8535-1D1D66F91C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5D9-FE03-4DCF-8012-F3404DDF9DDF}" type="datetimeFigureOut">
              <a:rPr lang="hu-HU" smtClean="0"/>
              <a:pPr/>
              <a:t>2013.02.14.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2264-22E6-4DF7-8535-1D1D66F91C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5D9-FE03-4DCF-8012-F3404DDF9DDF}" type="datetimeFigureOut">
              <a:rPr lang="hu-HU" smtClean="0"/>
              <a:pPr/>
              <a:t>2013.02.14.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2264-22E6-4DF7-8535-1D1D66F91C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5D9-FE03-4DCF-8012-F3404DDF9DDF}" type="datetimeFigureOut">
              <a:rPr lang="hu-HU" smtClean="0"/>
              <a:pPr/>
              <a:t>2013.02.14.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2264-22E6-4DF7-8535-1D1D66F91C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5D9-FE03-4DCF-8012-F3404DDF9DDF}" type="datetimeFigureOut">
              <a:rPr lang="hu-HU" smtClean="0"/>
              <a:pPr/>
              <a:t>2013.02.14.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2264-22E6-4DF7-8535-1D1D66F91C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5D9-FE03-4DCF-8012-F3404DDF9DDF}" type="datetimeFigureOut">
              <a:rPr lang="hu-HU" smtClean="0"/>
              <a:pPr/>
              <a:t>2013.02.14.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2264-22E6-4DF7-8535-1D1D66F91C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5D9-FE03-4DCF-8012-F3404DDF9DDF}" type="datetimeFigureOut">
              <a:rPr lang="hu-HU" smtClean="0"/>
              <a:pPr/>
              <a:t>2013.02.14.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2264-22E6-4DF7-8535-1D1D66F91C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35D9-FE03-4DCF-8012-F3404DDF9DDF}" type="datetimeFigureOut">
              <a:rPr lang="hu-HU" smtClean="0"/>
              <a:pPr/>
              <a:t>2013.02.14.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2264-22E6-4DF7-8535-1D1D66F91C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935D9-FE03-4DCF-8012-F3404DDF9DDF}" type="datetimeFigureOut">
              <a:rPr lang="hu-HU" smtClean="0"/>
              <a:pPr/>
              <a:t>2013.02.14.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82264-22E6-4DF7-8535-1D1D66F91CB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%C5%90sz" TargetMode="External"/><Relationship Id="rId2" Type="http://schemas.openxmlformats.org/officeDocument/2006/relationships/hyperlink" Target="http://hu.wikipedia.org/wiki/Ny%C3%A1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u.wikipedia.org/wiki/T%C3%A9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.wikipedia.org/wiki/December_21." TargetMode="External"/><Relationship Id="rId5" Type="http://schemas.openxmlformats.org/officeDocument/2006/relationships/hyperlink" Target="http://hu.wikipedia.org/wiki/Szeptember_23." TargetMode="External"/><Relationship Id="rId4" Type="http://schemas.openxmlformats.org/officeDocument/2006/relationships/hyperlink" Target="http://hu.wikipedia.org/wiki/J%C3%BAnius_21.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03648" y="1196752"/>
            <a:ext cx="6264696" cy="1296144"/>
          </a:xfrm>
          <a:noFill/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hu-HU" sz="6600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 négy évszak</a:t>
            </a:r>
            <a:endParaRPr lang="hu-HU" sz="6600" u="sng" dirty="0">
              <a:solidFill>
                <a:srgbClr val="654B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2448272"/>
          </a:xfrm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  <p:txBody>
          <a:bodyPr>
            <a:normAutofit fontScale="77500" lnSpcReduction="20000"/>
          </a:bodyPr>
          <a:lstStyle/>
          <a:p>
            <a:pPr algn="ctr"/>
            <a:r>
              <a:rPr lang="hu-HU" sz="40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Kriston Henriett</a:t>
            </a:r>
          </a:p>
          <a:p>
            <a:pPr algn="ctr"/>
            <a:r>
              <a:rPr lang="hu-HU" sz="40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Felkészítő tanár: Mécsei Dániel</a:t>
            </a:r>
          </a:p>
          <a:p>
            <a:pPr algn="ctr"/>
            <a:r>
              <a:rPr lang="hu-HU" sz="40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Zsigmondy Vilmos Gimnázium és Informatikai Szakközépiskola</a:t>
            </a:r>
          </a:p>
          <a:p>
            <a:pPr algn="ctr"/>
            <a:r>
              <a:rPr lang="hu-HU" sz="40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2510 Dorog, Otthon tér 3.</a:t>
            </a:r>
          </a:p>
          <a:p>
            <a:endParaRPr lang="hu-H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u-HU" b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Téli sportok</a:t>
            </a:r>
            <a:endParaRPr lang="hu-HU" b="1" u="sng" dirty="0">
              <a:solidFill>
                <a:srgbClr val="654B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4402832" cy="551723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hu-HU" sz="4200" b="1" i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síelés</a:t>
            </a:r>
          </a:p>
          <a:p>
            <a:pPr>
              <a:buFont typeface="Wingdings" pitchFamily="2" charset="2"/>
              <a:buChar char="v"/>
            </a:pPr>
            <a:r>
              <a:rPr lang="hu-HU" sz="4200" b="1" i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szánkózás</a:t>
            </a:r>
          </a:p>
          <a:p>
            <a:pPr>
              <a:buFont typeface="Wingdings" pitchFamily="2" charset="2"/>
              <a:buChar char="v"/>
            </a:pPr>
            <a:r>
              <a:rPr lang="hu-HU" sz="4200" b="1" i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snowboardozás</a:t>
            </a:r>
          </a:p>
          <a:p>
            <a:pPr>
              <a:buFont typeface="Wingdings" pitchFamily="2" charset="2"/>
              <a:buChar char="v"/>
            </a:pPr>
            <a:r>
              <a:rPr lang="hu-HU" sz="4200" b="1" i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műlesiklás</a:t>
            </a:r>
          </a:p>
          <a:p>
            <a:pPr>
              <a:buFont typeface="Wingdings" pitchFamily="2" charset="2"/>
              <a:buChar char="v"/>
            </a:pPr>
            <a:r>
              <a:rPr lang="hu-HU" sz="4200" b="1" i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alpesi sí</a:t>
            </a:r>
          </a:p>
          <a:p>
            <a:pPr>
              <a:buFont typeface="Wingdings" pitchFamily="2" charset="2"/>
              <a:buChar char="v"/>
            </a:pPr>
            <a:r>
              <a:rPr lang="hu-HU" sz="4200" b="1" i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műkorcsolya</a:t>
            </a:r>
            <a:endParaRPr lang="hu-HU" sz="4200" b="1" i="1" u="sng" dirty="0" smtClean="0">
              <a:solidFill>
                <a:srgbClr val="654B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4200" b="1" i="1" u="sng" dirty="0" err="1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síakrobatika</a:t>
            </a:r>
            <a:endParaRPr lang="hu-HU" sz="4200" b="1" i="1" u="sng" dirty="0" smtClean="0">
              <a:solidFill>
                <a:srgbClr val="654B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4200" b="1" i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északi összetett verseny</a:t>
            </a:r>
          </a:p>
          <a:p>
            <a:pPr>
              <a:buFont typeface="Wingdings" pitchFamily="2" charset="2"/>
              <a:buChar char="v"/>
            </a:pPr>
            <a:r>
              <a:rPr lang="hu-HU" sz="4200" b="1" i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jégkorong</a:t>
            </a:r>
          </a:p>
          <a:p>
            <a:pPr>
              <a:buFont typeface="Wingdings" pitchFamily="2" charset="2"/>
              <a:buChar char="v"/>
            </a:pPr>
            <a:r>
              <a:rPr lang="hu-HU" sz="4200" b="1" i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sífutás</a:t>
            </a:r>
          </a:p>
          <a:p>
            <a:pPr>
              <a:buFont typeface="Wingdings" pitchFamily="2" charset="2"/>
              <a:buChar char="v"/>
            </a:pPr>
            <a:r>
              <a:rPr lang="hu-HU" sz="4200" b="1" i="1" u="sng" dirty="0" err="1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sílövészet</a:t>
            </a:r>
            <a:endParaRPr lang="hu-HU" sz="4200" b="1" i="1" u="sng" dirty="0" smtClean="0">
              <a:solidFill>
                <a:srgbClr val="654B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4200" b="1" i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rövid pályás görkorcsolya</a:t>
            </a:r>
          </a:p>
          <a:p>
            <a:pPr>
              <a:buFont typeface="Wingdings" pitchFamily="2" charset="2"/>
              <a:buChar char="v"/>
            </a:pPr>
            <a:r>
              <a:rPr lang="hu-HU" sz="4200" b="1" i="1" u="sng" dirty="0" err="1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sígyaloglás</a:t>
            </a:r>
            <a:endParaRPr lang="hu-HU" sz="4200" b="1" i="1" u="sng" dirty="0" smtClean="0">
              <a:solidFill>
                <a:srgbClr val="654B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4200" b="1" i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bobozás</a:t>
            </a:r>
          </a:p>
          <a:p>
            <a:pPr>
              <a:buFont typeface="Wingdings" pitchFamily="2" charset="2"/>
              <a:buChar char="v"/>
            </a:pPr>
            <a:r>
              <a:rPr lang="hu-HU" sz="4200" b="1" i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jégvitorlázás</a:t>
            </a:r>
          </a:p>
          <a:p>
            <a:endParaRPr lang="hu-HU" dirty="0"/>
          </a:p>
        </p:txBody>
      </p:sp>
      <p:pic>
        <p:nvPicPr>
          <p:cNvPr id="3075" name="Picture 3" descr="C:\Users\Heni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2776"/>
            <a:ext cx="2664296" cy="2269585"/>
          </a:xfrm>
          <a:prstGeom prst="round1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Heni\Desktop\sledging_177690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21088"/>
            <a:ext cx="3706871" cy="2319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Heni\Desktop\Japan+Open+2008+Figure+Skating+3BaOVsCyD5v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052736"/>
            <a:ext cx="2696145" cy="29065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Források</a:t>
            </a:r>
            <a:endParaRPr lang="hu-HU" b="1" u="sng" dirty="0">
              <a:solidFill>
                <a:srgbClr val="654B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b="1" i="1" dirty="0" err="1" smtClean="0">
                <a:solidFill>
                  <a:srgbClr val="654BAF"/>
                </a:solidFill>
                <a:latin typeface="Comic Sans MS" pitchFamily="66" charset="0"/>
              </a:rPr>
              <a:t>Wikipédia</a:t>
            </a:r>
            <a:endParaRPr lang="hu-HU" b="1" i="1" dirty="0" smtClean="0">
              <a:solidFill>
                <a:srgbClr val="654BAF"/>
              </a:solidFill>
              <a:latin typeface="Comic Sans MS" pitchFamily="66" charset="0"/>
            </a:endParaRPr>
          </a:p>
          <a:p>
            <a:r>
              <a:rPr lang="hu-HU" b="1" i="1" dirty="0" err="1" smtClean="0">
                <a:solidFill>
                  <a:srgbClr val="654BAF"/>
                </a:solidFill>
                <a:latin typeface="Comic Sans MS" pitchFamily="66" charset="0"/>
              </a:rPr>
              <a:t>Google</a:t>
            </a:r>
            <a:r>
              <a:rPr lang="hu-HU" b="1" i="1" dirty="0" smtClean="0">
                <a:solidFill>
                  <a:srgbClr val="654BAF"/>
                </a:solidFill>
                <a:latin typeface="Comic Sans MS" pitchFamily="66" charset="0"/>
              </a:rPr>
              <a:t> képek</a:t>
            </a:r>
          </a:p>
          <a:p>
            <a:r>
              <a:rPr lang="hu-HU" b="1" i="1" dirty="0" smtClean="0">
                <a:solidFill>
                  <a:srgbClr val="654BAF"/>
                </a:solidFill>
                <a:latin typeface="Comic Sans MS" pitchFamily="66" charset="0"/>
                <a:hlinkClick r:id="rId2"/>
              </a:rPr>
              <a:t>http://</a:t>
            </a:r>
            <a:r>
              <a:rPr lang="hu-HU" b="1" i="1" dirty="0" smtClean="0">
                <a:solidFill>
                  <a:srgbClr val="654BAF"/>
                </a:solidFill>
                <a:latin typeface="Comic Sans MS" pitchFamily="66" charset="0"/>
                <a:hlinkClick r:id="rId2"/>
              </a:rPr>
              <a:t>hu.wikipedia.org/wiki/Ny%C3%A1r</a:t>
            </a:r>
            <a:endParaRPr lang="hu-HU" b="1" i="1" dirty="0" smtClean="0">
              <a:solidFill>
                <a:srgbClr val="654BAF"/>
              </a:solidFill>
              <a:latin typeface="Comic Sans MS" pitchFamily="66" charset="0"/>
            </a:endParaRPr>
          </a:p>
          <a:p>
            <a:r>
              <a:rPr lang="hu-HU" b="1" i="1" dirty="0" smtClean="0">
                <a:solidFill>
                  <a:srgbClr val="654BAF"/>
                </a:solidFill>
                <a:latin typeface="Comic Sans MS" pitchFamily="66" charset="0"/>
                <a:hlinkClick r:id="rId3"/>
              </a:rPr>
              <a:t>http://hu.wikipedia.org/wiki/%</a:t>
            </a:r>
            <a:r>
              <a:rPr lang="hu-HU" b="1" i="1" dirty="0" smtClean="0">
                <a:solidFill>
                  <a:srgbClr val="654BAF"/>
                </a:solidFill>
                <a:latin typeface="Comic Sans MS" pitchFamily="66" charset="0"/>
                <a:hlinkClick r:id="rId3"/>
              </a:rPr>
              <a:t>C5%90sz</a:t>
            </a:r>
            <a:endParaRPr lang="hu-HU" b="1" i="1" dirty="0" smtClean="0">
              <a:solidFill>
                <a:srgbClr val="654BAF"/>
              </a:solidFill>
              <a:latin typeface="Comic Sans MS" pitchFamily="66" charset="0"/>
            </a:endParaRPr>
          </a:p>
          <a:p>
            <a:r>
              <a:rPr lang="hu-HU" b="1" i="1" dirty="0" smtClean="0">
                <a:solidFill>
                  <a:srgbClr val="654BAF"/>
                </a:solidFill>
                <a:latin typeface="Comic Sans MS" pitchFamily="66" charset="0"/>
                <a:hlinkClick r:id="rId4"/>
              </a:rPr>
              <a:t>http://</a:t>
            </a:r>
            <a:r>
              <a:rPr lang="hu-HU" b="1" i="1" dirty="0" smtClean="0">
                <a:solidFill>
                  <a:srgbClr val="654BAF"/>
                </a:solidFill>
                <a:latin typeface="Comic Sans MS" pitchFamily="66" charset="0"/>
                <a:hlinkClick r:id="rId4"/>
              </a:rPr>
              <a:t>hu.wikipedia.org/wiki/T%C3%A9l</a:t>
            </a:r>
            <a:endParaRPr lang="hu-HU" b="1" i="1" dirty="0" smtClean="0">
              <a:solidFill>
                <a:srgbClr val="654BAF"/>
              </a:solidFill>
              <a:latin typeface="Comic Sans MS" pitchFamily="66" charset="0"/>
            </a:endParaRPr>
          </a:p>
          <a:p>
            <a:r>
              <a:rPr lang="hu-HU" b="1" i="1" dirty="0" smtClean="0">
                <a:solidFill>
                  <a:srgbClr val="654BAF"/>
                </a:solidFill>
                <a:latin typeface="Comic Sans MS" pitchFamily="66" charset="0"/>
              </a:rPr>
              <a:t>http://hu.wikipedia.org/wiki/Tavasz</a:t>
            </a:r>
            <a:endParaRPr lang="hu-HU" b="1" i="1" dirty="0">
              <a:solidFill>
                <a:srgbClr val="654BA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4114800" cy="648072"/>
          </a:xfrm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hu-HU" sz="4800" b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Tavasz</a:t>
            </a:r>
            <a:endParaRPr lang="hu-HU" sz="4800" b="1" u="sng" dirty="0">
              <a:solidFill>
                <a:srgbClr val="654B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91880" y="1124744"/>
            <a:ext cx="5400600" cy="1800200"/>
          </a:xfrm>
          <a:solidFill>
            <a:srgbClr val="DDDDDD">
              <a:alpha val="0"/>
            </a:srgbClr>
          </a:solidFill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  <p:txBody>
          <a:bodyPr numCol="1">
            <a:noAutofit/>
          </a:bodyPr>
          <a:lstStyle/>
          <a:p>
            <a:pPr algn="r">
              <a:lnSpc>
                <a:spcPct val="120000"/>
              </a:lnSpc>
              <a:buNone/>
            </a:pPr>
            <a:r>
              <a:rPr lang="hu-HU" sz="1800" b="1" i="1" dirty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 tavasz a mérsékelt éghajlat egyik évszaka. Trópusi, illetve száraz égövi tájakon nem létezik. Tavasszal felélénkül az élet, virágba borulnak a növények, kizöldellnek az erdők és a mezők</a:t>
            </a: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hu-HU" sz="1800" dirty="0"/>
              <a:t> </a:t>
            </a:r>
            <a:r>
              <a:rPr lang="hu-HU" sz="1800" b="1" i="1" dirty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 Föld északi féltekéjén március, április és május, míg a Föld déli féltekéjén szeptember, október és november a tavasz </a:t>
            </a: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hónapjai.</a:t>
            </a:r>
            <a:endParaRPr lang="hu-HU" sz="1800" b="1" i="1" dirty="0">
              <a:solidFill>
                <a:srgbClr val="654B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Heni\Desktop\Spring__by_loLO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312368" cy="26938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Heni\Desktop\18_sp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365104"/>
            <a:ext cx="3030809" cy="2280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églalap 9"/>
          <p:cNvSpPr/>
          <p:nvPr/>
        </p:nvSpPr>
        <p:spPr>
          <a:xfrm>
            <a:off x="251520" y="4077072"/>
            <a:ext cx="5256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csillagászati tavasz a tavaszi napéjegyenlőségtől a nyári napfordulóig tart, tehát az északi féltekén közelítőleg március 21. – június 21</a:t>
            </a:r>
            <a:r>
              <a:rPr lang="hu-HU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4" tooltip="Június 21."/>
              </a:rPr>
              <a:t>.</a:t>
            </a:r>
            <a:r>
              <a:rPr lang="hu-HU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a déli féltekén pedig közelítőleg szeptember</a:t>
            </a:r>
            <a:r>
              <a:rPr lang="hu-HU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5" tooltip="Szeptember 23."/>
              </a:rPr>
              <a:t> </a:t>
            </a:r>
            <a:r>
              <a:rPr lang="hu-HU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23. – december 21</a:t>
            </a:r>
            <a:r>
              <a:rPr lang="hu-HU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6" tooltip="December 21."/>
              </a:rPr>
              <a:t>.</a:t>
            </a:r>
            <a:r>
              <a:rPr lang="hu-HU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közé esik.</a:t>
            </a:r>
          </a:p>
          <a:p>
            <a:r>
              <a:rPr lang="hu-HU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Ez az az időszak, mikor emelkedik az átlaghőmérséklet, hosszabbodni kezdenek a nappalok, és szeszélyessé válik az időjárás. </a:t>
            </a:r>
            <a:endParaRPr lang="hu-HU" b="1" i="1" dirty="0">
              <a:solidFill>
                <a:srgbClr val="654B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  <p:txBody>
          <a:bodyPr/>
          <a:lstStyle/>
          <a:p>
            <a:r>
              <a:rPr lang="hu-HU" b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Tavaszi programok</a:t>
            </a:r>
            <a:endParaRPr lang="hu-HU" b="1" u="sng" dirty="0">
              <a:solidFill>
                <a:srgbClr val="654B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80112" y="1196752"/>
            <a:ext cx="3240360" cy="2736304"/>
          </a:xfrm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u-HU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Fesztiválok</a:t>
            </a:r>
          </a:p>
          <a:p>
            <a:pPr>
              <a:buFont typeface="Wingdings" pitchFamily="2" charset="2"/>
              <a:buChar char="v"/>
            </a:pPr>
            <a:r>
              <a:rPr lang="hu-HU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Bobozás</a:t>
            </a:r>
          </a:p>
          <a:p>
            <a:pPr>
              <a:buFont typeface="Wingdings" pitchFamily="2" charset="2"/>
              <a:buChar char="v"/>
            </a:pPr>
            <a:r>
              <a:rPr lang="hu-HU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Állatkert</a:t>
            </a:r>
          </a:p>
          <a:p>
            <a:pPr>
              <a:buFont typeface="Wingdings" pitchFamily="2" charset="2"/>
              <a:buChar char="v"/>
            </a:pPr>
            <a:r>
              <a:rPr lang="hu-HU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Borkóstolások</a:t>
            </a:r>
          </a:p>
          <a:p>
            <a:endParaRPr lang="hu-HU" dirty="0"/>
          </a:p>
        </p:txBody>
      </p:sp>
      <p:pic>
        <p:nvPicPr>
          <p:cNvPr id="5122" name="Picture 2" descr="C:\Users\Heni\Desktop\image_MJF_1528300506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4608512" cy="3066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Heni\Desktop\bo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573016"/>
            <a:ext cx="4229050" cy="3058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Users\Heni\Desktop\4569415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3738992" cy="2420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4546848" cy="796950"/>
          </a:xfrm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  <p:txBody>
          <a:bodyPr/>
          <a:lstStyle/>
          <a:p>
            <a:r>
              <a:rPr lang="hu-HU" b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Nyár</a:t>
            </a:r>
            <a:endParaRPr lang="hu-HU" b="1" u="sng" dirty="0">
              <a:solidFill>
                <a:srgbClr val="654B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988840"/>
            <a:ext cx="8496944" cy="2448271"/>
          </a:xfrm>
        </p:spPr>
        <p:txBody>
          <a:bodyPr anchor="b" anchorCtr="1">
            <a:normAutofit fontScale="85000" lnSpcReduction="10000"/>
          </a:bodyPr>
          <a:lstStyle/>
          <a:p>
            <a:pPr algn="just">
              <a:buNone/>
            </a:pPr>
            <a:r>
              <a:rPr lang="hu-HU" sz="1800" b="1" i="1" dirty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 nyár a mérsékelt égöv egyik évszaka, a leghosszabb nappalok és a legmelegebb időjárás jellemzi, időben a tavasz és az ősz között helyezkedik el. Trópusi, illetve száraz égövi tájakon nem létezik</a:t>
            </a: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just">
              <a:buNone/>
            </a:pPr>
            <a:endParaRPr lang="hu-HU" sz="1800" b="1" i="1" dirty="0">
              <a:solidFill>
                <a:srgbClr val="654B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buNone/>
            </a:pP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Az </a:t>
            </a:r>
            <a:r>
              <a:rPr lang="hu-HU" sz="1800" b="1" i="1" dirty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egyes évszakok kezdete kultúráktól függően változó, csillagászati és az adott területi meteorológián alapul. Általában amikor a déli féltekén nyár van, az </a:t>
            </a:r>
            <a:r>
              <a:rPr lang="hu-HU" sz="1800" b="1" i="1" dirty="0" err="1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északin</a:t>
            </a:r>
            <a:r>
              <a:rPr lang="hu-HU" sz="1800" b="1" i="1" dirty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tél, és fordítva. A trópusi és szubtrópusi területeken az esős évszak nyáron következik be, ekkor trópusi ciklonok alakulnak ki és vándorolnak a trópusi és szubtrópusi óceánok felett. A kontinensek belsejében viharok hozhatnak jégesőt is délutánonként és esténként. Az iskolákban nyári szünet van a forró időjárás és a hosszabb napok előnyeinek kihasználására</a:t>
            </a: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just"/>
            <a:endParaRPr lang="hu-HU" sz="1800" dirty="0"/>
          </a:p>
          <a:p>
            <a:endParaRPr lang="hu-HU" dirty="0"/>
          </a:p>
        </p:txBody>
      </p:sp>
      <p:pic>
        <p:nvPicPr>
          <p:cNvPr id="2053" name="Picture 5" descr="C:\Users\Heni\Desktop\tumblr_lxeedhJhrG1r21xhz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645024"/>
            <a:ext cx="2210352" cy="3024336"/>
          </a:xfrm>
          <a:prstGeom prst="round2Same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Heni\Desktop\suflowers-summer_gmacorig_ncn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4248472" cy="2655295"/>
          </a:xfrm>
          <a:prstGeom prst="snip2Same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C:\Users\Heni\Desktop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77072"/>
            <a:ext cx="1852861" cy="2434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12974"/>
          </a:xfrm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  <p:txBody>
          <a:bodyPr/>
          <a:lstStyle/>
          <a:p>
            <a:r>
              <a:rPr lang="hu-HU" b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Nyári napforduló</a:t>
            </a:r>
            <a:endParaRPr lang="hu-HU" b="1" u="sng" dirty="0">
              <a:solidFill>
                <a:srgbClr val="654B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4481736"/>
            <a:ext cx="8229600" cy="2376264"/>
          </a:xfrm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Nyári napforduló az a pillanat, amikor a Föld forgástengelye a legkisebb szögben hajlik el a Nap sugaraitól. Az északi féltekén a nyári napfordulóig a Nap délről északra halad, utána pedig északról dél felé kezd mozogni, és az év leghosszabb nappalát </a:t>
            </a: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adja.</a:t>
            </a:r>
            <a:endParaRPr lang="hu-HU" sz="1800" b="1" i="1" dirty="0" smtClean="0">
              <a:solidFill>
                <a:srgbClr val="654B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buNone/>
            </a:pP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nyári napforduló az északi féltekén </a:t>
            </a:r>
            <a:r>
              <a:rPr lang="hu-HU" sz="1800" b="1" i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június 21-én</a:t>
            </a: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van, a </a:t>
            </a: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déli féltekén pedig december </a:t>
            </a: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21-én. A </a:t>
            </a: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magyar népi szokások szerint már korábban is fontos ünnep volt, de a kereszténység felvétele óta Szent Iván napjához </a:t>
            </a: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kötik </a:t>
            </a: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nyári napfordulót.</a:t>
            </a:r>
          </a:p>
          <a:p>
            <a:endParaRPr lang="hu-HU" sz="1800" dirty="0"/>
          </a:p>
        </p:txBody>
      </p:sp>
      <p:pic>
        <p:nvPicPr>
          <p:cNvPr id="1026" name="Picture 2" descr="C:\Users\Heni\Desktop\Earth-lighting-summer-solstice_H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4"/>
            <a:ext cx="5040560" cy="3307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84168" y="188640"/>
            <a:ext cx="2540968" cy="757806"/>
          </a:xfrm>
        </p:spPr>
        <p:txBody>
          <a:bodyPr>
            <a:normAutofit fontScale="90000"/>
          </a:bodyPr>
          <a:lstStyle/>
          <a:p>
            <a:pPr algn="ctr"/>
            <a:r>
              <a:rPr lang="hu-HU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Ősz</a:t>
            </a:r>
            <a:endParaRPr lang="hu-HU" u="sng" dirty="0">
              <a:solidFill>
                <a:srgbClr val="654B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99992" y="908720"/>
            <a:ext cx="4197152" cy="5949280"/>
          </a:xfrm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Az ősz a mérsékelt égöv egyik évszaka. Trópusi, illetve száraz és hideg égövi tájakon nem létezik. Hagyományosan a legtöbb országban ősszel nyitnak az iskolák, indul a tanítás.</a:t>
            </a:r>
          </a:p>
          <a:p>
            <a:pPr algn="r">
              <a:buNone/>
            </a:pP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 Föld északi féltekéjén szeptember, október és november, míg a Föld déli féltekéjén március, április és május az ősz hónapjai.</a:t>
            </a:r>
          </a:p>
          <a:p>
            <a:pPr algn="r">
              <a:buNone/>
            </a:pP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csillagászati ősz szeptember 23-ától december 22-éig tart.</a:t>
            </a:r>
          </a:p>
          <a:p>
            <a:pPr algn="r">
              <a:buNone/>
            </a:pPr>
            <a:r>
              <a:rPr lang="hu-HU" sz="1800" b="1" dirty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Az ősz kezdetének (mint a többi évszaknak) három időpontja van:</a:t>
            </a:r>
          </a:p>
          <a:p>
            <a:pPr algn="r">
              <a:buNone/>
            </a:pPr>
            <a:r>
              <a:rPr lang="hu-HU" sz="1800" b="1" dirty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 </a:t>
            </a:r>
            <a:r>
              <a:rPr lang="hu-HU" sz="1800" b="1" i="1" dirty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naptári ősz</a:t>
            </a:r>
            <a:r>
              <a:rPr lang="hu-HU" sz="1800" b="1" dirty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szeptember elsején kezdődik, az ősz hónapjainak (szeptember, október, november) figyelembe vétele miatt,</a:t>
            </a:r>
          </a:p>
          <a:p>
            <a:pPr algn="r">
              <a:buNone/>
            </a:pPr>
            <a:r>
              <a:rPr lang="hu-HU" sz="1800" b="1" dirty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 </a:t>
            </a:r>
            <a:r>
              <a:rPr lang="hu-HU" sz="1800" b="1" i="1" dirty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meteorológiai ősz</a:t>
            </a:r>
            <a:r>
              <a:rPr lang="hu-HU" sz="1800" b="1" dirty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a lombhullató növények leveleinek elsárgulásával és az idő lehűlésével kezdődik,</a:t>
            </a:r>
          </a:p>
          <a:p>
            <a:pPr algn="r">
              <a:buNone/>
            </a:pPr>
            <a:r>
              <a:rPr lang="hu-HU" sz="1800" b="1" dirty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 </a:t>
            </a:r>
            <a:r>
              <a:rPr lang="hu-HU" sz="1800" b="1" i="1" dirty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csillagászati ősz</a:t>
            </a:r>
            <a:r>
              <a:rPr lang="hu-HU" sz="1800" b="1" dirty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kezdete az őszi napéjegyenlőség napja: szeptember 23.</a:t>
            </a:r>
          </a:p>
          <a:p>
            <a:endParaRPr lang="hu-HU" sz="1800" dirty="0" smtClean="0"/>
          </a:p>
          <a:p>
            <a:endParaRPr lang="hu-HU" dirty="0"/>
          </a:p>
        </p:txBody>
      </p:sp>
      <p:pic>
        <p:nvPicPr>
          <p:cNvPr id="3074" name="Picture 2" descr="C:\Users\Heni\Desktop\canberra-autu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3744416" cy="3096344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Heni\Desktop\Romantic-autumn-daydreaming-18932448-1024-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3630216"/>
            <a:ext cx="4032448" cy="302433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  <p:txBody>
          <a:bodyPr/>
          <a:lstStyle/>
          <a:p>
            <a:r>
              <a:rPr lang="hu-HU" b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Őszi programok</a:t>
            </a:r>
            <a:endParaRPr lang="hu-HU" b="1" u="sng" dirty="0">
              <a:solidFill>
                <a:srgbClr val="654B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68760"/>
            <a:ext cx="4834880" cy="2692896"/>
          </a:xfrm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hu-HU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Fotózás a természetben</a:t>
            </a:r>
          </a:p>
          <a:p>
            <a:pPr>
              <a:buFont typeface="Wingdings" pitchFamily="2" charset="2"/>
              <a:buChar char="v"/>
            </a:pPr>
            <a:r>
              <a:rPr lang="hu-HU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Látogatás a vadasparkban</a:t>
            </a:r>
          </a:p>
          <a:p>
            <a:pPr>
              <a:buFont typeface="Wingdings" pitchFamily="2" charset="2"/>
              <a:buChar char="v"/>
            </a:pPr>
            <a:r>
              <a:rPr lang="hu-HU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Szüretelés</a:t>
            </a:r>
            <a:endParaRPr lang="hu-HU" b="1" i="1" dirty="0">
              <a:solidFill>
                <a:srgbClr val="654B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C:\Users\Heni\Desktop\n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3971181" cy="264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Heni\Desktop\Kangaroo-at-Caversham-Wildlife-P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3305605" cy="24792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Heni\Desktop\paddy harvesting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645024"/>
            <a:ext cx="4471324" cy="2978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050904" cy="994122"/>
          </a:xfrm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  <p:txBody>
          <a:bodyPr/>
          <a:lstStyle/>
          <a:p>
            <a:r>
              <a:rPr lang="hu-HU" b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Tél</a:t>
            </a:r>
            <a:endParaRPr lang="hu-HU" b="1" u="sng" dirty="0">
              <a:solidFill>
                <a:srgbClr val="654B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168352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hu-HU" sz="1800" b="1" i="1" dirty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 tél a </a:t>
            </a: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mérsékelt</a:t>
            </a:r>
            <a:r>
              <a:rPr lang="hu-HU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u-HU" sz="19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égöv</a:t>
            </a:r>
            <a:r>
              <a:rPr lang="hu-HU" sz="1900" b="1" i="1" dirty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egyik évszaka. Trópusi illetve száraz égövi tájakon nem létezik. Télen a legrövidebbek a nappalok és leghidegebb az időjárás.</a:t>
            </a:r>
          </a:p>
          <a:p>
            <a:pPr>
              <a:buNone/>
            </a:pPr>
            <a:r>
              <a:rPr lang="hu-HU" sz="1900" b="1" i="1" dirty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 Föld </a:t>
            </a:r>
            <a:r>
              <a:rPr lang="hu-HU" sz="19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északi féltekéjén</a:t>
            </a:r>
            <a:r>
              <a:rPr lang="hu-HU" sz="1900" b="1" i="1" dirty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december, január és február, míg a Föld déli féltekéjén június, július és augusztus a tél hónapjai</a:t>
            </a:r>
            <a:r>
              <a:rPr lang="hu-HU" sz="19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098" name="Picture 2" descr="C:\Users\Heni\Desktop\winter-snow-tree-alley-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12976"/>
            <a:ext cx="4262874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Heni\Desktop\frozen-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3552395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Heni\Desktop\Winter-magic-daydreaming-18154150-1024-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16437"/>
            <a:ext cx="3121025" cy="2341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  <p:txBody>
          <a:bodyPr/>
          <a:lstStyle/>
          <a:p>
            <a:r>
              <a:rPr lang="hu-HU" b="1" u="sng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Téli napforduló</a:t>
            </a:r>
            <a:endParaRPr lang="hu-HU" b="1" u="sng" dirty="0">
              <a:solidFill>
                <a:srgbClr val="654B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4265712"/>
            <a:ext cx="8229600" cy="2592288"/>
          </a:xfrm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Téli napforduló az a pillanat, amikor a Föld forgástengelye a legnagyobb szögben hajlik el a Nap sugaraitól. Az északi féltekén a téli napfordulóig a Nap északról délre halad, utána pedig délről észak felé kezd mozogni, és az év legrövidebb nappalát (következésképpen a leghosszabb éjszakát) adja.</a:t>
            </a:r>
          </a:p>
          <a:p>
            <a:pPr algn="just">
              <a:buNone/>
            </a:pPr>
            <a:r>
              <a:rPr lang="hu-HU" sz="1800" b="1" i="1" dirty="0" smtClean="0">
                <a:solidFill>
                  <a:srgbClr val="654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téli napforduló az északi féltekén december 21-én van (esetenként 22-én), a déli féltekén pedig június 21-én (esetenként 22-én vagy 20-án).</a:t>
            </a:r>
          </a:p>
          <a:p>
            <a:endParaRPr lang="hu-HU" dirty="0"/>
          </a:p>
        </p:txBody>
      </p:sp>
      <p:pic>
        <p:nvPicPr>
          <p:cNvPr id="2050" name="Picture 2" descr="C:\Users\Heni\Desktop\Earth-lighting-winter-solstice_H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4896544" cy="3213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165</Words>
  <Application>Microsoft Office PowerPoint</Application>
  <PresentationFormat>Diavetítés a képernyőre (4:3 oldalarány)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A négy évszak</vt:lpstr>
      <vt:lpstr>Tavasz</vt:lpstr>
      <vt:lpstr>Tavaszi programok</vt:lpstr>
      <vt:lpstr>Nyár</vt:lpstr>
      <vt:lpstr>Nyári napforduló</vt:lpstr>
      <vt:lpstr>Ősz</vt:lpstr>
      <vt:lpstr>Őszi programok</vt:lpstr>
      <vt:lpstr>Tél</vt:lpstr>
      <vt:lpstr>Téli napforduló</vt:lpstr>
      <vt:lpstr>Téli sportok</vt:lpstr>
      <vt:lpstr>Források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Heni</dc:creator>
  <cp:lastModifiedBy>Heni</cp:lastModifiedBy>
  <cp:revision>31</cp:revision>
  <dcterms:created xsi:type="dcterms:W3CDTF">2013-01-29T12:59:10Z</dcterms:created>
  <dcterms:modified xsi:type="dcterms:W3CDTF">2013-02-14T17:42:21Z</dcterms:modified>
</cp:coreProperties>
</file>