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73" r:id="rId5"/>
    <p:sldId id="259" r:id="rId6"/>
    <p:sldId id="262" r:id="rId7"/>
    <p:sldId id="263" r:id="rId8"/>
    <p:sldId id="261" r:id="rId9"/>
    <p:sldId id="264" r:id="rId10"/>
    <p:sldId id="265" r:id="rId11"/>
    <p:sldId id="271" r:id="rId12"/>
    <p:sldId id="258" r:id="rId13"/>
    <p:sldId id="277" r:id="rId14"/>
    <p:sldId id="278" r:id="rId15"/>
    <p:sldId id="279" r:id="rId16"/>
    <p:sldId id="280" r:id="rId17"/>
    <p:sldId id="276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5A6BAA2-3B97-428C-9535-AE1516790E07}" type="datetimeFigureOut">
              <a:rPr lang="hu-HU" smtClean="0"/>
              <a:pPr/>
              <a:t>2013.02.07.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EBDE7A3-E5A8-4A03-916A-FA89655A44DC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7" Type="http://schemas.openxmlformats.org/officeDocument/2006/relationships/image" Target="../media/image16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wmf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866762"/>
          </a:xfrm>
        </p:spPr>
        <p:txBody>
          <a:bodyPr>
            <a:normAutofit/>
          </a:bodyPr>
          <a:lstStyle/>
          <a:p>
            <a:pPr algn="ctr"/>
            <a:r>
              <a:rPr lang="hu-H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Szelektív hulladékgyűjtés</a:t>
            </a:r>
            <a:endParaRPr lang="hu-H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00034" y="2500306"/>
            <a:ext cx="8062912" cy="1214446"/>
          </a:xfrm>
        </p:spPr>
        <p:txBody>
          <a:bodyPr>
            <a:normAutofit/>
          </a:bodyPr>
          <a:lstStyle/>
          <a:p>
            <a:pPr algn="l"/>
            <a:r>
              <a:rPr lang="hu-HU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Felkészítő tanár : Pesti Zsolt</a:t>
            </a:r>
          </a:p>
          <a:p>
            <a:pPr marL="3767138" algn="l"/>
            <a:r>
              <a:rPr lang="hu-HU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Blazsán Gabriella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8596" y="1785927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Készítette: Kapcsa Szabina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142976" y="4000504"/>
            <a:ext cx="70723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Dr. Török Béla Óvoda, Általános Iskola, Speciális Szakiskola Egységes Gyógypedagógiai Módszertani Intézmény és Diákotthon</a:t>
            </a:r>
          </a:p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Arial Black" pitchFamily="34" charset="0"/>
              </a:rPr>
              <a:t>1144 Budapest, Újváros park 1. </a:t>
            </a:r>
            <a:endParaRPr lang="hu-HU" sz="2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pPr algn="ctr"/>
            <a:r>
              <a:rPr lang="hu-HU" sz="4400" b="1" dirty="0" smtClean="0">
                <a:solidFill>
                  <a:schemeClr val="tx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Szürke </a:t>
            </a:r>
            <a:r>
              <a:rPr lang="hu-HU" sz="44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színű tartály </a:t>
            </a:r>
            <a:endParaRPr lang="hu-HU" sz="4400" b="1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Tartalom helye 5" descr="Műanyag_szelektív_hulladékgyűjtő_normal--AA00727678II-01.jpg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500306"/>
            <a:ext cx="2786082" cy="300039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Tekercs vízszintesen 6"/>
          <p:cNvSpPr/>
          <p:nvPr/>
        </p:nvSpPr>
        <p:spPr>
          <a:xfrm>
            <a:off x="3428992" y="1428736"/>
            <a:ext cx="4786346" cy="18573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FF0000"/>
                </a:solidFill>
                <a:latin typeface="Arial Black" pitchFamily="34" charset="0"/>
              </a:rPr>
              <a:t>Szürke színű fémkonténerbe egyaránt be lehet dobni a műanyag- és a </a:t>
            </a:r>
            <a:r>
              <a:rPr lang="hu-HU" b="1" dirty="0" err="1" smtClean="0">
                <a:solidFill>
                  <a:srgbClr val="FF0000"/>
                </a:solidFill>
                <a:latin typeface="Arial Black" pitchFamily="34" charset="0"/>
              </a:rPr>
              <a:t>fémhulladékotat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3428992" y="2857496"/>
            <a:ext cx="45005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fém csomagolódobozokat, üdítős, sörös üvegeket, konzerves,</a:t>
            </a:r>
          </a:p>
          <a:p>
            <a:pPr algn="ctr"/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h</a:t>
            </a:r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áztartási </a:t>
            </a:r>
            <a:endParaRPr lang="hu-HU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kis fémhulladékokat,</a:t>
            </a:r>
          </a:p>
          <a:p>
            <a:pPr algn="ctr"/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evőeszközöket</a:t>
            </a:r>
            <a:endParaRPr lang="hu-H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286116" y="1857364"/>
            <a:ext cx="4155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 smtClean="0">
                <a:latin typeface="Arial Black" pitchFamily="34" charset="0"/>
              </a:rPr>
              <a:t>Mit gyűjtünk benne?</a:t>
            </a:r>
            <a:endParaRPr lang="hu-H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/>
      <p:bldP spid="8" grpId="1"/>
      <p:bldP spid="10" grpId="0"/>
      <p:bldP spid="1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Veszélyes Hulladékok</a:t>
            </a:r>
            <a:endParaRPr lang="hu-H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Kép 2" descr="hulladek.gif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785926"/>
            <a:ext cx="2571768" cy="230136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" name="Szövegdoboz 3"/>
          <p:cNvSpPr txBox="1"/>
          <p:nvPr/>
        </p:nvSpPr>
        <p:spPr>
          <a:xfrm>
            <a:off x="3714744" y="2071678"/>
            <a:ext cx="2428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  <a:latin typeface="Arial Black" pitchFamily="34" charset="0"/>
              </a:rPr>
              <a:t>Tűzveszélyes</a:t>
            </a:r>
          </a:p>
        </p:txBody>
      </p:sp>
      <p:pic>
        <p:nvPicPr>
          <p:cNvPr id="6" name="Kép 5" descr="tuzveszelyes.gif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1785926"/>
            <a:ext cx="928694" cy="92869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Kép 6" descr="S1002.jpg"/>
          <p:cNvPicPr preferRelativeResize="0"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7884" y="2857496"/>
            <a:ext cx="714380" cy="7143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Kép 7" descr="filleresotletek-hu-gyogyszer-002.jpg"/>
          <p:cNvPicPr preferRelativeResize="0"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57290" y="4500570"/>
            <a:ext cx="2762269" cy="207170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0" name="Lekerekített téglalap feliratnak 9"/>
          <p:cNvSpPr/>
          <p:nvPr/>
        </p:nvSpPr>
        <p:spPr>
          <a:xfrm rot="172728">
            <a:off x="4266284" y="3735246"/>
            <a:ext cx="3714776" cy="214314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FF0000"/>
                </a:solidFill>
                <a:latin typeface="Arial Black" pitchFamily="34" charset="0"/>
              </a:rPr>
              <a:t>Figyelem a gyógyszerek is veszélyes hulladékoknak számítanak! A lejárt és a feleslegessé vált gyógyszereket vissza kell vinni a  gyógyszertárba!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3214678" y="1357298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>
                <a:latin typeface="Arial Black" pitchFamily="34" charset="0"/>
              </a:rPr>
              <a:t>Jelölése</a:t>
            </a:r>
            <a:endParaRPr lang="hu-HU" sz="3600" dirty="0">
              <a:latin typeface="Arial Black" pitchFamily="34" charset="0"/>
            </a:endParaRPr>
          </a:p>
        </p:txBody>
      </p:sp>
      <p:pic>
        <p:nvPicPr>
          <p:cNvPr id="2050" name="Picture 2" descr="C:\Documents and Settings\tanar\Local Settings\Temporary Internet Files\Content.IE5\IX623H72\MC900347945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3357562"/>
            <a:ext cx="1346686" cy="1078422"/>
          </a:xfrm>
          <a:prstGeom prst="rect">
            <a:avLst/>
          </a:prstGeom>
          <a:noFill/>
        </p:spPr>
      </p:pic>
      <p:sp>
        <p:nvSpPr>
          <p:cNvPr id="12" name="Téglalap 11"/>
          <p:cNvSpPr/>
          <p:nvPr/>
        </p:nvSpPr>
        <p:spPr>
          <a:xfrm>
            <a:off x="4214810" y="3929066"/>
            <a:ext cx="16110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u-HU" sz="2400" b="1" dirty="0" smtClean="0">
                <a:solidFill>
                  <a:prstClr val="black"/>
                </a:solidFill>
                <a:latin typeface="Arial Black" pitchFamily="34" charset="0"/>
                <a:cs typeface="Arial" pitchFamily="34" charset="0"/>
              </a:rPr>
              <a:t>Mérgező</a:t>
            </a:r>
          </a:p>
        </p:txBody>
      </p:sp>
      <p:sp>
        <p:nvSpPr>
          <p:cNvPr id="13" name="Téglalap 12"/>
          <p:cNvSpPr/>
          <p:nvPr/>
        </p:nvSpPr>
        <p:spPr>
          <a:xfrm>
            <a:off x="3286116" y="2786058"/>
            <a:ext cx="25553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u-HU" sz="2400" b="1" dirty="0" smtClean="0">
                <a:solidFill>
                  <a:prstClr val="black"/>
                </a:solidFill>
                <a:latin typeface="Arial Black" pitchFamily="34" charset="0"/>
              </a:rPr>
              <a:t>Korrozív maró</a:t>
            </a:r>
          </a:p>
        </p:txBody>
      </p:sp>
      <p:sp>
        <p:nvSpPr>
          <p:cNvPr id="14" name="Téglalap 13"/>
          <p:cNvSpPr/>
          <p:nvPr/>
        </p:nvSpPr>
        <p:spPr>
          <a:xfrm>
            <a:off x="4643438" y="4714884"/>
            <a:ext cx="174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hu-HU" sz="2400" b="1" dirty="0" smtClean="0">
                <a:solidFill>
                  <a:prstClr val="black"/>
                </a:solidFill>
                <a:latin typeface="Arial Black" pitchFamily="34" charset="0"/>
              </a:rPr>
              <a:t>Ingerlő</a:t>
            </a:r>
            <a:endParaRPr lang="hu-HU" sz="24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pic>
        <p:nvPicPr>
          <p:cNvPr id="2051" name="Picture 3" descr="C:\Documents and Settings\tanar\Local Settings\Temporary Internet Files\Content.IE5\YXWA3HF3\MC900442138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4643446"/>
            <a:ext cx="1571636" cy="1550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 animBg="1"/>
      <p:bldP spid="10" grpId="1" animBg="1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Hulladékudvar</a:t>
            </a:r>
            <a:endParaRPr lang="hu-H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hu-HU" sz="3800" b="1" dirty="0" smtClean="0">
                <a:solidFill>
                  <a:schemeClr val="bg1"/>
                </a:solidFill>
                <a:latin typeface="Arial Black" pitchFamily="34" charset="0"/>
              </a:rPr>
              <a:t>Hogy melyik hulladékudvarban mit adhatunk le, az hulladékudvaronként és üzemeltetőként eltérő. </a:t>
            </a:r>
          </a:p>
          <a:p>
            <a:endParaRPr lang="hu-HU" b="1" dirty="0" smtClean="0">
              <a:solidFill>
                <a:schemeClr val="bg1"/>
              </a:solidFill>
            </a:endParaRPr>
          </a:p>
          <a:p>
            <a:pPr algn="ctr"/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III., Testvérhegyi út 10/a. Tel.: 439-235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IV., Ugró Gyula sor 1-3. Tel.: 230-2644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IV., Zichy Mihály - István telki út sarok Tel.: 370- 9863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VIII., Sárkány u. 5. Tel.: 210- 5995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IX., Ecseri út 9. Tel.: 280- 6664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X., Fehér köz 2. Tel.: 260-9119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XI., Bánk bán köz 8-10. Tel.: 464-5907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XIII., Tatai út 96. Tel.: 329-8437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XIV., Füredi út 74. sz. mellett Tel.: 222-5552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XV., Károlyi Sándor u. 119. Tel.: 305-2429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XVI., Csömöri út 2-4. Tel.: 405-2429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XVII., Gyökér köz 4. Tel.: 259-1691</a:t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</a:rPr>
              <a:t>XXI., Bajáik Ferenc u. 86. Tel.: 420-7710</a:t>
            </a: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285852" y="357166"/>
            <a:ext cx="67104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„Csak egy Földünk van”</a:t>
            </a:r>
            <a:endParaRPr lang="hu-H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1428728" y="5072074"/>
            <a:ext cx="63579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……..ha azt tönkretesszük, nincs kiút, nem lehet más bolygóra átköltözni</a:t>
            </a:r>
            <a:r>
              <a:rPr lang="hu-HU" dirty="0" smtClean="0">
                <a:solidFill>
                  <a:schemeClr val="bg1"/>
                </a:solidFill>
                <a:latin typeface="Arial Black" pitchFamily="34" charset="0"/>
              </a:rPr>
              <a:t>.</a:t>
            </a:r>
            <a:endParaRPr lang="hu-HU" dirty="0"/>
          </a:p>
        </p:txBody>
      </p:sp>
      <p:pic>
        <p:nvPicPr>
          <p:cNvPr id="3074" name="Picture 2" descr="http://pctrs.network.hu/clubblogpicture/1/4/_/104845_727316366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643050"/>
            <a:ext cx="4214842" cy="316113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357290" y="1142984"/>
            <a:ext cx="65008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smtClean="0">
                <a:solidFill>
                  <a:schemeClr val="bg1"/>
                </a:solidFill>
                <a:latin typeface="Arial Black" pitchFamily="34" charset="0"/>
              </a:rPr>
              <a:t>Ha nem vásárolnánk </a:t>
            </a:r>
            <a:r>
              <a:rPr lang="hu-HU" sz="3200" dirty="0" smtClean="0">
                <a:solidFill>
                  <a:srgbClr val="FF0000"/>
                </a:solidFill>
                <a:latin typeface="Arial Black" pitchFamily="34" charset="0"/>
              </a:rPr>
              <a:t>fölösleges  dolgokat,</a:t>
            </a:r>
            <a:r>
              <a:rPr lang="hu-HU" sz="3200" dirty="0" smtClean="0">
                <a:solidFill>
                  <a:schemeClr val="bg1"/>
                </a:solidFill>
                <a:latin typeface="Arial Black" pitchFamily="34" charset="0"/>
              </a:rPr>
              <a:t> amelyekből rövidesen hulladék lesz, </a:t>
            </a:r>
            <a:r>
              <a:rPr lang="hu-HU" sz="3200" dirty="0" smtClean="0">
                <a:solidFill>
                  <a:srgbClr val="FF0000"/>
                </a:solidFill>
                <a:latin typeface="Arial Black" pitchFamily="34" charset="0"/>
              </a:rPr>
              <a:t>környezetbarát</a:t>
            </a:r>
            <a:r>
              <a:rPr lang="hu-HU" sz="3200" dirty="0" smtClean="0">
                <a:solidFill>
                  <a:schemeClr val="bg1"/>
                </a:solidFill>
                <a:latin typeface="Arial Black" pitchFamily="34" charset="0"/>
              </a:rPr>
              <a:t> termékeket vennénk és ilyen csomagolóanyagokat használnánk, akkor kevésbé károsítanánk környezetünket.</a:t>
            </a:r>
            <a:endParaRPr lang="hu-HU" sz="3200" dirty="0"/>
          </a:p>
        </p:txBody>
      </p:sp>
      <p:pic>
        <p:nvPicPr>
          <p:cNvPr id="3074" name="Picture 2" descr="http://www.felsofokon.hu/sites/default/files/users/mernoki-muszaki/images/kornyezetbarat-vedjegy-5231.png"/>
          <p:cNvPicPr>
            <a:picLocks noChangeAspect="1" noChangeArrowheads="1"/>
          </p:cNvPicPr>
          <p:nvPr/>
        </p:nvPicPr>
        <p:blipFill>
          <a:blip r:embed="rId2"/>
          <a:srcRect l="26667" t="23028" r="28889" b="28357"/>
          <a:stretch>
            <a:fillRect/>
          </a:stretch>
        </p:blipFill>
        <p:spPr bwMode="auto">
          <a:xfrm>
            <a:off x="7286644" y="428604"/>
            <a:ext cx="1579156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786050" y="357166"/>
            <a:ext cx="27270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4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Kérdések</a:t>
            </a:r>
          </a:p>
        </p:txBody>
      </p:sp>
      <p:sp>
        <p:nvSpPr>
          <p:cNvPr id="3" name="Téglalap 2"/>
          <p:cNvSpPr/>
          <p:nvPr/>
        </p:nvSpPr>
        <p:spPr>
          <a:xfrm>
            <a:off x="285720" y="1428736"/>
            <a:ext cx="864399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/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1. Milyen színűek a szelektív gyűjtő tartályok?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kék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zöld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szürke 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f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ehér</a:t>
            </a:r>
            <a:endParaRPr lang="hu-HU" sz="28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361950" indent="-361950">
              <a:buFont typeface="Arial" pitchFamily="34" charset="0"/>
              <a:buChar char="•"/>
            </a:pP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s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árga</a:t>
            </a:r>
            <a:endParaRPr lang="hu-HU" sz="28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361950" indent="-361950">
              <a:buFont typeface="Arial" pitchFamily="34" charset="0"/>
              <a:buChar char="•"/>
            </a:pPr>
            <a:endParaRPr lang="hu-HU" sz="28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541338" indent="-541338"/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2. Hány szelektív gyűjtő udvar van Budapesten?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15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13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150</a:t>
            </a:r>
          </a:p>
          <a:p>
            <a:pPr marL="361950" indent="-361950">
              <a:buFont typeface="Arial" pitchFamily="34" charset="0"/>
              <a:buChar char="•"/>
            </a:pPr>
            <a:endParaRPr lang="hu-HU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361950" indent="-361950">
              <a:buFont typeface="Arial" pitchFamily="34" charset="0"/>
              <a:buChar char="•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2714612" y="428604"/>
            <a:ext cx="27270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4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>
                    <a:lumMod val="9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Kérdések</a:t>
            </a:r>
            <a:endParaRPr lang="hu-HU" b="1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>
                  <a:lumMod val="9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0" y="1857364"/>
            <a:ext cx="871540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3. A gyógyszerek veszélyes hulladékoknak számítanak </a:t>
            </a:r>
            <a:r>
              <a:rPr lang="hu-HU" sz="2800" b="1" u="sng" dirty="0" smtClean="0">
                <a:solidFill>
                  <a:schemeClr val="bg1"/>
                </a:solidFill>
                <a:latin typeface="Arial Black" pitchFamily="34" charset="0"/>
              </a:rPr>
              <a:t>igen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 vagy </a:t>
            </a:r>
            <a:r>
              <a:rPr lang="hu-HU" sz="2800" b="1" u="sng" dirty="0" smtClean="0">
                <a:solidFill>
                  <a:schemeClr val="bg1"/>
                </a:solidFill>
                <a:latin typeface="Arial Black" pitchFamily="34" charset="0"/>
              </a:rPr>
              <a:t>nem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?</a:t>
            </a:r>
          </a:p>
          <a:p>
            <a:pPr algn="ctr"/>
            <a:endParaRPr lang="hu-HU" sz="28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 Fontos tudni hogy a gyógyszerek veszélyes hulladékoknak 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számítanak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!</a:t>
            </a:r>
            <a:endParaRPr lang="hu-HU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hu-HU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hu-HU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hu-HU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0" y="4398496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4. Milyen típusú hulladékot gyűjtenek a  hulladékudvarban? </a:t>
            </a:r>
          </a:p>
          <a:p>
            <a:pPr algn="ctr"/>
            <a:endParaRPr lang="hu-HU" sz="28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p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apírt, </a:t>
            </a:r>
          </a:p>
          <a:p>
            <a:pPr algn="ctr"/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f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émet, műanyagot, 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g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yümölcsitalos 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és 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tejes </a:t>
            </a:r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dobozt.</a:t>
            </a:r>
            <a:endParaRPr lang="hu-H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Forrás</a:t>
            </a:r>
            <a:endParaRPr lang="hu-H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hu-HU" sz="6400" b="1" u="sng" dirty="0" smtClean="0">
                <a:solidFill>
                  <a:schemeClr val="bg1"/>
                </a:solidFill>
                <a:latin typeface="Arial Black" pitchFamily="34" charset="0"/>
              </a:rPr>
              <a:t>http://www.kvvm.hu/szelektiv/mit_gyujtsek.php</a:t>
            </a:r>
            <a:endParaRPr lang="hu-HU" sz="64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hu-HU" sz="6400" b="1" u="sng" dirty="0" smtClean="0">
                <a:solidFill>
                  <a:schemeClr val="bg1"/>
                </a:solidFill>
                <a:latin typeface="Arial Black" pitchFamily="34" charset="0"/>
              </a:rPr>
              <a:t>http://www.kvvm.hu/szakmai/hulladekgazd/oktatas/csaladihaz/szelektivhulladek.htm</a:t>
            </a:r>
            <a:endParaRPr lang="hu-HU" sz="64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hu-HU" sz="6400" b="1" u="sng" dirty="0" smtClean="0">
                <a:solidFill>
                  <a:schemeClr val="bg1"/>
                </a:solidFill>
                <a:latin typeface="Arial Black" pitchFamily="34" charset="0"/>
              </a:rPr>
              <a:t>https://www.google.hu/search?q=vesz%C3%A9lyes+hullad%C3%A9k&amp;hl=hu&amp;client=firefox-a&amp;hs=gzd&amp;tbo=d&amp;rls=org.mozilla:hu:official&amp;channel=np&amp;source=lnms&amp;tbm=isch&amp;sa=X&amp;ei=nK8QUYumEI-yhAexmIHYBw&amp;ved=0CAoQ_AUoAA&amp;biw=1024&amp;bih=629#imgrc=xx1AwqibEmI8JM%3A%3BY0CelCQOlEhMkM%3Bhttp%253A%252F%252Fwww.gyula</a:t>
            </a:r>
            <a:r>
              <a:rPr lang="hu-HU" sz="8000" b="1" u="sng" dirty="0" smtClean="0">
                <a:solidFill>
                  <a:schemeClr val="bg1"/>
                </a:solidFill>
                <a:latin typeface="Arial Black" pitchFamily="34" charset="0"/>
              </a:rPr>
              <a:t>varikastely.hu%252Fwp-content%252Fimages%252Fokogazdalkodas%252Fhulladek-</a:t>
            </a:r>
          </a:p>
          <a:p>
            <a:endParaRPr lang="hu-HU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hu-HU" sz="6400" b="1" i="1" cap="all" dirty="0" smtClean="0">
                <a:solidFill>
                  <a:schemeClr val="bg1"/>
                </a:solidFill>
                <a:latin typeface="Arial Black" pitchFamily="34" charset="0"/>
              </a:rPr>
              <a:t>A Könyv címe : </a:t>
            </a:r>
            <a:r>
              <a:rPr lang="hu-HU" sz="6400" b="1" i="1" cap="all" dirty="0" err="1" smtClean="0">
                <a:solidFill>
                  <a:schemeClr val="bg1"/>
                </a:solidFill>
                <a:latin typeface="Arial Black" pitchFamily="34" charset="0"/>
              </a:rPr>
              <a:t>Pigler</a:t>
            </a:r>
            <a:r>
              <a:rPr lang="hu-HU" sz="6400" b="1" i="1" cap="all" dirty="0" smtClean="0">
                <a:solidFill>
                  <a:schemeClr val="bg1"/>
                </a:solidFill>
                <a:latin typeface="Arial Black" pitchFamily="34" charset="0"/>
              </a:rPr>
              <a:t> Edit Természetvédelem, Környezetvédelem, Egészségvédelem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Mit jelent a szelektív hulladékgyűjtés?</a:t>
            </a:r>
            <a:endParaRPr lang="hu-HU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72000"/>
          </a:xfrm>
        </p:spPr>
        <p:txBody>
          <a:bodyPr numCol="1">
            <a:no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Hulladéknak nevezzük a termelés vagy a felhasználás folyamán keletkezett, fölöslegessé vált anyagot.</a:t>
            </a:r>
          </a:p>
          <a:p>
            <a:endParaRPr lang="hu-HU" sz="24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A fejlettebb országokban  már megvalósult a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szelektív hulladékgyűjtés</a:t>
            </a: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 ami azt jelenti, hogy külön konténerbe dobják a papír-, a műanyag-, a fém-, és a szerves hulladékot.</a:t>
            </a:r>
          </a:p>
          <a:p>
            <a:endParaRPr lang="hu-HU" sz="2400" b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A szelektív hulladékgyűjtés az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újrafeldolgozás</a:t>
            </a: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, első lépése. Ennek során a lakosság, anyag szerint </a:t>
            </a:r>
            <a:r>
              <a:rPr lang="hu-HU" sz="2400" dirty="0" smtClean="0">
                <a:solidFill>
                  <a:srgbClr val="FF0000"/>
                </a:solidFill>
                <a:latin typeface="Arial Black" pitchFamily="34" charset="0"/>
              </a:rPr>
              <a:t>szétválogatva</a:t>
            </a: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 gyűjtik a hulladékokat!</a:t>
            </a:r>
          </a:p>
          <a:p>
            <a:endParaRPr lang="hu-HU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Újrahasznosítás</a:t>
            </a:r>
            <a:r>
              <a:rPr lang="hu-HU" sz="32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hu-HU" sz="32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</a:br>
            <a:endParaRPr lang="hu-H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3714752"/>
            <a:ext cx="8229600" cy="281149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nem</a:t>
            </a:r>
            <a:r>
              <a:rPr lang="hu-HU" sz="2400" i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természetes</a:t>
            </a:r>
            <a:r>
              <a:rPr lang="hu-HU" sz="2400" i="1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főleg</a:t>
            </a:r>
            <a:r>
              <a:rPr lang="hu-HU" sz="2400" i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hulladékká váló anyagokat nyersanyaggá</a:t>
            </a:r>
            <a:r>
              <a:rPr lang="hu-HU" sz="2400" i="1" dirty="0" smtClean="0">
                <a:solidFill>
                  <a:schemeClr val="tx1">
                    <a:lumMod val="95000"/>
                  </a:schemeClr>
                </a:solidFill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alakítsa</a:t>
            </a:r>
            <a:r>
              <a:rPr lang="hu-HU" sz="2400" i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át</a:t>
            </a:r>
            <a:endParaRPr lang="hu-HU" sz="2400" i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425450" indent="-425450">
              <a:buFont typeface="+mj-lt"/>
              <a:buAutoNum type="arabicPeriod"/>
            </a:pP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olyan másodlagos, újra hasznosítható anyagokat állítson elő, amelyek segítik a természetes anyagok felhasználásának csökkentését</a:t>
            </a:r>
            <a:endParaRPr lang="hu-HU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Felhő 3"/>
          <p:cNvSpPr/>
          <p:nvPr/>
        </p:nvSpPr>
        <p:spPr>
          <a:xfrm>
            <a:off x="5286380" y="1000108"/>
            <a:ext cx="3714776" cy="12858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Mit jelent az újrahasznosítás?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500034" y="2500306"/>
            <a:ext cx="7929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Mindazon tevékenységek, melyeknek célja: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ndex.hu/cikkepek/0708/belfold/szemet2.jpg"/>
          <p:cNvPicPr>
            <a:picLocks noChangeAspect="1" noChangeArrowheads="1"/>
          </p:cNvPicPr>
          <p:nvPr/>
        </p:nvPicPr>
        <p:blipFill>
          <a:blip r:embed="rId2"/>
          <a:srcRect t="19259" r="10000"/>
          <a:stretch>
            <a:fillRect/>
          </a:stretch>
        </p:blipFill>
        <p:spPr bwMode="auto">
          <a:xfrm>
            <a:off x="785786" y="1500174"/>
            <a:ext cx="5786478" cy="3893371"/>
          </a:xfrm>
          <a:prstGeom prst="rect">
            <a:avLst/>
          </a:prstGeom>
          <a:noFill/>
        </p:spPr>
      </p:pic>
      <p:sp>
        <p:nvSpPr>
          <p:cNvPr id="5" name="Lefelé nyíl 4"/>
          <p:cNvSpPr/>
          <p:nvPr/>
        </p:nvSpPr>
        <p:spPr>
          <a:xfrm rot="3625355">
            <a:off x="6970062" y="736243"/>
            <a:ext cx="486175" cy="1785950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6" name="Felfelé nyíl 5"/>
          <p:cNvSpPr/>
          <p:nvPr/>
        </p:nvSpPr>
        <p:spPr>
          <a:xfrm rot="17929883">
            <a:off x="4805376" y="4743043"/>
            <a:ext cx="571504" cy="1686034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Felhő 6"/>
          <p:cNvSpPr/>
          <p:nvPr/>
        </p:nvSpPr>
        <p:spPr>
          <a:xfrm>
            <a:off x="5786446" y="357166"/>
            <a:ext cx="2786082" cy="714356"/>
          </a:xfrm>
          <a:prstGeom prst="cloudCallou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  <a:latin typeface="Arial Black" pitchFamily="34" charset="0"/>
              </a:rPr>
              <a:t>Helyes</a:t>
            </a:r>
            <a:r>
              <a:rPr lang="hu-HU" sz="2400" b="1" dirty="0" smtClean="0">
                <a:solidFill>
                  <a:srgbClr val="FF0000"/>
                </a:solidFill>
              </a:rPr>
              <a:t>!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8" name="Felhő 7"/>
          <p:cNvSpPr/>
          <p:nvPr/>
        </p:nvSpPr>
        <p:spPr>
          <a:xfrm>
            <a:off x="5786446" y="5000636"/>
            <a:ext cx="3357554" cy="1071570"/>
          </a:xfrm>
          <a:prstGeom prst="cloudCallou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  <a:latin typeface="Arial Black" pitchFamily="34" charset="0"/>
              </a:rPr>
              <a:t>Helytelen!</a:t>
            </a:r>
            <a:endParaRPr lang="hu-HU" sz="24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5072066" y="1500174"/>
            <a:ext cx="1714512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Szelektív gyűjtő tartályok</a:t>
            </a:r>
            <a:endParaRPr lang="hu-H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600200"/>
            <a:ext cx="8229600" cy="4525963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5" name="il_fi" descr="http://www.polyduct.hu/dynamic/hulladekgyujto_edenyzet.jpg"/>
          <p:cNvPicPr preferRelativeResize="0">
            <a:picLocks noChangeAspect="1"/>
          </p:cNvPicPr>
          <p:nvPr/>
        </p:nvPicPr>
        <p:blipFill>
          <a:blip r:embed="rId2"/>
          <a:srcRect l="3415" t="20312" r="2675" b="9375"/>
          <a:stretch>
            <a:fillRect/>
          </a:stretch>
        </p:blipFill>
        <p:spPr bwMode="auto">
          <a:xfrm>
            <a:off x="500034" y="1785926"/>
            <a:ext cx="7858180" cy="3214710"/>
          </a:xfrm>
          <a:prstGeom prst="rect">
            <a:avLst/>
          </a:prstGeom>
          <a:ln w="2286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hu-HU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Zöld </a:t>
            </a:r>
            <a:r>
              <a:rPr lang="hu-HU" sz="44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színű tartály</a:t>
            </a:r>
            <a:endParaRPr lang="hu-HU" sz="4400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Tartalom helye 3" descr="index.jpg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2928934"/>
            <a:ext cx="3000364" cy="328614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7" name="Szövegdoboz 6"/>
          <p:cNvSpPr txBox="1"/>
          <p:nvPr/>
        </p:nvSpPr>
        <p:spPr>
          <a:xfrm>
            <a:off x="4938714" y="272414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3500430" y="3071810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színes ital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Parfüm üvegeket,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konzerves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  <a:latin typeface="Arial Black" pitchFamily="34" charset="0"/>
              </a:rPr>
              <a:t>üvegeket.</a:t>
            </a:r>
            <a:endParaRPr lang="hu-HU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Lekerekített téglalap feliratnak 10"/>
          <p:cNvSpPr/>
          <p:nvPr/>
        </p:nvSpPr>
        <p:spPr>
          <a:xfrm>
            <a:off x="714348" y="1285860"/>
            <a:ext cx="2928958" cy="85725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 smtClean="0">
                <a:solidFill>
                  <a:srgbClr val="FF0000"/>
                </a:solidFill>
                <a:latin typeface="Arial Black" pitchFamily="34" charset="0"/>
              </a:rPr>
              <a:t>Lényeg hogy az üveg üres legyen!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3714744" y="1000108"/>
            <a:ext cx="2857520" cy="2143140"/>
            <a:chOff x="3071802" y="4786322"/>
            <a:chExt cx="1847850" cy="1260475"/>
          </a:xfrm>
        </p:grpSpPr>
        <p:pic>
          <p:nvPicPr>
            <p:cNvPr id="13315" name="Picture 3" descr="C:\Documents and Settings\tanar\Local Settings\Temporary Internet Files\Content.IE5\MN78GBVF\MC900438006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1802" y="4786322"/>
              <a:ext cx="1847850" cy="1260475"/>
            </a:xfrm>
            <a:prstGeom prst="rect">
              <a:avLst/>
            </a:prstGeom>
            <a:noFill/>
          </p:spPr>
        </p:pic>
        <p:sp>
          <p:nvSpPr>
            <p:cNvPr id="10" name="Téglalap 9"/>
            <p:cNvSpPr/>
            <p:nvPr/>
          </p:nvSpPr>
          <p:spPr>
            <a:xfrm rot="572349">
              <a:off x="3990453" y="5406241"/>
              <a:ext cx="869081" cy="5238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20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Tilos</a:t>
              </a:r>
              <a:endParaRPr lang="hu-H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Szövegdoboz 12"/>
          <p:cNvSpPr txBox="1"/>
          <p:nvPr/>
        </p:nvSpPr>
        <p:spPr>
          <a:xfrm>
            <a:off x="3428992" y="3000372"/>
            <a:ext cx="39290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FF0000"/>
                </a:solidFill>
                <a:latin typeface="Arial Black" pitchFamily="34" charset="0"/>
              </a:rPr>
              <a:t>Ne dobjunk bele:</a:t>
            </a:r>
            <a:r>
              <a:rPr lang="hu-HU" sz="28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színezetlen, azaz fehér üvegeket, </a:t>
            </a:r>
          </a:p>
          <a:p>
            <a:pPr algn="ctr"/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drótszövetes üvegeket, katedrálüvegeket, kerámiákat, </a:t>
            </a:r>
          </a:p>
          <a:p>
            <a:pPr algn="ctr"/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porcelánokat.</a:t>
            </a:r>
            <a:endParaRPr lang="hu-H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2571736" y="2357430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 Black" pitchFamily="34" charset="0"/>
              </a:rPr>
              <a:t>Mit gyűjtünk benne?</a:t>
            </a:r>
            <a:endParaRPr lang="hu-HU" sz="28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uiExpand="1" build="allAtOnce"/>
      <p:bldP spid="11" grpId="0" animBg="1"/>
      <p:bldP spid="13" grpId="0"/>
      <p:bldP spid="22" grpId="0"/>
      <p:bldP spid="2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hu-HU" sz="4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Sárga </a:t>
            </a:r>
            <a:r>
              <a:rPr lang="hu-H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színű tartály</a:t>
            </a:r>
            <a:endParaRPr lang="hu-HU" sz="4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00034" y="5357826"/>
            <a:ext cx="428628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  <a:latin typeface="Arial Black" pitchFamily="34" charset="0"/>
              </a:rPr>
              <a:t>Műanyag flakonokat tisztán és össze taposva cél szerű bele dobni!</a:t>
            </a:r>
            <a:endParaRPr lang="hu-H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2857488" y="3000372"/>
            <a:ext cx="55721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üdítős, </a:t>
            </a:r>
          </a:p>
          <a:p>
            <a:r>
              <a:rPr lang="hu-HU" sz="2800" dirty="0" err="1" smtClean="0">
                <a:solidFill>
                  <a:schemeClr val="bg1"/>
                </a:solidFill>
                <a:latin typeface="Arial Black" pitchFamily="34" charset="0"/>
              </a:rPr>
              <a:t>PET-palackokat</a:t>
            </a:r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háztartási flakonokat,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tiszta szatyrokat,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tasakok, csomagoló fóliákat</a:t>
            </a:r>
            <a:endParaRPr lang="hu-H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3357554" y="1500174"/>
            <a:ext cx="5429256" cy="1357322"/>
            <a:chOff x="3428992" y="1571612"/>
            <a:chExt cx="5429256" cy="1357322"/>
          </a:xfrm>
        </p:grpSpPr>
        <p:sp>
          <p:nvSpPr>
            <p:cNvPr id="9" name="Tekercs vízszintesen 8"/>
            <p:cNvSpPr/>
            <p:nvPr/>
          </p:nvSpPr>
          <p:spPr>
            <a:xfrm>
              <a:off x="4500562" y="1571612"/>
              <a:ext cx="4357686" cy="1357322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hu-HU" b="1" i="1" dirty="0" smtClean="0">
                  <a:solidFill>
                    <a:srgbClr val="FF0000"/>
                  </a:solidFill>
                  <a:latin typeface="Arial Black" pitchFamily="34" charset="0"/>
                </a:rPr>
                <a:t>Ne dobjunk bele</a:t>
              </a:r>
              <a:r>
                <a:rPr lang="hu-HU" b="1" dirty="0" smtClean="0">
                  <a:solidFill>
                    <a:srgbClr val="FF0000"/>
                  </a:solidFill>
                  <a:latin typeface="Arial Black" pitchFamily="34" charset="0"/>
                </a:rPr>
                <a:t> zsíros, olajos, háztartási vegyi anyaggal szennyezett flakont!</a:t>
              </a:r>
              <a:endParaRPr lang="hu-HU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pic>
          <p:nvPicPr>
            <p:cNvPr id="1026" name="Picture 2" descr="C:\Documents and Settings\tanar\Local Settings\Temporary Internet Files\Content.IE5\YXWA3HF3\MC900054583[1].w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28992" y="1571612"/>
              <a:ext cx="1214446" cy="1219346"/>
            </a:xfrm>
            <a:prstGeom prst="rect">
              <a:avLst/>
            </a:prstGeom>
            <a:noFill/>
          </p:spPr>
        </p:pic>
      </p:grpSp>
      <p:sp>
        <p:nvSpPr>
          <p:cNvPr id="12" name="Téglalap 11"/>
          <p:cNvSpPr/>
          <p:nvPr/>
        </p:nvSpPr>
        <p:spPr>
          <a:xfrm>
            <a:off x="3000364" y="2071678"/>
            <a:ext cx="4155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 smtClean="0">
                <a:latin typeface="Arial Black" pitchFamily="34" charset="0"/>
              </a:rPr>
              <a:t>Mit gyűjtünk benne?</a:t>
            </a:r>
            <a:endParaRPr lang="hu-HU" sz="2800" dirty="0">
              <a:latin typeface="Arial Black" pitchFamily="34" charset="0"/>
            </a:endParaRPr>
          </a:p>
        </p:txBody>
      </p:sp>
      <p:pic>
        <p:nvPicPr>
          <p:cNvPr id="14" name="Tartalom helye 13" descr="szelektív-XXI._Hollandi-út-eleje_21.jpg"/>
          <p:cNvPicPr>
            <a:picLocks noGrp="1" noChangeAspect="1"/>
          </p:cNvPicPr>
          <p:nvPr>
            <p:ph idx="1"/>
          </p:nvPr>
        </p:nvPicPr>
        <p:blipFill>
          <a:blip r:embed="rId3"/>
          <a:srcRect l="14583" t="1563" r="14583"/>
          <a:stretch>
            <a:fillRect/>
          </a:stretch>
        </p:blipFill>
        <p:spPr>
          <a:xfrm>
            <a:off x="642910" y="1571612"/>
            <a:ext cx="1928826" cy="357397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0" grpId="0" build="allAtOnce"/>
      <p:bldP spid="12" grpId="0"/>
      <p:bldP spid="1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Fehér </a:t>
            </a:r>
            <a:r>
              <a:rPr lang="hu-H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színű tartály</a:t>
            </a:r>
            <a:endParaRPr lang="hu-HU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Tartalom helye 5" descr="images.jpg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714620"/>
            <a:ext cx="2286016" cy="3048004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8" name="Ellipszis feliratnak 7"/>
          <p:cNvSpPr/>
          <p:nvPr/>
        </p:nvSpPr>
        <p:spPr>
          <a:xfrm rot="670817">
            <a:off x="3890657" y="3805615"/>
            <a:ext cx="3357586" cy="214314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  <a:latin typeface="Arial Black" pitchFamily="34" charset="0"/>
              </a:rPr>
              <a:t>színes üveget, (pl. zöld, barna üveget), tükröt, ablaküveget, villanykörtét, szemüveget, nagyítót,</a:t>
            </a:r>
            <a:endParaRPr lang="hu-H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Hullám 10"/>
          <p:cNvSpPr/>
          <p:nvPr/>
        </p:nvSpPr>
        <p:spPr>
          <a:xfrm rot="410667">
            <a:off x="427123" y="1212710"/>
            <a:ext cx="2214578" cy="157163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>
                <a:solidFill>
                  <a:srgbClr val="FF0000"/>
                </a:solidFill>
                <a:latin typeface="Arial Black" pitchFamily="34" charset="0"/>
              </a:rPr>
              <a:t>TILOS BELEDOBNI!</a:t>
            </a:r>
            <a:endParaRPr lang="hu-HU" sz="2000" dirty="0"/>
          </a:p>
        </p:txBody>
      </p:sp>
      <p:sp>
        <p:nvSpPr>
          <p:cNvPr id="10" name="Téglalap 9"/>
          <p:cNvSpPr/>
          <p:nvPr/>
        </p:nvSpPr>
        <p:spPr>
          <a:xfrm>
            <a:off x="2714612" y="1571612"/>
            <a:ext cx="4155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 smtClean="0">
                <a:latin typeface="Arial Black" pitchFamily="34" charset="0"/>
              </a:rPr>
              <a:t>Mit gyűjtünk benne?</a:t>
            </a:r>
            <a:endParaRPr lang="hu-HU" sz="2800" dirty="0">
              <a:latin typeface="Arial Black" pitchFamily="34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2786050" y="2500306"/>
            <a:ext cx="44291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kiöblített italos,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színezetlen üvegeket, konzerves dobozokat,</a:t>
            </a:r>
          </a:p>
          <a:p>
            <a:r>
              <a:rPr lang="hu-HU" sz="2800" dirty="0" smtClean="0">
                <a:solidFill>
                  <a:schemeClr val="bg1"/>
                </a:solidFill>
                <a:latin typeface="Arial Black" pitchFamily="34" charset="0"/>
              </a:rPr>
              <a:t>parfümös üvegeket</a:t>
            </a:r>
            <a:endParaRPr lang="hu-HU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1" grpId="0" animBg="1"/>
      <p:bldP spid="11" grpId="1" animBg="1"/>
      <p:bldP spid="10" grpId="0"/>
      <p:bldP spid="10" grpId="1"/>
      <p:bldP spid="1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/>
          </a:bodyPr>
          <a:lstStyle/>
          <a:p>
            <a:pPr algn="ctr"/>
            <a:r>
              <a:rPr lang="hu-HU" sz="4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Kék</a:t>
            </a:r>
            <a:r>
              <a:rPr lang="hu-HU" sz="4400" b="1" dirty="0" smtClean="0">
                <a:solidFill>
                  <a:schemeClr val="tx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színű tartály!</a:t>
            </a:r>
            <a:endParaRPr lang="hu-HU" sz="4400" b="1" dirty="0">
              <a:solidFill>
                <a:schemeClr val="tx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Tartalom helye 3" descr="post_50749_20110622084056.jpg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2143116"/>
            <a:ext cx="3372183" cy="3643338"/>
          </a:xfrm>
          <a:prstGeom prst="ellipse">
            <a:avLst/>
          </a:prstGeom>
          <a:solidFill>
            <a:srgbClr val="00B0F0"/>
          </a:solidFill>
          <a:ln w="63500" cap="rnd">
            <a:solidFill>
              <a:srgbClr val="00B0F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Szövegdoboz 7"/>
          <p:cNvSpPr txBox="1"/>
          <p:nvPr/>
        </p:nvSpPr>
        <p:spPr>
          <a:xfrm>
            <a:off x="3714744" y="2214554"/>
            <a:ext cx="442915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újságokat, </a:t>
            </a:r>
          </a:p>
          <a:p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folyóiratokat, kartondobozokat,</a:t>
            </a:r>
          </a:p>
          <a:p>
            <a:r>
              <a:rPr lang="hu-HU" sz="2800" b="1" dirty="0" smtClean="0">
                <a:solidFill>
                  <a:schemeClr val="bg1"/>
                </a:solidFill>
                <a:latin typeface="Arial Black" pitchFamily="34" charset="0"/>
              </a:rPr>
              <a:t>tejes, gyümölcsitalos dobozokat</a:t>
            </a:r>
          </a:p>
          <a:p>
            <a:endParaRPr lang="hu-H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" name="Csoportba foglalás 15"/>
          <p:cNvGrpSpPr/>
          <p:nvPr/>
        </p:nvGrpSpPr>
        <p:grpSpPr>
          <a:xfrm rot="577960">
            <a:off x="3243951" y="3255468"/>
            <a:ext cx="5766208" cy="1847106"/>
            <a:chOff x="3357556" y="4500569"/>
            <a:chExt cx="5766208" cy="1847106"/>
          </a:xfrm>
        </p:grpSpPr>
        <p:grpSp>
          <p:nvGrpSpPr>
            <p:cNvPr id="5" name="Csoportba foglalás 4"/>
            <p:cNvGrpSpPr/>
            <p:nvPr/>
          </p:nvGrpSpPr>
          <p:grpSpPr>
            <a:xfrm>
              <a:off x="3357556" y="4500569"/>
              <a:ext cx="1847850" cy="1260475"/>
              <a:chOff x="3071803" y="4786322"/>
              <a:chExt cx="1847850" cy="1260475"/>
            </a:xfrm>
          </p:grpSpPr>
          <p:pic>
            <p:nvPicPr>
              <p:cNvPr id="6" name="Picture 3" descr="C:\Documents and Settings\tanar\Local Settings\Temporary Internet Files\Content.IE5\MN78GBVF\MC900438006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071803" y="4786322"/>
                <a:ext cx="1847850" cy="1260475"/>
              </a:xfrm>
              <a:prstGeom prst="rect">
                <a:avLst/>
              </a:prstGeom>
              <a:noFill/>
            </p:spPr>
          </p:pic>
          <p:sp>
            <p:nvSpPr>
              <p:cNvPr id="7" name="Téglalap 6"/>
              <p:cNvSpPr/>
              <p:nvPr/>
            </p:nvSpPr>
            <p:spPr>
              <a:xfrm rot="572349">
                <a:off x="3990454" y="5406241"/>
                <a:ext cx="869081" cy="52382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2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Tilos</a:t>
                </a:r>
                <a:endParaRPr lang="hu-HU" sz="20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" name="Egy sarkán kerekített téglalap 9"/>
            <p:cNvSpPr/>
            <p:nvPr/>
          </p:nvSpPr>
          <p:spPr>
            <a:xfrm>
              <a:off x="6051930" y="5347543"/>
              <a:ext cx="3071834" cy="1000132"/>
            </a:xfrm>
            <a:prstGeom prst="round1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b="1" dirty="0" smtClean="0">
                  <a:solidFill>
                    <a:srgbClr val="FF0000"/>
                  </a:solidFill>
                  <a:latin typeface="Arial Black" pitchFamily="34" charset="0"/>
                </a:rPr>
                <a:t>Műanyag mappát, nejlon fóliát beledobni!</a:t>
              </a:r>
              <a:endParaRPr lang="hu-HU" b="1" dirty="0">
                <a:solidFill>
                  <a:srgbClr val="FF0000"/>
                </a:solidFill>
                <a:latin typeface="Arial Black" pitchFamily="34" charset="0"/>
              </a:endParaRPr>
            </a:p>
          </p:txBody>
        </p:sp>
        <p:cxnSp>
          <p:nvCxnSpPr>
            <p:cNvPr id="13" name="Egyenes összekötő 12"/>
            <p:cNvCxnSpPr>
              <a:stCxn id="6" idx="3"/>
            </p:cNvCxnSpPr>
            <p:nvPr/>
          </p:nvCxnSpPr>
          <p:spPr>
            <a:xfrm>
              <a:off x="5205405" y="5130807"/>
              <a:ext cx="938232" cy="512770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églalap 16"/>
          <p:cNvSpPr/>
          <p:nvPr/>
        </p:nvSpPr>
        <p:spPr>
          <a:xfrm>
            <a:off x="3000364" y="1571612"/>
            <a:ext cx="4155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 smtClean="0">
                <a:latin typeface="Arial Black" pitchFamily="34" charset="0"/>
              </a:rPr>
              <a:t>Mit gyűjtünk benne?</a:t>
            </a:r>
            <a:endParaRPr lang="hu-HU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8" grpId="1"/>
      <p:bldP spid="17" grpId="0"/>
      <p:bldP spid="17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1115</TotalTime>
  <Words>521</Words>
  <Application>Microsoft Office PowerPoint</Application>
  <PresentationFormat>Diavetítés a képernyőre (4:3 oldalarány)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Lendület</vt:lpstr>
      <vt:lpstr>Szelektív hulladékgyűjtés</vt:lpstr>
      <vt:lpstr>Mit jelent a szelektív hulladékgyűjtés?</vt:lpstr>
      <vt:lpstr>Újrahasznosítás </vt:lpstr>
      <vt:lpstr>4. dia</vt:lpstr>
      <vt:lpstr>Szelektív gyűjtő tartályok</vt:lpstr>
      <vt:lpstr>Zöld színű tartály</vt:lpstr>
      <vt:lpstr>Sárga színű tartály</vt:lpstr>
      <vt:lpstr>Fehér színű tartály</vt:lpstr>
      <vt:lpstr>Kék színű tartály!</vt:lpstr>
      <vt:lpstr>Szürke színű tartály </vt:lpstr>
      <vt:lpstr>Veszélyes Hulladékok</vt:lpstr>
      <vt:lpstr>Hulladékudvar</vt:lpstr>
      <vt:lpstr>13. dia</vt:lpstr>
      <vt:lpstr>14. dia</vt:lpstr>
      <vt:lpstr>15. dia</vt:lpstr>
      <vt:lpstr>16. dia</vt:lpstr>
      <vt:lpstr>Forrás</vt:lpstr>
    </vt:vector>
  </TitlesOfParts>
  <Company>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Szelektív hulladékgyűjtés</dc:title>
  <dc:creator>tanulo</dc:creator>
  <cp:lastModifiedBy>tanulo</cp:lastModifiedBy>
  <cp:revision>128</cp:revision>
  <dcterms:created xsi:type="dcterms:W3CDTF">2013-01-22T09:58:36Z</dcterms:created>
  <dcterms:modified xsi:type="dcterms:W3CDTF">2013-02-07T15:01:14Z</dcterms:modified>
</cp:coreProperties>
</file>