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7" r:id="rId5"/>
    <p:sldId id="271" r:id="rId6"/>
    <p:sldId id="274" r:id="rId7"/>
    <p:sldId id="259" r:id="rId8"/>
    <p:sldId id="272" r:id="rId9"/>
    <p:sldId id="260" r:id="rId10"/>
    <p:sldId id="273" r:id="rId11"/>
    <p:sldId id="261" r:id="rId12"/>
    <p:sldId id="263" r:id="rId13"/>
    <p:sldId id="264" r:id="rId14"/>
    <p:sldId id="266" r:id="rId15"/>
    <p:sldId id="277" r:id="rId16"/>
    <p:sldId id="278" r:id="rId17"/>
    <p:sldId id="27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>
        <p:scale>
          <a:sx n="75" d="100"/>
          <a:sy n="75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EF96-6584-484D-9774-4604066A947B}" type="datetimeFigureOut">
              <a:rPr lang="hu-HU" smtClean="0"/>
              <a:pPr/>
              <a:t>2013.01.26.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5097-9E70-4003-A2B1-BF1E86D0375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ermekversek_es_mondokak.abbcenter.com/?id=112855&amp;cim=1" TargetMode="External"/><Relationship Id="rId2" Type="http://schemas.openxmlformats.org/officeDocument/2006/relationships/hyperlink" Target="http://lepkek.modulgp.hu/indexhonlap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Madarak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Illés Anna Eszter 7.B</a:t>
            </a:r>
          </a:p>
          <a:p>
            <a:r>
              <a:rPr lang="hu-HU" dirty="0" smtClean="0"/>
              <a:t>Felkészítő tanár: Salamon Róza</a:t>
            </a:r>
          </a:p>
          <a:p>
            <a:r>
              <a:rPr lang="hu-HU" dirty="0" smtClean="0"/>
              <a:t>Iskola: Dr. Török Béla Általános </a:t>
            </a:r>
            <a:r>
              <a:rPr lang="hu-HU" dirty="0" smtClean="0"/>
              <a:t>Iskola</a:t>
            </a:r>
            <a:r>
              <a:rPr lang="hu-HU" dirty="0" smtClean="0"/>
              <a:t> </a:t>
            </a:r>
            <a:endParaRPr lang="hu-HU" dirty="0" smtClean="0"/>
          </a:p>
          <a:p>
            <a:r>
              <a:rPr lang="hu-HU" dirty="0" smtClean="0"/>
              <a:t>1142 Budapest Rákospatak utca 101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Molnárfecske szaporodása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9920"/>
            <a:ext cx="35294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28392" cy="249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38" y="3605746"/>
            <a:ext cx="4263346" cy="31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23" y="134076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Fenyvescinege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(énekes madár)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7864" y="1556792"/>
            <a:ext cx="5688632" cy="5301208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Elterjedési területükön belül sokféle erdőben élnek. A felső szintben rovarásznak, de a talaj közelében fészkelnek. A </a:t>
            </a:r>
            <a:r>
              <a:rPr lang="hu-HU" dirty="0" smtClean="0"/>
              <a:t>barátcinegétől </a:t>
            </a:r>
            <a:r>
              <a:rPr lang="hu-HU" dirty="0"/>
              <a:t>azzal tér el, hogy a tarkóján egy hosszanti fehér sáv van. Ez az egyik legmozgékonyabb cinegefaj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Fészek: Faodúba (26 mm átmérőjű), földi lyukba mohából épített csésze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Elterjedés: Európa nagy része, Északnyugat-Afrika, Közel-Kelet, Szibéria, </a:t>
            </a:r>
            <a:r>
              <a:rPr lang="hu-HU" dirty="0" smtClean="0"/>
              <a:t>Közép- </a:t>
            </a:r>
            <a:r>
              <a:rPr lang="hu-HU" dirty="0"/>
              <a:t>és Kelet-Ázsia. Hazánkban szórványosak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Latin </a:t>
            </a:r>
            <a:r>
              <a:rPr lang="hu-HU" dirty="0" smtClean="0"/>
              <a:t>név</a:t>
            </a:r>
            <a:r>
              <a:rPr lang="hu-HU" dirty="0"/>
              <a:t>: </a:t>
            </a:r>
            <a:r>
              <a:rPr lang="hu-HU" dirty="0" err="1"/>
              <a:t>Parus</a:t>
            </a:r>
            <a:r>
              <a:rPr lang="hu-HU" dirty="0"/>
              <a:t> </a:t>
            </a:r>
            <a:r>
              <a:rPr lang="hu-HU" dirty="0" err="1" smtClean="0"/>
              <a:t>ater</a:t>
            </a:r>
            <a:endParaRPr lang="hu-HU" dirty="0"/>
          </a:p>
          <a:p>
            <a:r>
              <a:rPr lang="hu-HU" dirty="0"/>
              <a:t>Hosszúság: 11 </a:t>
            </a:r>
            <a:r>
              <a:rPr lang="hu-HU" dirty="0" smtClean="0"/>
              <a:t>cm-ig</a:t>
            </a:r>
            <a:endParaRPr lang="hu-HU" dirty="0"/>
          </a:p>
          <a:p>
            <a:r>
              <a:rPr lang="hu-HU" dirty="0"/>
              <a:t>Védettsége: Hazánkban védett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Eszmei értéke: 10.000 Ft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419034" cy="225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E04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Fenyvescinege szaporodása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279900" cy="284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9875"/>
            <a:ext cx="3678471" cy="27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71" y="421005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6050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Héja</a:t>
            </a:r>
            <a:br>
              <a:rPr lang="hu-HU" dirty="0" smtClean="0"/>
            </a:br>
            <a:r>
              <a:rPr lang="hu-HU" dirty="0" smtClean="0"/>
              <a:t> (Ragadozó madár)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7864" y="1700808"/>
            <a:ext cx="5338936" cy="4968552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Rövid, lekerekített szárnyú, hosszú farkú madarak. Hasonlóak a karvalyhoz, de jóval nagyobbak annál. Alacsonyan repülnek az erdő fái között, a tisztásokon, az erdőszéleken, és gyors mozdulattal csapnak le zsákmányukra. Magas fákról is üldözőbe veszik a prédát.  Varjakat, szajkókat, galambokat, fajdokat, rigókat, fácánokat, mókusokat, nyulakat fognak.</a:t>
            </a:r>
          </a:p>
          <a:p>
            <a:r>
              <a:rPr lang="hu-HU" dirty="0" smtClean="0"/>
              <a:t>Fészek: Ágakból- gallyakból fákra építik. Fakéreggel, tollal bélelik.</a:t>
            </a:r>
          </a:p>
          <a:p>
            <a:r>
              <a:rPr lang="hu-HU" dirty="0" smtClean="0"/>
              <a:t>Elterjedés: Észak-Amerikában és Eurázsiában költenek. Északi populációik télen délre húzódnak. Hazánkban rendszeresen költenek és telelnek.</a:t>
            </a:r>
          </a:p>
          <a:p>
            <a:r>
              <a:rPr lang="hu-HU" dirty="0" smtClean="0"/>
              <a:t>Megjegyzés: A tojók nagyobbak a hímeknél.</a:t>
            </a:r>
          </a:p>
          <a:p>
            <a:r>
              <a:rPr lang="hu-HU" dirty="0" smtClean="0"/>
              <a:t>Latin neve: Accipiter gentilis </a:t>
            </a:r>
          </a:p>
          <a:p>
            <a:r>
              <a:rPr lang="hu-HU" dirty="0" smtClean="0"/>
              <a:t>Hosszúság: 48 cm/58 cm</a:t>
            </a:r>
          </a:p>
          <a:p>
            <a:r>
              <a:rPr lang="hu-HU" dirty="0" smtClean="0"/>
              <a:t>Védettsége: Magyarországon védett.</a:t>
            </a:r>
          </a:p>
          <a:p>
            <a:r>
              <a:rPr lang="hu-HU" dirty="0" smtClean="0"/>
              <a:t>Eszmei értéke: 50.000 Ft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1604302"/>
            <a:ext cx="3226544" cy="526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Héja szaporodása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44416" cy="281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50" y="3636814"/>
            <a:ext cx="4091310" cy="31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664296" cy="177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Énekes </a:t>
            </a:r>
            <a:r>
              <a:rPr lang="hu-HU" dirty="0" smtClean="0"/>
              <a:t>rigó</a:t>
            </a:r>
            <a:br>
              <a:rPr lang="hu-HU" dirty="0" smtClean="0"/>
            </a:br>
            <a:r>
              <a:rPr lang="hu-HU" dirty="0" smtClean="0"/>
              <a:t>(részben költöző madár)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3848" y="1412776"/>
            <a:ext cx="5832648" cy="5445224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dirty="0" smtClean="0"/>
              <a:t>Jellemzés</a:t>
            </a:r>
            <a:r>
              <a:rPr lang="hu-HU" dirty="0"/>
              <a:t>: Északnyugat-Európa jól beültetett parkjainak gyakori és közismert, sűrűn pettyezett testaljú madarai. Elterjedési területük egyéb részein az erdőségeket lakják. Gerinctelenekkel, főleg csigákkal táplálkoznak, melyeknek héját rendszeresen ugyanazon a kövön, mint egy üllőn törik fel. Bogyókat is </a:t>
            </a:r>
            <a:r>
              <a:rPr lang="hu-HU" dirty="0" smtClean="0"/>
              <a:t>szedegetnek</a:t>
            </a:r>
            <a:r>
              <a:rPr lang="hu-HU" dirty="0"/>
              <a:t>.</a:t>
            </a:r>
          </a:p>
          <a:p>
            <a:r>
              <a:rPr lang="hu-HU" dirty="0"/>
              <a:t>Fészek: Növényi anyagokból, fára, bokorra épített csésze, melynek belsejét sárral vagy </a:t>
            </a:r>
            <a:r>
              <a:rPr lang="hu-HU" dirty="0" smtClean="0"/>
              <a:t>agyaggal </a:t>
            </a:r>
            <a:r>
              <a:rPr lang="hu-HU" dirty="0"/>
              <a:t>vonják be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Elterjedés. Európa, Észak-Afrika, Közel-Kelet és Közép-Ázsia. Ausztráliába és Új-Zélandra betelepítették. Hazánk gyakori fészkelői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Latin neve: Turdus </a:t>
            </a:r>
            <a:r>
              <a:rPr lang="hu-HU" dirty="0" smtClean="0"/>
              <a:t>philomelos</a:t>
            </a:r>
            <a:endParaRPr lang="hu-HU" dirty="0"/>
          </a:p>
          <a:p>
            <a:r>
              <a:rPr lang="hu-HU" dirty="0"/>
              <a:t>Hosszúság: 23 cm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2758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Énekes rigó szaporodása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8499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84" y="908720"/>
            <a:ext cx="3093119" cy="350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3" y="3717032"/>
            <a:ext cx="3349125" cy="2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2"/>
              </a:rPr>
              <a:t>http://lepkek.modulgp.hu/indexhonlapja</a:t>
            </a:r>
          </a:p>
          <a:p>
            <a:r>
              <a:rPr lang="hu-HU" dirty="0" smtClean="0">
                <a:hlinkClick r:id="rId3"/>
              </a:rPr>
              <a:t>http://www.gyermekversek_es_mondokak.abbcenter.com/?id=112855&amp;cim=1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2000">
              <a:srgbClr val="FF7A00"/>
            </a:gs>
            <a:gs pos="69000">
              <a:srgbClr val="FF0300"/>
            </a:gs>
            <a:gs pos="96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Madarak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gerincesek altörzsébe tartozó állatok</a:t>
            </a:r>
          </a:p>
          <a:p>
            <a:pPr marL="0" indent="0">
              <a:buNone/>
            </a:pPr>
            <a:r>
              <a:rPr lang="hu-HU" dirty="0"/>
              <a:t>Testüket toll borítja</a:t>
            </a:r>
          </a:p>
          <a:p>
            <a:pPr marL="0" indent="0">
              <a:buNone/>
            </a:pPr>
            <a:r>
              <a:rPr lang="hu-HU" dirty="0"/>
              <a:t>Állkapcsaik csőrökké alakultak</a:t>
            </a:r>
          </a:p>
          <a:p>
            <a:pPr marL="0" indent="0">
              <a:buNone/>
            </a:pPr>
            <a:r>
              <a:rPr lang="hu-HU" dirty="0"/>
              <a:t>Mellső végtagjaik szárnyakká módosultak</a:t>
            </a:r>
          </a:p>
          <a:p>
            <a:pPr marL="0" indent="0">
              <a:buNone/>
            </a:pPr>
            <a:r>
              <a:rPr lang="hu-HU" dirty="0"/>
              <a:t>Tojással szaporodnak</a:t>
            </a:r>
          </a:p>
          <a:p>
            <a:pPr marL="0" indent="0">
              <a:buNone/>
            </a:pPr>
            <a:r>
              <a:rPr lang="hu-HU" dirty="0"/>
              <a:t>Az egész Földön elterjedt állatok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78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Életmódjuk szerint is csoportosíthatjuk a madarakat: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</a:t>
            </a:r>
          </a:p>
          <a:p>
            <a:r>
              <a:rPr lang="hu-HU" dirty="0" smtClean="0"/>
              <a:t>Költöző madarak (pl. fehér gólya, réti tücsökmadár)</a:t>
            </a:r>
          </a:p>
          <a:p>
            <a:r>
              <a:rPr lang="hu-HU" dirty="0" smtClean="0"/>
              <a:t>Énekes madarak (pl. fekete rigó,cinege stb.)</a:t>
            </a:r>
          </a:p>
          <a:p>
            <a:r>
              <a:rPr lang="hu-HU" dirty="0" smtClean="0"/>
              <a:t>Ragadozó madarak (pl. réti sas, füles bagoly)</a:t>
            </a:r>
          </a:p>
          <a:p>
            <a:r>
              <a:rPr lang="hu-HU" dirty="0" smtClean="0"/>
              <a:t>Részben költöző madarak (pl. házi veréb,héja)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Fehér gólya</a:t>
            </a:r>
            <a:br>
              <a:rPr lang="hu-HU" dirty="0" smtClean="0"/>
            </a:br>
            <a:r>
              <a:rPr lang="hu-HU" dirty="0" smtClean="0"/>
              <a:t>(költöző madár)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1840" y="2276872"/>
            <a:ext cx="5554960" cy="3849291"/>
          </a:xfrm>
        </p:spPr>
        <p:txBody>
          <a:bodyPr>
            <a:normAutofit fontScale="47500" lnSpcReduction="20000"/>
          </a:bodyPr>
          <a:lstStyle/>
          <a:p>
            <a:r>
              <a:rPr lang="hu-HU" dirty="0" smtClean="0"/>
              <a:t>Hazánkban is gyakran láthatjuk őket, amint a kis folyók, mocsarak, nedves rétek mentén lassan gázolnak a sekély vízben és békákra, kisebb állatokra vadásznak. Nyújtott nyakkal és lábbal, lassú, egyenletes szárnycsapásokkal repülnek. Vonulásuk során a légáramlatokat kihasználva köröznek és vitorláznak a magasba. Párosával költenek, majd kis csapatokba verődve vonulnak téli szálláshelyükre. Jellegzetes hangon kelepelnek. </a:t>
            </a:r>
          </a:p>
          <a:p>
            <a:r>
              <a:rPr lang="hu-HU" dirty="0" smtClean="0"/>
              <a:t>Fészek: ágakból- gallyakbók fákra, kéményekre telepítik. Középső mélyedését fűvel bélelik </a:t>
            </a:r>
          </a:p>
          <a:p>
            <a:r>
              <a:rPr lang="hu-HU" dirty="0" smtClean="0"/>
              <a:t>Elterjedés. Elszórt populációkban Európától Észak-Indiág költenek. Afrikában, Indiában és Pakisztánban telelnek. </a:t>
            </a:r>
          </a:p>
          <a:p>
            <a:r>
              <a:rPr lang="hu-HU" dirty="0" smtClean="0"/>
              <a:t>Latin neve: Ciconia ciconia </a:t>
            </a:r>
          </a:p>
          <a:p>
            <a:r>
              <a:rPr lang="hu-HU" dirty="0" smtClean="0"/>
              <a:t>Hosszúság: 115 cm </a:t>
            </a:r>
          </a:p>
          <a:p>
            <a:r>
              <a:rPr lang="hu-HU" dirty="0" smtClean="0"/>
              <a:t>Megjegyzés: Hazánkban</a:t>
            </a:r>
            <a:r>
              <a:rPr lang="hu-HU" b="1" dirty="0" smtClean="0"/>
              <a:t> fokozottan védett.</a:t>
            </a:r>
            <a:endParaRPr lang="hu-HU" dirty="0" smtClean="0"/>
          </a:p>
          <a:p>
            <a:r>
              <a:rPr lang="hu-HU" dirty="0" smtClean="0"/>
              <a:t>Eszmei értéke</a:t>
            </a:r>
            <a:r>
              <a:rPr lang="hu-HU" b="1" dirty="0" smtClean="0"/>
              <a:t>: 100.000 Ft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23554" name="Picture 2" descr="ciconia_ciconia_juv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267744" cy="3216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5" y="3861048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t1.gstatic.com/images?q=tbn:ANd9GcSd9N-IN4mittYL-FtKP81-cH2HqgITSqNVFd6nd-JBzmfQygO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61703"/>
            <a:ext cx="1876425" cy="2428875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hQSERUUEhQVFBQVFBQXFRQUFRQVFxUXFBgXFBQXFRUXHCYeFxkjGhgVHy8gIycpLCwtGB4xNTAqNSYrLCkBCQoKDgwOGg8PGCwkHx4sLCksLCwsKSksLCwpLCwsLCwsLCwpKSkpKSwsKSwpLCksLCwpKSwpKSwsLCwpLCksLP/AABEIAMoA+gMBIgACEQEDEQH/xAAbAAABBQEBAAAAAAAAAAAAAAABAAIDBAUGB//EAEUQAAIBAwIDBgMECAIJBAMAAAECEQADIRIxBAVBEyIyUWFxBoGRQqGxwRQjM1JygtHwYuEHJENzkqKys/EWU4OEFTQ1/8QAGQEAAwEBAQAAAAAAAAAAAAAAAAECAwQF/8QAJREAAgIDAAEEAgMBAAAAAAAAAAECEQMSITEEIkFRE3FCYYEF/9oADAMBAAIRAxEAPwDtAKU0aaa0IHUKbqpTTEBqgupU5qNhVJkspFaIFTOlMC1tsZ0RMKiYVO1RlapEtAWpKatONDBEVxarlattUbLVRdESVlY0KkdaZFaoyaBSo0KYhUqVKgBUqVKgBCnTTaVAD1NWEeqoqe2aiSNIlkNTaQNGKyNQAUIp1CaAoBFRxUwpaKLCrNY0w04001yHSNNCiaE0xANCjQpiGNUb1K1RtVIlkDUwmi9WuW8rPEKxtsh0synvbMviWQIkHFaucYr3MhRcvCKYalqpl62VYqwggwQehG9N1VpV9M7omNMY0NdNLUJA2BqYRTpoGrRDI4oU+mmqIBSpUqYhUqVKgBUqVKgAijqoUKBkgepRdxVcGiKlopMsrcpG5UANPU1OpWxOlOmoy1R9pU1Ze1G9TTQmlXEdQ00KJoE0xANCKMUTQAw1E4qY1DdSQR5iMGDnyI2qkSzD4/mrF+z4ddbgjUwjSvoWOB7/AEBNdHyHhDwtlTeIDxlbc6VneJyWPU49AKoWglnSAoVQcAD746mtlClxA7OnZzAyD3gMhmBwfSuP1MrkkzoxL2ujD4ziO0dnONRn8qrzW7zj9Gs8O164DoUSTbyTmMLMb/1rmeF57wl5Wa1xCjTul6LLx5rqOlx7GfSu/DnhJUuHJkwyTsszQmjMgEZByCMgjzB6ijasljAE11WkrOandABpGmoQQSpDAGDGYPkw3Hz36ULl9UGp20qNzBMfIZNLaLWyZWrTphppqVuzKK9q6l5HBgpOI3DA5BqKnGSkrRMouLpgpUaVWQClSo0AClSo0AKlSpUAKlSpUAOFGmilNIdkuqmzTQadFKirNwGjNRhqJNefR3WE0KVKgB1CjNCkAGqMipDTWFUhMzebcCbiQNxt9R+VY/wwF0hHI7o8J2O8ncZrpiK4v445HdKm9wzFSJNxFMSP3gfTqPn51E4bdHGVcNL4zS0vCXVYoTPaJb1DUMlP1YORlvu9K8iuhlAYiM/d61Z4jjbuqLxbUBA1kkxnYk7ZNOF4QZyIP9/Ks0qNPJ03wVz0h0teK3cJAE/s3gkx6GMj5+/f8K4W4skiTEj1/sfQ145y5zYvLct7qVIE74E/XOPIx6163y++OItq9vZxI9CNwfYgj5V0XvjcWYtazUkU+dfDF1rmtr5AOxRFg9Z9/efQ0zh+Uv4Xvu6GJDIs/JtxXSXOIJXQ0dI+QrLvggNG8H+lY+lnGeNxrqLzxlGSd8ZV4v4OFom5wtxkYeJSAyHrkCDFWEmBqgGBIBkA9YJiRV34c5mGuEA97JBJkYAIH4/SuozeLdpZlATpIIkj2P8AWs/T+reP2yRpmwfk6mcVSrpeN+GVaewJDDe08qf5Sf8Ax61z16yUYqwII3B3r1ceaORcPNnilDyR0qVKtTMVKlSoAVKlSoAVKlSoAVKlRoAMUaSCn6KlspIvq9SB6q6qOuudxOnYtBqIaqweiLlRqPYs6qOqq3a0u1paD2LM00mohcoOxGd/MenpSoqwr1/iP3GPyprUFbE+ZJ+pJFNLVSRLZx/P/hxLnEJbUhA6My90EDRGpQPLIMe9c/wnwaXv3LRJQ24llEg6hKkKTsa6/wCI7pXiOBK7m+6n+FwiuP8AhJ+lHhOLH/5DiEH/ALFhmPkyahB91up9DU/ijZW7o4PmHw7fsMVNtn0yVdFZldFk7qDpYDofwzXb/wCjN2/R7xIbSLw7MKJk3F7QKCRtsCB1Na/FccbZUKAzse6CJAA3YjrBgR1J8pre4UOGKPc7TXq1q2ROljIGwhlAxG9cvqGo2om+L3K2Z3H3gQCDq724B6flEj/war8Q8mfMA1m834plukqNKzhDtgEZzme8vyq+zTB/wr+ANT/z4+9h6t+xHMtxZ4a+wPhZcfMd0/iv1rtuTfFiIQj3FJKq6mR3lYkTn1EHyrnub8rF62RgMMq3kROD6ZP41y78vHEJ2FzuXFY6GMdxtnU+amB9Jp+owaT2+GLDl3jXyj3WxzFGgBgZkhZnaASvkASPqK5D/SJbVLR4uzci7bKq6FtS3lMQukHFwAzIgwD6V45zLkPGcC4Lal/duW2MR6MuRVB+ZO7HWxLEgksZJMCCSd8UoLV2mVLvGj1Lk/ObfE29aH+JT4kPkfyPWr9eUcBxTWry3rTCQQGUllDgnKkkYB2kxBg16tbeQDtIBg7iRMEdDXq4sm6POy49GKjQ1Zj0J+8D78/Q07TWxlQKFE0qBApUqNAAo0KVAEiGn6qhFGaTRSkTlqQakRTaiiyTXS11HNCaNQsl10NdR04UUFkytRfiNIJ/dE/QT/lULkhSfIT9M59KoNzJLpKo4wwHdKksyliFUbEyCZOAFBMgkVjJpGsU2adlgAFBBKqoIHSABRIptm0FWAI6nJOTkmTkmepoG7j2kEnAEGDJ/L8KSdDfTN5zbm5wp8uJH32r39BUFm2qcdefbVw1hif4XuIfuVPoKn5lxKHsjrHdv2zOwJh0iT0724ny3rN5pxqm4GV7Z1KLZPfjuPrIDSo1BivWMilLIolRg2aC8YqA3nw0BgTEDqF+Sg/OfOs/gPiAs9y6h1L3bILbRblm+9htvprG5g3bBQ0ac6S7NbB0gEkoGJ07jUfM900uAuLbUi130BbSqqunU0gfvSe6YODjceGvNn07Iqi9xXGi5eE4YYJ6nME/f+NdFYLlVJAOAMRIHmR5x0Hl1nHD8Ml4uP1YAHehnY2xneGM7dJ84ztqnnVzIaTB0uUkAA5wTMGAQOnXu1eGSxuycq34dQxHUx74/GuY+JChOu2SHXDOIiAJEjctHpsDvFR2ZVw4uO4LLDQCyHBwrwCCSBice5i5xd1mt6TwzlROGYlRMSbS6QJnVudh5bbT9RuqaM4YVF2ibjefi9wqahLgg6RnSYKmTjB/pXNcTy2zfVgF0XBBLjBCzpGrpEkev0qwwslp7NkZTphWbSMjT3clRPQAnER0qHsBbfWtzTqkLbbQuGMFGbQSm85ImDsYrl1rwb2YXGcuez07QGBrA89hp6HAya7L4N5m72+yvYNsDs3JyUnTBG/dMDO4PmKZx6aXZmjTcyqMVCjWFIUqcHSWuAEjMLJG9Q8NpS8HDLqUAsEm4GUrJwNMLiNUxsfKt8WVxZlPGpI6nh31amiJOkD+DB/5y9TEwSOo3HUe4qjw3HJp0KCXBtlwcFFcajI31Ed/57dDPd45MgYIgkQxkSZkwPwGdzXavURfg5XgaJFvAswEnSYmMHyiYMHOY6U4VXS9LQDIAwAdzOJ+Uj0iaFnjQ7MFIOlRtBKkllGqP4SflW8ZfbMZR+kWQaVDQQYiAAInrjHyiP7FGtDIVKlSoAFKjSoAsGmGnUDUI0Y2lRqK7O4iOoP3mRtim+CSslog0yRBM49YH0Ox+tU+J5moEIVZpjcEAxMGDvEkLufQZqHOKXSlBt8HcykmFK6iuNX+zAJ13c4EAjPmB60xOGWyhKLkgET3dS2wInbSdyOqj2MUxcFoM9xtfaGWgCWMRaUDxaJmBj2zWRd5s5LGSpJgAkuJUk4OQTG7b5IwBI48uRI6oQZ0d3nAgn7IMFl1EkEnT3cBZAOZ+Q2rMv8APgdOZU5BiYWDkBSBMyOufTFc+OZC52ttzMjU0SwlbiAkiJZQNhPVt8AQ8PZZpZkeRkXSy9mMDugMAox0OcDArmc5M31SNG7zBLgOjxKJEIpEDBGSNMjTnOxoqC03nd+zVZBjILqGULgmS0bKIVTtFZXEXrI/aXC40wLdkkKyr4mZyo7vdiFUTMBt6zuP4tr0q0AJrJtW5EmAQwkkmY3OwA2FTTY7Ll/mcszu6tnCqpUf4SzHfYncyeucypz5biGWjRpPdTSqyVUlpOkkk9ADLbxXNaMkAEkQNI7wmfMYYz5b1ZC6bVzV3iWsjxAQP1jEAgdCEmKeorNK7zYINSWywLSDNthB31IUK5gEgzE9Kgt84eP2aqsOBl10gxMd4D/zmsyWByAABkeGZ9Gy1TPeVYlSwYSQdWfLy+6feikFsk/THW4pky8MpDeI6yobc5kEfKri8zS42e5cEkOZCE76X0nBmRrG/UbtUSrba3bbvIEcrgAwJ7QaohsnX51W4flRJOl0gZZ2JUIpPieRI9sycCTT4BqX+YvBDshVSrAqTc3IUEiTgQZ9zUP6YUOlToCltWcSNgVMSd9x1x6M7HQhEMFZh3u7qIRGIbTMaWLzE7LuafxXadmGkuAAjNkjSJVCQZ0ghVGcTbb3KoZb4XjnYqnZh7RZVkfqyCCIbWukTAJz0JzWrx72xaBuNe12y0bXF1R3ouwDHet7kzkAEzWTd5rcsWEUFe1chrjFELIrSLdtDBgQupiIMkDpmkeLUurXIIYCCQpIYaVY6vMEdQcEUqCzW4fmFtmJEMsjUHCCYAlzBJjAxJAgHoJuPzi6oGlVOqQBqW5qBIggHDfbAjcgn2wuNsBCz20cL3bglgQFcAjYDVDOqn3BiGq/wpF21wx6o7WmwWEEi7aLAEHva7xnzttjFFAdRy7mMnvAhmLTOASfFE5BAZBnEEZ6VLw7dmWCsRLEsrKBB2OBt4t4yV8sVyfL+HV0XSqoZACgloDFgjHU2+o6cEb+sV1ViwzltMKpcMwMyAhkKDvJOfLvHaBGuPayJ1RrW1x90T+PmabZ4hXEqZEkTtlSVO/qDUHGnQjMCxKqSB2jwTHdHi6mB86HL7Wi2qye6NJ8pUSxyOpBPzHnXpbUcOqZcpUFyN989P6RRA9fwrRMyaFRpUqYi1TGFPpj1kjZjKadjFC40Zx86qX+J1HSrBVg6nM47yqdPqJ3MASOoonNRXQjByfDO5hzEzbCKe0LhdM4YsCPD1AAnUcrjzij2yWwQ6CQs6Z7pU+EAvnvMwBJJO8yDVTnJPaHutptqFXSxIXU8kjGo4TvGNR17iK5/j7tztdTKwBOW0tOZM6grHE9N5n282eRt8O6MEkT895y18IjMAqsxIUNgiFQk/aEHfG/may+J42SWY6lW24GkhZ1ymcSN2wei+0Nv8QguIwuTOnUNG2ZIljscH0Mg7Zjt3rTEqFhFOWyoLDUFESQCRqHQYJIxjPz1lDuG4pURWCkBtSyRbOTGNbBSIOltx0ox3ddztHAdmURPaMYDKHW4xgdwswMgCJkrVe1duL+0tqyQIGAvdyDrHQQdj1PU1Xfjbl5mMmRhVXCrJgKqDAG/wCJk5pgX7HGvqLP1mQdOokg4WcqAJAAiO7HSmPeBzC27viFwyFYHP2cKZECRGdx1pXuH8TMSSF74BDEMQRkzHTpO2Y2pJzQC5LpqMCAWY95fDImCsgAiKKA02vskh7ahtS9oEQWwCwuhRKxmA5JB9JwYr8RcV7cvOLgEhgQe6YEETgGNz1qZ+NuHhm1kQbyQO6YDJedtupmc5386rWLWuwwtgue1QlMKxOm6DpA8WIwucbCKBlOdWyzpgQXBMDeFbMegmKe1tCCD3IyNQJjoQYONj0+lCzwNxkUlYDSUYmNiQTJOBM+W1WuI4iypAUu0KRqyg2IAIBkiYnInJgTBBB5Pa0khXBZgChU7XFPdDLOxyPmPatDjuZFf1bAhCBlUDDtP30DTCrLLgzud2xz/FcUxuktC94SigBemwEzI+1uZmTNaPC84fT2ch0mCtwjAJiVMhhtPXpik0OyQ8GAxmTqDDrqZtiCjQ0ahus+U+UPDl7RYAMhiBDFSCHWCTOBDuD7kHrWgnEpdWQoBUGJDa1M47ySmieugAdah4PipJVySik6hCuEVZL6eoJALCBEilYyxxHEWHc9oGVVOjtEBYmO6GNskCYDHEeLwk5rKXgO7o1YaXsvHddgBqVSdiVgaT9pUHWanW8qXm0xqmWtX1V7bZVgA43mAwaF96n4Ll9xu8ukWnBNz9IZeynYkOTloJiIcZicmmINnjSlq0G27N8GQzK1y9bbSNiABEHPijY1NwzFVuWUhu647SfGkdoCoG0oS4Gf9oOukv466O7+istxbKAHbtdOprknUJNqbjeHb7XQ1pWbWkC6VAUIbmFBAMsEtmAT49UR9knGaTH8kHAcMX1Bn0qxfSkKXZ32DNgTBMH+ldPy/hi0ublydQD+EeFVDQQgYdOvT1rB5dc75CKgCk5ClQdKErrYYziRgQdjvXQ8ncw5IjU2uAZ8e5XzyDt0A2IiunB5MMvEM5jYXSqAEh2D3CWZzotFerEkkubY+tXr1kspggM2xIkLq0zHvB95qAjU1wpDxbNsSTGoyziR6m2Mfu1eLZE9cfPcdeua6ktm/o529V/ZW5ax0tK6QLlwIJHgDQoxtEEfKrdIClXQlSOdu2KhRpUxE5NRu8SSRAEz5DrM9KczQCfLfE/cKhCk+LaZC/hrzk+mw9d6z/Rr+yuEa4ZMqnSZVmBiMbqpyehMjYCC7jUlCB0UCfIEg6RG2wP0+VqqXMOJ0W7jR4AHPrkGDn/D7VLSS6NNt8OZ544Q4JZhrH2GCIpAaWgbwQepKMI3J5K7zJlYhSyIdgCVIEkrlYk53rqOKtXWPaKpaWDBCpCkExbZwwCt3xMCcuxJ88C5wHf03ARgXGOx0M8EqB1yQAf3vSuCSt8O1OkV7akftLkK2SpZtTBgdJ0wTJgQSIOMxUr3Bcl1QFFmZZiwAGdQmBIjMbmJxFUG4OT+rHQgAsCxYRbM+TFi0D2q6LyIgs7doYuXTgBhCoV0nwK0sT1nYQJzaopGbd4pyXZBCg50SFXVIGBHqAf601ONfRkky0QSTqEEGZ3w39xUgtuL4lSzFu8gUZk+CNjMRH9KvHlaERcv27QUyUFt7hUnoXUEE9NztR4ApcOxJItqe9KoMHJ0xjeYnqfs1BxNp7RZHTQ0AQRBzkR+NbfE8Nw/DkG3eN4wdSGyEVdQgGdbEOpgiQDj3BF7ndpyGuKzuECTKgnB2lWA333gLsaVjKnDcIzcK4UHF20+x/c4jV8hpGaqcPwAkFmhd4WNWNgJ2noav2udWk1D9HB1He5cuEj/AINM1NY5qsll4ewAIAOgvuRJOtiZG/tT6BjcZxWtyzeIk42gTgaiZOPPPvTkh57pY6AFCSf3QAcdBPufrWlxHPrq+FbSZlTbs2lkeEbL/c1AfijiWIniL0D91ojpgA+VLoE/DcjvXFAHD34AMMbLwBuQWjIn6TVv/wBKXQxHZqSVU/tEVgYzKO0iWn7Ow2qhwj3HDXC1y6BCgOWYG44JEgEkqoDMfXSDhqnfhp4Jngm52ujUBsLYDMfSIXPrS6BY/wDT/EjC8PdgfaInEkwAARpMbdT9KiucO6skpeRYINs23GnUNBWTkgiTJ8j5TVThVz2hgKyzEsO9ImIMxgmRsrbzTbHPLikkXLonYrcZFjMjTJxk0UwNNrFo2wR+su21KhXEfqxq+xJ1Mm+caOh0VV4bjtR03PtSCzQcr0BIMCC6+gM9BVi/8U3wQRxFzuhXUOzPpLW1YgTIJk6c49qm4nm9xh2lkW2Vj3gbNluxJksraknQfEpJOAVyRJOjM5uAICpa1LdJL5gk6QeoPdEho849a3Tdl3sK5UiFtMkwCkW37RAocyE0krMS2GrO4nnrLfC3LVkhSqhmsIh0RpGFAwFMxsIHlUnEc+QXQ54ewSZKk9rszOrKQH076xIGd8TSabA6bli3LYZ2nvlCChUqSx0js2htSkhhA7y42JAGpYurCKpBZQIXu6wDAYMJ22Prj3rmeC5hcGnsrLadawBfvQ5KkqsknSIGrf7PlW5wvHjiAVVOyuKwUD7dsQSX1MrB1mVkAEYzJBOuNvx8kT+zV4dAoCrI3IBjUIMPM+sZ2k4xFSXEOkxvuMdRlevmBTeD4YIo3LGdTPlsMQssPF3Qvl91Sus7/Tz/AMq9KHjpwS8+QKZyNiJHscikT5f3/nQRIx9BjA8h7bfSn1oZsAEUaFKmATZGrVGYgHyHp5U4mgZ9vpSC1JQDPTHr/QVW4nhRcBHe2wRkz0IOwE/X2qU6wuWXAzCN93fqO+r6R4DGkkAsvhI94gTg+h8qzn3hcedM3iE7O1c1wxPdD7Q0KADI7onIO2CfKuD53xAuX7pB7iAKonLW1IAiMQYZo6aq7XnPGan7PQYBPaMCWT9npAlc6xqjYRK+68pxNlbvEtBBQrcYkaQToQglEkDD95UmSB8658i8JG8G/LLptNaVVItluxa6G1AxcdBmPEbpuC2JyABAjJrm34VXCiQAoaT6ALAA3LeLHtW1f5x2zXSS2EUycA6rllCxH2dIYKIABCTHeNYynQrPI1BnVI6GF1t7gFQM7vPSuefnhtHx0m4vjFGpVZgQqrdYAFmIhWg9EkDbr5zNP5X2dxblsqZNp2EKoYshDoAB4tjiJgmOlYvDXtJgAHIxG+Yid9iRFXuF4wcLcLWzquKxCuIKwCRiRkmN/I1m0URNwhKtpKsitkj12J6+e+Kq/o/lE9IIMgb/ADroLnO+2YtdRTcIdgJgtjYlYI84ncbVnXecWzGnhrSwCMm6Z2IM68ER95oTYGbw1vvicgZI84zGPPb510dvgbf6H2huuOIUhkQQQxZoMgDeCx64xWWb2na1bjumZMQyhureRHsfpUdvmDoZWB85EHofMUPo0TjhWBLNaZQwIyNIJgnYj06bR507uEyCoIgksuuT13JG89OntVY80cwAE3xFm1JJ6eHPtWpb5gLIPaybgOLdsLb0tgjWQuIkYBmQRGJoAq2LDMNBGANQIgRO8scAQSc4MDzq5a4kWxoLLeghhklA48xB1qAdMYneYisq/wA4usgDXDp2CjA31EmN89TP3VFwvOLlons3KzO3rE4+Q+lFBZrNxi3suUFzOkhtAaQe6wPdUgnDRHQxvWfe4LvmdStJ1ahAUkxEjbM7xRf4gutgtIJJOAJJJYmY6zVpviAuO/J8iQhIAgxEQ2ehG2xGZOoPJVvcEZAVWgCZC6iYmSc90eQ8h86HD3HQgg4PdIKjSwO6sv2gYH44Iq6OZkJowYgoSlojSJkzGwgTOTkYilc5zAGkLqXcm3ZBJYnYwcffQIgfh+1Je1JJkvbPeZJMSGbxpJ33HX94riJYiBrDBgpAMgtcZtoz1P8ANvVyx8UXAGZezDEocohwNWoxGDLKSeuauD4juBWLso7Ygk27aqdPeDHbqYxgfWaTbHw6bkXBlAusyggBRpkqgOiAcxvnG5yRGlWWDOoS537SswZQbkXL1w6y+gQVYIxI8OlgBnNQ8l4BX1Xr/EdqiKW+0ulVMhxmQoCnAiCIzWry/gykORoNwMwtDZCAxFsjz7PTIEd623nXTig2rMZyV0XuD43WCGGi4ph7czp/dIPVSIIP5girIFUeI4ZoW4kdpbUiTMOm5R+pDYI8mg1Z4LjFuotxJ0sJAYQR0IPsQcjeu2D/AIs5JL5Q90n5bRuKIB6/hH506KVamYKVGKUUAGgxo0HePXoB5k7D+/WkAgmoEiCFGo+ROyD5n8Kr3eCDiGLRmVDQGmZ1RBaZmNvSprVuPU9T1PX86fUpPyym/hHPcaBN0A6WbQkacPFlCbagEZ1ASBnTIG8jA+IeUsnCh4FvQLahSFJbWYMuMT3QxHe6ZrsbHBr2t54h9aQ43A7G3jPQy0jrPtDOc8MtxbaXQpt6L9wxkkqBbTSD11XAQCd1+dc+WP2b42eXT3OIYALNu0sZ3N2y3UmZ0Od8wTjYNs2ieHuSTpCggeutZj5GP5hW3xXJnuLb4e2ukG65LTqTTaPZdoWgTlm6xGmABWNxEhOz8KuO7t4e6wJP+IqrfyjoRXEzrMu1cOYx0nyHWPU7T70wvG2/n5e1WF4f9XcaI0lF+baiev8Ah++q8AjyP40CGhoM/fT+IE94bHp5HrTQAPKpbJBxMTQMhLExO230qbhOFa4wVYG5JJhVUZLMegA/uSBULDNJRHWPP8f6UAXn48Wxps7/AGrxw59E/wDbX/mPUjwiqkHEwen51Gx+dING2JooCW+IMEdBHtuD86j1LG2ff8opxuyAp2GQYys7id9M9PmNzMYWgBymOkRT7o7qnz1fdE1DU0Sn8Lf9X+a/fQA0LCT1JI+SwfvJH0pkUWJ2/vNKgCbgbUuM6QMkjoo3P5fOrtkG/eAXSssqquoKN4EE4GPOBilwXKrjrptrLNkzpXESFliBJGY32qbg+V3BcNs25cA5DAgQrGZXGMGZ+ydughG1wINvOO6x7ZYUtZAZRrmdLo6sJA6icxXV8t5rduoVW07XFuLuZQRJY9oBkROCS0OMnesLlvBFgVRblxwI7rslpTGnU10Oe0OmO6sCNIrrOT8tNqyqMzNpLEZ0BdRnSAjeEdJJ+W1b44Su4mU5RXGRPyhrwm4xcsDpVZW2k4DKv2mG+pp67RWlbQAADYAAewECmDhFkmDJEElmJI8jJyPSpRXXCLTtnNOSaoFKjSrUyBRoRSoANRpk6ugwv5t89h6e9G75dT9QBufwHuRTwPKgBUJo0LlwKCSYABJJ6AZNAFNGPaXYGoTbJEwZNtRvt9kfX6vvcZ+0cIQ1pColgdRI7VRgCPFbB9aq8FxaDtHd9Bd9mOjSFAQbx4tOr5ihrDaNJDa7zXJBnUtgwhxOCUsQesisWvDNl9CucnFtIUgMtk22YQNSKsHMSvWCOpO+Yw+ecgVxLsUW3aEWzjNtSbj6oggqiiRJmJjaurFonxbACR5kdCZyBjbcz7Vlc7tC8ycP/sy6G7HlDutsHpIRm9AB+9Q4KgUnZ51zDk1xOH1nCubdyCyyoftFQHaXiDAGxmMYwwK9W+IS3D3LFxIusNaJYYFiwI8QjxaTGYnIya4B+XXQkkBLXbaWJE9kWx3gAXVTBGN9B6gVyTx6vh0wnsjHAFLTXU3vgi8TbK9kVcwvZXCdUK7zqeRkKcjG1Z1n4T4hwzW7RdQxEgoQdJIJXPeEg5GKhwkvgreP2ZpGoT1G/rFQ1ePB3bL95GBVgCGU79AfeD75qPmXDBH7vgYBk/hcSAfUZU+qmo8FIqk0ial7IZmZnuxBGN5zI6Z96jNAAC0acq0m/OgBumdqkt3NMxsRBHof7B9wK0uVcjvuwZLWoRMXBCkHAMHcb52wfKnBGQNbdRb1BoFxCTKtjvGIOCNQ8og1WorM7swTAk/w9QcDpjcfWpLXBtgspCmYnZogwDsdxPv610XIuWoU/bMvhuOFRQV0MNOlyCykEjOPCdxBOmnKrbIzRcuNed04S27uuoHD3XKQNJ8RAxCjzq44myXOjA5fxNxWMHvMcqQGEMsBgQdMgRuYED1Fddy/4XK6O2QaFU/q7R7xZo1dq7EF505AMDIAqzZ+B1tqgt3Dgd/UJFw4BmIIB728xiujFkYxGNhIHyHStceJp9M55LXCJOBQeAdmYHgAXy3Ud07RkGp1BjO/pj7qCT6x5mP7NSV1KkczGxQp8UIqrFQ2KFOihTFQKVGhQAgNz5/dRijSoECqjJ2rQf2aMP53Xof8KmPcj0qzdOD7GmcL4E/hX8BS+aGvFkpuRknAyfYZNZXA8Itxmd0UwFtgMqnKrqcmR+8+n/4611GR7iqPJ/2K/wA5+ZuMSfrSatjTpEn6AnQEfwu6/crCqL8sU8QnihQbzTcdpuAratkhidlD++mNhWuaq2P293+GyP8Aun8z9adAmyzXL845OO04hlXVqFh7qZ79okFjjOpWsMwjJDMNyK6iqbH/AFj/AOufuuY/E/WlJJjg6OWXlRRotTxFm2CbtpGgN2hBHZxgubaqz2wYaemuK6vgOJt3bavZIKRAjERjSRupG0dKp/DlsLbuBQABxPEwAIAi4QI+grH5XcK8dxABIB4bWQDEuNmPm3rvSjwqXf8ADa7EXrnaHw22ZbS9Gf8AZvcbzE6kXyAY9RGbzDlti1ft6ram3dGgkqsW3EBWBiV1EwekuD0rX5KP9Wsf7pP+2arfE6A8JdkA/qbm/wDKfxA+gpSSqwi+0cv8U8qt9ta4Xh1VJa3qjoXwmqd2Cq7k7xEziOi+HvhqzZViFBcuwLECV7NikL5AldX83tWHyNtXGEt3jHFmTkyLVgAyesEj511HC+O4OnbHHTwodqiMU3dFTbSo87+OUA4542K2z9VEx5iZz60zhPhm5fto1q2IJGpywJJ1FGIUZCAQSN9zsRV7/SJ/+4P91b/F63/hXHD2IxIeYxMcVpE/ylh7E1jopTaNXJxgmZvI/hssbqXbl1Wst2ZVDjSRKsZ1EBl2IEDT6Vo8fyK1btLbRB+uuW7ZuIzkkSHcugYywtq+RI9BitLhf/6D+vCIT6kXnAJ9YqTnCj9I4Uxn/WTPWRbWD95+tbKCSMtm2cxzbkaW2a2AhGlr63yx1W7SggrcAOlpbSqtuS3nXRfDvAERfcGWQLaRmLNZsjKJnckQT8h51g8wzxUHIfiuFDA5DDQGhh1E5g9a7Lln7G1/urX/AELSxpXweRuiwtwHY58tj9DmnUqVbmIaVIUqBioUqNIBRQp1CkhsYaNVOa3CtpiCQfMGD9a523xTwO+2w+0asmj/2Q=="/>
          <p:cNvSpPr>
            <a:spLocks noChangeAspect="1" noChangeArrowheads="1"/>
          </p:cNvSpPr>
          <p:nvPr/>
        </p:nvSpPr>
        <p:spPr bwMode="auto">
          <a:xfrm>
            <a:off x="155575" y="-922338"/>
            <a:ext cx="2381250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70" name="AutoShape 6" descr="http://t3.gstatic.com/images?q=tbn:ANd9GcSbkqBJrOpU9dSXIXpuUheQMCWmUf_ijYdd15DsInm_XD_AnBXZ"/>
          <p:cNvSpPr>
            <a:spLocks noChangeAspect="1" noChangeArrowheads="1"/>
          </p:cNvSpPr>
          <p:nvPr/>
        </p:nvSpPr>
        <p:spPr bwMode="auto">
          <a:xfrm>
            <a:off x="155575" y="-1265238"/>
            <a:ext cx="17335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2344" y="0"/>
            <a:ext cx="7772400" cy="1470025"/>
          </a:xfrm>
        </p:spPr>
        <p:txBody>
          <a:bodyPr/>
          <a:lstStyle/>
          <a:p>
            <a:r>
              <a:rPr lang="hu-HU" dirty="0"/>
              <a:t>Gólya </a:t>
            </a:r>
            <a:r>
              <a:rPr lang="hu-HU" dirty="0" smtClean="0"/>
              <a:t>szaporodása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73188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0100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60" y="41490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atic8.origos.hu/i/0703/20070329goly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638178" cy="2732676"/>
          </a:xfrm>
          <a:prstGeom prst="rect">
            <a:avLst/>
          </a:prstGeom>
          <a:noFill/>
        </p:spPr>
      </p:pic>
      <p:pic>
        <p:nvPicPr>
          <p:cNvPr id="5" name="Picture 9" descr="http://www.gyermekversek_es_mondokak.abbcenter.com/weboldal/gyermekversek_es_mondokak/cikkek/Tordon_Akos_Bucsuzik_a_go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724275" cy="3810000"/>
          </a:xfrm>
          <a:prstGeom prst="rect">
            <a:avLst/>
          </a:prstGeom>
          <a:noFill/>
        </p:spPr>
      </p:pic>
      <p:pic>
        <p:nvPicPr>
          <p:cNvPr id="6" name="Picture 7" descr="C:\Users\7.b\Desktop\Illés Anna 7.b\gó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0450" y="0"/>
            <a:ext cx="1733550" cy="2638425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97768" y="421164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G</a:t>
            </a:r>
            <a:r>
              <a:rPr lang="hu-HU" dirty="0" smtClean="0"/>
              <a:t>ólya </a:t>
            </a:r>
            <a:r>
              <a:rPr lang="hu-HU" dirty="0"/>
              <a:t>vándorlás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2286000" y="421164"/>
            <a:ext cx="3510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/>
              <a:t>Tordon</a:t>
            </a:r>
            <a:r>
              <a:rPr lang="hu-HU" dirty="0"/>
              <a:t> Ákos: Búcsúzik a gólya</a:t>
            </a:r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Búcsúzik a gólya,</a:t>
            </a:r>
            <a:br>
              <a:rPr lang="hu-HU" dirty="0"/>
            </a:br>
            <a:r>
              <a:rPr lang="hu-HU" dirty="0"/>
              <a:t>Mocsarak lakója,</a:t>
            </a:r>
            <a:br>
              <a:rPr lang="hu-HU" dirty="0"/>
            </a:br>
            <a:r>
              <a:rPr lang="hu-HU" dirty="0"/>
              <a:t>Holnap indul napkeletre,</a:t>
            </a:r>
            <a:br>
              <a:rPr lang="hu-HU" dirty="0"/>
            </a:br>
            <a:r>
              <a:rPr lang="hu-HU" dirty="0"/>
              <a:t>Egyiptomba, napmelegre.</a:t>
            </a:r>
            <a:br>
              <a:rPr lang="hu-HU" dirty="0"/>
            </a:br>
            <a:r>
              <a:rPr lang="hu-HU" dirty="0"/>
              <a:t>De visszajön majd kikeletre,</a:t>
            </a:r>
            <a:br>
              <a:rPr lang="hu-HU" dirty="0"/>
            </a:br>
            <a:r>
              <a:rPr lang="hu-HU" dirty="0"/>
              <a:t>Átrepül a nagy tengeren,</a:t>
            </a:r>
            <a:br>
              <a:rPr lang="hu-HU" dirty="0"/>
            </a:br>
            <a:r>
              <a:rPr lang="hu-HU" dirty="0"/>
              <a:t>És Afrikából itthon terem.</a:t>
            </a:r>
            <a:br>
              <a:rPr lang="hu-HU" dirty="0"/>
            </a:br>
            <a:r>
              <a:rPr lang="hu-HU" dirty="0"/>
              <a:t>Fészke hazavárja,</a:t>
            </a:r>
            <a:br>
              <a:rPr lang="hu-HU" dirty="0"/>
            </a:br>
            <a:r>
              <a:rPr lang="hu-HU" dirty="0"/>
              <a:t>Nálunk a hazája. </a:t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Füstifecske</a:t>
            </a:r>
            <a:br>
              <a:rPr lang="hu-HU" dirty="0" smtClean="0"/>
            </a:br>
            <a:r>
              <a:rPr lang="hu-HU" dirty="0" smtClean="0"/>
              <a:t>(költöző madár)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635896" y="1582192"/>
            <a:ext cx="5256584" cy="4871144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északi félteke víz közeli, nyílt térségeinek jól ismert madarai. Alacsonyan szállva repülő rovarokkal táplálkoznak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Fészek: Épületek falára, eresz alá sárból tapasztott csésze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Elterjedés: </a:t>
            </a:r>
            <a:r>
              <a:rPr lang="hu-HU" dirty="0" smtClean="0"/>
              <a:t>Észak-Amerikában </a:t>
            </a:r>
            <a:r>
              <a:rPr lang="hu-HU" dirty="0"/>
              <a:t>és Eurázsiában költenek. A déli féltekén telelnek. Hazánk gyakori fészkelői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Latin neve: Hirundo rustica </a:t>
            </a:r>
          </a:p>
          <a:p>
            <a:r>
              <a:rPr lang="hu-HU" dirty="0"/>
              <a:t>Hosszúság: 19 </a:t>
            </a:r>
            <a:r>
              <a:rPr lang="hu-HU" dirty="0" smtClean="0"/>
              <a:t>cm</a:t>
            </a:r>
            <a:endParaRPr lang="hu-HU" dirty="0"/>
          </a:p>
          <a:p>
            <a:r>
              <a:rPr lang="hu-HU" dirty="0"/>
              <a:t>Megjegyzés: Magyarországon védett madár. 2006-ban nagyon sok fecske elpusztult a hideg s a fészket ellepő férgek miatt. Manapság igyekeznek vigyázni a fészkekre, a férgek ellen, hogy visszaszerezzék az elpusztult állományokat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Eszmei értéke: 10.000 Ft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192"/>
            <a:ext cx="3635896" cy="388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Füstifecske szaporodása 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3"/>
            <a:ext cx="3306319" cy="22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t2.gstatic.com/images?q=tbn:ANd9GcSwM7b9Aon6hSomEkFtlAwVZ9GXz4X6Z3958G4c6LtQdMsaf_l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941168"/>
            <a:ext cx="1807688" cy="1370832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QSERUUExQWFBUWGBgaGBgYGB0YHxwbHBoYHBsYHB0eGycfGBojHBgcHy8gJCcpLCwsGCAxNTAqNSYrLCoBCQoKDgwOGg8PGiwkHyQsKSkpKSkpKSwpLCwsKSwsKSkpKSwsLCksKSksLCkpLCwpLCksKSw1LCwsLCksNSkpKf/AABEIAL0BCgMBIgACEQEDEQH/xAAbAAACAwEBAQAAAAAAAAAAAAAEBQIDBgEAB//EAEQQAAIBAgQEBAQCCAMHBAMBAAECEQMhAAQSMQVBUWETIjJxBkKBkaGxBxQjUmLB0fAzcuEVFoKSosLxJENEYzRT4hf/xAAYAQEBAQEBAAAAAAAAAAAAAAABAAIDBP/EACMRAQEBAAICAgICAwAAAAAAAAABEQIhEjFBUQNhE3EiMpH/2gAMAwEAAhEDEQA/APmK1CIIJmeR6bYaUqYrgFlioNjsG7HofbCtKUkKNzYYJ8Eu4VCRpIE9uZx47Gjijl2MQ0FQAym8GLE7crTzjEqOX06jqgk7kSPti5aBeZtEgP8A9p6jvuOWKKdAmqEYRoALSdouSOs7TjlosWPQFxcvYspsrbwP4ev54roZgElVGjSbjYzO8YtaqSCSApaZi19rdRtGI06QIBaxGxG47dx2wsiytyoPsex/pf7YrYkvbZPSI+l+s8/rgulloWSZK/NEWPL3B/PHBW0kHTIlR9OeBoOzqIBNjcHt0PsbfbriSbWEyQAPz9hi3M5WJSPNLMp/iEBl7agPvGK6ZBXVO4t7dh1OIY9kMmoDBh5lIdWO5izT95+g6YryFBtTlgJY8rgAWAPKedu2DaeXIqFiQBMmRMg3IF7b4hxDNCjPYhfv/pfEgma9DECYVj13tH3nbpj3DKB0C4JLDuLASZ5iPxnFgrjwQZ2JDTyEBv5nBeUqTECBAMDksWxaRqemO84HzeYAAvebCDvywYjA7W7YBzfEJWFgSbkgtYGJA+a/OQO+Be2czVQ1GE6qh/hkWk7DnPa+H/DMsyoZikoPzecgb+kWU+5xfkzTUDRc6hJA8xJ7ADrtz7xgshaVzeoSAo3CsfmI21CZvYR1wa1UKLKsgajFzMnf6exgbDAHEKOurBBg6SgmNpBII25YJytLVBqSaiaza2oRDWPsbf1xbn6sJK+b5lgxaLGZ2kj3wSgLnMwiUQNJqKSUPO45nnbFHB8gSra5AAA0SSIvNtr/AJjtgvLqUpxB5E9CTue4vy3xymopOfEaJUq0AlQALHtG31wn4AjJU9RUEEgzc3iBC/QflhvTWnlgGcjSdhBJB7XM29sKsosZgh/Tqvq6n0mZ2jGlzGSpEpqAbkoO3LlMR7YtNK+F59qtV2iE2hj5o5aevf3w+p+2E3CVCvVLCG1RABiAbQdovgzPVyXpCmxuZJAtp9yOo98QvszRt8J8kUZy9Rt7FeQvA98Q4iKnmTWFuSWkenSfLEzeTgThGaVabKLsCCYWZAIvO56C3LAc6czlStRlNKCmW8pME37/AI7YIFen4uhAGUFQDE8rmed8VZzPU6xBZvmnRsYA2NtzjtV0pqrIsB5J3Gnlab4ms6NeJrpRRyO+AjVCxoBF9+/8xizK3oxrUliCNRuP69seqUrhQCSDFuv9cbYMsuqnzR5iAT/r9sVvmYJHhuYPb+uAKi1EdR5oYRY9O2Dv9oL1xCx8pytpcjYQvv8A+MFcKy5JY3AIiR1OKWhKVNpENJ98MOGIaaAlrMQ0W5ja5x0oH+CYVZ2gm/0/PFWYUVE0M+l9lcW+b09xIGCHEpvB5D8v64X8TraQFgEBgvSJHPpjGITTyjVAwIWV3Umfvzv19sQoAUgWaTAhe3K/fvhuuX1pK+tFWDNmBE6SeR6HC2rXG9wPmtMHoRvgl+DeIj9aAHn8s2LAyL/kexxKmYaDcLeRseQIwImXqeVgjqrg+GGOlWgwwuJBj5TyODVpXCnSkifMymGtMCZ09Rt0ggYr0llQayyg+YgVFjlYTfuZx5KSA6+TbdA3zAdBJnr5h0x1KdRdBZSpUQVWGNmbvcERfvixcuX8kRrGpQwI0sNgfeSp98CxI0/SJsV/KR/T74F4zlmZFKevltcrzvz0WHthllMkXWUBMSDJ26iTt7H93HquXKElytwYAIMQDexPKcGgqyOU8Si4ZQSBTaD1BIP4MDHbBeWgLYz35k7bcvbHeCUfMqHZwVMk2DCPY3jlj1DJlVE+oWPIb3iMSSy1LVdrzNht9ev5YW8Sy7HUY+U/nt73w2SsAD9B7zv+WB6yeZGF4aGJ5A/3+OJQuqoUVHZyjBZOk3/d8vIECbcrc8U5OlqYlYVEYCTeSZgC+52wVmsqzuQLJqBLb6Qe23LAzZQpIVw+mWsBEgjrtHKOowtwz8eKlOqoJZ5UqSDGoSd+YMHaIwNQ4a7toclNEGTeRKkAcpF8CZfK6mVSdJDLpEwSTE8wftjQ1qzFzvYwDFoHU8t5xn5Xpa9PSVUESZiYE2ksB9Db2xDidcCKZu1T2EX/ABI3wp4nm6mshGIAJ23uBq0zfTYR74dZCgZCsENiZuYuLAmbX64lnyqzeQKHxS2qylgeem3O39xgXLZsCaoN0GkAnreY2HT6YZ8R1KahOl4UEIbCOfvtj2QZCniBVCaY0xdjyW9yBc2GwxGD6KBqakr6gGhh15m2+As06qwU7Ajpy+uGFfNhVBMtPMD+4wFm1DTI039+e5PK30wsu1OCB21hVvzJaWUiDz35b4qqZVaeYWyoHAUad/L2G0m0xhzl1IUAkmBE9cJeLUXfMKaTwQAOcHeRq2B/rgM+hdbKUv1qm0AsVaY6ggg2+u+KPiDLKoDGfUPt/LfF3DuFRDM3nv5Rbe5WTcj364bLlww8yyR1E4cW5WSFPxv2msLpN5WYA2MDcz+WNBli5QOBMjzQB5o+YR+W+Ac5kRTUwCBUgt5fMoM9LQZ+2KaeXq5UQNmhgOY5XvacM6VyreLZtaxRNYVZBJ5zJEYoPC6fImP83/8AOB2Q03HiAKWEj/x0OG44seVF45eU/wBMWar16YN8plG06kZyqgIgmI+8YacN4XTADBFUnlE/nhRwTMM58q/KATGxk3/HGkVDphZ8sSR+Q7n7AXONcuvbnAVehJa+lFsTy7gd+23XFeQzFSG8FVQbtJ8u1pqAHWSIPPfkMXisnhgsSwBNp2JJsJ9R6nYTtOKDxTUzAq4UC0KdPsN/ucBhl/tB9A1GmDY2ltXK37ObQTaDfFFQeJ+0pPTVheoQrDUOTeguI54X1czTcoJYknSEpkEWJiWAJXodM7dsNKTMpDELRkiIaWaJhSAG1jsxB9sZsalE0Mg4mnXam1Gp8oqMCp5VE1LIYfSdr4Ar5FkApvTNVrkPqRVZeTKCdUx7QQemCeJ00QCAz0ajfvBFpnci6kgG8fbEsqVCFVQPSUkghmLqxIlgzEwYkxsY58qUWK1y2qkikaXUHSag1AiT+zZyCIMWO4/OzIVGd2Do9NUgsTEE3hEIMGevL3xZmKiUwCdTahoWpTETqLE8xpaREfxGJGGGZyXkFIFWcXYOLsYv6YMgDcdDvjNvwUeK5hmAYHyoxDLGx81/YgfecKKNE1HMXAVmgbkASF+uD/C0VnEsVeQwJUgyekKynnNxivJUWoI8qDCLBF9yp2A8oIBN7W33xL9q6rCQ4sGAZf5j6H+WLs6wWoSTAMMP+IA/mTiinUVzUVGkhpAF/cRyLDlzIHOZvq0w9OnUJsAV/wCVrH7EWPTGmQ2bHlJ9vL1uJEe2KTl3cQCo56SJIv7xiWeqPpJU3NtXME9uQwNwPLOajayLEz1JgSPb++uJZ0NpSNSu7M7KfKAsADYCACDfbAw4WlK5PQcxeB9Nr4OyVECtUkC7CD9I3/CMT47SBSZ9JEAdTI+nLGd7MLfBoKSJJNmLzJk8haByx1xVZNSOSpncAtv+Vpt0wbwnhyvQgxJO++23c7Y9w+itCk25PMRA367bH8sR1XQ4YSytUIdoHYdrAcu+C6PCJ/gCyBpJBvBmQbXm3fF/DqviAsR5ZgdIHTBnid4EWJEfngGqGqMHSmELs6xrOygbsx6Yjl+La6iU6csij0VE338ymCVJ7EQMdrU3WiyapJGpjt5N9MnqRJ7QMB1MizsjUtMKBdnMnnsFNr9caamD85wSnXHkdqUmY9STfbZlE++CK3DT4BQOD8pKkG3Tt9cLqfFikKQdZ7SJ+l9xg7L5zTUGkg6xMekzIBHcgHbtgqurOHUPDUqx52uL4jnuG6kPgkI8kg++4nlOO8WopUpBnWNJtpXVImPTvEdIwTk8mtNBA3/dub7TaRbqBhH7DcIyThQ1UsXJJOr7fT2wy1Ab7RflGAWz3h+S9SodlEA+52AH8Rwryr09RNbMq7ySKStKKTsAPnM8zGHRjTZcDVfYQT/IfXEeIedHK+ZjcC4uNgDhJmPisJ5AjuwEtFNok7IYFiBY95x6h8VCpbwaynpoP0w6splkVNPRIhmAYliSfa+3tjzfEWYn/DX749n+P01+SrpAElqZF47+2ATnaRvJvf0/64qmXo5JFaAKU84pqI7krHtiRcmwUCmJEhWgk7qsuQT1MfjipabGFWRPqbp/fTBsKAtNRYczc2v9Ppht+2QNWgYBqVPDAIAVFuRPpN7C/UHtix2VWnTYWDayY6Eixm3zfc45UykuX+UCFHfm38h9cTyapq8qQxmWDOb8zdo/DnipjjvqEuFIv5gBBBEeZQAI5SfvjtKloQNTGqi0CI9MiwI3IBuDM4tOWpEl70ibMEaR9QV8p5kqOexxHL55FOmnTqEmQ51K1Mra5OlRB38om22MXaYo4bxVBUNJJdD60IYkdSpPNd4N7WnBCKmXqlAuh2IJKoSlSmT6oHot0tPLA9RBu7HT1ggW2Dabt3/LDvh/DalajDeDUC3pNTcsNvQwiRDEG4/K5+418ZUcggVXep5dNOmWANpglR2Ophfe31wir0qjOKtJqj0zUknY02NzJMalJsGHWDGNHmKXhoTpcmrUZoaQAEGhRIkQYkA9ZjAJzHzK/K6+oQeoEhgQbJcCb6pjFL2DDManJYIBF6gciIEecRJHcAd74JFBlEA6Q58sKDIILabkb6jsRvgBKrqf2IFMAan1DUVBgWWSSpv5TsOow34hlvEoUxGpiupGFgWjyqYuuobHtjB9EHFOHUfEl203XTVpDQ6tv+0PpYHlqF+uCM/SaDqEgsGDLaZBU25Ekgm8G3O2Gi1VcMV+WQ2xsPzWRttv7YX0R4bhCh0vZIJ0Bz6R1pybSPKZiFxvWSE5pC7UQDqIOmObgE6TaL7e8DF9HjFHXpg6n0ty3Khp3+v0w5PDdZLU/LU0y1Mkc5Egi0yIkEg84wLxLMaK1ULTVp8un0nSAJ8pG9wByiemHZQq8XUA6QV3B77X+uAq3GmfWNA0/LqG8HqDbtE7Y5Xr0ro1N1kxpUrc9r3EH64DztGmp8qOpEWK2i8iATPU4sMaOlnFFEuZA2gXuTEAiMU0KCtIIZdQsDPP3thZ/tWUFMqEiOTCTsIGm1/xODM5nn/wvKSJDEtH0tfoO+22DFimsVCKqPswBcW5xbt95O/LDnhS6gWc61p30led9KTvqtccgMZfh2VZnULqJJUASCSzWAHYRvyxpKtMkilSbyoCXqAXLmzH3MACZhVB3OKlOpXWuToaSw8zESF7RsGM97YjlcqqHSisApHmsdXa55Y5Ty+hIAAQW1M2m/MzzM9J3xbRNLwXkq+n1MdSoo7n1E22EMY26SiOZ4catem9PVpB5QZI3PXl0wyzFGnSCu0KQSBzAJ6xhPQ+K6FQmkGWkLlTIWTPpIBtM8yT3xKvxGjmAlNapWpc7Kyqf4i5GkT3PscVaLszxuqWZUZdEtJ0zpvfcj/N9cH0Ubwwxr1EBsarNBIn0oqwak9T5ffF+Ro5Wjpsc1Uv6EZ0UjcxvUaZOoyJ6Y9XZ67ajQzTea37EgAHrPOBywLoTw+vQRG8KwtqY+om12YgjnttizKU2bU9OIWQysumTfSCRIKyJtG2K8rwWoghcnmWWZMlVBPsan5jlsMNAaqAKuWfT3qUhc7/APuctsakBJl8qyNrqofMJYL5jrHT+E77YeZCiCPE5AA/fFWc8QogZUGosf8AFT0ggKQZud9ueK6CVizIgXTY7gif3ZB5GT9Ri6lV2xfm38hJ2F/9CMIGCkkgQOkbdt8E5iu9VwgUyCLLcTyk99wPvyxxsuQSDuN7jCJSQWUAtAG5YgSTuccaS4CiYBm42P1nlzwrzdUuw0sCV6mSCOsbHB2Wy7E6UDMSpLGLtt9I78sarK3M5d49BiARBW//AFducb4pSjUUqdDBZ3lbA3Ng1o/lghKDLPiMsxsGDN9FSZNzzm+AVyg8QO8M0AbwABvG8N1N4i2L0onXyxeXOsUxOpVVjM2lioJVYHvfli00lagP2ThZAUr5IBBhgeQGm5IjzDDBxT9SU9cMAiljGowDLbMIvEciemC6mfhyKZRjGlisEyFLLM8iQyx3xztb3PRRTyb04ViYF50glQBuVvqP+WRtYY1NHPKNIZAGJBcrACwpddR5EWjcybc8LjW8QroClSPNIsj2C6WjzAkx12xfkKaFwxWYVqgkRB2B6XgcydptjOnF+dzpK+QFVG7KSzsuwIXa+wmST03xYnDqb0tdBmNVVMLVlGNvQdQlRPS3uMLMkwpVFV2fTGmGQOKh5wQQFOxvO22HNXidSnMGm1hpB8s77sTFwB02OD9C0gzDOG8HxadGudLNMiSYsJAB/vuCbmKrpmEVGClCqGk1w+qGIB62MDmRa+D83x+oG01KCNT0zqIsRoBgWKm/uMEcY4VRzAApaP1gKrBGMSullUxPLVE/QnbGvXtln6lVRU8ekWUM+lxHzTdKinY23teOsY8zii3M0WkqbeXqhJkb9dx3GIjMBXelmaX6uzKEZqhhKgG2rUxlgdnBJ6kjEclQKMUap4jkXptKbmA5+VFAt5T5ptGCz7QvLZIJW1I+pWZXKkkiT8yH5WIBETFt9xgfiqJUPjQ0UyytutSnFywB3SDJG0GRF8MMpI9VMpo1A6lABEeVl+XTfltpAxKrlF0oamnUnofkSQeWzgjblewwbd7TL1E0XJFlPhMfmn5wImwN7274u4aqL5iSzQD1YySDHWTv7YO4hkjDNBKN6xMhf/sQnkL235QdsC+CadyPLEeIxi3Red+gDTb6dN0DszU0jV5YB6k7b+5j7YhnaGuuCUQppWbXYlQ1oufvgOrmPBqIX1MGAKhbCIsbyzH/AJYwZRStma7HzU6FMBWRT5mZVFpW53uAbbTvBejO0q2XoUBMlK9VStNQSWCGxqAfLPpkxC6uuLMj8G50UtKQgJkOWUEzuSWk2G0L9cXoUeoaqU2Zm+UCGYCAN7JTAiJgAYNqZqELO6QAAEWSe9wSJ7iduW+Dy/RkLKvwIPKc7n1A2gOzExuATA35ximtleFIFVjWqqpOkEhEYne7GCe+5w4TN+IFJTyFZU6ZEEmAP3Yty54lV4dSA1uqEEkBAoYlv3V/mTYDF5/oq+HrlWM/qFOnSWJeo4PsFVdz9fvhhmeKIklKFGlOqC1MapHO92kEGw+uA6XDw6gqTTdFiFgqJnYMI5bwMBVODu9MjVTqgsGBaUMwQZKzuCOmD+RrxMW+Iqyjy1dTW2VUEHeFA/OcGHirgSzlrSQSf7G+MvX+H6NJNVZqrdwzKg2vCnUQJ9XOeWB81U0hPDq+tSR6tJ87BYBUgQFAvfnfDKMabLZ0sWmwtpvJvyveF3+owWaX7Mxa8W7iZH2xnqlOqGXWygiPDltJeB+0Y6TJkX0jYBRPQ3LUUKTrLISCv7R2k32Go2F97csM5LxEccyxsqC9NQoM3mJY35Sd+uKMkwp0lPlBkn7+Un7GftiD5FKia0UJUaCpcGQT1E+q/PrjuWyHj1PASWVj+0Y7Iqi4HTl9SMUvkbLOhnDcrUFOrmKC6nrsKdH91QDDVDP126YdUvgzLBQGDMwAltRueZ+pvhjoC01FOFpJYR+6vP8AA4Q1P0kZYEjw6pgxOj/XHSsMW1dSD4qqx0/4gs//ADCzf8QOFFGoAxKOGtA8UlNXMhYUrNjvAOL69XUPQJU6hVYwokA2G7e3445wvIamliJgXgifx7zGLWZEMvkKlQiq6jpuJVdyBa56n6Y9WKgAnSNcKwgggixYTFgBMRFsHLR0TLmL7wDbfYXEbXx5MzVp6wtV7+hTdb7HVNgADI5QDjO/LV7W0qgEaFkhVq0xO+oFD9fNIIx3KUwrEVD6vKQdgAAZPIgAAz1POZxbknI8IuC5eEDEQdMbkdDBPYe+Lc5lxIGlSCxUkiToE2PuduV/pjnvZ9JUKnh6g8AaiDewHKCOgj6sOmJ1MmT4zSRr8KmsDVYeZzc7EmfbFOdpCppiYqHSzK8aSLK0QbMtuUmORw4rjQEpiZbXHO4giTyiw+uIFa0VdnLMYJMiABudpbbaMUsyVKYCmqdEmn4bAErF0J2I5joR74pzXEgAqgTJJJ522X3NsFcOz9z5hqEaS0xPKw5Ra20kcsUl9qrv1UElvEqqxooLsiG60wCRtyi9rm18O62bprUpJpOt0sVUEwImbbCZ5ddsLuL5BayrEwwAEiQp1GzBrG8WPLAfHeO+BTpLLqwEGFEeUAAEEXB6AjDujD1+L0mldRr7RTIUweUWmP4pIEYrq/DVOpSioWU7+V2EC/kBJkgSTfnfGcy/A6lcjw5p676gNJHMU5M6QLTG57Rg+t+jyqSGFWoxEnUahme0m03t2xucL7DQZDI0FmmjklVWVcnY+kkkeadJvPI4oqcOXVC+FVTcKCpjtE3ifr2OM2yZnLFpapXVXBY31LA8wHyuIiV5ja+I085/6hSNMOtRqbrYNKkj3YFQCDe173xi8amlbIldrg+pYj6j/TGY45kChGnSdZ0spMa+erp1mRaZHQ2cN44aVLMFGj0VKSm4gmGUAjYTv/DgngXE6dSXAisfUSASOmkRpC9o98V4Xj2NLuFZJigU0azMphDpLBVJMqvm9PO45X3w1zvD0dadGprRUJbw6ZhmM2NR9hzsuokkyRg1c/VqMZbyqC2mbALBmYk6mZVidpsDOAa2ti3nKuxkNMXHyzfTy9tVsFvy3BuY+HaxtSYU6bRqp6CR1ktq1Me7fhgNODVdeipoFzAeoGJFzIRP+7ANWpXnSalUi/rKkT05tHf6WxylmYLLSZdbDz1VkKotKoN3fbzTbtg/sHfEs8lHSAgrVSPKswAo3ZokIs+8xGBld9XiE+K2kAhRGkb6VX5V9t4BOABlUAACgsYGtkZieQk6hGCMplUeVQkKoN1BF4JkHVzMWt6hinXo+3M1xc030U18SpeQLAHuewOLaCutSm5iWkMkws6T6Rza32BxVVRdcmkakkHXZRe8yW84vt9scr00DoVpGoNSw6HUUJIHmT1KCJvtffFe2vRxlcqlQLIK9RM6beZd9j022xb/ALu0gihGdGC6FcMJAJJESDBub733wszfGUpaaYKh1tF3P0Rbk35xy3xziOZeqiApUYOoIhTAIO7Bb77jUPrgkNo+nwcJe7lAukNUIIi1uRm9zuZxTToNReVphUH7tMwO5MhVgbgSScF06hr0wqwa1PmolZBtJ9IE3EyRvGKuLq5eKbSxMQssAZncQAYPP7WkMVpfneOBtHhaqzsRCpAm4uYMx3OH/wDsx6WXGWU/tHl6rgREmSin8Px54J+HeA08urVn0kifNAFxvHYbdzizh2RL5hqrltpIJ26L2ABx1kyf2zbr3F+IKtNEQNcEeUAlQAJ3tPK/XGcbjlWbU1A6GDHaZvgvi2bLuamV/baTpamIkk7NPJeuF/8Au9UNzn0QndZXynmv02xjunGSr+FVqONUBCArk2DAgFdNtQt159sECoaIPiBdJJK1gZXppBAkN1DCLfXBQyOXIUVVKOT5HQ6iJJJlWMOu/ORyjAeczdSh5hoq0qnlVkOumxkyDPpPVWv0x0xz1fks4pfWR41IA+diTeNipHlPPkDFicEBhUVGKhR5pHPTvp+/4HAuRytCuP8A09Q0yka6D+VGMEgUnaJg3K8+WCWRWHhDzFve8bnqRJ3FsZ5QyiiWYDysbE2n0lrH6x9pOL61cATqEVNOmLgGD9yTAjnBwFm1sJcoBUCzN2JAsQLqIHuABtix1LDQSyhbyDot067RJtvHXHPGtGcOp6ySVVRqtaRC+libWlFPtG2GGfqaAh3YLA+pEn8MLMjLnWkeH4bRuCRaIHO4322icXZ4MarKDMwATsAA2qTy8y79x1wrSfOUILFaeuiwmVMMNV+djDEx0KjfFNLJOoFStAWmR4aIYaqAJ8wIOgW1dZBHPDRAi+ZfO6mx2ChjfRqsYa+oj5iRGKqmZRvMXRyrcxctYtJ2nYj/AFw6PZpQzniUgNIVgGZV2AYaToPPUQw737Ymct+t1qKuD5Fkg8nIEFu4/M4UZfPJ4ZCsqt4hdTqBAYzfvt+PbGo+GirPUqWm20XgAkDs0Y6cZ2D3g/DAq6SrDQYBaLiIkQekibXwyXKrYxBAgDeIn8ccytfWqNpKhlm9iD0jF6sfx/DHt48ZjOE2a4QG1VF1CQZQiL7GR7csYvO8LWhVK+GRTqmYPyvcSIJ0kgTPfucfTtJxmfi7hJqZdh8wWZA5jHL8n4+ha+frkQhOjV4bU3prdW8rb7gRJuL7RgHK8IqUiSlRWkjfytPbcEfXGk4PwVgNRBAK8+Y6Ysy/DSHgglnkDkFX5iTuLWteCbicee76T1OfBAlA25M+XWRYT+7J379sDBYpk1RpQnbzDz/5oGmmT5Se8DrhhmuKU0ZURdZAgKqjTE+onbSCNpjub4oGTWpNSsyl0N0RpgdQoJ1GNiYPSDjl69tluVZ8wwWoDRpsIjmRaAb+UCLQJERtjtShUR1pjwxGwJ0uscwFBDqR7e2D8zwTxCrImtWHmatUq0hYWbQPUTz2k354Y0kUqV/bVysWRDSUwbAMSoYD/MRbng2HCFqjH1uiCDLAFoi0ydKrz3OHuTyoWmSCWLjUAsGQBAiwUAkDbtfFeY4czHzU6KbhQ7ioZ5EJGmYBtM4Jr0tYOqodMADTAAAgAAg3JPLnMYpUVVshSN61+QVirGewW4J6asV5fPUFGulKAQAB5bsdN1X63JOA8zw6mwsmYraiFgVEGoxbSIAa17HD7KplsoxbQFqMGZ2apOnSCxgmdTC9xAHXFn2Q+demK5phlWs0sqhSw2s9UQBb36E4C4xTpoEbNVARChFJZKeoKC5YqfOL2EgCwvhhxLPhlQrSSqlZFPmO82iLBhsd/pjj1mqEUwtLw5Zn8kgKGKo0/vaU2AknsMa9LCzL1a1Q6aVYCiFl2GladNeWkrAJ/E41vCuEKgC05DP8x9QHzVD/ABHYdJGBMhwpYBsmVpDUqxd33LueYHIC32gP6FbTS8TZ6o8h6CCVJ7cz741xm+wrzlRZCC1KnBbpCyYPuwj6HFAQ1KbKSVV7s21jy7+2Kcvk1d4Zyafq07Sojzsd4kSB1JOEHE+OvncyctlCRQSPFqLuetOn+RPfDb5dr0ZU81SRXFJBSoUrO8eo89rkAb4xNX4oXUdOXLLJghmuOR/w+YxseIfDhqMitKqghKSnyr/E5vqOKzwSiLHNsCLEawIPTtjPlhxg8hl6C1dbPVaoAxOocgDy1W/8WwTT43RQah4jBlMrUUuCtrMviBekDfpGFXEOA5qk5NQeTSpLqwbXpsCpF4vtgvK0gFR0udXmbcfMBHSSsTjpWZGhyPAkKGrlVAWJak6HxF6spnUy+97c8Qq02MHyrUgDUwPpvFORzMSehA3xRk89UoqSgZ3WSAu7NzN+Q3JxfxHhFXP0EqANlq9jUGmzdWUb67dgZxn/AGXpxOFkwajKYIIRUJ1EGQZLXM46mZpNrX/FZATVVb3UeVCAPNLNEC0gzizKoaemmFrMAIaq6kk+wA/D7zirL8O0eJ4QA8wZ2IYPpgxqJuWLERFgB9MZqNqVhYzGnyzcSVEHpBMfTAnFqkawdlcmBPm1E/ciBvPqwfkoVY0sullFgeQ1EsY2Ji539sLM+gQ1jA1EM4IJGqGVwwIMC02H0wKs1nOLkNFPynnqgR2thllPgfxXK1nYmAZA8omOm3LBvwfwkPmFYqtUlWaDyjYjqSftfH0ell/DXQieZvMRqmJ9Rnr0HPHbjGr0+eP+j6hSH7RniJ1iQN4AG98N+A8GfJvOo1aTEf5hYj2bebXtjXUchUZGFUrf0nSCVHIMIhr3jbE6lG+gLqkCL94b2gXjHTxZovJC3LTbR1jSPxmcFDC/LArAcC59xI5jDAY9PC9M65zwq41mR4ZuNI1amn0wNsNKtTSJOMtmuHtVqSPmMxfSPYdTG++MflvWJkaXxOo/fP0x0/FNKpUWkrNRmNT1BE9AJtF+fO/bG9T4ep/ui+BM78K06ikMoPbf23x57wtEsZzNcJy4GmrWpnVB8xNRj0JCke09MG5ejSpqGTVUUbFQB+CxtjKcf+FquUPi0bqPUsSQOo6x0wLw34mdWU1GmkzQeRANifcAzjhfx9Na3GW4wC0qjbgNyK7dbke354AzPF18QhqdYOGAhn8szyi3cTvhZX40NbUXh4Ok6vmHeB9ZHa2GGZy4fQCTpAVdQMtF9IuYduQn7455ntqUbSp02UnwmBJuH5WKzuRcMdjzwU1NabU6SIAEWYWIAvzny4r4YCV0IISmQATMgRLFyfU5I278hcwzWY06iBqQsqsQJMi7FmNm8umALCeuNeolWY4gKaqacMzyANJgKNwLeUbXaJwpznFAqVRUprKqCQ6NEN9SOggHnywr+JuM+JmAtIFUQBRB58z3va/TFuXWpUTwXBbUyqLAQJFRrnsm2174sJxwYFqGWQ6A1MEE6RAQglWEkkXtI3jaNr3otU/ZhvDy6etyYZvdp8pPTf2wRSCLTu5BcnW8QznbyACy8gYgDbHKWa00nq1U8OlTaKQmS3QxE6ibdcXtehK0/wBYrU6YinQogOw5lYsD+6D3uROCXzLV6vlI0GRH8AtI7nb69sB53hztlxQSRVrHXWgSY5ITyG0k9DvOGWQyQpqtNWlyAGbeFXc/3zONz1kVe4ohWnoSA9W076UFvt0GBuFqKS6UAi4NQ+o+3fvyw5fLiqG+w9umElfhjSdRnpG2Ol/HWdDcV42aZCrROmfUWAkc2J/s4RN8RZKf8JD3if5YryuSfMKUqhhTFQkctQEiBzA74KPxXkE8kKNPl5crY55nR9h+EZpssRTqL4lF/mJ1Lsdx8pItI/0w24F8L0BSrUUcvSqw9IG+kgGwYeoAm2x/PCGlk6qDVlGFalfVl3uwHabj8R3xDh/GGoHxcvTqU11w1OrITWN1VtkYyN7Htgls6azfQds0KbsNXnpMA8wIj32Ex998M+G5o1lWrpKPLyQAVsZJOkwASBdTvaDfAX6R+AvWppnaKlPF0rWpyJJGxkWnl9sLOC/EtF1NOojAAXuwCchEelVtc8yTjeM2NPnjINdQFYmHWbObAOvcbFbdcL6KBS8yRbVM8lmT/dvtivL1M0Khp1m1LB8EytxyYgb/AFtvhhmMyGq3UUmgBgY81jMqDabbdcYqkTObISnqZdYXWymQDqMABr3UQLgi4mJnHuJftKQ16S6FQTAB0MdoB8rAWtKmTBOF2e4gEBdlVkn08ybAXAOkgCxMSY6XIcuY8NC6sCBq8hAJ3YMZBJMyLG2xthlDb/C/DFpa2gDWV09IC7A7wDOHWVreIodCszfnbpI++E3CWkeqFhQeob96TygR2wz4fRp0S6KCoHmLHbzdyeUY9X4+s+kKdiwkAqRtNp9+2LdI3tPXGazvxYJIpFVAm53P+UcvrO+wxTS4a9VyKrajuJlveZsD2GOnnIGmqVENtS/cYGbiqU2CuwE+kkxJ6ThXT+HBBlE3MQAZH2scK+M/CNOqopnUha40kmCL7GV/LB5M1pc1nFdwimeZ/lgmjloMkDnHYf1xg/hzJVsoTTc61LH9pfy2AGocufa+PolIiBFxGLj/AJck6RjjDE4x6MdcIDiGQFRSCMfIfiXhAy9R0K2bzIQNiNx7QT9PbH20rjF/HmSGlakf4Z1bT/Yjljz/AJeGTUxdDhCVEp1qwIDIPJMM+mFDDoIi+NHw/hL1j4dQaacyukwVUREGZBJ5/UzjuSy4I11pLTJ1C4mCEgbmwkdowSc8yU3djBc2gbKBAUEDcxv3McseS1qR3iHEPDqJRBubeT5SdhB3nnPvhRm89FNTysqAE3SPWQQLtilM6SYcMim7kL5tPTrJ2AHUXw1zGWDqmoKoAkk8juAOgUW74zZhZmjwyXRlGqSDA/v3xqMpQp+OikFnhtSgyACV1sx2n0qF7jrj2XTTKooRbS53jmYGwwPnuI08sClKr+0cEu8wSYmO2H3/AEFWf4gEfVV1GqY00Em0mFFV1nSswNI+vTF9Ks+azVNfI1Ghc2t4osCPrJ+nfGUyOdq1qpSgKnnF2b0i5JbVuIJON3wjhS5aiEpk2vJ3Yndj/LGvfUX7O61ZUBC3dvUf754X/q5VXanOqoQGJMwByHTHcov733Pfni9s0iAza9sd5xydsWiOEvpBkzOPZyoApi+84TcQ4qlBA9Q3PoQbnue2M7Xz2dznkoIQhNybD7/0w3n8GSlHxBx4mQXNIEQANws8v4jjOf7QyQ/+MD3LXPc98b3JfoeLnXmqxPUL/XDpf0XcPAiP+rHPP01jD8Ko1aTftKn7KbVOYbpqA8h/zY1B4g9I6CRXpvvq0qxnofS+Acx8OVsuTVFZgBuCNQIHU31fXA9XNI8A0qYHqlR5XHOF2mP3SPYHHOlq+BZFatKrl3JNGoPKrWamem9wDBBG2PnHG+BCnWKNVNHMU7amBXUORDrGpT39pxq7vpq5eoun5lVibDnG6sOnPGlyq0M1Q1VVV9O+pQ4tv3H0w90yvjxzOby4monioPQwuv3U2/DBFL4qSrJamEYEMWJLzyI69LH74+mVfhiiHP6u5oOwkAXRxvIBs4/HGY4tkxTcjM5MOL/tcuIMdSn9Jxnb8w9fATJfFeXJTxAVB2bSTHvGwk7idsG0q9Km7PNIAKTNOJb7iV7i/vhTl8tkn8tHNeGeS1liO2wscNf9zz4YIanVBmTqkRyAPPn+GCyYOzPh/GFDSpDhx5gWBBPQXja8EDf3GDPiP4i1p4akooHmm0mJjvEYwFPhv6uWmdM3Ef8AV3j+vXDbhikopLhkQOTsdW4KgttKmAd9+mOvHl1kEnbdfDHCwVBWAkAz5SWYmTO8KI2nnh0/CV06dAHmJ8hgxJMzvMnA3wpUQ0AaaFEuFDTyJ5Hl354dUqmq422+1senhxl4rle3Clxv/fXHnpAwSBI2PTFuIlZjtjvjCiplZOwj+eI5elokCwn+yMXvPKO845ABJ64zYsTXHcI858VUqTlWPt/PFXD/AIgNapIIWmOW5Pc9Bg/k4zpNFhP8RKnguW2AJJHb+eBs58cZWmxU1VJG8EYwnxj+k5XXw6Mb3I6Yx+TlLEN4VmDVqKt5Myur0g8urO3X+zoczkBc1WCKPTTG5tuek8h0jHyqn8aVR6WYH+EAfjGBn45map0hyuqTEyTAvf2x4W8b5+IUaeo0wzMzXY2URaAT6vZdzhFnviU02BqsWAMhB/3dI6YyaZusSLOzHaZJ+nTG3H6P6NdBUD1lY7hwBH99cUkJRnPjavXUIikLMnQpaexPXFeS4PVqN4tUGmJ2ILux7DGpy/w8lFAhzaUkXmSC3X2H2wVlOP5GgbV6tdhaVlvtAxWrHMrkDSpCrXBpUx5hTJl3Ybav5LgXI8YzNdmK5d7nygyAo/rh7R+KBUM0snVfoziPzvg0ZrOv6adOiD1Oo/yGCWT0fF7JcOzLU1FXQkDrJ+sDEKnCqSnzVAzdBy+pmMXfq1Qf41XV+H4YsCqDZCx+w/HG7dgkD0OC0Z1spqt32/HfDH9aZeS01GKK+cdzoRYO5PID+uPZjg1Fh+1BqHnJP5bYpvwthdxD4gogw9bWTsqmfyxIV6eGOVyNCkDooqo7AYtOb/gT8MXj9jy+mYo54IYfVSkc21IfY7YTvwFKtXxcvXGnVqKKQBPtyP0xq6+VBEFZB/DCl/hmjVadOlx8ykofeRhvH6E5MjxH4VqUavjUGZWBmCtu4BEgg9DijM/FRot41ItRr28RN6dQ9ex742zcIrUwfDzDH+GqNY+9jgGssr/6jKBurUwHH23GM9z23MwsofpTosgSrloBuQNp/eUj0n2uMMU+LKT0tdKsayDdHA8an7zaqvf1dzgNcrwt7ErTJEaWBWP6YFr/AKOqDtqy2YjpDBv9YxbF4quI1sjmv8QaH2Dr/PmPrI74SnIvl/8A8fMSpmaZOk9jHpOHlH9HuYWoCGVjN+Uj7ETg7inwHUamRTp0lc/MJB/Cx+2M7i8axWZ+LawRlamJIiTcd7bE/XCzKcaKoyNJ1Rz2gggx1EfnjS1P0Z5wbBD/AMR/pgb/APy3Nn5AD/mH9jHbjy4s3jfZzw/9KbhaaMCQmmdjMflyjuMaKh+mFCY0N+H9cY2p+inOLEBSTy1DFB/R1nl/9oW6EHG5+SfYvG/T6Kv6V6f7rfh/XFNT9LtMGNDfh/XHzs/BudG9BvwxW3whmxvRf7f0ONfyfseN+n0Ct+mJflRie8DCpv0hZvMt4VBGZm2AufwAtjIVPhbND/2Kp+mCshlM6i6ED0QdyFKk+5icZvPfleNaXOcMpUCKnEa5Z4tlqJliejsPSP7nGf4z8b1cwRSphcplxbStjH8R3Y4bcI+AA96mYGo79fucaHLfo4ySx41UP080DHPzjXi+WcQp0tX7OozDuBOKqTUhyZj/AH2vj7NR4Lwujyp/YnF2XzXDEby0x7+GY+8Yryix8w+GURs1S8VHFMMC3lMQLxYXxteJA1KtRcpljpsUcJoAJ9W4tjbZTiuUNlKDtEfywaOJURs4Ht/4wSS/MT5bT/RtnnYsagpdBMx9cNKX6Lqm9fOORzvH88bz9bpH5mPsG/kMCZrJ5Wr66Zf3VzjV4z7n/TrHVfh/hOWvWqioehfV+Aw+4Nxjh+maKoo5DSAcFj4OyB/+Mv8AyHF9H4NyqmUpBfa2D+O30bUH48hPldFA5bk/0xXV42CJV1/4jpGLa3woD6X0eyj88I+J/o5qVSCcxMbeUYZ+PlPhnTJc3TanUd6ysFHm0cvrgSh8S5crNFTUJ2Jv98TofAMZZqHixr9TAQT2wBkP0UrSNq7kdMXhyz0NaWjnTALFFBEnkcL6fF0YnSr1W/hEL99sG5H4VSnz1Hq18H/qRAs0dgAMVlkRW1Gqw1MwpDp0wP8AqVP/APY33w6Xhqky0t7nBIoL0H2wSWnqFAcHe2B8xlQTK2PUYsjHqKc8aZcprHq1fni+EPbHHrWGOUal4xLSzP5FGJCoKh56gIA98Lk+Bcq5nR4VT/62K42GRQQffHq+TUzy74MOspS+Hc3S/wALNlgPlqgN9J3wZl2zM/tlv1p7HDdV07+aMJs98UNSfToBnvGM5iGNlKjXFR1/vvjqcFLRqqu3aY/LFmWzD1ASzW6AYIp1yComxwyRbVX+7a/vOenmNvbA+ap5mjBpsKijk4vHuMPtcY8tSdxjXjKNpBlfihWMNpVuhMH8cMv1liJVQ31GL81wmlUEMin6YSZ74Npx+zqVKX+VjH2mMYvHGtNKdaoTemqjuw/ljpzhHqCx/fbCOnlWomC5qHqw/ocF08w7cx9v9cZkny1dHjNUjdvCX/NA/PFZ4nlpjVRJ6Ag4XZ74Zp5lgapLRy2wTw/4coUvRTUHrGCcZ8K2u/7eT5aDN7KP6YZ0apKAtSC9iRbEn8sQBiAOo3x0ksZ8kTxCkJsJHQYHHxJS/cb/AJcWmoNcFQcRGXAbULdsa2wCKXFVYWVh7iMSq5x1P+HI6g4tqbWtiADG2r8MNtnyEKuecEQm/U4gc+w9RRfucWpk1HU+5nHkpKDYDF5cvtIpxZOTBj0GJHNN2xYuVTfSAfbHKtIDYY3bySLZkxOwG84AbP1qpikAq83P8sTqLqMG46YOA5CwGOd5W9HPlGhSKi7FziL1GJ6DFuKKrxhwW6lp1H2xzwz1xFBOJ6sIf//Z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46" name="AutoShape 6" descr="data:image/jpeg;base64,/9j/4AAQSkZJRgABAQAAAQABAAD/2wCEAAkGBhQSERUUExQWFBUWGBgaGBgYGB0YHxwbHBoYHBsYHB0eGycfGBojHBgcHy8gJCcpLCwsGCAxNTAqNSYrLCoBCQoKDgwOGg8PGiwkHyQsKSkpKSkpKSwpLCwsKSwsKSkpKSwsLCksKSksLCkpLCwpLCksKSw1LCwsLCksNSkpKf/AABEIAL0BCgMBIgACEQEDEQH/xAAbAAACAwEBAQAAAAAAAAAAAAAEBQIDBgEAB//EAEQQAAIBAgQEBAQCCAMHBAMBAAECEQMhAAQSMQVBUWETIjJxBkKBkaGxBxQjUmLB0fAzcuEVFoKSosLxJENEYzRT4hf/xAAYAQEBAQEBAAAAAAAAAAAAAAABAAIDBP/EACMRAQEBAAICAgICAwAAAAAAAAABEQIhEjFBUQNhE3EiMpH/2gAMAwEAAhEDEQA/APmK1CIIJmeR6bYaUqYrgFlioNjsG7HofbCtKUkKNzYYJ8Eu4VCRpIE9uZx47Gjijl2MQ0FQAym8GLE7crTzjEqOX06jqgk7kSPti5aBeZtEgP8A9p6jvuOWKKdAmqEYRoALSdouSOs7TjlosWPQFxcvYspsrbwP4ev54roZgElVGjSbjYzO8YtaqSCSApaZi19rdRtGI06QIBaxGxG47dx2wsiytyoPsex/pf7YrYkvbZPSI+l+s8/rgulloWSZK/NEWPL3B/PHBW0kHTIlR9OeBoOzqIBNjcHt0PsbfbriSbWEyQAPz9hi3M5WJSPNLMp/iEBl7agPvGK6ZBXVO4t7dh1OIY9kMmoDBh5lIdWO5izT95+g6YryFBtTlgJY8rgAWAPKedu2DaeXIqFiQBMmRMg3IF7b4hxDNCjPYhfv/pfEgma9DECYVj13tH3nbpj3DKB0C4JLDuLASZ5iPxnFgrjwQZ2JDTyEBv5nBeUqTECBAMDksWxaRqemO84HzeYAAvebCDvywYjA7W7YBzfEJWFgSbkgtYGJA+a/OQO+Be2czVQ1GE6qh/hkWk7DnPa+H/DMsyoZikoPzecgb+kWU+5xfkzTUDRc6hJA8xJ7ADrtz7xgshaVzeoSAo3CsfmI21CZvYR1wa1UKLKsgajFzMnf6exgbDAHEKOurBBg6SgmNpBII25YJytLVBqSaiaza2oRDWPsbf1xbn6sJK+b5lgxaLGZ2kj3wSgLnMwiUQNJqKSUPO45nnbFHB8gSra5AAA0SSIvNtr/AJjtgvLqUpxB5E9CTue4vy3xymopOfEaJUq0AlQALHtG31wn4AjJU9RUEEgzc3iBC/QflhvTWnlgGcjSdhBJB7XM29sKsosZgh/Tqvq6n0mZ2jGlzGSpEpqAbkoO3LlMR7YtNK+F59qtV2iE2hj5o5aevf3w+p+2E3CVCvVLCG1RABiAbQdovgzPVyXpCmxuZJAtp9yOo98QvszRt8J8kUZy9Rt7FeQvA98Q4iKnmTWFuSWkenSfLEzeTgThGaVabKLsCCYWZAIvO56C3LAc6czlStRlNKCmW8pME37/AI7YIFen4uhAGUFQDE8rmed8VZzPU6xBZvmnRsYA2NtzjtV0pqrIsB5J3Gnlab4ms6NeJrpRRyO+AjVCxoBF9+/8xizK3oxrUliCNRuP69seqUrhQCSDFuv9cbYMsuqnzR5iAT/r9sVvmYJHhuYPb+uAKi1EdR5oYRY9O2Dv9oL1xCx8pytpcjYQvv8A+MFcKy5JY3AIiR1OKWhKVNpENJ98MOGIaaAlrMQ0W5ja5x0oH+CYVZ2gm/0/PFWYUVE0M+l9lcW+b09xIGCHEpvB5D8v64X8TraQFgEBgvSJHPpjGITTyjVAwIWV3Umfvzv19sQoAUgWaTAhe3K/fvhuuX1pK+tFWDNmBE6SeR6HC2rXG9wPmtMHoRvgl+DeIj9aAHn8s2LAyL/kexxKmYaDcLeRseQIwImXqeVgjqrg+GGOlWgwwuJBj5TyODVpXCnSkifMymGtMCZ09Rt0ggYr0llQayyg+YgVFjlYTfuZx5KSA6+TbdA3zAdBJnr5h0x1KdRdBZSpUQVWGNmbvcERfvixcuX8kRrGpQwI0sNgfeSp98CxI0/SJsV/KR/T74F4zlmZFKevltcrzvz0WHthllMkXWUBMSDJ26iTt7H93HquXKElytwYAIMQDexPKcGgqyOU8Si4ZQSBTaD1BIP4MDHbBeWgLYz35k7bcvbHeCUfMqHZwVMk2DCPY3jlj1DJlVE+oWPIb3iMSSy1LVdrzNht9ev5YW8Sy7HUY+U/nt73w2SsAD9B7zv+WB6yeZGF4aGJ5A/3+OJQuqoUVHZyjBZOk3/d8vIECbcrc8U5OlqYlYVEYCTeSZgC+52wVmsqzuQLJqBLb6Qe23LAzZQpIVw+mWsBEgjrtHKOowtwz8eKlOqoJZ5UqSDGoSd+YMHaIwNQ4a7toclNEGTeRKkAcpF8CZfK6mVSdJDLpEwSTE8wftjQ1qzFzvYwDFoHU8t5xn5Xpa9PSVUESZiYE2ksB9Db2xDidcCKZu1T2EX/ABI3wp4nm6mshGIAJ23uBq0zfTYR74dZCgZCsENiZuYuLAmbX64lnyqzeQKHxS2qylgeem3O39xgXLZsCaoN0GkAnreY2HT6YZ8R1KahOl4UEIbCOfvtj2QZCniBVCaY0xdjyW9yBc2GwxGD6KBqakr6gGhh15m2+As06qwU7Ajpy+uGFfNhVBMtPMD+4wFm1DTI039+e5PK30wsu1OCB21hVvzJaWUiDz35b4qqZVaeYWyoHAUad/L2G0m0xhzl1IUAkmBE9cJeLUXfMKaTwQAOcHeRq2B/rgM+hdbKUv1qm0AsVaY6ggg2+u+KPiDLKoDGfUPt/LfF3DuFRDM3nv5Rbe5WTcj364bLlww8yyR1E4cW5WSFPxv2msLpN5WYA2MDcz+WNBli5QOBMjzQB5o+YR+W+Ac5kRTUwCBUgt5fMoM9LQZ+2KaeXq5UQNmhgOY5XvacM6VyreLZtaxRNYVZBJ5zJEYoPC6fImP83/8AOB2Q03HiAKWEj/x0OG44seVF45eU/wBMWar16YN8plG06kZyqgIgmI+8YacN4XTADBFUnlE/nhRwTMM58q/KATGxk3/HGkVDphZ8sSR+Q7n7AXONcuvbnAVehJa+lFsTy7gd+23XFeQzFSG8FVQbtJ8u1pqAHWSIPPfkMXisnhgsSwBNp2JJsJ9R6nYTtOKDxTUzAq4UC0KdPsN/ucBhl/tB9A1GmDY2ltXK37ObQTaDfFFQeJ+0pPTVheoQrDUOTeguI54X1czTcoJYknSEpkEWJiWAJXodM7dsNKTMpDELRkiIaWaJhSAG1jsxB9sZsalE0Mg4mnXam1Gp8oqMCp5VE1LIYfSdr4Ar5FkApvTNVrkPqRVZeTKCdUx7QQemCeJ00QCAz0ajfvBFpnci6kgG8fbEsqVCFVQPSUkghmLqxIlgzEwYkxsY58qUWK1y2qkikaXUHSag1AiT+zZyCIMWO4/OzIVGd2Do9NUgsTEE3hEIMGevL3xZmKiUwCdTahoWpTETqLE8xpaREfxGJGGGZyXkFIFWcXYOLsYv6YMgDcdDvjNvwUeK5hmAYHyoxDLGx81/YgfecKKNE1HMXAVmgbkASF+uD/C0VnEsVeQwJUgyekKynnNxivJUWoI8qDCLBF9yp2A8oIBN7W33xL9q6rCQ4sGAZf5j6H+WLs6wWoSTAMMP+IA/mTiinUVzUVGkhpAF/cRyLDlzIHOZvq0w9OnUJsAV/wCVrH7EWPTGmQ2bHlJ9vL1uJEe2KTl3cQCo56SJIv7xiWeqPpJU3NtXME9uQwNwPLOajayLEz1JgSPb++uJZ0NpSNSu7M7KfKAsADYCACDfbAw4WlK5PQcxeB9Nr4OyVECtUkC7CD9I3/CMT47SBSZ9JEAdTI+nLGd7MLfBoKSJJNmLzJk8haByx1xVZNSOSpncAtv+Vpt0wbwnhyvQgxJO++23c7Y9w+itCk25PMRA367bH8sR1XQ4YSytUIdoHYdrAcu+C6PCJ/gCyBpJBvBmQbXm3fF/DqviAsR5ZgdIHTBnid4EWJEfngGqGqMHSmELs6xrOygbsx6Yjl+La6iU6csij0VE338ymCVJ7EQMdrU3WiyapJGpjt5N9MnqRJ7QMB1MizsjUtMKBdnMnnsFNr9caamD85wSnXHkdqUmY9STfbZlE++CK3DT4BQOD8pKkG3Tt9cLqfFikKQdZ7SJ+l9xg7L5zTUGkg6xMekzIBHcgHbtgqurOHUPDUqx52uL4jnuG6kPgkI8kg++4nlOO8WopUpBnWNJtpXVImPTvEdIwTk8mtNBA3/dub7TaRbqBhH7DcIyThQ1UsXJJOr7fT2wy1Ab7RflGAWz3h+S9SodlEA+52AH8Rwryr09RNbMq7ySKStKKTsAPnM8zGHRjTZcDVfYQT/IfXEeIedHK+ZjcC4uNgDhJmPisJ5AjuwEtFNok7IYFiBY95x6h8VCpbwaynpoP0w6splkVNPRIhmAYliSfa+3tjzfEWYn/DX749n+P01+SrpAElqZF47+2ATnaRvJvf0/64qmXo5JFaAKU84pqI7krHtiRcmwUCmJEhWgk7qsuQT1MfjipabGFWRPqbp/fTBsKAtNRYczc2v9Ppht+2QNWgYBqVPDAIAVFuRPpN7C/UHtix2VWnTYWDayY6Eixm3zfc45UykuX+UCFHfm38h9cTyapq8qQxmWDOb8zdo/DnipjjvqEuFIv5gBBBEeZQAI5SfvjtKloQNTGqi0CI9MiwI3IBuDM4tOWpEl70ibMEaR9QV8p5kqOexxHL55FOmnTqEmQ51K1Mra5OlRB38om22MXaYo4bxVBUNJJdD60IYkdSpPNd4N7WnBCKmXqlAuh2IJKoSlSmT6oHot0tPLA9RBu7HT1ggW2Dabt3/LDvh/DalajDeDUC3pNTcsNvQwiRDEG4/K5+418ZUcggVXep5dNOmWANpglR2Ophfe31wir0qjOKtJqj0zUknY02NzJMalJsGHWDGNHmKXhoTpcmrUZoaQAEGhRIkQYkA9ZjAJzHzK/K6+oQeoEhgQbJcCb6pjFL2DDManJYIBF6gciIEecRJHcAd74JFBlEA6Q58sKDIILabkb6jsRvgBKrqf2IFMAan1DUVBgWWSSpv5TsOow34hlvEoUxGpiupGFgWjyqYuuobHtjB9EHFOHUfEl203XTVpDQ6tv+0PpYHlqF+uCM/SaDqEgsGDLaZBU25Ekgm8G3O2Gi1VcMV+WQ2xsPzWRttv7YX0R4bhCh0vZIJ0Bz6R1pybSPKZiFxvWSE5pC7UQDqIOmObgE6TaL7e8DF9HjFHXpg6n0ty3Khp3+v0w5PDdZLU/LU0y1Mkc5Egi0yIkEg84wLxLMaK1ULTVp8un0nSAJ8pG9wByiemHZQq8XUA6QV3B77X+uAq3GmfWNA0/LqG8HqDbtE7Y5Xr0ro1N1kxpUrc9r3EH64DztGmp8qOpEWK2i8iATPU4sMaOlnFFEuZA2gXuTEAiMU0KCtIIZdQsDPP3thZ/tWUFMqEiOTCTsIGm1/xODM5nn/wvKSJDEtH0tfoO+22DFimsVCKqPswBcW5xbt95O/LDnhS6gWc61p30led9KTvqtccgMZfh2VZnULqJJUASCSzWAHYRvyxpKtMkilSbyoCXqAXLmzH3MACZhVB3OKlOpXWuToaSw8zESF7RsGM97YjlcqqHSisApHmsdXa55Y5Ty+hIAAQW1M2m/MzzM9J3xbRNLwXkq+n1MdSoo7n1E22EMY26SiOZ4catem9PVpB5QZI3PXl0wyzFGnSCu0KQSBzAJ6xhPQ+K6FQmkGWkLlTIWTPpIBtM8yT3xKvxGjmAlNapWpc7Kyqf4i5GkT3PscVaLszxuqWZUZdEtJ0zpvfcj/N9cH0Ubwwxr1EBsarNBIn0oqwak9T5ffF+Ro5Wjpsc1Uv6EZ0UjcxvUaZOoyJ6Y9XZ67ajQzTea37EgAHrPOBywLoTw+vQRG8KwtqY+om12YgjnttizKU2bU9OIWQysumTfSCRIKyJtG2K8rwWoghcnmWWZMlVBPsan5jlsMNAaqAKuWfT3qUhc7/APuctsakBJl8qyNrqofMJYL5jrHT+E77YeZCiCPE5AA/fFWc8QogZUGosf8AFT0ggKQZud9ueK6CVizIgXTY7gif3ZB5GT9Ri6lV2xfm38hJ2F/9CMIGCkkgQOkbdt8E5iu9VwgUyCLLcTyk99wPvyxxsuQSDuN7jCJSQWUAtAG5YgSTuccaS4CiYBm42P1nlzwrzdUuw0sCV6mSCOsbHB2Wy7E6UDMSpLGLtt9I78sarK3M5d49BiARBW//AFducb4pSjUUqdDBZ3lbA3Ng1o/lghKDLPiMsxsGDN9FSZNzzm+AVyg8QO8M0AbwABvG8N1N4i2L0onXyxeXOsUxOpVVjM2lioJVYHvfli00lagP2ThZAUr5IBBhgeQGm5IjzDDBxT9SU9cMAiljGowDLbMIvEciemC6mfhyKZRjGlisEyFLLM8iQyx3xztb3PRRTyb04ViYF50glQBuVvqP+WRtYY1NHPKNIZAGJBcrACwpddR5EWjcybc8LjW8QroClSPNIsj2C6WjzAkx12xfkKaFwxWYVqgkRB2B6XgcydptjOnF+dzpK+QFVG7KSzsuwIXa+wmST03xYnDqb0tdBmNVVMLVlGNvQdQlRPS3uMLMkwpVFV2fTGmGQOKh5wQQFOxvO22HNXidSnMGm1hpB8s77sTFwB02OD9C0gzDOG8HxadGudLNMiSYsJAB/vuCbmKrpmEVGClCqGk1w+qGIB62MDmRa+D83x+oG01KCNT0zqIsRoBgWKm/uMEcY4VRzAApaP1gKrBGMSullUxPLVE/QnbGvXtln6lVRU8ekWUM+lxHzTdKinY23teOsY8zii3M0WkqbeXqhJkb9dx3GIjMBXelmaX6uzKEZqhhKgG2rUxlgdnBJ6kjEclQKMUap4jkXptKbmA5+VFAt5T5ptGCz7QvLZIJW1I+pWZXKkkiT8yH5WIBETFt9xgfiqJUPjQ0UyytutSnFywB3SDJG0GRF8MMpI9VMpo1A6lABEeVl+XTfltpAxKrlF0oamnUnofkSQeWzgjblewwbd7TL1E0XJFlPhMfmn5wImwN7274u4aqL5iSzQD1YySDHWTv7YO4hkjDNBKN6xMhf/sQnkL235QdsC+CadyPLEeIxi3Red+gDTb6dN0DszU0jV5YB6k7b+5j7YhnaGuuCUQppWbXYlQ1oufvgOrmPBqIX1MGAKhbCIsbyzH/AJYwZRStma7HzU6FMBWRT5mZVFpW53uAbbTvBejO0q2XoUBMlK9VStNQSWCGxqAfLPpkxC6uuLMj8G50UtKQgJkOWUEzuSWk2G0L9cXoUeoaqU2Zm+UCGYCAN7JTAiJgAYNqZqELO6QAAEWSe9wSJ7iduW+Dy/RkLKvwIPKc7n1A2gOzExuATA35ximtleFIFVjWqqpOkEhEYne7GCe+5w4TN+IFJTyFZU6ZEEmAP3Yty54lV4dSA1uqEEkBAoYlv3V/mTYDF5/oq+HrlWM/qFOnSWJeo4PsFVdz9fvhhmeKIklKFGlOqC1MapHO92kEGw+uA6XDw6gqTTdFiFgqJnYMI5bwMBVODu9MjVTqgsGBaUMwQZKzuCOmD+RrxMW+Iqyjy1dTW2VUEHeFA/OcGHirgSzlrSQSf7G+MvX+H6NJNVZqrdwzKg2vCnUQJ9XOeWB81U0hPDq+tSR6tJ87BYBUgQFAvfnfDKMabLZ0sWmwtpvJvyveF3+owWaX7Mxa8W7iZH2xnqlOqGXWygiPDltJeB+0Y6TJkX0jYBRPQ3LUUKTrLISCv7R2k32Go2F97csM5LxEccyxsqC9NQoM3mJY35Sd+uKMkwp0lPlBkn7+Un7GftiD5FKia0UJUaCpcGQT1E+q/PrjuWyHj1PASWVj+0Y7Iqi4HTl9SMUvkbLOhnDcrUFOrmKC6nrsKdH91QDDVDP126YdUvgzLBQGDMwAltRueZ+pvhjoC01FOFpJYR+6vP8AA4Q1P0kZYEjw6pgxOj/XHSsMW1dSD4qqx0/4gs//ADCzf8QOFFGoAxKOGtA8UlNXMhYUrNjvAOL69XUPQJU6hVYwokA2G7e3445wvIamliJgXgifx7zGLWZEMvkKlQiq6jpuJVdyBa56n6Y9WKgAnSNcKwgggixYTFgBMRFsHLR0TLmL7wDbfYXEbXx5MzVp6wtV7+hTdb7HVNgADI5QDjO/LV7W0qgEaFkhVq0xO+oFD9fNIIx3KUwrEVD6vKQdgAAZPIgAAz1POZxbknI8IuC5eEDEQdMbkdDBPYe+Lc5lxIGlSCxUkiToE2PuduV/pjnvZ9JUKnh6g8AaiDewHKCOgj6sOmJ1MmT4zSRr8KmsDVYeZzc7EmfbFOdpCppiYqHSzK8aSLK0QbMtuUmORw4rjQEpiZbXHO4giTyiw+uIFa0VdnLMYJMiABudpbbaMUsyVKYCmqdEmn4bAErF0J2I5joR74pzXEgAqgTJJJ522X3NsFcOz9z5hqEaS0xPKw5Ra20kcsUl9qrv1UElvEqqxooLsiG60wCRtyi9rm18O62bprUpJpOt0sVUEwImbbCZ5ddsLuL5BayrEwwAEiQp1GzBrG8WPLAfHeO+BTpLLqwEGFEeUAAEEXB6AjDujD1+L0mldRr7RTIUweUWmP4pIEYrq/DVOpSioWU7+V2EC/kBJkgSTfnfGcy/A6lcjw5p676gNJHMU5M6QLTG57Rg+t+jyqSGFWoxEnUahme0m03t2xucL7DQZDI0FmmjklVWVcnY+kkkeadJvPI4oqcOXVC+FVTcKCpjtE3ifr2OM2yZnLFpapXVXBY31LA8wHyuIiV5ja+I085/6hSNMOtRqbrYNKkj3YFQCDe173xi8amlbIldrg+pYj6j/TGY45kChGnSdZ0spMa+erp1mRaZHQ2cN44aVLMFGj0VKSm4gmGUAjYTv/DgngXE6dSXAisfUSASOmkRpC9o98V4Xj2NLuFZJigU0azMphDpLBVJMqvm9PO45X3w1zvD0dadGprRUJbw6ZhmM2NR9hzsuokkyRg1c/VqMZbyqC2mbALBmYk6mZVidpsDOAa2ti3nKuxkNMXHyzfTy9tVsFvy3BuY+HaxtSYU6bRqp6CR1ktq1Me7fhgNODVdeipoFzAeoGJFzIRP+7ANWpXnSalUi/rKkT05tHf6WxylmYLLSZdbDz1VkKotKoN3fbzTbtg/sHfEs8lHSAgrVSPKswAo3ZokIs+8xGBld9XiE+K2kAhRGkb6VX5V9t4BOABlUAACgsYGtkZieQk6hGCMplUeVQkKoN1BF4JkHVzMWt6hinXo+3M1xc030U18SpeQLAHuewOLaCutSm5iWkMkws6T6Rza32BxVVRdcmkakkHXZRe8yW84vt9scr00DoVpGoNSw6HUUJIHmT1KCJvtffFe2vRxlcqlQLIK9RM6beZd9j022xb/ALu0gihGdGC6FcMJAJJESDBub733wszfGUpaaYKh1tF3P0Rbk35xy3xziOZeqiApUYOoIhTAIO7Bb77jUPrgkNo+nwcJe7lAukNUIIi1uRm9zuZxTToNReVphUH7tMwO5MhVgbgSScF06hr0wqwa1PmolZBtJ9IE3EyRvGKuLq5eKbSxMQssAZncQAYPP7WkMVpfneOBtHhaqzsRCpAm4uYMx3OH/wDsx6WXGWU/tHl6rgREmSin8Px54J+HeA08urVn0kifNAFxvHYbdzizh2RL5hqrltpIJ26L2ABx1kyf2zbr3F+IKtNEQNcEeUAlQAJ3tPK/XGcbjlWbU1A6GDHaZvgvi2bLuamV/baTpamIkk7NPJeuF/8Au9UNzn0QndZXynmv02xjunGSr+FVqONUBCArk2DAgFdNtQt159sECoaIPiBdJJK1gZXppBAkN1DCLfXBQyOXIUVVKOT5HQ6iJJJlWMOu/ORyjAeczdSh5hoq0qnlVkOumxkyDPpPVWv0x0xz1fks4pfWR41IA+diTeNipHlPPkDFicEBhUVGKhR5pHPTvp+/4HAuRytCuP8A09Q0yka6D+VGMEgUnaJg3K8+WCWRWHhDzFve8bnqRJ3FsZ5QyiiWYDysbE2n0lrH6x9pOL61cATqEVNOmLgGD9yTAjnBwFm1sJcoBUCzN2JAsQLqIHuABtix1LDQSyhbyDot067RJtvHXHPGtGcOp6ySVVRqtaRC+libWlFPtG2GGfqaAh3YLA+pEn8MLMjLnWkeH4bRuCRaIHO4322icXZ4MarKDMwATsAA2qTy8y79x1wrSfOUILFaeuiwmVMMNV+djDEx0KjfFNLJOoFStAWmR4aIYaqAJ8wIOgW1dZBHPDRAi+ZfO6mx2ChjfRqsYa+oj5iRGKqmZRvMXRyrcxctYtJ2nYj/AFw6PZpQzniUgNIVgGZV2AYaToPPUQw737Ymct+t1qKuD5Fkg8nIEFu4/M4UZfPJ4ZCsqt4hdTqBAYzfvt+PbGo+GirPUqWm20XgAkDs0Y6cZ2D3g/DAq6SrDQYBaLiIkQekibXwyXKrYxBAgDeIn8ccytfWqNpKhlm9iD0jF6sfx/DHt48ZjOE2a4QG1VF1CQZQiL7GR7csYvO8LWhVK+GRTqmYPyvcSIJ0kgTPfucfTtJxmfi7hJqZdh8wWZA5jHL8n4+ha+frkQhOjV4bU3prdW8rb7gRJuL7RgHK8IqUiSlRWkjfytPbcEfXGk4PwVgNRBAK8+Y6Ysy/DSHgglnkDkFX5iTuLWteCbicee76T1OfBAlA25M+XWRYT+7J379sDBYpk1RpQnbzDz/5oGmmT5Se8DrhhmuKU0ZURdZAgKqjTE+onbSCNpjub4oGTWpNSsyl0N0RpgdQoJ1GNiYPSDjl69tluVZ8wwWoDRpsIjmRaAb+UCLQJERtjtShUR1pjwxGwJ0uscwFBDqR7e2D8zwTxCrImtWHmatUq0hYWbQPUTz2k354Y0kUqV/bVysWRDSUwbAMSoYD/MRbng2HCFqjH1uiCDLAFoi0ydKrz3OHuTyoWmSCWLjUAsGQBAiwUAkDbtfFeY4czHzU6KbhQ7ioZ5EJGmYBtM4Jr0tYOqodMADTAAAgAAg3JPLnMYpUVVshSN61+QVirGewW4J6asV5fPUFGulKAQAB5bsdN1X63JOA8zw6mwsmYraiFgVEGoxbSIAa17HD7KplsoxbQFqMGZ2apOnSCxgmdTC9xAHXFn2Q+demK5phlWs0sqhSw2s9UQBb36E4C4xTpoEbNVARChFJZKeoKC5YqfOL2EgCwvhhxLPhlQrSSqlZFPmO82iLBhsd/pjj1mqEUwtLw5Zn8kgKGKo0/vaU2AknsMa9LCzL1a1Q6aVYCiFl2GladNeWkrAJ/E41vCuEKgC05DP8x9QHzVD/ABHYdJGBMhwpYBsmVpDUqxd33LueYHIC32gP6FbTS8TZ6o8h6CCVJ7cz741xm+wrzlRZCC1KnBbpCyYPuwj6HFAQ1KbKSVV7s21jy7+2Kcvk1d4Zyafq07Sojzsd4kSB1JOEHE+OvncyctlCRQSPFqLuetOn+RPfDb5dr0ZU81SRXFJBSoUrO8eo89rkAb4xNX4oXUdOXLLJghmuOR/w+YxseIfDhqMitKqghKSnyr/E5vqOKzwSiLHNsCLEawIPTtjPlhxg8hl6C1dbPVaoAxOocgDy1W/8WwTT43RQah4jBlMrUUuCtrMviBekDfpGFXEOA5qk5NQeTSpLqwbXpsCpF4vtgvK0gFR0udXmbcfMBHSSsTjpWZGhyPAkKGrlVAWJak6HxF6spnUy+97c8Qq02MHyrUgDUwPpvFORzMSehA3xRk89UoqSgZ3WSAu7NzN+Q3JxfxHhFXP0EqANlq9jUGmzdWUb67dgZxn/AGXpxOFkwajKYIIRUJ1EGQZLXM46mZpNrX/FZATVVb3UeVCAPNLNEC0gzizKoaemmFrMAIaq6kk+wA/D7zirL8O0eJ4QA8wZ2IYPpgxqJuWLERFgB9MZqNqVhYzGnyzcSVEHpBMfTAnFqkawdlcmBPm1E/ciBvPqwfkoVY0sullFgeQ1EsY2Ji539sLM+gQ1jA1EM4IJGqGVwwIMC02H0wKs1nOLkNFPynnqgR2thllPgfxXK1nYmAZA8omOm3LBvwfwkPmFYqtUlWaDyjYjqSftfH0ell/DXQieZvMRqmJ9Rnr0HPHbjGr0+eP+j6hSH7RniJ1iQN4AG98N+A8GfJvOo1aTEf5hYj2bebXtjXUchUZGFUrf0nSCVHIMIhr3jbE6lG+gLqkCL94b2gXjHTxZovJC3LTbR1jSPxmcFDC/LArAcC59xI5jDAY9PC9M65zwq41mR4ZuNI1amn0wNsNKtTSJOMtmuHtVqSPmMxfSPYdTG++MflvWJkaXxOo/fP0x0/FNKpUWkrNRmNT1BE9AJtF+fO/bG9T4ep/ui+BM78K06ikMoPbf23x57wtEsZzNcJy4GmrWpnVB8xNRj0JCke09MG5ejSpqGTVUUbFQB+CxtjKcf+FquUPi0bqPUsSQOo6x0wLw34mdWU1GmkzQeRANifcAzjhfx9Na3GW4wC0qjbgNyK7dbke354AzPF18QhqdYOGAhn8szyi3cTvhZX40NbUXh4Ok6vmHeB9ZHa2GGZy4fQCTpAVdQMtF9IuYduQn7455ntqUbSp02UnwmBJuH5WKzuRcMdjzwU1NabU6SIAEWYWIAvzny4r4YCV0IISmQATMgRLFyfU5I278hcwzWY06iBqQsqsQJMi7FmNm8umALCeuNeolWY4gKaqacMzyANJgKNwLeUbXaJwpznFAqVRUprKqCQ6NEN9SOggHnywr+JuM+JmAtIFUQBRB58z3va/TFuXWpUTwXBbUyqLAQJFRrnsm2174sJxwYFqGWQ6A1MEE6RAQglWEkkXtI3jaNr3otU/ZhvDy6etyYZvdp8pPTf2wRSCLTu5BcnW8QznbyACy8gYgDbHKWa00nq1U8OlTaKQmS3QxE6ibdcXtehK0/wBYrU6YinQogOw5lYsD+6D3uROCXzLV6vlI0GRH8AtI7nb69sB53hztlxQSRVrHXWgSY5ITyG0k9DvOGWQyQpqtNWlyAGbeFXc/3zONz1kVe4ohWnoSA9W076UFvt0GBuFqKS6UAi4NQ+o+3fvyw5fLiqG+w9umElfhjSdRnpG2Ol/HWdDcV42aZCrROmfUWAkc2J/s4RN8RZKf8JD3if5YryuSfMKUqhhTFQkctQEiBzA74KPxXkE8kKNPl5crY55nR9h+EZpssRTqL4lF/mJ1Lsdx8pItI/0w24F8L0BSrUUcvSqw9IG+kgGwYeoAm2x/PCGlk6qDVlGFalfVl3uwHabj8R3xDh/GGoHxcvTqU11w1OrITWN1VtkYyN7Htgls6azfQds0KbsNXnpMA8wIj32Ex998M+G5o1lWrpKPLyQAVsZJOkwASBdTvaDfAX6R+AvWppnaKlPF0rWpyJJGxkWnl9sLOC/EtF1NOojAAXuwCchEelVtc8yTjeM2NPnjINdQFYmHWbObAOvcbFbdcL6KBS8yRbVM8lmT/dvtivL1M0Khp1m1LB8EytxyYgb/AFtvhhmMyGq3UUmgBgY81jMqDabbdcYqkTObISnqZdYXWymQDqMABr3UQLgi4mJnHuJftKQ16S6FQTAB0MdoB8rAWtKmTBOF2e4gEBdlVkn08ybAXAOkgCxMSY6XIcuY8NC6sCBq8hAJ3YMZBJMyLG2xthlDb/C/DFpa2gDWV09IC7A7wDOHWVreIodCszfnbpI++E3CWkeqFhQeob96TygR2wz4fRp0S6KCoHmLHbzdyeUY9X4+s+kKdiwkAqRtNp9+2LdI3tPXGazvxYJIpFVAm53P+UcvrO+wxTS4a9VyKrajuJlveZsD2GOnnIGmqVENtS/cYGbiqU2CuwE+kkxJ6ThXT+HBBlE3MQAZH2scK+M/CNOqopnUha40kmCL7GV/LB5M1pc1nFdwimeZ/lgmjloMkDnHYf1xg/hzJVsoTTc61LH9pfy2AGocufa+PolIiBFxGLj/AJck6RjjDE4x6MdcIDiGQFRSCMfIfiXhAy9R0K2bzIQNiNx7QT9PbH20rjF/HmSGlakf4Z1bT/Yjljz/AJeGTUxdDhCVEp1qwIDIPJMM+mFDDoIi+NHw/hL1j4dQaacyukwVUREGZBJ5/UzjuSy4I11pLTJ1C4mCEgbmwkdowSc8yU3djBc2gbKBAUEDcxv3McseS1qR3iHEPDqJRBubeT5SdhB3nnPvhRm89FNTysqAE3SPWQQLtilM6SYcMim7kL5tPTrJ2AHUXw1zGWDqmoKoAkk8juAOgUW74zZhZmjwyXRlGqSDA/v3xqMpQp+OikFnhtSgyACV1sx2n0qF7jrj2XTTKooRbS53jmYGwwPnuI08sClKr+0cEu8wSYmO2H3/AEFWf4gEfVV1GqY00Em0mFFV1nSswNI+vTF9Ks+azVNfI1Ghc2t4osCPrJ+nfGUyOdq1qpSgKnnF2b0i5JbVuIJON3wjhS5aiEpk2vJ3Yndj/LGvfUX7O61ZUBC3dvUf754X/q5VXanOqoQGJMwByHTHcov733Pfni9s0iAza9sd5xydsWiOEvpBkzOPZyoApi+84TcQ4qlBA9Q3PoQbnue2M7Xz2dznkoIQhNybD7/0w3n8GSlHxBx4mQXNIEQANws8v4jjOf7QyQ/+MD3LXPc98b3JfoeLnXmqxPUL/XDpf0XcPAiP+rHPP01jD8Ko1aTftKn7KbVOYbpqA8h/zY1B4g9I6CRXpvvq0qxnofS+Acx8OVsuTVFZgBuCNQIHU31fXA9XNI8A0qYHqlR5XHOF2mP3SPYHHOlq+BZFatKrl3JNGoPKrWamem9wDBBG2PnHG+BCnWKNVNHMU7amBXUORDrGpT39pxq7vpq5eoun5lVibDnG6sOnPGlyq0M1Q1VVV9O+pQ4tv3H0w90yvjxzOby4monioPQwuv3U2/DBFL4qSrJamEYEMWJLzyI69LH74+mVfhiiHP6u5oOwkAXRxvIBs4/HGY4tkxTcjM5MOL/tcuIMdSn9Jxnb8w9fATJfFeXJTxAVB2bSTHvGwk7idsG0q9Km7PNIAKTNOJb7iV7i/vhTl8tkn8tHNeGeS1liO2wscNf9zz4YIanVBmTqkRyAPPn+GCyYOzPh/GFDSpDhx5gWBBPQXja8EDf3GDPiP4i1p4akooHmm0mJjvEYwFPhv6uWmdM3Ef8AV3j+vXDbhikopLhkQOTsdW4KgttKmAd9+mOvHl1kEnbdfDHCwVBWAkAz5SWYmTO8KI2nnh0/CV06dAHmJ8hgxJMzvMnA3wpUQ0AaaFEuFDTyJ5Hl354dUqmq422+1senhxl4rle3Clxv/fXHnpAwSBI2PTFuIlZjtjvjCiplZOwj+eI5elokCwn+yMXvPKO845ABJ64zYsTXHcI858VUqTlWPt/PFXD/AIgNapIIWmOW5Pc9Bg/k4zpNFhP8RKnguW2AJJHb+eBs58cZWmxU1VJG8EYwnxj+k5XXw6Mb3I6Yx+TlLEN4VmDVqKt5Myur0g8urO3X+zoczkBc1WCKPTTG5tuek8h0jHyqn8aVR6WYH+EAfjGBn45map0hyuqTEyTAvf2x4W8b5+IUaeo0wzMzXY2URaAT6vZdzhFnviU02BqsWAMhB/3dI6YyaZusSLOzHaZJ+nTG3H6P6NdBUD1lY7hwBH99cUkJRnPjavXUIikLMnQpaexPXFeS4PVqN4tUGmJ2ILux7DGpy/w8lFAhzaUkXmSC3X2H2wVlOP5GgbV6tdhaVlvtAxWrHMrkDSpCrXBpUx5hTJl3Ybav5LgXI8YzNdmK5d7nygyAo/rh7R+KBUM0snVfoziPzvg0ZrOv6adOiD1Oo/yGCWT0fF7JcOzLU1FXQkDrJ+sDEKnCqSnzVAzdBy+pmMXfq1Qf41XV+H4YsCqDZCx+w/HG7dgkD0OC0Z1spqt32/HfDH9aZeS01GKK+cdzoRYO5PID+uPZjg1Fh+1BqHnJP5bYpvwthdxD4gogw9bWTsqmfyxIV6eGOVyNCkDooqo7AYtOb/gT8MXj9jy+mYo54IYfVSkc21IfY7YTvwFKtXxcvXGnVqKKQBPtyP0xq6+VBEFZB/DCl/hmjVadOlx8ykofeRhvH6E5MjxH4VqUavjUGZWBmCtu4BEgg9DijM/FRot41ItRr28RN6dQ9ex742zcIrUwfDzDH+GqNY+9jgGssr/6jKBurUwHH23GM9z23MwsofpTosgSrloBuQNp/eUj0n2uMMU+LKT0tdKsayDdHA8an7zaqvf1dzgNcrwt7ErTJEaWBWP6YFr/AKOqDtqy2YjpDBv9YxbF4quI1sjmv8QaH2Dr/PmPrI74SnIvl/8A8fMSpmaZOk9jHpOHlH9HuYWoCGVjN+Uj7ETg7inwHUamRTp0lc/MJB/Cx+2M7i8axWZ+LawRlamJIiTcd7bE/XCzKcaKoyNJ1Rz2gggx1EfnjS1P0Z5wbBD/AMR/pgb/APy3Nn5AD/mH9jHbjy4s3jfZzw/9KbhaaMCQmmdjMflyjuMaKh+mFCY0N+H9cY2p+inOLEBSTy1DFB/R1nl/9oW6EHG5+SfYvG/T6Kv6V6f7rfh/XFNT9LtMGNDfh/XHzs/BudG9BvwxW3whmxvRf7f0ONfyfseN+n0Ct+mJflRie8DCpv0hZvMt4VBGZm2AufwAtjIVPhbND/2Kp+mCshlM6i6ED0QdyFKk+5icZvPfleNaXOcMpUCKnEa5Z4tlqJliejsPSP7nGf4z8b1cwRSphcplxbStjH8R3Y4bcI+AA96mYGo79fucaHLfo4ySx41UP080DHPzjXi+WcQp0tX7OozDuBOKqTUhyZj/AH2vj7NR4Lwujyp/YnF2XzXDEby0x7+GY+8Yryix8w+GURs1S8VHFMMC3lMQLxYXxteJA1KtRcpljpsUcJoAJ9W4tjbZTiuUNlKDtEfywaOJURs4Ht/4wSS/MT5bT/RtnnYsagpdBMx9cNKX6Lqm9fOORzvH88bz9bpH5mPsG/kMCZrJ5Wr66Zf3VzjV4z7n/TrHVfh/hOWvWqioehfV+Aw+4Nxjh+maKoo5DSAcFj4OyB/+Mv8AyHF9H4NyqmUpBfa2D+O30bUH48hPldFA5bk/0xXV42CJV1/4jpGLa3woD6X0eyj88I+J/o5qVSCcxMbeUYZ+PlPhnTJc3TanUd6ysFHm0cvrgSh8S5crNFTUJ2Jv98TofAMZZqHixr9TAQT2wBkP0UrSNq7kdMXhyz0NaWjnTALFFBEnkcL6fF0YnSr1W/hEL99sG5H4VSnz1Hq18H/qRAs0dgAMVlkRW1Gqw1MwpDp0wP8AqVP/APY33w6Xhqky0t7nBIoL0H2wSWnqFAcHe2B8xlQTK2PUYsjHqKc8aZcprHq1fni+EPbHHrWGOUal4xLSzP5FGJCoKh56gIA98Lk+Bcq5nR4VT/62K42GRQQffHq+TUzy74MOspS+Hc3S/wALNlgPlqgN9J3wZl2zM/tlv1p7HDdV07+aMJs98UNSfToBnvGM5iGNlKjXFR1/vvjqcFLRqqu3aY/LFmWzD1ASzW6AYIp1yComxwyRbVX+7a/vOenmNvbA+ap5mjBpsKijk4vHuMPtcY8tSdxjXjKNpBlfihWMNpVuhMH8cMv1liJVQ31GL81wmlUEMin6YSZ74Npx+zqVKX+VjH2mMYvHGtNKdaoTemqjuw/ljpzhHqCx/fbCOnlWomC5qHqw/ocF08w7cx9v9cZkny1dHjNUjdvCX/NA/PFZ4nlpjVRJ6Ag4XZ74Zp5lgapLRy2wTw/4coUvRTUHrGCcZ8K2u/7eT5aDN7KP6YZ0apKAtSC9iRbEn8sQBiAOo3x0ksZ8kTxCkJsJHQYHHxJS/cb/AJcWmoNcFQcRGXAbULdsa2wCKXFVYWVh7iMSq5x1P+HI6g4tqbWtiADG2r8MNtnyEKuecEQm/U4gc+w9RRfucWpk1HU+5nHkpKDYDF5cvtIpxZOTBj0GJHNN2xYuVTfSAfbHKtIDYY3bySLZkxOwG84AbP1qpikAq83P8sTqLqMG46YOA5CwGOd5W9HPlGhSKi7FziL1GJ6DFuKKrxhwW6lp1H2xzwz1xFBOJ6sIf//Z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8" name="Picture 8" descr="http://karolynagy.files.wordpress.com/2010/08/8219d8e1f6a1138cd5ea9a1f270d4999.jpg?w=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3419872" cy="2436659"/>
          </a:xfrm>
          <a:prstGeom prst="rect">
            <a:avLst/>
          </a:prstGeom>
          <a:noFill/>
        </p:spPr>
      </p:pic>
      <p:pic>
        <p:nvPicPr>
          <p:cNvPr id="10250" name="Picture 10" descr="http://imgfrm.index.hu/imgfrm/9/2/7/1/THM_0004849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Molnárfecske</a:t>
            </a:r>
            <a:br>
              <a:rPr lang="hu-HU" dirty="0" smtClean="0"/>
            </a:br>
            <a:r>
              <a:rPr lang="hu-HU" dirty="0" smtClean="0"/>
              <a:t>(költöző madár)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45693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347864" y="1052735"/>
            <a:ext cx="5796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    Eurázsia északi kisvárosainak, tópartjainak közkedvelt nyári vendégei. Röptükben rovarásznak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    Fészek: Házfalak kiszögellései alá sárból épített csésze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    Elterjedés: Eurázsia nagy részén költenek. Afrikában, Indiában és </a:t>
            </a:r>
            <a:r>
              <a:rPr lang="hu-HU" dirty="0" smtClean="0"/>
              <a:t>Délkelet-Ázsia </a:t>
            </a:r>
            <a:r>
              <a:rPr lang="hu-HU" dirty="0"/>
              <a:t>egyes részein telelnek. Hazánkban nagyon gyakori fészkelők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    Latin neve: </a:t>
            </a:r>
            <a:r>
              <a:rPr lang="hu-HU" dirty="0" err="1"/>
              <a:t>Delichon</a:t>
            </a:r>
            <a:r>
              <a:rPr lang="hu-HU" dirty="0"/>
              <a:t> </a:t>
            </a:r>
            <a:r>
              <a:rPr lang="hu-HU" dirty="0" err="1" smtClean="0"/>
              <a:t>urbica</a:t>
            </a:r>
            <a:endParaRPr lang="hu-HU" dirty="0"/>
          </a:p>
          <a:p>
            <a:r>
              <a:rPr lang="hu-HU" dirty="0"/>
              <a:t>    Hosszúság: 13 </a:t>
            </a:r>
            <a:r>
              <a:rPr lang="hu-HU" dirty="0" smtClean="0"/>
              <a:t>cm-ig</a:t>
            </a:r>
            <a:endParaRPr lang="hu-HU" dirty="0"/>
          </a:p>
          <a:p>
            <a:r>
              <a:rPr lang="hu-HU" dirty="0"/>
              <a:t>    Védettsége: Hazánkban védett madár</a:t>
            </a:r>
            <a:r>
              <a:rPr lang="hu-HU" dirty="0" smtClean="0"/>
              <a:t>,.</a:t>
            </a:r>
            <a:endParaRPr lang="hu-HU" dirty="0"/>
          </a:p>
          <a:p>
            <a:r>
              <a:rPr lang="hu-HU" dirty="0"/>
              <a:t>    Eszmei értéke: 10.000 Ft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" y="1628800"/>
            <a:ext cx="3228999" cy="24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717</Words>
  <Application>Microsoft Office PowerPoint</Application>
  <PresentationFormat>Diavetítés a képernyőre (4:3 oldalarány)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Madarak</vt:lpstr>
      <vt:lpstr> Madarak jellemzői</vt:lpstr>
      <vt:lpstr>Életmódjuk szerint is csoportosíthatjuk a madarakat:</vt:lpstr>
      <vt:lpstr>Fehér gólya (költöző madár)</vt:lpstr>
      <vt:lpstr>Gólya szaporodása</vt:lpstr>
      <vt:lpstr>PowerPoint bemutató</vt:lpstr>
      <vt:lpstr>Füstifecske (költöző madár)</vt:lpstr>
      <vt:lpstr>Füstifecske szaporodása </vt:lpstr>
      <vt:lpstr>Molnárfecske (költöző madár)</vt:lpstr>
      <vt:lpstr>Molnárfecske szaporodása </vt:lpstr>
      <vt:lpstr>Fenyvescinege  (énekes madár)</vt:lpstr>
      <vt:lpstr>Fenyvescinege szaporodása</vt:lpstr>
      <vt:lpstr>Héja  (Ragadozó madár)</vt:lpstr>
      <vt:lpstr>Héja szaporodása</vt:lpstr>
      <vt:lpstr>Énekes rigó (részben költöző madár)</vt:lpstr>
      <vt:lpstr>Énekes rigó szaporodása </vt:lpstr>
      <vt:lpstr>Felhasznált irodalom: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</dc:title>
  <dc:creator>7.b</dc:creator>
  <cp:lastModifiedBy>anna.illes</cp:lastModifiedBy>
  <cp:revision>42</cp:revision>
  <dcterms:created xsi:type="dcterms:W3CDTF">2013-01-09T09:18:30Z</dcterms:created>
  <dcterms:modified xsi:type="dcterms:W3CDTF">2013-01-26T12:22:06Z</dcterms:modified>
</cp:coreProperties>
</file>