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16"/>
  </p:notesMasterIdLst>
  <p:sldIdLst>
    <p:sldId id="256" r:id="rId2"/>
    <p:sldId id="257" r:id="rId3"/>
    <p:sldId id="258" r:id="rId4"/>
    <p:sldId id="278" r:id="rId5"/>
    <p:sldId id="260" r:id="rId6"/>
    <p:sldId id="261" r:id="rId7"/>
    <p:sldId id="264" r:id="rId8"/>
    <p:sldId id="265" r:id="rId9"/>
    <p:sldId id="268" r:id="rId10"/>
    <p:sldId id="270" r:id="rId11"/>
    <p:sldId id="272" r:id="rId12"/>
    <p:sldId id="274" r:id="rId13"/>
    <p:sldId id="277" r:id="rId14"/>
    <p:sldId id="276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9FF89"/>
    <a:srgbClr val="00CC00"/>
    <a:srgbClr val="FFBD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878D2-029D-466E-9813-A2E3CD639D37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C2D87-D3CC-4514-9BFC-6AA4C5B84D9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3460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F7B2C3C-E077-4335-8BC2-0E7A3CAB9E20}" type="datetime1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9DC26E-DA8E-42AB-AE7F-61B169979021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692F-55BC-4305-B567-6A918048C870}" type="datetime1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3C64-E980-4626-A6B5-F1104C245BCB}" type="datetime1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83DB-209D-4FEB-8E11-2EBE5C6D8237}" type="datetime1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0CD7-4C56-4C0F-93E9-AEDEEA64F481}" type="datetime1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6E34-50DB-497D-8F0E-71282918640A}" type="datetime1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CDC9-8029-4B34-887F-C1DB51C25D59}" type="datetime1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F94-6039-432B-BC31-162A587152E1}" type="datetime1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D9FF-2C24-4DC9-8FE3-6127425C87DA}" type="datetime1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3F89-6EEA-4F6B-AD8C-FCF745290770}" type="datetime1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BEF-1D16-4E72-9EB7-EE6A5197229F}" type="datetime1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A0A2221-CA08-4EFF-A58B-700A216F2570}" type="datetime1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E9DC26E-DA8E-42AB-AE7F-61B169979021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Tavasz" TargetMode="External"/><Relationship Id="rId2" Type="http://schemas.openxmlformats.org/officeDocument/2006/relationships/hyperlink" Target="http://hu.wikipedia.org/wiki/%C3%89vsz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iki/T%C3%A9l" TargetMode="External"/><Relationship Id="rId5" Type="http://schemas.openxmlformats.org/officeDocument/2006/relationships/hyperlink" Target="http://hu.wikipedia.org/wiki/%C5%90sz" TargetMode="External"/><Relationship Id="rId4" Type="http://schemas.openxmlformats.org/officeDocument/2006/relationships/hyperlink" Target="http://hu.wikipedia.org/wiki/Ny%C3%A1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360000">
            <a:off x="3383175" y="3018066"/>
            <a:ext cx="4847038" cy="769964"/>
          </a:xfrm>
        </p:spPr>
        <p:txBody>
          <a:bodyPr/>
          <a:lstStyle/>
          <a:p>
            <a:r>
              <a:rPr lang="hu-HU" dirty="0" smtClean="0">
                <a:latin typeface="Arial Rounded MT Bold" pitchFamily="34" charset="0"/>
              </a:rPr>
              <a:t>A négy évszak</a:t>
            </a:r>
            <a:endParaRPr lang="hu-HU" dirty="0">
              <a:latin typeface="Arial Rounded MT Bold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360000">
            <a:off x="3205301" y="3964877"/>
            <a:ext cx="4836456" cy="1799163"/>
          </a:xfrm>
        </p:spPr>
        <p:txBody>
          <a:bodyPr>
            <a:noAutofit/>
          </a:bodyPr>
          <a:lstStyle/>
          <a:p>
            <a:r>
              <a:rPr lang="hu-HU" dirty="0" smtClean="0"/>
              <a:t>Nevem: Hetrovicz Máté</a:t>
            </a:r>
          </a:p>
          <a:p>
            <a:r>
              <a:rPr lang="hu-HU" dirty="0" smtClean="0"/>
              <a:t>Osztály: 11/b</a:t>
            </a:r>
            <a:endParaRPr lang="hu-HU" dirty="0"/>
          </a:p>
          <a:p>
            <a:r>
              <a:rPr lang="hu-HU" dirty="0" smtClean="0"/>
              <a:t>Iskolám: Neumann János Számítástechnikai Szakközépiskola</a:t>
            </a:r>
          </a:p>
          <a:p>
            <a:r>
              <a:rPr lang="hu-HU" dirty="0" smtClean="0"/>
              <a:t>Iskolám címe: 1144. Budapest Kerepesi út 124.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 rot="20436100">
            <a:off x="569439" y="4222892"/>
            <a:ext cx="2352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Felkészítő tanár:</a:t>
            </a:r>
          </a:p>
          <a:p>
            <a:pPr algn="ctr"/>
            <a:r>
              <a:rPr lang="hu-HU" sz="4000" dirty="0" smtClean="0">
                <a:latin typeface="Freestyle Script" pitchFamily="66" charset="0"/>
              </a:rPr>
              <a:t>Horváth Betti</a:t>
            </a:r>
            <a:endParaRPr lang="hu-HU" sz="4000" dirty="0">
              <a:latin typeface="Freestyle Script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66815">
            <a:off x="251521" y="399921"/>
            <a:ext cx="2406785" cy="301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4419">
            <a:off x="3770402" y="429148"/>
            <a:ext cx="4766097" cy="196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893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0000">
        <p14:honeycomb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 a jó és a rossz Ősz?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 rot="21406384">
            <a:off x="370516" y="1439078"/>
            <a:ext cx="4761812" cy="1754326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u="sng" dirty="0" smtClean="0"/>
              <a:t>A jó Ősz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Szép, jó idő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Halloween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Kirándulás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Szép színes levelek hullnak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Szüretelés</a:t>
            </a:r>
          </a:p>
        </p:txBody>
      </p:sp>
      <p:sp>
        <p:nvSpPr>
          <p:cNvPr id="6" name="Szövegdoboz 5"/>
          <p:cNvSpPr txBox="1"/>
          <p:nvPr/>
        </p:nvSpPr>
        <p:spPr>
          <a:xfrm rot="323432">
            <a:off x="2986077" y="3879943"/>
            <a:ext cx="5491311" cy="175432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rgbClr val="FF6600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u="sng" dirty="0" smtClean="0"/>
              <a:t>A rossz Ősz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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Hűvös idő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Leveleket gereblyézni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Iskola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Eső, mindenhol sáros lesz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Lassan későn süt a Nap és korán nyugszik a Nap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14083">
            <a:off x="5383365" y="1453303"/>
            <a:ext cx="3421997" cy="192843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1567">
            <a:off x="703417" y="3364079"/>
            <a:ext cx="2004053" cy="2539902"/>
          </a:xfrm>
          <a:prstGeom prst="rect">
            <a:avLst/>
          </a:prstGeom>
        </p:spPr>
      </p:pic>
      <p:sp>
        <p:nvSpPr>
          <p:cNvPr id="9" name="Akciógomb: Elejére 8">
            <a:hlinkClick r:id="rId4" action="ppaction://hlinksldjump" highlightClick="1"/>
          </p:cNvPr>
          <p:cNvSpPr/>
          <p:nvPr/>
        </p:nvSpPr>
        <p:spPr>
          <a:xfrm>
            <a:off x="228899" y="6093296"/>
            <a:ext cx="432048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660947" y="6124654"/>
            <a:ext cx="311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Vissza az évszakok diára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1612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5000">
        <p14:conveyor dir="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"/>
                            </p:stCondLst>
                            <p:childTnLst>
                              <p:par>
                                <p:cTn id="1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780929"/>
            <a:ext cx="8784976" cy="2880320"/>
          </a:xfrm>
        </p:spPr>
        <p:txBody>
          <a:bodyPr>
            <a:normAutofit/>
          </a:bodyPr>
          <a:lstStyle/>
          <a:p>
            <a:pPr marL="265113" indent="-176213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T"/>
            </a:pPr>
            <a:r>
              <a:rPr lang="hu-HU" dirty="0"/>
              <a:t>A </a:t>
            </a:r>
            <a:r>
              <a:rPr lang="hu-HU" b="1" dirty="0"/>
              <a:t>tél</a:t>
            </a:r>
            <a:r>
              <a:rPr lang="hu-HU" dirty="0"/>
              <a:t> a </a:t>
            </a:r>
            <a:r>
              <a:rPr lang="hu-HU" b="1" dirty="0"/>
              <a:t>mérsékelt égöv</a:t>
            </a:r>
            <a:r>
              <a:rPr lang="hu-HU" dirty="0"/>
              <a:t> egyik évszaka. </a:t>
            </a:r>
            <a:r>
              <a:rPr lang="hu-HU" dirty="0" smtClean="0"/>
              <a:t>Télen </a:t>
            </a:r>
            <a:r>
              <a:rPr lang="hu-HU" dirty="0"/>
              <a:t>a </a:t>
            </a:r>
            <a:r>
              <a:rPr lang="hu-HU" b="1" dirty="0"/>
              <a:t>legrövidebbek a nappalok </a:t>
            </a:r>
            <a:r>
              <a:rPr lang="hu-HU" dirty="0"/>
              <a:t>és </a:t>
            </a:r>
            <a:r>
              <a:rPr lang="hu-HU" b="1" dirty="0"/>
              <a:t>leghidegebb</a:t>
            </a:r>
            <a:r>
              <a:rPr lang="hu-HU" dirty="0"/>
              <a:t> az időjárás.</a:t>
            </a:r>
          </a:p>
          <a:p>
            <a:pPr marL="265113" indent="-176213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T"/>
            </a:pPr>
            <a:r>
              <a:rPr lang="hu-HU" dirty="0"/>
              <a:t>A Föld északi féltekéjén </a:t>
            </a:r>
            <a:r>
              <a:rPr lang="hu-HU" dirty="0" smtClean="0"/>
              <a:t>december</a:t>
            </a:r>
            <a:r>
              <a:rPr lang="hu-HU" dirty="0"/>
              <a:t>, január és február, míg a Föld déli féltekéjén június, július és augusztus a tél hónapjai</a:t>
            </a:r>
            <a:r>
              <a:rPr lang="hu-HU" dirty="0" smtClean="0"/>
              <a:t>.</a:t>
            </a:r>
          </a:p>
          <a:p>
            <a:pPr marL="265113" indent="-176213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T"/>
            </a:pPr>
            <a:r>
              <a:rPr lang="hu-HU" dirty="0"/>
              <a:t>A csillagászati tél a téli napfordulótól a tavaszi napéjegyenlőségig tart, tehát az északi féltekén </a:t>
            </a:r>
            <a:r>
              <a:rPr lang="hu-HU" b="1" dirty="0"/>
              <a:t>december 21–március 20.</a:t>
            </a:r>
            <a:r>
              <a:rPr lang="hu-HU" dirty="0"/>
              <a:t>, a déli féltekén pedig </a:t>
            </a:r>
            <a:r>
              <a:rPr lang="hu-HU" b="1" dirty="0"/>
              <a:t>június 21–szeptember 23.</a:t>
            </a:r>
            <a:r>
              <a:rPr lang="hu-HU" dirty="0"/>
              <a:t> közé esik.</a:t>
            </a:r>
          </a:p>
          <a:p>
            <a:pPr marL="265113" indent="-176213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T"/>
            </a:pPr>
            <a:r>
              <a:rPr lang="hu-HU" dirty="0"/>
              <a:t>Téli napforduló: december 22. A Nap látszólagos évi útja ismét „megfordul”, és a besugárzás nagyobb hajlásszöge az Egyenlítő irányába vándorol</a:t>
            </a:r>
            <a:r>
              <a:rPr lang="hu-HU" dirty="0" smtClean="0"/>
              <a:t>.</a:t>
            </a:r>
          </a:p>
          <a:p>
            <a:pPr marL="265113" indent="-176213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T"/>
            </a:pPr>
            <a:r>
              <a:rPr lang="hu-HU" dirty="0" smtClean="0"/>
              <a:t>Ilyenkor </a:t>
            </a:r>
            <a:r>
              <a:rPr lang="hu-HU" dirty="0"/>
              <a:t>hullik a legtöbb csapadék is, elsősorban hó formájában.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88640"/>
            <a:ext cx="3227003" cy="2270200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8640"/>
            <a:ext cx="3102779" cy="22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8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>
        <p14:ferris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jó és a rossz Tél?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 rot="282321">
            <a:off x="3676602" y="1546280"/>
            <a:ext cx="5059881" cy="1200329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u="sng" dirty="0" smtClean="0"/>
              <a:t>A jó Tél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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Téli sportok(szánkózás, síelés stb.)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Karácsony, Szilveszter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Finom forró italok(forró csoki, forralt bor stb.)</a:t>
            </a:r>
          </a:p>
        </p:txBody>
      </p:sp>
      <p:sp>
        <p:nvSpPr>
          <p:cNvPr id="6" name="Szövegdoboz 5"/>
          <p:cNvSpPr txBox="1"/>
          <p:nvPr/>
        </p:nvSpPr>
        <p:spPr>
          <a:xfrm rot="21234558">
            <a:off x="672867" y="3980516"/>
            <a:ext cx="5059881" cy="175432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u="sng" dirty="0" smtClean="0"/>
              <a:t>A rossz Tél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Későn süt a Nap és korán nyugszik a Nap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Sok ruhát felvenni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Havat lapátolni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Sok csúszós utak, járdák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Nagyon hideg idő, akár mínuszok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4852">
            <a:off x="6217507" y="3474171"/>
            <a:ext cx="2425088" cy="181073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86711">
            <a:off x="541741" y="1427960"/>
            <a:ext cx="2889273" cy="2472680"/>
          </a:xfrm>
          <a:prstGeom prst="rect">
            <a:avLst/>
          </a:prstGeom>
        </p:spPr>
      </p:pic>
      <p:sp>
        <p:nvSpPr>
          <p:cNvPr id="9" name="Akciógomb: Elejére 8">
            <a:hlinkClick r:id="rId4" action="ppaction://hlinksldjump" highlightClick="1"/>
          </p:cNvPr>
          <p:cNvSpPr/>
          <p:nvPr/>
        </p:nvSpPr>
        <p:spPr>
          <a:xfrm>
            <a:off x="228899" y="6093296"/>
            <a:ext cx="432048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660947" y="6124654"/>
            <a:ext cx="311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Vissza az évszakok diára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364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5000">
        <p14:conveyor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9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2852936"/>
            <a:ext cx="7467600" cy="175065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hu.wikipedia.org/wiki</a:t>
            </a:r>
            <a:r>
              <a:rPr lang="hu-HU" dirty="0">
                <a:hlinkClick r:id="rId2"/>
              </a:rPr>
              <a:t>/%</a:t>
            </a:r>
            <a:r>
              <a:rPr lang="hu-HU" dirty="0" smtClean="0">
                <a:hlinkClick r:id="rId2"/>
              </a:rPr>
              <a:t>C3%89vszak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hu.wikipedia.org/wiki/Tavasz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>
                <a:hlinkClick r:id="rId4"/>
              </a:rPr>
              <a:t>http://</a:t>
            </a:r>
            <a:r>
              <a:rPr lang="hu-HU" dirty="0" smtClean="0">
                <a:hlinkClick r:id="rId4"/>
              </a:rPr>
              <a:t>hu.wikipedia.org/wiki/Ny%C3%A1r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>
                <a:hlinkClick r:id="rId5"/>
              </a:rPr>
              <a:t>http://hu.wikipedia.org/wiki/%</a:t>
            </a:r>
            <a:r>
              <a:rPr lang="hu-HU" dirty="0" smtClean="0">
                <a:hlinkClick r:id="rId5"/>
              </a:rPr>
              <a:t>C5%90sz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>
                <a:hlinkClick r:id="rId6"/>
              </a:rPr>
              <a:t>http://</a:t>
            </a:r>
            <a:r>
              <a:rPr lang="hu-HU" dirty="0" smtClean="0">
                <a:hlinkClick r:id="rId6"/>
              </a:rPr>
              <a:t>hu.wikipedia.org/wiki/T%C3%A9l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0267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40768"/>
            <a:ext cx="7467600" cy="4648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/>
              <a:t>KÖSZÖNJÜK A FIGYELMET!!! </a:t>
            </a:r>
            <a:r>
              <a:rPr lang="hu-HU" sz="2400" dirty="0" smtClean="0">
                <a:sym typeface="Wingdings" pitchFamily="2" charset="2"/>
              </a:rPr>
              <a:t>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14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2736" y="1718810"/>
            <a:ext cx="5111552" cy="383366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411760" y="5529975"/>
            <a:ext cx="446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Kedvenc évszakom: Nyár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  <p:sp>
        <p:nvSpPr>
          <p:cNvPr id="7" name="Akciógomb: Elejére 6">
            <a:hlinkClick r:id="" action="ppaction://hlinkshowjump?jump=firstslide" highlightClick="1"/>
          </p:cNvPr>
          <p:cNvSpPr/>
          <p:nvPr/>
        </p:nvSpPr>
        <p:spPr>
          <a:xfrm>
            <a:off x="228899" y="6093296"/>
            <a:ext cx="432048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660947" y="6093295"/>
            <a:ext cx="585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szeretné még egyszer megnézni, akkor kattintson rá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9374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10000">
        <p14:flip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6458"/>
            <a:ext cx="8041440" cy="1442674"/>
          </a:xfrm>
        </p:spPr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752594"/>
            <a:ext cx="8496944" cy="3352813"/>
          </a:xfrm>
        </p:spPr>
        <p:txBody>
          <a:bodyPr numCol="2" spcCol="360000">
            <a:normAutofit/>
          </a:bodyPr>
          <a:lstStyle/>
          <a:p>
            <a:pPr marL="722313" indent="-722313">
              <a:buFont typeface="+mj-lt"/>
              <a:buAutoNum type="romanUcPeriod"/>
            </a:pPr>
            <a:r>
              <a:rPr lang="hu-HU" sz="2400" dirty="0" smtClean="0"/>
              <a:t>Bemutató</a:t>
            </a:r>
          </a:p>
          <a:p>
            <a:pPr marL="722313" indent="-722313">
              <a:buFont typeface="+mj-lt"/>
              <a:buAutoNum type="romanUcPeriod"/>
            </a:pPr>
            <a:r>
              <a:rPr lang="hu-HU" sz="2400" dirty="0" smtClean="0"/>
              <a:t>Tartalom</a:t>
            </a:r>
          </a:p>
          <a:p>
            <a:pPr marL="722313" indent="-722313">
              <a:buFont typeface="+mj-lt"/>
              <a:buAutoNum type="romanUcPeriod"/>
            </a:pPr>
            <a:r>
              <a:rPr lang="hu-HU" sz="2400" dirty="0" smtClean="0"/>
              <a:t>Mi a négy évszak?</a:t>
            </a:r>
          </a:p>
          <a:p>
            <a:pPr marL="722313" indent="-722313">
              <a:buFont typeface="+mj-lt"/>
              <a:buAutoNum type="romanUcPeriod"/>
            </a:pPr>
            <a:r>
              <a:rPr lang="hu-HU" sz="2400" dirty="0" smtClean="0"/>
              <a:t>Tavasz/Nyár/Ősz/Tél</a:t>
            </a:r>
          </a:p>
          <a:p>
            <a:pPr marL="722313" indent="-722313">
              <a:buFont typeface="+mj-lt"/>
              <a:buAutoNum type="romanUcPeriod"/>
            </a:pPr>
            <a:r>
              <a:rPr lang="hu-HU" sz="2400" dirty="0" smtClean="0"/>
              <a:t>Tavasz</a:t>
            </a:r>
          </a:p>
          <a:p>
            <a:pPr marL="722313" indent="-722313">
              <a:buFont typeface="+mj-lt"/>
              <a:buAutoNum type="romanUcPeriod"/>
            </a:pPr>
            <a:r>
              <a:rPr lang="hu-HU" sz="2400" dirty="0" smtClean="0"/>
              <a:t>Mi a jó és a rossz </a:t>
            </a:r>
            <a:r>
              <a:rPr lang="hu-HU" sz="2400" dirty="0"/>
              <a:t>T</a:t>
            </a:r>
            <a:r>
              <a:rPr lang="hu-HU" sz="2400" dirty="0" smtClean="0"/>
              <a:t>avasz?</a:t>
            </a:r>
          </a:p>
          <a:p>
            <a:pPr marL="722313" indent="-722313">
              <a:buFont typeface="+mj-lt"/>
              <a:buAutoNum type="romanUcPeriod"/>
            </a:pPr>
            <a:r>
              <a:rPr lang="hu-HU" sz="2400" dirty="0" smtClean="0"/>
              <a:t>Nyár</a:t>
            </a:r>
          </a:p>
          <a:p>
            <a:pPr marL="722313" indent="-722313">
              <a:buFont typeface="+mj-lt"/>
              <a:buAutoNum type="romanUcPeriod"/>
            </a:pPr>
            <a:r>
              <a:rPr lang="hu-HU" sz="2400" dirty="0" smtClean="0"/>
              <a:t>Mi a jó és a rossz Nyár?</a:t>
            </a:r>
          </a:p>
          <a:p>
            <a:pPr marL="722313" indent="-722313">
              <a:buFont typeface="+mj-lt"/>
              <a:buAutoNum type="romanUcPeriod"/>
            </a:pPr>
            <a:r>
              <a:rPr lang="hu-HU" sz="2400" dirty="0" smtClean="0"/>
              <a:t>Ősz</a:t>
            </a:r>
          </a:p>
          <a:p>
            <a:pPr marL="722313" indent="-722313">
              <a:buFont typeface="+mj-lt"/>
              <a:buAutoNum type="romanUcPeriod"/>
            </a:pPr>
            <a:r>
              <a:rPr lang="hu-HU" sz="2400" dirty="0" smtClean="0"/>
              <a:t>Mi a jó és a rossz Ősz?</a:t>
            </a:r>
          </a:p>
          <a:p>
            <a:pPr marL="722313" indent="-722313">
              <a:buFont typeface="+mj-lt"/>
              <a:buAutoNum type="romanUcPeriod"/>
            </a:pPr>
            <a:r>
              <a:rPr lang="hu-HU" sz="2400" dirty="0" smtClean="0"/>
              <a:t>Tél</a:t>
            </a:r>
          </a:p>
          <a:p>
            <a:pPr marL="722313" indent="-722313">
              <a:buFont typeface="+mj-lt"/>
              <a:buAutoNum type="romanUcPeriod"/>
            </a:pPr>
            <a:r>
              <a:rPr lang="hu-HU" sz="2400" dirty="0" smtClean="0"/>
              <a:t>Mi a jó és a rossz Tél?</a:t>
            </a:r>
          </a:p>
          <a:p>
            <a:pPr marL="722313" indent="-722313">
              <a:buFont typeface="+mj-lt"/>
              <a:buAutoNum type="romanUcPeriod"/>
            </a:pPr>
            <a:r>
              <a:rPr lang="hu-HU" sz="2400" dirty="0" smtClean="0"/>
              <a:t>Források</a:t>
            </a:r>
          </a:p>
          <a:p>
            <a:pPr marL="722313" indent="-722313">
              <a:buFont typeface="+mj-lt"/>
              <a:buAutoNum type="romanUcPeriod"/>
            </a:pPr>
            <a:r>
              <a:rPr lang="hu-HU" sz="2400" dirty="0" smtClean="0"/>
              <a:t>Vége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18983057"/>
      </p:ext>
    </p:extLst>
  </p:cSld>
  <p:clrMapOvr>
    <a:masterClrMapping/>
  </p:clrMapOvr>
  <p:transition spd="slow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hu-HU" dirty="0" smtClean="0"/>
              <a:t>Mi az évszak?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3212976"/>
            <a:ext cx="8352928" cy="304679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000" b="1" dirty="0" smtClean="0"/>
              <a:t>Meteorológiai </a:t>
            </a:r>
            <a:r>
              <a:rPr lang="hu-HU" sz="2000" b="1" dirty="0"/>
              <a:t>vagy </a:t>
            </a:r>
            <a:r>
              <a:rPr lang="hu-HU" sz="2000" b="1" dirty="0" smtClean="0"/>
              <a:t>Hagyományos</a:t>
            </a:r>
            <a:endParaRPr lang="hu-HU" sz="2000" b="1" dirty="0"/>
          </a:p>
          <a:p>
            <a:pPr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"/>
            </a:pPr>
            <a:r>
              <a:rPr lang="hu-HU" sz="1800" b="1" dirty="0" smtClean="0"/>
              <a:t>Tavasz</a:t>
            </a:r>
            <a:r>
              <a:rPr lang="hu-HU" sz="1800" b="1" dirty="0"/>
              <a:t>:</a:t>
            </a:r>
            <a:r>
              <a:rPr lang="hu-HU" sz="1800" dirty="0"/>
              <a:t> a lombhullató növények rügyezésétől, a </a:t>
            </a:r>
            <a:r>
              <a:rPr lang="hu-HU" sz="1800" dirty="0" smtClean="0"/>
              <a:t>vándormadarak visszaköltözésétől </a:t>
            </a:r>
            <a:r>
              <a:rPr lang="hu-HU" sz="1800" dirty="0"/>
              <a:t>- a hőmérséklet állandó, tartós </a:t>
            </a:r>
            <a:r>
              <a:rPr lang="hu-HU" sz="1800" dirty="0" smtClean="0"/>
              <a:t>felmelegedéséig</a:t>
            </a:r>
            <a:endParaRPr lang="hu-HU" sz="1800" dirty="0"/>
          </a:p>
          <a:p>
            <a:pPr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"/>
            </a:pPr>
            <a:r>
              <a:rPr lang="hu-HU" sz="1800" b="1" dirty="0"/>
              <a:t>Nyár:</a:t>
            </a:r>
            <a:r>
              <a:rPr lang="hu-HU" sz="1800" dirty="0"/>
              <a:t> a hőmérséklet állandó, tartós felmelegedésétől - a lombhullató növények leveleinek elsárgulásáig, a vándormadarak elköltözéséig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"/>
            </a:pPr>
            <a:r>
              <a:rPr lang="hu-HU" sz="1800" b="1" dirty="0"/>
              <a:t>Ősz:</a:t>
            </a:r>
            <a:r>
              <a:rPr lang="hu-HU" sz="1800" dirty="0"/>
              <a:t> a lombhullató növények leveleinek elsárgulásától, a vándormadarak elköltözésétől - a hőmérséklet fagyfont alá csökkenéséig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"/>
            </a:pPr>
            <a:r>
              <a:rPr lang="hu-HU" sz="1800" b="1" dirty="0"/>
              <a:t>Tél:</a:t>
            </a:r>
            <a:r>
              <a:rPr lang="hu-HU" sz="1800" dirty="0"/>
              <a:t> a hőmérséklet fagyfont alá csökkenésétől - a lombhullató növények rügyezéséig, a vándormadarak </a:t>
            </a:r>
            <a:r>
              <a:rPr lang="hu-HU" sz="1800" dirty="0" smtClean="0"/>
              <a:t>visszaköltözéséig</a:t>
            </a:r>
            <a:endParaRPr lang="hu-HU" sz="1800" dirty="0"/>
          </a:p>
        </p:txBody>
      </p:sp>
      <p:pic>
        <p:nvPicPr>
          <p:cNvPr id="1026" name="Picture 2" descr="C:\Users\Hetromat\Desktop\four_seas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771800" y="1275418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b="1" dirty="0"/>
              <a:t>Évszaknak</a:t>
            </a:r>
            <a:r>
              <a:rPr lang="hu-HU" dirty="0"/>
              <a:t> a csillagászati és meteorológiai megfigyelések alapján a </a:t>
            </a:r>
            <a:r>
              <a:rPr lang="hu-HU" b="1" dirty="0"/>
              <a:t>földi időjárás </a:t>
            </a:r>
            <a:r>
              <a:rPr lang="hu-HU" dirty="0"/>
              <a:t>olyan </a:t>
            </a:r>
            <a:r>
              <a:rPr lang="hu-HU" b="1" dirty="0"/>
              <a:t>hosszabb, évente ismétlődő időszakait</a:t>
            </a:r>
            <a:r>
              <a:rPr lang="hu-HU" dirty="0"/>
              <a:t> nevezzük, melyek rendszeresen </a:t>
            </a:r>
            <a:r>
              <a:rPr lang="hu-HU" b="1" dirty="0"/>
              <a:t>hasonló jellemzőkkel rendelkeznek</a:t>
            </a:r>
            <a:r>
              <a:rPr lang="hu-HU" dirty="0"/>
              <a:t>, és elkülöníthetőek a más tipikus jellemzőkkel leírható időjárási időszakoktól.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7206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30000">
        <p:checker dir="vert"/>
      </p:transition>
    </mc:Choice>
    <mc:Fallback>
      <p:transition spd="slow" advClick="0" advTm="30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4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4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45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45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45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8" name="Akciógomb: Egyéni 7">
            <a:hlinkClick r:id="rId2" action="ppaction://hlinksldjump" highlightClick="1"/>
          </p:cNvPr>
          <p:cNvSpPr/>
          <p:nvPr/>
        </p:nvSpPr>
        <p:spPr>
          <a:xfrm>
            <a:off x="0" y="0"/>
            <a:ext cx="4572000" cy="34290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shade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Tavasz</a:t>
            </a:r>
            <a:endParaRPr lang="hu-HU" sz="4800" dirty="0"/>
          </a:p>
        </p:txBody>
      </p:sp>
      <p:sp>
        <p:nvSpPr>
          <p:cNvPr id="9" name="Akciógomb: Egyéni 8">
            <a:hlinkClick r:id="rId3" action="ppaction://hlinksldjump" highlightClick="1"/>
          </p:cNvPr>
          <p:cNvSpPr/>
          <p:nvPr/>
        </p:nvSpPr>
        <p:spPr>
          <a:xfrm>
            <a:off x="4572000" y="0"/>
            <a:ext cx="4566778" cy="3429000"/>
          </a:xfrm>
          <a:prstGeom prst="actionButtonBlank">
            <a:avLst/>
          </a:prstGeom>
          <a:solidFill>
            <a:srgbClr val="00CC00"/>
          </a:solidFill>
          <a:ln>
            <a:solidFill>
              <a:schemeClr val="accent1">
                <a:shade val="50000"/>
                <a:shade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Nyár</a:t>
            </a:r>
            <a:endParaRPr lang="hu-HU" sz="4800" dirty="0"/>
          </a:p>
        </p:txBody>
      </p:sp>
      <p:sp>
        <p:nvSpPr>
          <p:cNvPr id="10" name="Akciógomb: Egyéni 9">
            <a:hlinkClick r:id="rId4" action="ppaction://hlinksldjump" highlightClick="1"/>
          </p:cNvPr>
          <p:cNvSpPr/>
          <p:nvPr/>
        </p:nvSpPr>
        <p:spPr>
          <a:xfrm>
            <a:off x="0" y="3429000"/>
            <a:ext cx="4572000" cy="3412039"/>
          </a:xfrm>
          <a:prstGeom prst="actionButtonBlank">
            <a:avLst/>
          </a:prstGeom>
          <a:solidFill>
            <a:srgbClr val="FF6600"/>
          </a:solidFill>
          <a:ln>
            <a:solidFill>
              <a:schemeClr val="accent1">
                <a:shade val="50000"/>
                <a:shade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Ősz</a:t>
            </a:r>
            <a:endParaRPr lang="hu-HU" sz="4800" dirty="0"/>
          </a:p>
        </p:txBody>
      </p:sp>
      <p:sp>
        <p:nvSpPr>
          <p:cNvPr id="11" name="Akciógomb: Egyéni 10">
            <a:hlinkClick r:id="rId5" action="ppaction://hlinksldjump" highlightClick="1"/>
          </p:cNvPr>
          <p:cNvSpPr/>
          <p:nvPr/>
        </p:nvSpPr>
        <p:spPr>
          <a:xfrm>
            <a:off x="4572000" y="3428999"/>
            <a:ext cx="4572000" cy="3412039"/>
          </a:xfrm>
          <a:prstGeom prst="actionButtonBlank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shade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/>
              <a:t>Tél</a:t>
            </a:r>
            <a:endParaRPr lang="hu-HU" sz="48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095836" y="116632"/>
            <a:ext cx="29523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Kattintson rá bármelyikre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4917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0000">
        <p14:window dir="ver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hu-HU" dirty="0" smtClean="0"/>
              <a:t>Tavasz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4608512"/>
          </a:xfrm>
        </p:spPr>
        <p:txBody>
          <a:bodyPr>
            <a:noAutofit/>
          </a:bodyPr>
          <a:lstStyle/>
          <a:p>
            <a:pPr marL="442913" lvl="0" indent="-214313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|"/>
            </a:pPr>
            <a:r>
              <a:rPr lang="hu-HU" sz="1600" dirty="0"/>
              <a:t>A </a:t>
            </a:r>
            <a:r>
              <a:rPr lang="hu-HU" sz="1600" b="1" dirty="0"/>
              <a:t>tavasz</a:t>
            </a:r>
            <a:r>
              <a:rPr lang="hu-HU" sz="1600" dirty="0"/>
              <a:t> a </a:t>
            </a:r>
            <a:r>
              <a:rPr lang="hu-HU" sz="1600" b="1" dirty="0"/>
              <a:t>mérsékelt éghajlat </a:t>
            </a:r>
            <a:r>
              <a:rPr lang="hu-HU" sz="1600" dirty="0"/>
              <a:t>egyik évszaka. </a:t>
            </a:r>
            <a:r>
              <a:rPr lang="hu-HU" sz="1600" dirty="0" smtClean="0"/>
              <a:t>Tavasszal </a:t>
            </a:r>
            <a:r>
              <a:rPr lang="hu-HU" sz="1600" dirty="0"/>
              <a:t>felélénkül az </a:t>
            </a:r>
            <a:r>
              <a:rPr lang="hu-HU" sz="1600" b="1" dirty="0"/>
              <a:t>élet</a:t>
            </a:r>
            <a:r>
              <a:rPr lang="hu-HU" sz="1600" dirty="0"/>
              <a:t>, virágba borulnak a növények, kizöldellnek az erdők és a mezők.</a:t>
            </a:r>
          </a:p>
          <a:p>
            <a:pPr marL="442913" lvl="0" indent="-214313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|"/>
            </a:pPr>
            <a:r>
              <a:rPr lang="hu-HU" sz="1600" dirty="0"/>
              <a:t>A Föld északi féltekéjén március, április és május, míg a Föld déli féltekéjén szeptember, október és november a tavasz hónapjai.</a:t>
            </a:r>
          </a:p>
          <a:p>
            <a:pPr marL="442913" lvl="0" indent="-214313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|"/>
            </a:pPr>
            <a:r>
              <a:rPr lang="hu-HU" sz="1600" dirty="0"/>
              <a:t>A csillagászati tavasz a tavaszi napéjegyenlőségtől a nyári napfordulóig tart, tehát az északi féltekén közelítőleg </a:t>
            </a:r>
            <a:r>
              <a:rPr lang="hu-HU" sz="1600" b="1" dirty="0"/>
              <a:t>március 21. – június 21.</a:t>
            </a:r>
            <a:r>
              <a:rPr lang="hu-HU" sz="1600" dirty="0"/>
              <a:t>, a déli féltekén pedig közelítőleg </a:t>
            </a:r>
            <a:r>
              <a:rPr lang="hu-HU" sz="1600" b="1" dirty="0"/>
              <a:t>szeptember 23. – december 21. </a:t>
            </a:r>
            <a:r>
              <a:rPr lang="hu-HU" sz="1600" dirty="0"/>
              <a:t>közé esik.</a:t>
            </a:r>
          </a:p>
          <a:p>
            <a:pPr marL="442913" lvl="0" indent="-214313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|"/>
            </a:pPr>
            <a:r>
              <a:rPr lang="hu-HU" sz="1600" dirty="0"/>
              <a:t>Ez az az időszak, mikor emelkedik az átlaghőmérséklet, </a:t>
            </a:r>
            <a:r>
              <a:rPr lang="hu-HU" sz="1600" b="1" dirty="0"/>
              <a:t>hosszabbodni kezdenek a nappalok</a:t>
            </a:r>
            <a:r>
              <a:rPr lang="hu-HU" sz="1600" dirty="0"/>
              <a:t>, és szeszélyessé válik az időjárás. Ebben az évszakban esik a legtöbb eső, ennélfogva a nagy </a:t>
            </a:r>
            <a:r>
              <a:rPr lang="hu-HU" sz="1600" b="1" dirty="0"/>
              <a:t>áradások</a:t>
            </a:r>
            <a:r>
              <a:rPr lang="hu-HU" sz="1600" dirty="0"/>
              <a:t> is erre az időszakra esnek. A vándormadarak általában ilyenkor térnek vissza fészkelőhelyeikre.</a:t>
            </a:r>
          </a:p>
          <a:p>
            <a:pPr marL="442913" lvl="0" indent="-214313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|"/>
            </a:pPr>
            <a:r>
              <a:rPr lang="hu-HU" sz="1600" dirty="0"/>
              <a:t>A tavasz </a:t>
            </a:r>
            <a:r>
              <a:rPr lang="hu-HU" sz="1600" dirty="0" smtClean="0"/>
              <a:t>kezdete (A </a:t>
            </a:r>
            <a:r>
              <a:rPr lang="hu-HU" sz="1600" dirty="0"/>
              <a:t>tavasznak kezdetének többféle dátumot is szokás </a:t>
            </a:r>
            <a:r>
              <a:rPr lang="hu-HU" sz="1600" dirty="0" smtClean="0"/>
              <a:t>tekinteni):</a:t>
            </a:r>
            <a:endParaRPr lang="hu-HU" sz="1600" dirty="0"/>
          </a:p>
          <a:p>
            <a:pPr marL="722313" lvl="0" indent="-192088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|"/>
            </a:pPr>
            <a:r>
              <a:rPr lang="hu-HU" sz="1600" dirty="0"/>
              <a:t>csillagászati (március 21. körül): a tavaszi napéjegyenlőség időpontja</a:t>
            </a:r>
          </a:p>
          <a:p>
            <a:pPr marL="722313" lvl="0" indent="-192088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|"/>
            </a:pPr>
            <a:r>
              <a:rPr lang="hu-HU" sz="1600" dirty="0"/>
              <a:t>meteorológiai: az idő enyhülésével és a virágzó növények virágzásával kezdődik</a:t>
            </a:r>
          </a:p>
          <a:p>
            <a:pPr marL="722313" indent="-192088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|"/>
            </a:pPr>
            <a:r>
              <a:rPr lang="hu-HU" sz="1600" dirty="0"/>
              <a:t>naptári (március 1.)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38"/>
            <a:ext cx="2592288" cy="1651368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62439"/>
            <a:ext cx="2271688" cy="17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09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>
        <p14:ferris dir="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hu-HU" dirty="0" smtClean="0"/>
              <a:t>Mi a jó és a rossz </a:t>
            </a:r>
            <a:r>
              <a:rPr lang="hu-HU" dirty="0"/>
              <a:t>T</a:t>
            </a:r>
            <a:r>
              <a:rPr lang="hu-HU" dirty="0" smtClean="0"/>
              <a:t>avasz?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 rot="21433458">
            <a:off x="626275" y="1755823"/>
            <a:ext cx="5288564" cy="1754326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BDBD"/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u="sng" dirty="0" smtClean="0"/>
              <a:t>A jó Tavasz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Szép, jó idő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Húsvét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Virágzik, rügyezik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Nem kell kabátot felvenni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Lassan korán süt a Nap és későn nyugszik a Nap</a:t>
            </a:r>
          </a:p>
        </p:txBody>
      </p:sp>
      <p:sp>
        <p:nvSpPr>
          <p:cNvPr id="6" name="Szövegdoboz 5"/>
          <p:cNvSpPr txBox="1"/>
          <p:nvPr/>
        </p:nvSpPr>
        <p:spPr>
          <a:xfrm rot="250526">
            <a:off x="3755367" y="4320475"/>
            <a:ext cx="4761812" cy="147732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FFBDBD"/>
              </a:gs>
              <a:gs pos="100000">
                <a:srgbClr val="FF0000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u="sng" dirty="0" smtClean="0"/>
              <a:t>A rossz Tavasz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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Tél után elolvad a hó, mindenhol sár lesz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Árvíz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Allergiaszezon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Visszatérnek a bogarak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12390">
            <a:off x="640530" y="3824722"/>
            <a:ext cx="2660915" cy="1995686"/>
          </a:xfrm>
          <a:prstGeom prst="rect">
            <a:avLst/>
          </a:prstGeom>
        </p:spPr>
      </p:pic>
      <p:sp>
        <p:nvSpPr>
          <p:cNvPr id="9" name="Akciógomb: Elejére 8">
            <a:hlinkClick r:id="rId3" action="ppaction://hlinksldjump" highlightClick="1"/>
          </p:cNvPr>
          <p:cNvSpPr/>
          <p:nvPr/>
        </p:nvSpPr>
        <p:spPr>
          <a:xfrm>
            <a:off x="228899" y="6093296"/>
            <a:ext cx="432048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660947" y="6124654"/>
            <a:ext cx="311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Vissza az évszakok diára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9151">
            <a:off x="6170404" y="1570155"/>
            <a:ext cx="2653375" cy="1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80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5000">
        <p14:conveyor dir="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hu-HU" dirty="0" smtClean="0"/>
              <a:t>Nyár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276872"/>
            <a:ext cx="8712968" cy="4176464"/>
          </a:xfrm>
        </p:spPr>
        <p:txBody>
          <a:bodyPr>
            <a:normAutofit/>
          </a:bodyPr>
          <a:lstStyle/>
          <a:p>
            <a:pPr marL="266700" indent="-177800" algn="just" defTabSz="354013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R"/>
            </a:pPr>
            <a:r>
              <a:rPr lang="hu-HU" dirty="0"/>
              <a:t>A </a:t>
            </a:r>
            <a:r>
              <a:rPr lang="hu-HU" b="1" dirty="0"/>
              <a:t>nyár</a:t>
            </a:r>
            <a:r>
              <a:rPr lang="hu-HU" dirty="0"/>
              <a:t> a </a:t>
            </a:r>
            <a:r>
              <a:rPr lang="hu-HU" b="1" dirty="0"/>
              <a:t>mérsékelt égöv</a:t>
            </a:r>
            <a:r>
              <a:rPr lang="hu-HU" dirty="0"/>
              <a:t> egyik évszaka, a </a:t>
            </a:r>
            <a:r>
              <a:rPr lang="hu-HU" b="1" dirty="0"/>
              <a:t>leghosszabb nappalok </a:t>
            </a:r>
            <a:r>
              <a:rPr lang="hu-HU" dirty="0"/>
              <a:t>és a </a:t>
            </a:r>
            <a:r>
              <a:rPr lang="hu-HU" b="1" dirty="0"/>
              <a:t>legmelegebb</a:t>
            </a:r>
            <a:r>
              <a:rPr lang="hu-HU" dirty="0"/>
              <a:t> időjárás jellemzi, időben a tavasz és az ősz között helyezkedik </a:t>
            </a:r>
            <a:r>
              <a:rPr lang="hu-HU" dirty="0" smtClean="0"/>
              <a:t>el.</a:t>
            </a:r>
          </a:p>
          <a:p>
            <a:pPr marL="266700" indent="-177800" algn="just" defTabSz="354013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R"/>
            </a:pPr>
            <a:r>
              <a:rPr lang="hu-HU" dirty="0" smtClean="0"/>
              <a:t>Az </a:t>
            </a:r>
            <a:r>
              <a:rPr lang="hu-HU" dirty="0"/>
              <a:t>egyes évszakok kezdete kultúráktól függően változó, csillagászati és az adott területi meteorológián alapul. Általában amikor a déli féltekén nyár van, az </a:t>
            </a:r>
            <a:r>
              <a:rPr lang="hu-HU" dirty="0" smtClean="0"/>
              <a:t>északon </a:t>
            </a:r>
            <a:r>
              <a:rPr lang="hu-HU" dirty="0"/>
              <a:t>tél, és </a:t>
            </a:r>
            <a:r>
              <a:rPr lang="hu-HU" dirty="0" smtClean="0"/>
              <a:t>fordítva. </a:t>
            </a:r>
            <a:r>
              <a:rPr lang="hu-HU" i="1" dirty="0"/>
              <a:t>Az iskolákban nyári szünet van a forró időjárás és a hosszabb napok előnyeinek kihasználására</a:t>
            </a:r>
            <a:r>
              <a:rPr lang="hu-HU" i="1" dirty="0" smtClean="0"/>
              <a:t>.</a:t>
            </a:r>
          </a:p>
          <a:p>
            <a:pPr marL="266700" indent="-177800" algn="just" defTabSz="354013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R"/>
            </a:pPr>
            <a:r>
              <a:rPr lang="hu-HU" dirty="0"/>
              <a:t>A csillagászati nyár a nyári napfordulótól az őszi napéjegyenlőségig tart, tehát az északi féltekén </a:t>
            </a:r>
            <a:r>
              <a:rPr lang="hu-HU" b="1" dirty="0"/>
              <a:t>június 21. – szeptember 23.</a:t>
            </a:r>
            <a:r>
              <a:rPr lang="hu-HU" dirty="0"/>
              <a:t>, míg a déli féltekén pedig </a:t>
            </a:r>
            <a:r>
              <a:rPr lang="hu-HU" b="1" dirty="0"/>
              <a:t>december 23. – március 20. </a:t>
            </a:r>
            <a:r>
              <a:rPr lang="hu-HU" dirty="0"/>
              <a:t>közé esik a nyár. Az északi féltekét nyáron éri a nap legnagyobb, vagyis merőleges beesési szöge, azaz pontosan június 22-én, a leghosszabb napon. Ezen a napon merőlegesen süti a Ráktérítőt a Nap. A déli félgömb nyarán, vagyis december 22-én, amikor nálunk a legrövidebb a nap, vagyis az ottani leghosszabb napon a déli félgömbön lévő Baktérítőt éri merőlegesen, ezért van Magyarországon tél</a:t>
            </a:r>
            <a:r>
              <a:rPr lang="hu-HU" dirty="0" smtClean="0"/>
              <a:t>.</a:t>
            </a:r>
            <a:endParaRPr lang="hu-HU" dirty="0"/>
          </a:p>
          <a:p>
            <a:pPr marL="266700" indent="-177800" algn="just" defTabSz="354013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R"/>
            </a:pPr>
            <a:r>
              <a:rPr lang="hu-HU" b="1" dirty="0"/>
              <a:t>Hazánkban a meteorológiai nyár június 1-jétől augusztus 31-ig tart</a:t>
            </a:r>
            <a:r>
              <a:rPr lang="hu-HU" b="1" dirty="0" smtClean="0"/>
              <a:t>.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16632"/>
            <a:ext cx="2592288" cy="1944216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350" y="119661"/>
            <a:ext cx="26765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7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>
        <p14:ferris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 a jó és a rossz </a:t>
            </a:r>
            <a:r>
              <a:rPr lang="hu-HU" dirty="0"/>
              <a:t>N</a:t>
            </a:r>
            <a:r>
              <a:rPr lang="hu-HU" dirty="0" smtClean="0"/>
              <a:t>yár?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 rot="223614">
            <a:off x="3922490" y="1286056"/>
            <a:ext cx="4761812" cy="2031325"/>
          </a:xfrm>
          <a:prstGeom prst="rect">
            <a:avLst/>
          </a:prstGeom>
          <a:gradFill>
            <a:gsLst>
              <a:gs pos="0">
                <a:srgbClr val="00CC00"/>
              </a:gs>
              <a:gs pos="50000">
                <a:srgbClr val="89FF89"/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u="sng" dirty="0" smtClean="0"/>
              <a:t>A jó Nyár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Meleg, jó idő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Lehet strandra menni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Egyszerű ruhát felvenni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K</a:t>
            </a:r>
            <a:r>
              <a:rPr lang="hu-HU" dirty="0" smtClean="0"/>
              <a:t>orán süt a Nap és későn nyugszik a Nap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Nincs iskola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Nyaralás, kirándulás, utazás, pihenés</a:t>
            </a:r>
          </a:p>
        </p:txBody>
      </p:sp>
      <p:sp>
        <p:nvSpPr>
          <p:cNvPr id="7" name="Szövegdoboz 6"/>
          <p:cNvSpPr txBox="1"/>
          <p:nvPr/>
        </p:nvSpPr>
        <p:spPr>
          <a:xfrm rot="21338645">
            <a:off x="548327" y="3535463"/>
            <a:ext cx="4761812" cy="230832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89FF89"/>
              </a:gs>
              <a:gs pos="100000">
                <a:srgbClr val="00CC00"/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u="sng" dirty="0" smtClean="0"/>
              <a:t>A rossz Nyár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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Tikkasztó, hőség idő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Izzadni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Nehezen aludni az éjszakák alatt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Nyári szünetre házi feladatok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Aszály, elpusztult növények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Sok bogár vannak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Allergiaszezon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32608">
            <a:off x="5800522" y="3900846"/>
            <a:ext cx="2605628" cy="183989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63709">
            <a:off x="554337" y="1348021"/>
            <a:ext cx="2656730" cy="1907396"/>
          </a:xfrm>
          <a:prstGeom prst="rect">
            <a:avLst/>
          </a:prstGeom>
        </p:spPr>
      </p:pic>
      <p:sp>
        <p:nvSpPr>
          <p:cNvPr id="10" name="Akciógomb: Elejére 9">
            <a:hlinkClick r:id="rId4" action="ppaction://hlinksldjump" highlightClick="1"/>
          </p:cNvPr>
          <p:cNvSpPr/>
          <p:nvPr/>
        </p:nvSpPr>
        <p:spPr>
          <a:xfrm>
            <a:off x="228899" y="6093296"/>
            <a:ext cx="432048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60947" y="6124654"/>
            <a:ext cx="311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Vissza az évszakok diára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3288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5000">
        <p14:conveyor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500"/>
                            </p:stCondLst>
                            <p:childTnLst>
                              <p:par>
                                <p:cTn id="2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0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000"/>
                            </p:stCondLst>
                            <p:childTnLst>
                              <p:par>
                                <p:cTn id="2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Ősz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708920"/>
            <a:ext cx="8352928" cy="3519289"/>
          </a:xfrm>
        </p:spPr>
        <p:txBody>
          <a:bodyPr>
            <a:noAutofit/>
          </a:bodyPr>
          <a:lstStyle/>
          <a:p>
            <a:pPr indent="-1397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S"/>
            </a:pPr>
            <a:r>
              <a:rPr lang="hu-HU" sz="1600" dirty="0"/>
              <a:t>Az </a:t>
            </a:r>
            <a:r>
              <a:rPr lang="hu-HU" sz="1600" b="1" dirty="0"/>
              <a:t>ősz</a:t>
            </a:r>
            <a:r>
              <a:rPr lang="hu-HU" sz="1600" dirty="0"/>
              <a:t> a </a:t>
            </a:r>
            <a:r>
              <a:rPr lang="hu-HU" sz="1600" b="1" dirty="0"/>
              <a:t>mérsékelt égöv </a:t>
            </a:r>
            <a:r>
              <a:rPr lang="hu-HU" sz="1600" dirty="0"/>
              <a:t>egyik évszaka. </a:t>
            </a:r>
            <a:r>
              <a:rPr lang="hu-HU" sz="1600" dirty="0" smtClean="0"/>
              <a:t>Hagyományosan </a:t>
            </a:r>
            <a:r>
              <a:rPr lang="hu-HU" sz="1600" dirty="0"/>
              <a:t>a legtöbb országban ősszel nyitnak az iskolák, indul a tanítás.</a:t>
            </a:r>
          </a:p>
          <a:p>
            <a:pPr indent="-1397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S"/>
            </a:pPr>
            <a:r>
              <a:rPr lang="hu-HU" sz="1600" dirty="0"/>
              <a:t>A Föld </a:t>
            </a:r>
            <a:r>
              <a:rPr lang="hu-HU" sz="1600" dirty="0" smtClean="0"/>
              <a:t>északi </a:t>
            </a:r>
            <a:r>
              <a:rPr lang="hu-HU" sz="1600" dirty="0"/>
              <a:t>féltekéjén </a:t>
            </a:r>
            <a:r>
              <a:rPr lang="hu-HU" sz="1600" dirty="0" smtClean="0"/>
              <a:t>szeptember</a:t>
            </a:r>
            <a:r>
              <a:rPr lang="hu-HU" sz="1600" dirty="0"/>
              <a:t>, október és november, míg a Föld déli féltekéjén március, április és május az ősz hónapjai</a:t>
            </a:r>
            <a:r>
              <a:rPr lang="hu-HU" sz="1600" dirty="0" smtClean="0"/>
              <a:t>.</a:t>
            </a:r>
          </a:p>
          <a:p>
            <a:pPr indent="-1397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S"/>
            </a:pPr>
            <a:r>
              <a:rPr lang="hu-HU" sz="1600" dirty="0"/>
              <a:t>Az ősz </a:t>
            </a:r>
            <a:r>
              <a:rPr lang="hu-HU" sz="1600" dirty="0" smtClean="0"/>
              <a:t>kezdete</a:t>
            </a:r>
            <a:r>
              <a:rPr lang="hu-HU" sz="1600" dirty="0"/>
              <a:t> </a:t>
            </a:r>
            <a:r>
              <a:rPr lang="hu-HU" sz="1600" dirty="0" smtClean="0"/>
              <a:t>(Az </a:t>
            </a:r>
            <a:r>
              <a:rPr lang="hu-HU" sz="1600" dirty="0"/>
              <a:t>ősz kezdetének (mint a többi évszaknak) három időpontja </a:t>
            </a:r>
            <a:r>
              <a:rPr lang="hu-HU" sz="1600" dirty="0" smtClean="0"/>
              <a:t>van):</a:t>
            </a:r>
            <a:endParaRPr lang="hu-HU" sz="1600" dirty="0"/>
          </a:p>
          <a:p>
            <a:pPr marL="449263" indent="-1397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S"/>
            </a:pPr>
            <a:r>
              <a:rPr lang="hu-HU" sz="1600" dirty="0"/>
              <a:t>a </a:t>
            </a:r>
            <a:r>
              <a:rPr lang="hu-HU" sz="1600" b="1" i="1" dirty="0"/>
              <a:t>naptári ősz</a:t>
            </a:r>
            <a:r>
              <a:rPr lang="hu-HU" sz="1600" dirty="0"/>
              <a:t> szeptember elsején kezdődik, az ősz hónapjainak (szeptember, október, november) figyelembe vétele </a:t>
            </a:r>
            <a:r>
              <a:rPr lang="hu-HU" sz="1600" dirty="0" smtClean="0"/>
              <a:t>miatt</a:t>
            </a:r>
            <a:endParaRPr lang="hu-HU" sz="1600" dirty="0"/>
          </a:p>
          <a:p>
            <a:pPr marL="449263" indent="-1397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S"/>
            </a:pPr>
            <a:r>
              <a:rPr lang="hu-HU" sz="1600" dirty="0"/>
              <a:t>a </a:t>
            </a:r>
            <a:r>
              <a:rPr lang="hu-HU" sz="1600" b="1" i="1" dirty="0"/>
              <a:t>meteorológiai ősz</a:t>
            </a:r>
            <a:r>
              <a:rPr lang="hu-HU" sz="1600" dirty="0"/>
              <a:t> a lombhullató növények leveleinek elsárgulásával és az idő lehűlésével </a:t>
            </a:r>
            <a:r>
              <a:rPr lang="hu-HU" sz="1600" dirty="0" smtClean="0"/>
              <a:t>kezdődik</a:t>
            </a:r>
            <a:endParaRPr lang="hu-HU" sz="1600" dirty="0"/>
          </a:p>
          <a:p>
            <a:pPr marL="449263" indent="-139700" algn="just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S"/>
            </a:pPr>
            <a:r>
              <a:rPr lang="hu-HU" sz="1600" dirty="0"/>
              <a:t>a </a:t>
            </a:r>
            <a:r>
              <a:rPr lang="hu-HU" sz="1600" b="1" i="1" dirty="0"/>
              <a:t>csillagászati ősz</a:t>
            </a:r>
            <a:r>
              <a:rPr lang="hu-HU" sz="1600" dirty="0"/>
              <a:t> kezdete az őszi napéjegyenlőség napja: szeptember 23</a:t>
            </a:r>
            <a:r>
              <a:rPr lang="hu-HU" sz="1600" dirty="0" smtClean="0"/>
              <a:t>.</a:t>
            </a:r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802" y="260648"/>
            <a:ext cx="2592288" cy="1944216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C26E-DA8E-42AB-AE7F-61B169979021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436" y="260648"/>
            <a:ext cx="309902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77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>
        <p14:ferris dir="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1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7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5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15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TC101790492[[fn=Vázlatfüzet]]</Template>
  <TotalTime>449</TotalTime>
  <Words>398</Words>
  <Application>Microsoft Office PowerPoint</Application>
  <PresentationFormat>Diavetítés a képernyőre (4:3 oldalarány)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Sketchbook</vt:lpstr>
      <vt:lpstr>A négy évszak</vt:lpstr>
      <vt:lpstr>Tartalom</vt:lpstr>
      <vt:lpstr>Mi az évszak?</vt:lpstr>
      <vt:lpstr>4. dia</vt:lpstr>
      <vt:lpstr>Tavasz</vt:lpstr>
      <vt:lpstr>Mi a jó és a rossz Tavasz?</vt:lpstr>
      <vt:lpstr>Nyár</vt:lpstr>
      <vt:lpstr>Mi a jó és a rossz Nyár?</vt:lpstr>
      <vt:lpstr>Ősz</vt:lpstr>
      <vt:lpstr>Mi a jó és a rossz Ősz?</vt:lpstr>
      <vt:lpstr>Tél</vt:lpstr>
      <vt:lpstr>Mi a jó és a rossz Tél?</vt:lpstr>
      <vt:lpstr>Források</vt:lpstr>
      <vt:lpstr>Vége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négy évszak</dc:title>
  <dc:creator>Hetromat</dc:creator>
  <cp:lastModifiedBy>HorBee</cp:lastModifiedBy>
  <cp:revision>83</cp:revision>
  <dcterms:created xsi:type="dcterms:W3CDTF">2013-01-18T20:54:16Z</dcterms:created>
  <dcterms:modified xsi:type="dcterms:W3CDTF">2013-02-15T08:47:28Z</dcterms:modified>
</cp:coreProperties>
</file>