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4" r:id="rId3"/>
    <p:sldId id="258" r:id="rId4"/>
    <p:sldId id="265" r:id="rId5"/>
    <p:sldId id="259" r:id="rId6"/>
    <p:sldId id="266" r:id="rId7"/>
    <p:sldId id="267" r:id="rId8"/>
    <p:sldId id="260" r:id="rId9"/>
    <p:sldId id="268" r:id="rId10"/>
    <p:sldId id="269" r:id="rId11"/>
    <p:sldId id="261" r:id="rId12"/>
    <p:sldId id="270" r:id="rId13"/>
    <p:sldId id="262" r:id="rId14"/>
    <p:sldId id="271" r:id="rId15"/>
    <p:sldId id="263" r:id="rId16"/>
    <p:sldId id="272" r:id="rId17"/>
    <p:sldId id="273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E41C6-B13C-49EF-900B-4143414AF8DA}" type="datetimeFigureOut">
              <a:rPr lang="hu-HU" smtClean="0"/>
              <a:pPr/>
              <a:t>2013.02.15.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A9715-1A04-45B6-A018-15355989C0B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Környezetünk élővilága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323528" y="5445224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i="1" dirty="0" smtClean="0">
                <a:solidFill>
                  <a:srgbClr val="FFFF00"/>
                </a:solidFill>
              </a:rPr>
              <a:t>Készítette: György Ádám</a:t>
            </a:r>
          </a:p>
          <a:p>
            <a:r>
              <a:rPr lang="hu-HU" b="1" i="1" dirty="0" smtClean="0">
                <a:solidFill>
                  <a:srgbClr val="FFFF00"/>
                </a:solidFill>
              </a:rPr>
              <a:t>Felkészítő tanár: Szabó László</a:t>
            </a:r>
          </a:p>
          <a:p>
            <a:r>
              <a:rPr lang="hu-HU" b="1" i="1" dirty="0" smtClean="0">
                <a:solidFill>
                  <a:srgbClr val="FFFF00"/>
                </a:solidFill>
              </a:rPr>
              <a:t>Általános Iskola Nagykanizsa-Miklósfa</a:t>
            </a:r>
            <a:endParaRPr lang="hu-HU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Préri élővilága</a:t>
            </a:r>
            <a:b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Kiemelt Állatok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57158" y="4357694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i="1" dirty="0" smtClean="0"/>
              <a:t>Prérifarkas</a:t>
            </a:r>
            <a:r>
              <a:rPr lang="hu-HU" sz="1600" b="1" dirty="0" smtClean="0"/>
              <a:t> </a:t>
            </a:r>
            <a:r>
              <a:rPr lang="hu-HU" sz="1600" dirty="0" smtClean="0"/>
              <a:t>termete a vörös rókáéhoz hasonló, de nála vaskosabb. Tömött szőrzete többféle színváltozatú. Feje hosszúra nyúlt, két szeme közel fekszik egymáshoz. Törzse és megnyúlt, erőteljes karmokban végződő végtagjai izmosak</a:t>
            </a:r>
            <a:r>
              <a:rPr lang="hu-HU" sz="1600" b="1" dirty="0" smtClean="0"/>
              <a:t>.</a:t>
            </a:r>
            <a:r>
              <a:rPr lang="hu-HU" sz="1600" dirty="0" smtClean="0"/>
              <a:t> Hosszú farka dús szőrzetű. Testfelépítése lehetővé teszi a kitartó járást és a nagy iramú futást. Kiváló szaglású, jó hallású és látású ragadozó</a:t>
            </a:r>
            <a:r>
              <a:rPr lang="hu-HU" sz="1600" b="1" dirty="0" smtClean="0"/>
              <a:t>.</a:t>
            </a:r>
            <a:r>
              <a:rPr lang="hu-HU" sz="1600" dirty="0" smtClean="0"/>
              <a:t> Erőteljes fogazatával a rágcsálókat, rovarokat egyedül kapja el. Termetesebb állat üldözésekor a csapat tagjai együttműködnek. </a:t>
            </a:r>
          </a:p>
          <a:p>
            <a:pPr algn="just"/>
            <a:r>
              <a:rPr lang="hu-HU" sz="1600" dirty="0" smtClean="0"/>
              <a:t>A prérifarkas családban tavaszonként hat vak, gyámoltalan kölyök születik. Anyjuk több hétig szoptatja őket talajba vájt odújukban. </a:t>
            </a:r>
          </a:p>
          <a:p>
            <a:endParaRPr lang="hu-HU" sz="1600" dirty="0"/>
          </a:p>
        </p:txBody>
      </p:sp>
      <p:pic>
        <p:nvPicPr>
          <p:cNvPr id="25602" name="Picture 2" descr="http://aprotuti.hu/feltoltott_fajlok/_hirek/2009_09_07/cimkep_01_48862876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000240"/>
            <a:ext cx="2476500" cy="21717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Mediterrán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0" y="1997839"/>
            <a:ext cx="91440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 mediterrán éghajlat a  Földközi-tenger környékén kívül is találhatók hasonló éghajlatú területek, jellemzően a közepes földrajzi szélességeken, a meleg mérsékelt övben alakulnak ki — a kontinensek nyugati partvidékén a meleg tengeráramlások hatására ez a tartomány kiszélesedik. Ezekre a szélességekre a trópusi és sarkvidéki légtömegek is eljutnak; váltakozó megjelenésük változékony éghajlatot eredményez; az éves hő ingás nagy.</a:t>
            </a:r>
          </a:p>
          <a:p>
            <a:pPr algn="ctr"/>
            <a:r>
              <a:rPr lang="hu-HU" sz="1600" dirty="0" smtClean="0"/>
              <a:t>Az évi középhőmérséklet 10–20 °C, de többnyire 14 °C fölött; a csapadék időben szélsőségesen egyenlőtlenül oszlik el. A leghidegebb hónap középhőmérséklete is 4 °C fölött van, a legmelegebbé pedig több (a hűvös nyarú változatnál valamivel kevesebb) mint 22 °C.</a:t>
            </a:r>
          </a:p>
          <a:p>
            <a:pPr algn="ctr"/>
            <a:r>
              <a:rPr lang="hu-HU" sz="1600" dirty="0" smtClean="0"/>
              <a:t>Az egyenlőtlen csapadékellátás meghatározó oka, hogy bár az év nagy részében a nyugati szelek és velük a mérsékelt égövi ciklonok uralják e területeket, de nyáron áttolódik rájuk a passzát szélrendszer leszálló ága, ezért ez az évszak meleg és száraz, szubtrópusi anticiklonokkal. Sok a napsütés, kevés a felhő. Ősszel a visszahúzódó passzátszeleket ismét a nyugati szelek váltják fel, és csapadékot szállítanak a kiszáradt földekre. Mindezek eredményeként legalább 3 hónap átlagos csapadéka meghaladja a 60 mm-t, de legalább 3 hónapé 20 mm alatt marad (több helyütt teljesen csapadékmentes).</a:t>
            </a:r>
          </a:p>
          <a:p>
            <a:pPr algn="ctr"/>
            <a:r>
              <a:rPr lang="hu-HU" sz="1600" dirty="0" smtClean="0"/>
              <a:t>A felszín formálásában a folyóvízi eróziónak és a csapadék leöblítő hatásának van jelentős szerepe. Nyáron az aprózódás, télen a mállás játszik nagyobb szerepet.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Mediterrán élővilág</a:t>
            </a:r>
            <a:b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Kiemelt Állat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214282" y="3811012"/>
            <a:ext cx="89297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 </a:t>
            </a:r>
            <a:r>
              <a:rPr lang="hu-HU" sz="1600" i="1" dirty="0" smtClean="0"/>
              <a:t>mediterrán barátfóka </a:t>
            </a:r>
            <a:r>
              <a:rPr lang="hu-HU" sz="1600" dirty="0" smtClean="0"/>
              <a:t>a mediterrán területeken, főleg az Égei-tengeren, Madeira-szigeteken, Jón-tengeren, Görögország nyugati partjainál, Törökország déli partjainál, Albániában, Cipruson és Marokkóban honos. Korábban a Fekete-tengerben is élt. Tízezrével lőtték őket, míg 1996-ban alig több mint 500 példány maradott, de ezek is a turisták és a búvárok zaklatása miatt nagymértékben veszélyeztetve vannak. Az Égei-tengeren az Északi-Szórádok szigetcsoport külső szigetein találhatók meg egy nemzeti parkon belül, melyet hivatalosan elzártak a látogatók elől. Azonban van itt egy sziget, amelyet nem vontak a park védelme alá, mégis élnek itt fókák, akiket az ottani turisták és halászok rendszeresen zavarnak. A mediterrán barátfóka bundája lehet barna és akár szürke színű is. Az újszülött kölykök fekete színűek, fehér és sárga foltokkal a hasukon. A hímek súlya 315 kilogramm, hossza pedig elérheti 2,4 métert. A nőstények kisebb méretűek, testsúlyuk átlagosan 300 kilogramm. Testének felső oldala barnásszürke vagy barnás fekete, hasa világos, egymásba folyó sárgás- vagy szürkésfehér foltokkal, néha egyszínű barna is lehet. Az idősebb állatok egyre halványabbak, néha egészen ezüstösek.</a:t>
            </a:r>
            <a:endParaRPr lang="hu-HU" sz="1600" dirty="0"/>
          </a:p>
        </p:txBody>
      </p:sp>
      <p:pic>
        <p:nvPicPr>
          <p:cNvPr id="26626" name="Picture 2" descr="http://erdely.ma/uploaded/images/1251136_nag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785926"/>
            <a:ext cx="3143272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Tajga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85720" y="1916832"/>
            <a:ext cx="835824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 tajga a nevét is viselő éghajlati öv, egyúttal az északi </a:t>
            </a:r>
            <a:r>
              <a:rPr lang="hu-HU" sz="1600" dirty="0" smtClean="0"/>
              <a:t>flórabirodalom </a:t>
            </a:r>
            <a:r>
              <a:rPr lang="hu-HU" sz="1600" dirty="0" smtClean="0"/>
              <a:t>eurázsiai–boreális flóraterületének jellemző növénytársulása; döntően nagyon kis fajszámú tűlevelű erdő. A tajga a világ legnagyobb szárazföldi életközössége; elterjedése cirkumpoláris, azaz a sarkkör körüli. Észak-Amerikában Kanada, Alaszka és az Amerikai Egyesült Államok bizonyos más részei tartoznak ide, Eurázsiában pedig Svédország, Finnország, Norvégia és Oroszország egyes részei (kiváltképp Szibéria); továbbá Észak-Kazahsztán és Japán északi része (Hokkaidó). A déli féltekéről teljesen hiányzik.</a:t>
            </a:r>
          </a:p>
          <a:p>
            <a:pPr algn="ctr"/>
            <a:r>
              <a:rPr lang="hu-HU" sz="1600" dirty="0" smtClean="0"/>
              <a:t>Azokban a földtörténeti korokban, mikor a Bering-földhíd összekötötte Alaszkát és Kelet-Szibériát, számos állat- és növényfaj kölcsönösen megtelepedett a két szárazföldi részen, és hatalmas életközösséget hoztak létre. Az azonos nemből származó élőlények számos különböző fajra tagolódtak, és ezek a tajga más-más részein jutottak túlsúlyra. A tajga azon részein, amelyeket az igazán szélsőséges téli fagyok elkerülnek, megtalálhatóak bizonyos lombhullató növényfajok is. A lombhullató fák közül csak a vörösfenyő birkózik meg Kelet-Szibéria legkeményebb hidegeivel is. A tajga öv déli peremén a tűlevelűek között elszórtan előfordulnak olyan lombhullató növények is, mint a tölgy, a juhar vagy a szilfa.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Tajga élővilága</a:t>
            </a:r>
            <a:b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Kiemelt Állat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142844" y="3318570"/>
            <a:ext cx="8572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 </a:t>
            </a:r>
            <a:r>
              <a:rPr lang="hu-HU" sz="1600" i="1" dirty="0" smtClean="0"/>
              <a:t>rénszarvas</a:t>
            </a:r>
            <a:r>
              <a:rPr lang="hu-HU" sz="1600" dirty="0" smtClean="0"/>
              <a:t> Európában tarándszarvas, Észak-Amerikában karibu néven is ismerik – egy sarkvidéken élő szarvasfaj. Körülbelül 800 000 évesek az első ismert tarándszarvas-leletek, megjelenésük a Günz–</a:t>
            </a:r>
            <a:r>
              <a:rPr lang="hu-HU" sz="1600" dirty="0" err="1" smtClean="0"/>
              <a:t>Mindel</a:t>
            </a:r>
            <a:r>
              <a:rPr lang="hu-HU" sz="1600" dirty="0" smtClean="0"/>
              <a:t> interglaciálishoz köthető. Őseik és közelebbi fejlődéstörténetük egyelőre ismeretlen. Skandináviában, Oroszország északi területein, illetve Kanadában és Alaszkában honos, Grönlandra és Izlandra is betelepítették. Legdélibb alfajuk a mongol Ujgurföldön él. Elterjedési területe tehát hatalmas, s nemrégiben még hatalmasabb volt. A történelmi időkben Lengyelországban és Németország egyes vidékein is előfordult, a jégkorszakok idején pedig a mai Magyarország területén is előfordult.</a:t>
            </a:r>
          </a:p>
          <a:p>
            <a:pPr algn="ctr"/>
            <a:r>
              <a:rPr lang="hu-HU" sz="1600" dirty="0" smtClean="0"/>
              <a:t>Megpróbálkoztak a rénszarvas betelepítésével a déli félteke megfelelőnek vélt sarki területein is, így Déli-Georgián és a francia déli területek részét képző Kerguelen-szigeteken is, de a déli féltekén sehol sem sikerült igazán meghonosítani.</a:t>
            </a:r>
          </a:p>
          <a:p>
            <a:pPr algn="ctr"/>
            <a:r>
              <a:rPr lang="hu-HU" sz="1600" dirty="0" smtClean="0"/>
              <a:t>Az észak-amerikai alfajokat összefoglaló néven karibunak, az eurázsiaiakat pedig tarándszarvasnak nevezzük, a rénszarvas elnevezés igazából a háziasított tarándszarvast jelenti.</a:t>
            </a:r>
          </a:p>
          <a:p>
            <a:endParaRPr lang="hu-HU" sz="1600" dirty="0"/>
          </a:p>
        </p:txBody>
      </p:sp>
      <p:pic>
        <p:nvPicPr>
          <p:cNvPr id="27650" name="Picture 2" descr="http://www.flagmagazin.hu/userfiles/text/image017%282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714488"/>
            <a:ext cx="2357454" cy="1571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Tundra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142844" y="2276872"/>
            <a:ext cx="87154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 tundra olyan terület, ahol a fák növését meggátolja az alacsony hőmérséklet és a túl rövid termékeny évszak. Két fő típusa a sarkvidéki és a hegyi tundra. A sarkvidéki tundra főleg a Jeges-tenger partvidékére és szigeteire jellemző övezet, a déli féltekén alig van jelen. A tundraövezetnek megvan a saját növény-és állatvilága. A globális felmelegedés veszélyezteti a biodiverzitást és átalakítja a tundraövezet megszokott hőmérsékletét. A levegő hőmérséklete sosem emelkedik +10 °C fölé általában télen -30/-40°C szokott lenni. Az átfagyott talajnak csak a felszíne enged fel a sarki nyár idején, és állandóan jeges szél fúj.</a:t>
            </a:r>
            <a:br>
              <a:rPr lang="hu-HU" sz="1600" dirty="0" smtClean="0"/>
            </a:br>
            <a:r>
              <a:rPr lang="hu-HU" sz="1600" dirty="0" smtClean="0"/>
              <a:t>Az örökfagyra jellemzőek a talaj felső rétegének ismételt átfagyásával és felengedésével kapcsolatos úgynevezett szoliflukció körébe tartozó jelenségek (pl. sárfolyás). A különböző okokból mozgó talajon a növényzet sokkal nehezebben telepszik és marad meg.</a:t>
            </a:r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Ismétlő kérdések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8640960" cy="4525963"/>
          </a:xfrm>
        </p:spPr>
        <p:txBody>
          <a:bodyPr/>
          <a:lstStyle/>
          <a:p>
            <a:r>
              <a:rPr lang="hu-HU" dirty="0" smtClean="0"/>
              <a:t>Mi jellemző a </a:t>
            </a:r>
            <a:r>
              <a:rPr lang="hu-HU" i="1" dirty="0" smtClean="0"/>
              <a:t>trópusi esőerdőre?</a:t>
            </a:r>
          </a:p>
          <a:p>
            <a:r>
              <a:rPr lang="hu-HU" dirty="0" smtClean="0"/>
              <a:t>Milyen állatokra kell különösen vigyázni </a:t>
            </a:r>
            <a:r>
              <a:rPr lang="hu-HU" i="1" dirty="0" smtClean="0"/>
              <a:t>a Szavannán?</a:t>
            </a:r>
          </a:p>
          <a:p>
            <a:r>
              <a:rPr lang="hu-HU" dirty="0" smtClean="0"/>
              <a:t>Mennyi a mediterrán éghajlat évi </a:t>
            </a:r>
            <a:r>
              <a:rPr lang="hu-HU" i="1" dirty="0" smtClean="0"/>
              <a:t>középhőmérséklete?</a:t>
            </a:r>
          </a:p>
          <a:p>
            <a:r>
              <a:rPr lang="hu-HU" dirty="0" smtClean="0"/>
              <a:t>Miért kell vigyázni a </a:t>
            </a:r>
            <a:r>
              <a:rPr lang="hu-HU" i="1" dirty="0"/>
              <a:t>mediterrán </a:t>
            </a:r>
            <a:r>
              <a:rPr lang="hu-HU" i="1" dirty="0" smtClean="0"/>
              <a:t>barátfókára?</a:t>
            </a:r>
          </a:p>
          <a:p>
            <a:r>
              <a:rPr lang="hu-HU" dirty="0" smtClean="0"/>
              <a:t>Melyik a </a:t>
            </a:r>
            <a:r>
              <a:rPr lang="hu-HU" i="1" dirty="0" smtClean="0"/>
              <a:t>világ </a:t>
            </a:r>
            <a:r>
              <a:rPr lang="hu-HU" i="1" dirty="0"/>
              <a:t>legnagyobb </a:t>
            </a:r>
            <a:r>
              <a:rPr lang="hu-HU" dirty="0"/>
              <a:t>szárazföldi </a:t>
            </a:r>
            <a:r>
              <a:rPr lang="hu-HU" dirty="0" smtClean="0"/>
              <a:t>életközössége?</a:t>
            </a:r>
          </a:p>
          <a:p>
            <a:r>
              <a:rPr lang="hu-HU" dirty="0" smtClean="0"/>
              <a:t>Élt-e valaha </a:t>
            </a:r>
            <a:r>
              <a:rPr lang="hu-HU" i="1" dirty="0" smtClean="0"/>
              <a:t>rénszarvas </a:t>
            </a:r>
            <a:r>
              <a:rPr lang="hu-HU" dirty="0" smtClean="0"/>
              <a:t>Magyarországon?</a:t>
            </a:r>
          </a:p>
          <a:p>
            <a:r>
              <a:rPr lang="hu-HU" dirty="0" smtClean="0"/>
              <a:t>Mi akadályozza meg a </a:t>
            </a:r>
            <a:r>
              <a:rPr lang="hu-HU" i="1" dirty="0" smtClean="0"/>
              <a:t>tundrán</a:t>
            </a:r>
            <a:r>
              <a:rPr lang="hu-HU" dirty="0" smtClean="0"/>
              <a:t> a fák növekedését?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6962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Vége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40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143000"/>
          </a:xfrm>
        </p:spPr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Trópusi eső erdő 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28596" y="1571612"/>
            <a:ext cx="828680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dirty="0" smtClean="0"/>
              <a:t>Az esőerdők több fajnak vagy populációnak adnak otthont, mint az összes többi biom együttvéve.</a:t>
            </a:r>
          </a:p>
          <a:p>
            <a:pPr algn="ctr"/>
            <a:r>
              <a:rPr lang="hu-HU" sz="1500" dirty="0" smtClean="0"/>
              <a:t> A világ biodiverzitásának 80%-a a trópusi esőerdőkben található. Az 50-85 méter magasra megnövő fák összeérő lombkoronája egy „</a:t>
            </a:r>
            <a:r>
              <a:rPr lang="hu-HU" sz="1500" i="1" dirty="0" smtClean="0"/>
              <a:t>gyepszintet</a:t>
            </a:r>
            <a:r>
              <a:rPr lang="hu-HU" sz="1500" dirty="0" smtClean="0"/>
              <a:t>” alkot. A szerves anyag, mely az erdőtalajra hullik, gyorsan de komposztálódik és a tápanyag újrahasznosul. Az esőerdőket nagy csapadékmennyiség jellemzi, mely eredménye a gyenge talaj köszönhetően a tápanyagok kimosásának. A ferrit talajokat, melyek sok szezonálisan elárasztott erdő talajai, a folyók évenként feltöltik tápanyagban gazdag iszappal. A trópusi esőerdőket a XX. századtól kezdődően súlyos fakitermelés és mezőgazdasági erdőirtás sújtja, melynek következtében az esőerdővel borított területek rohamosan zsugorodnak. Az esőerdőket gyakran a "Föld tüdejének" is nevezik, bár nincsen tudományos alapja ennek az állításnak, ugyanis az esőerdők alapvetően oxigén semlegesek, nettó oxigénprodukciójuk nagyon kevés vagy egyáltalán nincs. A magas, lombos, örökzöld fák az uralkodó növények, melyek lombsátort alkotnak az avar felett. A lombsátor fölé néhol magasabb fák emelkednek, ezeket "„kiállóknak” " hívjuk. A lomkorona felső része gyakran nyújt otthont a fákkal összeköttetésben élő epifiton növényeknek, mint az orchideáknak, a broméliáknak, moháknak vagy liánoknak. Az avar és az aljnövényzet rendszerint korlátozott mennyiségű napfényhez jut, az itt élő árnyéktűrő cserjék, füvek, páfrányok, kicsi fák és nagy fásszárú kúszónövények a fákra kapaszkodnak fel, hogy napfényhez jussanak. A viszonylag gyér aljnövényzet lehetővé teszi az embereknek és az állatoknak, hogy végigmenjenek az erdőn. A lomhullató és félig lombhullató erdőkben, vagy az olyan erdőkben, ahol a lombozat valamilyen okból zavaró hatás alatt áll, az avar máris benépesül sűrű kusza kúszónövényekkel, bokrokkal és kicsi fákkal, melyet dzsungelnek nevezünk. A hőmérséklet 15 és 50 °C az évi csapadékmennyiség pedig 1250 és 6600 mm között mozog.</a:t>
            </a:r>
            <a:endParaRPr lang="hu-HU" sz="15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artalom helye 4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000364" y="1785926"/>
            <a:ext cx="3143272" cy="1928826"/>
          </a:xfr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6000" b="1" i="1" dirty="0" smtClean="0">
                <a:solidFill>
                  <a:schemeClr val="accent2">
                    <a:lumMod val="75000"/>
                  </a:schemeClr>
                </a:solidFill>
              </a:rPr>
              <a:t>Trópusi esőerdő élővilága</a:t>
            </a:r>
            <a:br>
              <a:rPr lang="hu-HU" sz="60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u-HU" sz="6000" b="1" i="1" dirty="0" smtClean="0">
                <a:solidFill>
                  <a:schemeClr val="accent2">
                    <a:lumMod val="75000"/>
                  </a:schemeClr>
                </a:solidFill>
              </a:rPr>
              <a:t>Kiemelt Állatok</a:t>
            </a:r>
            <a:r>
              <a:rPr lang="hu-HU" b="1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hu-HU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hu-H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dirty="0" smtClean="0"/>
          </a:p>
          <a:p>
            <a:endParaRPr lang="hu-HU" sz="2000" dirty="0"/>
          </a:p>
        </p:txBody>
      </p:sp>
      <p:sp>
        <p:nvSpPr>
          <p:cNvPr id="1028" name="AutoShape 4" descr="data:image/jpeg;base64,/9j/4AAQSkZJRgABAQAAAQABAAD/2wCEAAkGBhQSEBQQEBQWFBQUFBUUFBQQFBQVFRcUFBQVFBQUFRQXGyYeFxkjGRQUHy8gIycpLCwsFR4xNTAqNSYrLCkBCQoKDgwOGg8PGiwcHBwqKSkpLCkpLCwpKSopKSkpKSksKSksLCksKSwpKSksLCksKSwsKSkpKSkpLCkpKSkpLP/AABEIAMIBAwMBIgACEQEDEQH/xAAcAAABBQEBAQAAAAAAAAAAAAADAAECBAUGBwj/xAA7EAABAwIDBAgEBQQBBQAAAAABAAIRAyEEEjEFQVFhBhMiMnGBkbFCocHRI1JicvAHFOHxghUzNJKi/8QAGgEAAgMBAQAAAAAAAAAAAAAAAAECAwQFBv/EACgRAAICAQQCAQMFAQAAAAAAAAABAhEDBBIhMRNBUSIycWGBkaGxBf/aAAwDAQACEQMRAD8AvMCsMCrU3KywrlWbEHYjsQGIzUWSDtKK0oDSiNKdgGBRGoLSitKACBTAQw5EBTETAUlEFTCkA8JwElIIGOApQoynlAiSUqOZMXIAlKUqGZNmQMJKaVCU4KBE0kwKcFMDG2/s57vxKUkgQWfVvNchinv0eHA8C0j6L0lVsbiwwfqOn3WfPFbW26o14M8ovauTjejuzsjC9whz7mdQyeyPM39Fr4mtDY4/wKOJxGVrn6x7kgSfVZ9Sta5uvOeZtOfzwvwdmEd75AYurbxWN/02tUnE4N9TNSjO1hAO/uNF3C3Od2is7TxJAgausIXVbA2G7Cmm6JFSnlrfpeTmafD4Vt/5+PlyZXrstRUUc/hOnRrYWpRr/wDcgNa9ojMZFnN+E21FlawFKw8C7yT9MeirGv8A7mn2c7hnaBYujvDhO/ndWdngMY9zrkANE+i6GoVQSbMWmdW0Qq0+0Y4p0ajiGZe1refVJc/h82jduMdj1YY9VmNVhjV2TzqLVOojseq1NqsMCQywwojUFqO0JjJAogKZrVNrEAO1FaVANUwmImEQFDCmEwJgqQKgE8pgTlIlQzJi5MCeZRzKBcmJQMnmSlDlLMgAspwULMnzIEFlOHIQcnzIApbSGIEupOaRHdDJdbhe5WDi8W9roqmCYJB717gRuXWhy4Xamxqz8Q+q57A2SZzWDRy8PZc7W4d0e+zfpHb/AALG7RfnGQDIWua4anQ5T6x6INWvkbLtUOpig27O02S1rj8UavAjRUq9ckk95rgGkDcW6FvPW28ErlrE3UXxR0oyrn0bHRPZ5xGJ6x47FKHcp+Bv18l122sblinpmBJdw3NjzWH0O23QpsbQ7TXvJJc4AMc46AOBMWsJV7pHiWucGhwOVpBDSDBJsDGmi6+OKjiqJz5yeTPyuCjtPHtIArMcXCDmYSWnnAKoYjG5myAQCZvvO6yzNu412Ysa6O21py/lkZvknr49nZAe0xMmYAI7tzEysWoWSSUVymbMcIxNagJaD4+5SXMV9uFjiztW4Hjc+6dVLBKuiVr5Okp0kdlNTp00dtNds4INjEZjERtNFaxCAg1qM0JwxThMQgERoTBqIGqQxwFIBMAnQIkAnUZSlMCUpSoymJQBKUxcoymlAEpSlDzJZkwJylKEXpdYgAkpZkLrEs6ACh6kHIIcpPqhozOsPdJyUVbJRi5Ol2Sr1YC5nau0Wklhk2uBEQdx4hX8TiXPNhZZuIxFNri13eNi5oDoPNp19VyM+Z5Hxwju4cKwx/VlPF0BVaDTcyQ3LB7JiSZkkgm/JZ+Aw8PIMPgHsseztO0AJmwBvxstmjsjNelVpv8ACWu82yqeMoljxTfd7rhjbkgT2jNg0RqSqo707cbHvtbU+DNdUaRZwIAJc2CCDqbkA+q2ej/UOphwe1gJL9AM02LjO/cs3G4IjtSA641BEHUHiFUwW0erEZGEAEXbYeAGqtxtN3/RXKDapDdIsQ3ry5jrdYDmbzjMZ32T7Sw1KnWFGn3jmeA45g5sw0mBYGCR6rL71OpI0LT6zPldZeErOD5BdJGs3toPBb/EpQTMs8jhOmdDWNJxzOZBMSGHsyBEjx180yrU8RTcMzngE6g2M6aJKHjZbvxHb7VY+kOspEc2G0+BNpVTZnS+m85X9l2hBsZXVuwwcCCJB1BXB9LehfVA16ElvxMN8vNp1jktkUnwzkdHaYes14lpCtNpLyLZ+2atIiHHwK6/ZPTfQVBHPUJvG0M7EUlXxlhqpYLa9OoLEK5VohzVGgONx+1H07sf5T9CszD/ANUXU35cRSkfmZY+mh+S0Ok+yQWmy81xNANcRJb+4SFOMUwZ7XsfpRhsUPwagLvyO7L/AP1OvktSF87Gk5vabaL5qZt6bl1GwP6mV6EMr/jU/wBR7QHJ33lNwroR7CmWRsPpVh8W2aLxm3sdZ48t/ktUuUAHlRJUS5DL0AELlEvQjUQnVUAHNRQdVVd1VCdXQKy0aqiaypurqJroFZe61OKyz+vVTFbep07Tmdwbf1O5Om+h2W8ftwU2lwkBupIEeqrYfb7a0Oy1HcJblB5iTouK2jtupi6uSneCZjuMaO87xibrXo7VI7DRpa2gi0SsGujKEUly/wDDbppv1wb2N2i6MohnIXPmd3ksujQLzDRM8N/grmA2NVrQ53Zad53+A3q1t6szC0eqpd+oIc7eGb/CdFz4aeclvn0bY5reyHLZy+NxJzQDpYZTbyKjT2jVGlR3qhNp71pUcDFMkj/aNyjwjobVRTmrVflkugFxk2DWiXE+iLVBdTdUcQ1gMEASSYmAB5axqui2DsjLgsRiCO1UY4M/YPuR8lzOH2r1ZNNzRUp1IDmuMCQey6f5ZbYY0opy9nOyT3tqPoLh6VOox9NrS0uFnZSGyNzosFhYfYlcVCerdY3JEDW9yu525tPqqYD6mUAdzD025eTczrfJczS6XNcDTqBwZo10guHjb2WpN7eEYZJSf1GbW2VLieJ4SktT+7pbqrI56+aSx+XN8GvwYvk9VaxSNIEQRIO4ojWogYunRyjgelPQZjWur0OzF3Uz3Y/Sd3h7Li/7eNZb7eoXuRpyIOi4npP0OyB1eh3Rd1O8j9p4clZGVDONwtZ7Lsd6FdBs7pdUZaoD4rDDG/FI8Wn3CK3Dz3Hg8iZUqTA7Zu2KVdsWn0XFbf2c0OJa2Z3SB6Sl1DxfL5tKhiMS4iD2o42KWyugMGrg2fqpn9Qt6hVK+zXagBw/NTv6hbZxPGm7/iQfkgup0nGQ4sPNpHspoizmRmpuD6ZLSLhzSZB9wu46Nf1Uc2KeN7Q0FVo7Q/cPi91jYrZziJtUH5mEFw9j7rCxWCuY13jR3mN6KT7Gj3vDbQZVYKlJwe06OaZCTqq8I2L0hrYN+ak63xMd3XDmPqvUdgdMKWLb2Tlqb6bjf/id4VUoUJnQuqoD6yA+qqz6yiiJafXQXYhVX1lR2hj8jbd46eKko2Ky3jNqtpjtG50G8rPG1alQwyGAzc6gWuSbb9yy6LS45nydQSZMnhPH7rY2PWY+uBUEs7pBFjLTJPGB/LJqroDKrdJqDanVuL6ryYDrtpTcWOrhziFDY+BOLc9lUhtJkZurlpfyzE2Fvms/G9FqZxWanUd1efstcZI7UwOS7x5Y2jlptgBoboJJ1E+6vaXoaAbC2cAXupBrWF3V9kXDWi5BnjYDkFr7O2M1hzO7TudwL8N55lUei9TNhwf1Pmd5zXW8x0CeCxygnK36LFJrhBMRi20mF7zYD15Bef4uu6vVdUdvPy3eQWptrHGs/KO4FVoYTNYaDUrlazUL7V0dvR4PGrfbI4HBZnA7v5darsKatRlBnxG54NFyfREawU2SeHyW50a2aWg1njtv0B+FmoHnr6LJpoSzT/Qu1OZY4N/wbTMK0M6sDs5csfpiIXAV/wCnNU1iS9gpA94m+X9sarvMZjBSpuqOkhom2q4HG9J61RxgtYDpAzZRwG75LtZZ44VGRyNPjyztxKPTjCMNShh8MC7JTIk73EyTmOviuIrUSwlpEEGF6KxjHMio0Vqr+1mNnMadMv5dZ5yuQ6VuoMeKdAEvB/Ec5xPat2R8/kr4O+uiqUdrpmCKJ5HxSRw0pKVEdzPokMUwEyeUFY6i9siDodU+ZRLkCOJ2/wBEHMzVaF2alpMFo3xxC5gFnxfNh94XrTnLkttdFJJqUCBvLDbxylNMlZyzGM+GoB5ke6bEYVxE5mu8CJT9bGocfAT7qcMOrXeTArUIw6lUgwWk+f3UTXB1pu+R9irW0aQbdub/AJWHqqLaztwb5kpoGPlpHe9h8JQsRh8w7zXjnIPzlWMz+DPMfdCeOLafkQPZSIGHtHA2mCPG/wAwSselVcx0tJBFwQb25rrqtOQR7O+65nFYeHIJI6rYX9QSIp4m40FQaj9w3+K68YwOAc0ggiQRoQvHqtHet7ozt80pp1Ccuo5H7FQcV6IyXwd8+usLFYgvfINt3gOI3K017nt0IBtI4eO9EpbPvLToBMa8yRwVM8qgiohh39nde4M3tqBNrq5srDaukDITbecw1PBP/aGIIbaSMsd2YmfT0VvD4TJSc8gwbzYnwEKvA97snEyYAcRluJmLanj5K5i8flpE74JPhH+PmqmIezNrBde54Xj0BVRtf+4xLKDLtLiXQQewCHkzu8Fsb4JnX9Hf/Fp6iWzvkSSd/jpyR8ftCGluadxtCuNpmLa7lyOPfXLz1jC2J10jiDwXL1Umo8ezTgfNlhvaMBa+HpBjZO5UdhUcxhvady08zoF1GD2MJDqnaI0Hwj7riR02TPKvR0JahQXJU2Zss1XCrVEMF2tPxcCRwXTNUGhTe8NaXHQAk+AXfw4Y4IUv3Odlyyyy5/Y5vpfjZiiDpDnePwj6rkMRSgLYxL3VHOfq5xLoPyCBiMDmbcZTGuo9QuJPJLNkckeghjjgxKLMqninljm04aXGJb3o4lxvELKfsBokuJJ14b109PDNZTaAQXnMX5TMXhoPkJ81nYmwMxp9V3cTagkcPMlLI2ujLbshsb0lqswLyAQ2x5pK/eV7T1jMmLkPOol6RQTL1E1EIvQzUQMK6ohPqIbqiC+qgDN2psFlQ5m9h2+ND4hc1jMJUpOgtBH5txXYPrKrWeDY38U1Kgs5NzC8QS2OQHuVgY7CFjoB7P6fuuxxuzGky0xy3KjiGwMsST+XcrE0wOUbl/U4+fuUYUrWYBzcVPGU8kvBlo3/AM1VNuJLr+/23KaYixA5eQWPjMLNS1/BajWk6KwzCta2TAPNDInOnCgwDpKMdlD4RPst3D4RpEyPOPkp06ga4sIg8onxncEuxlLC4ItLYe6bAta82HHLyW/gaIsGl3O5I5g+aDSwdg5rovE2/n+vJGpV4iCMpsLRI4gn+FVSUW6YmdBh6AMTB4cNeHirGKpjJDtIPd5rFwWKDd8C2/yCLjNow03nw5FXRiorgDJxeGa1xDBJOgN43Rqtzor0Ybh81Q3qVNZ+EflHy9EPYOz5PXv1N2A3gcV0bFVOV8IaC9XIgGDxiY8lkba2cXM6hge9+IOV9Q6MpjvHMBDPDfK2mFHaVS1ZNOgWyNlU8PTbTpCAABO88ytJqAwozSmlXQN2HaqHSCvFAgavIb5an5BXWrG6RvktbwBPrZUaqW3E2aNJDdmijHwlPVyo7YbmDXRbunhINp5xHqtSp2KfisjDVnuq5KbgJ72cjLlFzIOsarhaduMtq9ne1FOLk/Q1XZBoPewkG2jbCCAfW6yMbVOYNtBiSbx5aLY2tjvxXNqOBeDlJGaNBcF2oWe4TzsvR8M4PPZUq7VMnK55Gk5juSQOrG5s3PuklS+Cvcz1zrFF1RVzUUHVVIqDuqITqqA+sgPrpgWHVkCpWVd9dVquIQRssVK6rVMQq1XEqpVxKdEWy1UxCo16wII4oFXEKs+tJgKaRByMnajnA5QOyd33QsLTaNfNXcfWHdmTvIEieE/VAo0MwDonjy5SrLUVbJeSgj8b8NNt/mp0MG3KalXM4mzQIDQeczP+Faw2DhwhxJ/TBIi27iStPFV2Zc1iG2OUvBMzpLuJ15Lm5tS26iQ32Y1JkuJywGiwN5Kvv2c0dp/eM2ngLn1Mf7TYGo57iAOyTa27TU8kfF03McZtGsQY4T/N60Y5y22Tjdcld2EmL2HCI8AOaVcthocMxaQMoMkC5vx/yo1awn8Qtg7hInWD+lUquNDZLWi3xOg2J1zeUKxRbdskNisYMxBbAEaEjU2HsrWxcGazpMhgMnnyCp4DAmq+SbG7iBHn4rq8K0NaGtEACArJSrhAaVGwgK1TKoU3q1TeqCRcYVYYVUY5WGOTJFpiM1VWORmvTEOMe2cplpHEexWNtCr1lUxpYeQ1WljcY1jZdE7hx/wsGliJzPXK12WkoX2dDR0nuRX2xioEInQvAZ6/WnRoJvxNgs00HYioQ3QG5+i1MNtN+H7FI04HebqT4u3LPpIJS3yNmpyNw2RMXpN/c4fEVKWHeOqLgWteGuy5hMAuvEzvWdhTUyzUIJi8W9VvbUxXXVDV0zAGOECD7LILwQYOljNjK7ads5KtXZc2XSo9U0vqNa6XSCYPeMfKEywTs4m+Y/NJS8YXE9LdUQnVkB1VBfVUDPYSrXVd1dCq1lTq4hSQrLNTEKrVxKqVMQq1SupKJByLFXEKtUroL6soRKsSINhHVUN+Iy+JHpPPio1HwC7gqLnBx5cDrHiFNL2IPlMAxreeMbuGi1NnUGs/EiZGh1H6soMlBwVEgm2YATBFt28aFLFYxxvvjtEcNwWHPJze1EVyywzEgNgDtSTI7MjgI9ld2ZsMVWl9Qhg+ETe3H7LJouBGYZje5zacTHmtiq78Jrg0gRIDeB3z/L8VLFgjHsuhA2qOFo0GNIGa4lxveOCxdvYui9zi1xmL5ffxn6Kg7HuczI2ReRmuPAqvWrOB/FLRF4AzHlHPx0Wrh8IkVKhYZc4mBrmafvvVSoSHEAm5kNtGlhAPBSrVswcMxcOB0HjG9Wtm4QxmcAAbC1zBv5bual0Bp7Mp5GAHU3v8gtSm9ZzXKxTqKiXIzTpPVunUWVTqK0yolQ0abKqO2qsxlRHZUQSNFtVFbUVBj0Zr0ABxuxW1X5y9w4gGywKmKLusp0gYY/I2SJMDvGDpK6erTD2ljphwgwSDB5i4WTicNTw4PV2NQiABZrWNygD3JWLPp4NbqNWCcnJRMypjDRAbTuW3eTME8PVdFsfAPqszYprA1w7NJrIIne52s8p3qls3Z4I60tzBklrN7njffhoOa2dnbVbVmzmub3mvEEfdSwR29v8ACJaiduo+jltpVP7MvLXAZWljC6J7VtPAn0WJjelR6ptEAOkgudlgwLxOpJ+i3duYVrqz8wBl28TaVh43CtiwWxfcZrD4MtcwGdfDinWUcM5tmtcQNCBPNJSoidg6sgVK6C+qq9SsqSmwtWuqdWsoVKqA4qxIg2NUqIJKKVAhWESKSeEoTECxL4EcZnfYcvryWe0bwJHEeKJWqmoS1s5Ra2pHJSptFMNvJkwIM+nonJ0hvnhGjhLxTgjMRJnfEkekKzicQxjcpBDSSAGi5PM7kGjUFIDMZquF50aDcTzuotokGarp3tA4xN1XGNFsY7eza2PhaYo93tSbnX1Un4k8OQB9NFTZj2DQnQpO2kwxutrG9W8DUittCtDTfKd7ljAZr99+7cAOJ4qW1cL1pIBAEyD2pPKJgeIVmlDWhrW5RAHHTmUC3EaGEvNTd8I+vNXTVk+wGgG4BVwURrlFkbLDXIzHKq1yMxyi0Oy3TcrNN6oteiNrKNErNJj0dlRZbcSnfjg0SdBwv8kmq7JLl0jZZVRm1VksrGARoRmH7Tv8EWlXJ0v4IXVhz0a9OpNgua2jiXVcVkb8IgeZLR7E+AWtidoChTe8xniGg7id/isfo8w9qq+5cSZ5xHoBbzKqdTdI0wfjTk+zrKHZaGN3CB/PH3WPtmrXaW1WlvZ1hpBB0IceCttrqWIr5hcTNncxEeoVzimqKIzadnN09pmtUcXCDO7TwBVfGxBVssDXdkRAPuszH1DIbGu/hdLply+o7vYbWjD05ics68TP1SXH0zUIBDS4RAIYIgW+keSSjvfwLxr5JvegOKK4KLgkYSu4KBRnBCIU0DIEKCIVAqSERUKx7J8CplDNDOTeGNHaPP8AKBxUwKmDZlEx4cydAOQ1UsM8Z5AzOHxcD/P5dRxRLj1dO0xmMd1v3PBWaVMNAa0QAjsmnQ7aIBLtSbybn/Cmop06I3YxUU6UIAiknhNCAHzKQeoQlCACiqpdeggJ4ToLDCupCsgAKYCdAHbXQcfTFRveLOOU2iZ3i2ikArWHrNbByZuOYkegaVDJDdGkWY57ZJi2bjKkxnY9rWRTMtIdFoLsuYQN0hbbKr2sEuDTHaJAaAeAGvyWbh9quaCGtYAdwaBE81Xc4kyTJ5rNDTy9mmedPlFuq8OcCe0RoT7gKxTrWgKg1GY5a441FcGeU3J8mgyujMrLPY5WqlcCmAxva1Lif/kCCPuhqkJcsp1xBM681UfSmCdIuq2N2qKgzU2hjW6B1y4kmXFx4nduU8NiMzJIgx91Rya+EjqtmkdSy0dkWCSBhnwxo4NHsEld4zNuMYqBTyokrNRSRchlTJQ3FSAgQoFTJQ3KxCAYvEBjSfRV8LXz9i4aLuPM/XkqOMY+rVyhpDRvcLAcefgtOjRDG5W+fEneTzUx9E2Uw2w4zfUniTxSlMSmQBJOFFIFMEThKEwKeUwFCRCdJICBCaFIpkwEnSCQQBIBSCiFIJgTUgohSCdgTaiNQwphABQiNKEERqYwrSitE24qFHL8U+UfMlHYzeAYneFFySdE4xb5Rk1sG1rhlAgCPC8qAEUyRwiyt4nUlUK09UeZCo7Zr9G0NsMiweeYb906z8H0baabS5zpIkxpe6Ss+oo+gcpikks5QQchOTpKQgZUCmSU0BFxUHJJKYMiUySSYCTpkkwJhOU6SAEk5JJADJykkgBgnSSTAcKQSSQBNqkEkkATCkEkkwCtUwkkn6GHorQqGA4Cw7FhppwTJKnL6L8Psya+/wDm5UMR3R4/RJJQj9xfLo6bD9xv7W+wSSSWgx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214282" y="3929066"/>
            <a:ext cx="87154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</a:t>
            </a:r>
            <a:r>
              <a:rPr lang="hu-HU" sz="1600" i="1" dirty="0" smtClean="0"/>
              <a:t> jaguár </a:t>
            </a:r>
            <a:r>
              <a:rPr lang="hu-HU" sz="1600" dirty="0" smtClean="0"/>
              <a:t>elnevezés egy indián szóból ered, melynek jelentése "aki egy ugrással leterít". Jó mászó, nemegyszer a leshelyéről szolgáló fáról ugrik rá gyanútlanul arra haladó zsákmányra.</a:t>
            </a:r>
          </a:p>
          <a:p>
            <a:pPr algn="ctr"/>
            <a:r>
              <a:rPr lang="hu-HU" sz="1600" dirty="0" smtClean="0"/>
              <a:t>Sok közép-amerikai és dél-amerikai országban a macskát </a:t>
            </a:r>
            <a:r>
              <a:rPr lang="hu-HU" sz="1600" i="1" dirty="0" smtClean="0"/>
              <a:t>el tigre</a:t>
            </a:r>
            <a:r>
              <a:rPr lang="hu-HU" sz="1600" dirty="0" smtClean="0"/>
              <a:t> néven ismerik. A jaguár hasonlít a leopárdhoz, ám robusztusabb testfelépítésű, és nagyobb foltok díszítik bundáját. Feje szögletesebb, rövidebb, végtagjai zömökebbek.</a:t>
            </a:r>
          </a:p>
          <a:p>
            <a:pPr algn="ctr"/>
            <a:r>
              <a:rPr lang="hu-HU" sz="1600" dirty="0" smtClean="0"/>
              <a:t>A jaguár az amerikai földrész legnagyobb macskaféléje,</a:t>
            </a:r>
            <a:r>
              <a:rPr lang="hu-HU" sz="1600" baseline="30000" dirty="0" smtClean="0"/>
              <a:t> </a:t>
            </a:r>
            <a:r>
              <a:rPr lang="hu-HU" sz="1600" dirty="0" smtClean="0"/>
              <a:t>testhossza 162–183 cm, nem számítva a farok hosszat, mely kb. 70–80 cm. Jellemző marmagassága 67–76 cm, súlya 56–96 kg. A nőstények általában 20%-kal kisebbek, mint a hímek. A Dél-Mexikóban és Közép-Amerikában élő jaguárok általában kisebbek, a hímek 50-60, a nőstények 40 kg körüliek.</a:t>
            </a:r>
          </a:p>
          <a:p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Trópusi esőerdő élővilága</a:t>
            </a:r>
            <a:b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Kiemelt Állatok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142844" y="3857628"/>
            <a:ext cx="864399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 </a:t>
            </a:r>
            <a:r>
              <a:rPr lang="hu-HU" sz="1600" i="1" dirty="0" smtClean="0"/>
              <a:t>kolibrik</a:t>
            </a:r>
            <a:r>
              <a:rPr lang="hu-HU" sz="1600" dirty="0" smtClean="0"/>
              <a:t> előre, hátra, oldal irányban, egyenesen, felfelé vagy lefelé, vagy akár fejjel lefelé is tudnak repülni. Nagy sebességgel veszik üldözőbe a rovarokat, és képesek egy helyben lebegni, amíg nektárt szívnak egy-egy virágból. Mindez azért lehetséges, mert a kolibrik vállízületei, ahol a szárnyak a madár testéhez kapcsolódnak, minden irányban mozgathatók. Míg a legtöbb madár szárnya fel-le mozog, és lefelé csapáskor hoz létre felhajtóerőt, a kolibri előre-hátra mozgatja a szárnyát, így mindkét irányban képződik felhajtóerő. A szárnyak elképesztő gyorsasággal verdesnek: egyenletes repüléskor másodpercenként nyolcvanszor, az udvarlás célját szolgáló légtornász-bemutatók alkalmával pedig kétszázszor. A kolibrik abban különböznek a többi madártól, hogy felszállás után azonnal elérik a maximális sebességüket. </a:t>
            </a:r>
            <a:r>
              <a:rPr lang="pt-BR" sz="1600" dirty="0" smtClean="0"/>
              <a:t>A világ legkisebb madarai a kolibrik. </a:t>
            </a:r>
            <a:r>
              <a:rPr lang="hu-HU" sz="1600" dirty="0" smtClean="0"/>
              <a:t>A hímek általában 57 mm hosszúak, a tojók valamivel nagyobbak. Persze vannak ennél kisebb fajok is.  Súlyuk 1,6-4,5 gramm között van. Szívverésük nyugalmi állapotban eléri percenként az 500-at.</a:t>
            </a:r>
            <a:endParaRPr lang="hu-HU" sz="1600" dirty="0"/>
          </a:p>
        </p:txBody>
      </p:sp>
      <p:pic>
        <p:nvPicPr>
          <p:cNvPr id="1026" name="Picture 2" descr="http://m.blog.hu/to/tomtit/image/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714488"/>
            <a:ext cx="2357454" cy="2071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Szavanna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571472" y="1500174"/>
            <a:ext cx="807249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</a:t>
            </a:r>
            <a:r>
              <a:rPr lang="hu-HU" sz="1600" i="1" dirty="0" smtClean="0"/>
              <a:t> szavanna </a:t>
            </a:r>
            <a:r>
              <a:rPr lang="hu-HU" sz="1600" dirty="0" smtClean="0"/>
              <a:t>növényföldrajzi értelemben a trópusi égövben található, a trópusi esőerdőket szegélyező vagy nagy területen helyettesítő füves puszta; éghajlattanilag a forró övezet része: az egyenlítői öv és a térítők mentén elhelyezkedő sivatagok közötti átmeneti zóna.</a:t>
            </a:r>
          </a:p>
          <a:p>
            <a:pPr algn="ctr"/>
            <a:r>
              <a:rPr lang="hu-HU" sz="1600" dirty="0" smtClean="0"/>
              <a:t>Ahol a száraz évszak már hosszabb, mint az esős, ott nem alakulnak ki zárt erdőségek, hanem olyan nyílt vegetációtípus jellemző, ahol a nagy termetű pázsitfüvek alkotta gyepszintből elszórtan vagy sűrűbben álló fák vagy cserjék emelkednek ki. A forró övezet ligetes mezőségeinek uralkodó növényei a pázsitfűfélék. Ott végződik, ahol a talajt már nem borítja összefüggő növényzet. A szavannák évi középhőmérséklete nem különbözik jelentősen a trópusi esőerdőkétől, de a szavannákon sokkal nagyobb mind az évi, mind (a száraz évszakban) a napi hőingadozás. Az évi csapadékmennyiség 600 és 1800 mm közötti, egyenetlen (évszakos) eloszlású.</a:t>
            </a:r>
          </a:p>
          <a:p>
            <a:pPr algn="ctr"/>
            <a:r>
              <a:rPr lang="hu-HU" sz="1600" dirty="0" smtClean="0"/>
              <a:t>A legtöbb szavanna másodlagos vegetáció, ami a nehezen regenerálódó, ún. száraz erdőkből jött létre az évente ismétlődő bozóttüzek miatt.</a:t>
            </a:r>
          </a:p>
          <a:p>
            <a:pPr algn="ctr"/>
            <a:r>
              <a:rPr lang="hu-HU" sz="1600" dirty="0" smtClean="0"/>
              <a:t>Éghajlati jellemzői:</a:t>
            </a:r>
          </a:p>
          <a:p>
            <a:pPr algn="ctr"/>
            <a:r>
              <a:rPr lang="hu-HU" sz="1600" dirty="0" smtClean="0"/>
              <a:t>a havi középhőmérséklet többnyire 20 °C fölött;</a:t>
            </a:r>
          </a:p>
          <a:p>
            <a:pPr algn="ctr"/>
            <a:r>
              <a:rPr lang="hu-HU" sz="1600" dirty="0" smtClean="0"/>
              <a:t>Talaja laterit vagy latoszol.</a:t>
            </a:r>
          </a:p>
          <a:p>
            <a:pPr algn="ctr"/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Szavanna élővilága</a:t>
            </a:r>
            <a:b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Kiemelt Állatok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0" y="4133398"/>
            <a:ext cx="900115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A </a:t>
            </a:r>
            <a:r>
              <a:rPr lang="hu-HU" sz="1600" i="1" dirty="0" smtClean="0"/>
              <a:t>kígyók</a:t>
            </a:r>
            <a:r>
              <a:rPr lang="hu-HU" sz="1600" dirty="0" smtClean="0"/>
              <a:t> testalkotásuk igen sajátos, szinte semmilyen más állatcsoporttal össze nem téveszthetők. Végtagjaikat az evolúció során teljesen elvesztették, így hason kúszó, esetleg vízi szervezetekké alakultak.</a:t>
            </a:r>
          </a:p>
          <a:p>
            <a:pPr algn="ctr"/>
            <a:r>
              <a:rPr lang="hu-HU" sz="1600" dirty="0" smtClean="0"/>
              <a:t>A kígyók mindent megesznek a hangyáktól, tojásoktól, meztelen csigáktól kezdve a nagyméretű állatokig, például a kajmánokat és a kecskéket is. A termetes zsákmányt is le tudja nyelni, mert rugalmas összeköttetés van a koponyájuk néhány csontja, de különösképpen a koponya és az alsó állkapocs között. A kígyók némelyike nagyon mérges. Egyes kobrafajok mérget köpnek, hogy megvakítsák a ragadozókat, a nem mérges pitonok pedig úgy kerekednek felül zsákmányukon, hogy megragadják és szorosan </a:t>
            </a:r>
            <a:r>
              <a:rPr lang="hu-HU" sz="1600" dirty="0" smtClean="0"/>
              <a:t>köréje</a:t>
            </a:r>
            <a:endParaRPr lang="hu-HU" sz="1600" dirty="0"/>
          </a:p>
        </p:txBody>
      </p:sp>
      <p:pic>
        <p:nvPicPr>
          <p:cNvPr id="22530" name="Picture 2" descr="https://encrypted-tbn1.gstatic.com/images?q=tbn:ANd9GcQcgTeJqtyu9EraHWRqCLvtjczoYmzvBEbV-99lm-gQhdzmpqb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072818"/>
            <a:ext cx="3071834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Szavanna élővilága</a:t>
            </a:r>
            <a:b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Kiemelt Állatok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357158" y="3214687"/>
            <a:ext cx="821537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dirty="0" smtClean="0"/>
              <a:t>A</a:t>
            </a:r>
            <a:r>
              <a:rPr lang="hu-HU" sz="1600" i="1" dirty="0" smtClean="0"/>
              <a:t> zsiráf </a:t>
            </a:r>
            <a:r>
              <a:rPr lang="hu-HU" sz="1600" dirty="0" smtClean="0"/>
              <a:t>Afrikában élő párosujjú patás emlősállat, a legmagasabb és leghosszabb nyakú szárazföldi élőlény. A szavannák lakója az ókortól kezdve kedvelt attrakció volt – Rómában először Julius Caesar mutatott be zsiráfokat az amfiteátrumi játékokon – és ma is népszerű szafarikon és állatkertekben. A zsiráf Büzantioszt, aki az első ókori híradást adta a különös állatról, a magassága miatt a tevére emlékeztette, a bőre mintázata pedig a párducéra hasonlított. A zsiráf a világ legmagasabb állata. A zsiráf fara látványosan alacsonyabb a maránál, vérszívók elleni legyezőként szolgáló, fekete pamacsban végződő farka 75 centiméter és 1 méter között mozog. Nyelve is rendkívül hosszú, mintegy 45 centiméteres. A nemek színezetüket tekintve egyformák. Az újszülött zsiráf két méter magas, testtömege pedig 50–55 kilogramm.</a:t>
            </a:r>
          </a:p>
          <a:p>
            <a:pPr algn="just"/>
            <a:r>
              <a:rPr lang="hu-HU" sz="1600" dirty="0" smtClean="0"/>
              <a:t>Minden zsiráf minden példánya foltos, de a szőrzet színezete, a foltok méretei és kontúrjai alfajonként, a mintázat pedig egyedenként változik. Az alapszín lehet homokszínű, világosbarna vagy sárgás, míg a foltok a sárgától a gesztenye vörösig, illetve a szabálytalantól a szögletesig változhatnak.</a:t>
            </a:r>
          </a:p>
          <a:p>
            <a:r>
              <a:rPr lang="hu-HU" sz="1600" dirty="0" smtClean="0"/>
              <a:t/>
            </a:r>
            <a:br>
              <a:rPr lang="hu-HU" sz="1600" dirty="0" smtClean="0"/>
            </a:br>
            <a:endParaRPr lang="hu-HU" sz="1600" dirty="0" smtClean="0"/>
          </a:p>
          <a:p>
            <a:endParaRPr lang="hu-HU" sz="1600" dirty="0"/>
          </a:p>
        </p:txBody>
      </p:sp>
      <p:pic>
        <p:nvPicPr>
          <p:cNvPr id="23554" name="Picture 2" descr="Fájl:Giraffa camelopardalis rothschild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1714488"/>
            <a:ext cx="1071570" cy="1428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Préri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214282" y="2285992"/>
            <a:ext cx="8572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600" dirty="0" smtClean="0"/>
              <a:t>Leginkább olyan sík területű földrészt értünk alatta, amit nagyrészt fűfélék és gyógynövények borítanak, fás szárú növény egyáltalán nem vagy csak néhány található rajta. Általában nyirkos klímával fordul elő.</a:t>
            </a:r>
          </a:p>
          <a:p>
            <a:pPr algn="ctr"/>
            <a:r>
              <a:rPr lang="hu-HU" sz="1600" dirty="0" smtClean="0"/>
              <a:t>Préri típusú füves puszták csak Észak-Amerikában találhatóak, Eurázsiában sztyepp, Afrikában, Ausztráliában Dél- és Közép-Amerikában és Dél-Ázsiában szavanna, továbbá Dél-Amerika mérsékelt övi területein pampa a hasonló típusú területek neve. A füves puszták átmenete a sivatagok felé a félsivatag, az erdőzónák felé az erdőssztyepp, illetve erdősszavanna.</a:t>
            </a:r>
          </a:p>
          <a:p>
            <a:pPr algn="ctr"/>
            <a:r>
              <a:rPr lang="hu-HU" sz="1600" dirty="0" smtClean="0"/>
              <a:t>A rendszeres tűz- és legelési stressz ellen a növények föld alatti raktározó szerveikkel és gyakran ún. tőhajtás kifejlesztésével védekeznek.</a:t>
            </a:r>
          </a:p>
          <a:p>
            <a:pPr algn="ctr"/>
            <a:r>
              <a:rPr lang="hu-HU" sz="1600" dirty="0" smtClean="0"/>
              <a:t>Sok fajra jellemző a mélyre hatoló gyökérzet, mely pázsitfüvek esetén akár 1,5–1,8 m mélyre hatol, míg egyes kétszikűek 5-6 méter mélyre lenyúló karógyökerekkel rendelkeznek.</a:t>
            </a:r>
          </a:p>
          <a:p>
            <a:pPr algn="ctr"/>
            <a:r>
              <a:rPr lang="hu-HU" sz="1600" dirty="0" smtClean="0"/>
              <a:t>A vegetációnak kettős nyugalmi állapota van, a téli hideg és a nyári szárazság idején. A sivatagokhoz hasonlóan elég gyakoriak a magállapotban áttelelő efemer növények.</a:t>
            </a:r>
          </a:p>
          <a:p>
            <a:pPr algn="ctr"/>
            <a:endParaRPr lang="hu-H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Préri élővilága </a:t>
            </a:r>
            <a:b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hu-HU" sz="5400" b="1" i="1" dirty="0" smtClean="0">
                <a:solidFill>
                  <a:schemeClr val="accent2">
                    <a:lumMod val="75000"/>
                  </a:schemeClr>
                </a:solidFill>
              </a:rPr>
              <a:t>Kiemelt Állatok</a:t>
            </a:r>
            <a:endParaRPr lang="hu-HU" sz="54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285720" y="4057233"/>
            <a:ext cx="85725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dirty="0" smtClean="0"/>
              <a:t>A </a:t>
            </a:r>
            <a:r>
              <a:rPr lang="hu-HU" sz="1600" i="1" dirty="0" smtClean="0"/>
              <a:t>villásszarvú antilopnál </a:t>
            </a:r>
            <a:r>
              <a:rPr lang="hu-HU" sz="1600" dirty="0" smtClean="0"/>
              <a:t>a kiváló érzékszervek és a gyors futás a fennmaradás biztosítéka. Az őz nagyságú állat testét sűrű, durva szőrzet borítja. Színe a fehér sávok és a kiterjedt fehér foltok kivételével rozsdabarna. </a:t>
            </a:r>
          </a:p>
          <a:p>
            <a:r>
              <a:rPr lang="hu-HU" sz="1600" dirty="0" smtClean="0"/>
              <a:t>A fejet mindkét nemnél tülkös szarv ékesíti, amelynek tülkét évente váltják. A hím szarva villásan elágazó. A hosszú, kecses végtagok két patás ujjban végződnek. A paták futás közben felfogják a rázkódást. Növényevő, kérődző állat. A szemfogai és felső fogsorából a metszőfogak hiányoznak. Zápfogai redős felületűek. Táplálkozás közben oldalt álló szemével gyakran körbetekint. Nemcsak látása, hanem szaglása is jó. Veszély esetén a farok tájék fehér szőrszálait felborzolja, ami jeladás a csoport tagjainak a menekülésre. Egy-két, kora nyáron születő kicsinye hamar lábra áll és gyorsan fejlődik.</a:t>
            </a:r>
          </a:p>
          <a:p>
            <a:endParaRPr lang="hu-HU" sz="1600" dirty="0"/>
          </a:p>
        </p:txBody>
      </p:sp>
      <p:pic>
        <p:nvPicPr>
          <p:cNvPr id="24581" name="Picture 5" descr="http://www.mozaweb.hu/images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sp>
        <p:nvSpPr>
          <p:cNvPr id="24583" name="AutoShape 7" descr="http://www.mozaweb.hu/course/biologia_7_2/jpg/antilopvillasszarvu_34638840.jpg"/>
          <p:cNvSpPr>
            <a:spLocks noChangeAspect="1" noChangeArrowheads="1"/>
          </p:cNvSpPr>
          <p:nvPr/>
        </p:nvSpPr>
        <p:spPr bwMode="auto">
          <a:xfrm>
            <a:off x="155575" y="-1608138"/>
            <a:ext cx="2571750" cy="3352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24585" name="Picture 9" descr="http://www.vadaszutak.hu/images/vadfajok/94/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714488"/>
            <a:ext cx="2643206" cy="2285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1743</Words>
  <Application>Microsoft Office PowerPoint</Application>
  <PresentationFormat>Diavetítés a képernyőre (4:3 oldalarány)</PresentationFormat>
  <Paragraphs>64</Paragraphs>
  <Slides>17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Környezetünk élővilága</vt:lpstr>
      <vt:lpstr>Trópusi eső erdő </vt:lpstr>
      <vt:lpstr>Trópusi esőerdő élővilága Kiemelt Állatok </vt:lpstr>
      <vt:lpstr>Trópusi esőerdő élővilága Kiemelt Állatok</vt:lpstr>
      <vt:lpstr>Szavanna</vt:lpstr>
      <vt:lpstr>Szavanna élővilága Kiemelt Állatok</vt:lpstr>
      <vt:lpstr>Szavanna élővilága Kiemelt Állatok</vt:lpstr>
      <vt:lpstr>Préri</vt:lpstr>
      <vt:lpstr>Préri élővilága  Kiemelt Állatok</vt:lpstr>
      <vt:lpstr>Préri élővilága Kiemelt Állatok</vt:lpstr>
      <vt:lpstr>Mediterrán</vt:lpstr>
      <vt:lpstr>Mediterrán élővilág Kiemelt Állat</vt:lpstr>
      <vt:lpstr>Tajga</vt:lpstr>
      <vt:lpstr>Tajga élővilága Kiemelt Állat</vt:lpstr>
      <vt:lpstr>Tundra</vt:lpstr>
      <vt:lpstr>Ismétlő kérdések</vt:lpstr>
      <vt:lpstr>Vége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Környezetünk élővilága</dc:title>
  <dc:creator>suli1</dc:creator>
  <cp:lastModifiedBy>User</cp:lastModifiedBy>
  <cp:revision>19</cp:revision>
  <dcterms:created xsi:type="dcterms:W3CDTF">2013-02-14T07:06:48Z</dcterms:created>
  <dcterms:modified xsi:type="dcterms:W3CDTF">2013-02-15T07:42:27Z</dcterms:modified>
</cp:coreProperties>
</file>