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6" r:id="rId3"/>
    <p:sldId id="279" r:id="rId4"/>
    <p:sldId id="280" r:id="rId5"/>
    <p:sldId id="281" r:id="rId6"/>
    <p:sldId id="282" r:id="rId7"/>
    <p:sldId id="283" r:id="rId8"/>
    <p:sldId id="277" r:id="rId9"/>
    <p:sldId id="284" r:id="rId10"/>
    <p:sldId id="288" r:id="rId11"/>
    <p:sldId id="290" r:id="rId12"/>
    <p:sldId id="291" r:id="rId13"/>
    <p:sldId id="294" r:id="rId14"/>
    <p:sldId id="297" r:id="rId15"/>
    <p:sldId id="296" r:id="rId16"/>
    <p:sldId id="295" r:id="rId17"/>
    <p:sldId id="275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5" autoAdjust="0"/>
    <p:restoredTop sz="94660"/>
  </p:normalViewPr>
  <p:slideViewPr>
    <p:cSldViewPr>
      <p:cViewPr>
        <p:scale>
          <a:sx n="66" d="100"/>
          <a:sy n="66" d="100"/>
        </p:scale>
        <p:origin x="-9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9341A4-C551-4A86-B81E-705B41BBFEB9}" type="datetimeFigureOut">
              <a:rPr lang="hu-HU" smtClean="0"/>
              <a:t>2013.02.06.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DF18D4-A8E7-4817-92A5-319E2B7A90D1}" type="slidenum">
              <a:rPr lang="hu-HU" smtClean="0"/>
              <a:t>‹#›</a:t>
            </a:fld>
            <a:endParaRPr lang="hu-H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41A4-C551-4A86-B81E-705B41BBFEB9}" type="datetimeFigureOut">
              <a:rPr lang="hu-HU" smtClean="0"/>
              <a:t>2013.02.06.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18D4-A8E7-4817-92A5-319E2B7A90D1}" type="slidenum">
              <a:rPr lang="hu-HU" smtClean="0"/>
              <a:t>‹#›</a:t>
            </a:fld>
            <a:endParaRPr lang="hu-H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41A4-C551-4A86-B81E-705B41BBFEB9}" type="datetimeFigureOut">
              <a:rPr lang="hu-HU" smtClean="0"/>
              <a:t>2013.02.06.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18D4-A8E7-4817-92A5-319E2B7A90D1}" type="slidenum">
              <a:rPr lang="hu-HU" smtClean="0"/>
              <a:t>‹#›</a:t>
            </a:fld>
            <a:endParaRPr lang="hu-H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41A4-C551-4A86-B81E-705B41BBFEB9}" type="datetimeFigureOut">
              <a:rPr lang="hu-HU" smtClean="0"/>
              <a:t>2013.02.06.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18D4-A8E7-4817-92A5-319E2B7A90D1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41A4-C551-4A86-B81E-705B41BBFEB9}" type="datetimeFigureOut">
              <a:rPr lang="hu-HU" smtClean="0"/>
              <a:t>2013.02.06.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18D4-A8E7-4817-92A5-319E2B7A90D1}" type="slidenum">
              <a:rPr lang="hu-HU" smtClean="0"/>
              <a:t>‹#›</a:t>
            </a:fld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41A4-C551-4A86-B81E-705B41BBFEB9}" type="datetimeFigureOut">
              <a:rPr lang="hu-HU" smtClean="0"/>
              <a:t>2013.02.06.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18D4-A8E7-4817-92A5-319E2B7A90D1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41A4-C551-4A86-B81E-705B41BBFEB9}" type="datetimeFigureOut">
              <a:rPr lang="hu-HU" smtClean="0"/>
              <a:t>2013.02.06.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18D4-A8E7-4817-92A5-319E2B7A90D1}" type="slidenum">
              <a:rPr lang="hu-HU" smtClean="0"/>
              <a:t>‹#›</a:t>
            </a:fld>
            <a:endParaRPr lang="hu-H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41A4-C551-4A86-B81E-705B41BBFEB9}" type="datetimeFigureOut">
              <a:rPr lang="hu-HU" smtClean="0"/>
              <a:t>2013.02.06.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18D4-A8E7-4817-92A5-319E2B7A90D1}" type="slidenum">
              <a:rPr lang="hu-HU" smtClean="0"/>
              <a:t>‹#›</a:t>
            </a:fld>
            <a:endParaRPr lang="hu-H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41A4-C551-4A86-B81E-705B41BBFEB9}" type="datetimeFigureOut">
              <a:rPr lang="hu-HU" smtClean="0"/>
              <a:t>2013.02.06.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18D4-A8E7-4817-92A5-319E2B7A90D1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41A4-C551-4A86-B81E-705B41BBFEB9}" type="datetimeFigureOut">
              <a:rPr lang="hu-HU" smtClean="0"/>
              <a:t>2013.02.06.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18D4-A8E7-4817-92A5-319E2B7A90D1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41A4-C551-4A86-B81E-705B41BBFEB9}" type="datetimeFigureOut">
              <a:rPr lang="hu-HU" smtClean="0"/>
              <a:t>2013.02.06.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18D4-A8E7-4817-92A5-319E2B7A90D1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F9341A4-C551-4A86-B81E-705B41BBFEB9}" type="datetimeFigureOut">
              <a:rPr lang="hu-HU" smtClean="0"/>
              <a:t>2013.02.06.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6DF18D4-A8E7-4817-92A5-319E2B7A90D1}" type="slidenum">
              <a:rPr lang="hu-HU" smtClean="0"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907704" y="476672"/>
            <a:ext cx="5616624" cy="2162671"/>
          </a:xfrm>
        </p:spPr>
        <p:txBody>
          <a:bodyPr>
            <a:noAutofit/>
          </a:bodyPr>
          <a:lstStyle/>
          <a:p>
            <a:r>
              <a:rPr lang="hu-HU" u="sng" dirty="0" smtClean="0">
                <a:effectLst/>
                <a:latin typeface="Freestyle Script" pitchFamily="66" charset="0"/>
              </a:rPr>
              <a:t>Név</a:t>
            </a:r>
            <a:r>
              <a:rPr lang="hu-HU" dirty="0" smtClean="0">
                <a:effectLst/>
                <a:latin typeface="Freestyle Script" pitchFamily="66" charset="0"/>
              </a:rPr>
              <a:t>: Feszt Bernadett</a:t>
            </a:r>
            <a:br>
              <a:rPr lang="hu-HU" dirty="0" smtClean="0">
                <a:effectLst/>
                <a:latin typeface="Freestyle Script" pitchFamily="66" charset="0"/>
              </a:rPr>
            </a:br>
            <a:r>
              <a:rPr lang="hu-HU" u="sng" dirty="0" smtClean="0">
                <a:effectLst/>
                <a:latin typeface="Freestyle Script" pitchFamily="66" charset="0"/>
              </a:rPr>
              <a:t>Téma:</a:t>
            </a:r>
            <a:r>
              <a:rPr lang="hu-HU" dirty="0">
                <a:effectLst/>
                <a:latin typeface="Freestyle Script" pitchFamily="66" charset="0"/>
              </a:rPr>
              <a:t> </a:t>
            </a:r>
            <a:r>
              <a:rPr lang="hu-HU" dirty="0" smtClean="0">
                <a:effectLst/>
                <a:latin typeface="Freestyle Script" pitchFamily="66" charset="0"/>
              </a:rPr>
              <a:t>A négy évszak</a:t>
            </a:r>
            <a:endParaRPr lang="hu-HU" dirty="0">
              <a:latin typeface="Freestyle Script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899592" y="4146331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u="sng" dirty="0">
                <a:latin typeface="Freestyle Script" pitchFamily="66" charset="0"/>
              </a:rPr>
              <a:t>Felkészítő tanár</a:t>
            </a:r>
            <a:r>
              <a:rPr lang="hu-HU" sz="3600" dirty="0">
                <a:latin typeface="Freestyle Script" pitchFamily="66" charset="0"/>
              </a:rPr>
              <a:t>: Geráné </a:t>
            </a:r>
            <a:r>
              <a:rPr lang="hu-HU" sz="3600" dirty="0" smtClean="0">
                <a:latin typeface="Freestyle Script" pitchFamily="66" charset="0"/>
              </a:rPr>
              <a:t>Németh </a:t>
            </a:r>
            <a:r>
              <a:rPr lang="hu-HU" sz="3600" dirty="0">
                <a:latin typeface="Freestyle Script" pitchFamily="66" charset="0"/>
              </a:rPr>
              <a:t>Gabriella</a:t>
            </a:r>
            <a:br>
              <a:rPr lang="hu-HU" sz="3600" dirty="0">
                <a:latin typeface="Freestyle Script" pitchFamily="66" charset="0"/>
              </a:rPr>
            </a:br>
            <a:r>
              <a:rPr lang="hu-HU" sz="3600" u="sng" dirty="0">
                <a:latin typeface="Freestyle Script" pitchFamily="66" charset="0"/>
              </a:rPr>
              <a:t>Iskola neve</a:t>
            </a:r>
            <a:r>
              <a:rPr lang="hu-HU" sz="3600" dirty="0">
                <a:latin typeface="Freestyle Script" pitchFamily="66" charset="0"/>
              </a:rPr>
              <a:t>: Eötvös Loránd Szakközépiskola és </a:t>
            </a:r>
            <a:r>
              <a:rPr lang="hu-HU" sz="3600" dirty="0" smtClean="0">
                <a:latin typeface="Freestyle Script" pitchFamily="66" charset="0"/>
              </a:rPr>
              <a:t>Szakiskola</a:t>
            </a:r>
          </a:p>
          <a:p>
            <a:pPr algn="ctr"/>
            <a:r>
              <a:rPr lang="hu-HU" sz="3600" u="sng" dirty="0" smtClean="0">
                <a:latin typeface="Freestyle Script" pitchFamily="66" charset="0"/>
              </a:rPr>
              <a:t>Címe:</a:t>
            </a:r>
            <a:r>
              <a:rPr lang="hu-HU" sz="3600" dirty="0" smtClean="0">
                <a:latin typeface="Freestyle Script" pitchFamily="66" charset="0"/>
              </a:rPr>
              <a:t> </a:t>
            </a:r>
            <a:r>
              <a:rPr lang="hu-HU" sz="3600" dirty="0">
                <a:latin typeface="Freestyle Script" pitchFamily="66" charset="0"/>
              </a:rPr>
              <a:t>1204. Budapest, Török Flóris u. 89.</a:t>
            </a:r>
          </a:p>
        </p:txBody>
      </p:sp>
    </p:spTree>
    <p:extLst>
      <p:ext uri="{BB962C8B-B14F-4D97-AF65-F5344CB8AC3E}">
        <p14:creationId xmlns:p14="http://schemas.microsoft.com/office/powerpoint/2010/main" val="197341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csillagászati nyár a nyári napfordulótól az őszi napéjegyenlőségig tart, tehát az északi féltekén június 21. – </a:t>
            </a:r>
            <a:r>
              <a:rPr lang="hu-HU" dirty="0" smtClean="0"/>
              <a:t>szeptember 23., míg a déli féltekén pedig december 23. – március 20</a:t>
            </a:r>
            <a:r>
              <a:rPr lang="hu-HU" dirty="0"/>
              <a:t>. közé esik a nyár.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északi féltekét nyáron éri a nap </a:t>
            </a:r>
            <a:r>
              <a:rPr lang="hu-HU" dirty="0" smtClean="0"/>
              <a:t>legjobban, június 22-én leghosszabb a nappal. </a:t>
            </a:r>
          </a:p>
          <a:p>
            <a:r>
              <a:rPr lang="hu-HU" dirty="0" smtClean="0"/>
              <a:t>A </a:t>
            </a:r>
            <a:r>
              <a:rPr lang="hu-HU" dirty="0"/>
              <a:t>déli félgömb nyarán, vagyis december </a:t>
            </a:r>
            <a:r>
              <a:rPr lang="hu-HU" dirty="0" smtClean="0"/>
              <a:t>21-én van, </a:t>
            </a:r>
            <a:r>
              <a:rPr lang="hu-HU" dirty="0"/>
              <a:t>amikor nálunk a legrövidebb a </a:t>
            </a:r>
            <a:r>
              <a:rPr lang="hu-HU" dirty="0" smtClean="0"/>
              <a:t>nap.</a:t>
            </a:r>
          </a:p>
          <a:p>
            <a:r>
              <a:rPr lang="hu-HU" dirty="0" smtClean="0"/>
              <a:t>Hazánkban </a:t>
            </a:r>
            <a:r>
              <a:rPr lang="hu-HU" dirty="0"/>
              <a:t>a meteorológiai nyár június 1-jétől augusztus 31-ig tart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A nyár kezdete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869305862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7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75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75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ősz kezdetének </a:t>
            </a:r>
            <a:r>
              <a:rPr lang="hu-HU" dirty="0" smtClean="0"/>
              <a:t>három </a:t>
            </a:r>
            <a:r>
              <a:rPr lang="hu-HU" dirty="0"/>
              <a:t>időpontja van:</a:t>
            </a:r>
          </a:p>
          <a:p>
            <a:r>
              <a:rPr lang="hu-HU" dirty="0"/>
              <a:t>a naptári ősz szeptember elsején kezdődik, </a:t>
            </a:r>
            <a:endParaRPr lang="hu-HU" dirty="0" smtClean="0"/>
          </a:p>
          <a:p>
            <a:r>
              <a:rPr lang="hu-HU" dirty="0" smtClean="0"/>
              <a:t>a</a:t>
            </a:r>
            <a:r>
              <a:rPr lang="hu-HU" dirty="0"/>
              <a:t> meteorológiai ősz a lombhullató növények leveleinek elsárgulásával és az </a:t>
            </a:r>
            <a:r>
              <a:rPr lang="hu-HU" dirty="0" smtClean="0"/>
              <a:t>időjárás megváltozásával kezdődik</a:t>
            </a:r>
            <a:r>
              <a:rPr lang="hu-HU" dirty="0"/>
              <a:t>,</a:t>
            </a:r>
          </a:p>
          <a:p>
            <a:r>
              <a:rPr lang="hu-HU" dirty="0"/>
              <a:t>a csillagászati ősz kezdete az őszi napéjegyenlőség napja: szeptember </a:t>
            </a:r>
            <a:r>
              <a:rPr lang="hu-HU" dirty="0" smtClean="0"/>
              <a:t>23.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Az ősz kezdete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69175522"/>
      </p:ext>
    </p:extLst>
  </p:cSld>
  <p:clrMapOvr>
    <a:masterClrMapping/>
  </p:clrMapOvr>
  <p:transition spd="slow" advClick="0" advTm="1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7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75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75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csillagászati tél december 21-én kezdődik. Ez az év legrövidebb napja.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Nap – a mi földrajzi szélességünkön – délkeleten kél, délnyugaton </a:t>
            </a:r>
            <a:r>
              <a:rPr lang="hu-HU" dirty="0" smtClean="0"/>
              <a:t>nyugszik. </a:t>
            </a:r>
          </a:p>
          <a:p>
            <a:r>
              <a:rPr lang="hu-HU" dirty="0" smtClean="0"/>
              <a:t>A </a:t>
            </a:r>
            <a:r>
              <a:rPr lang="hu-HU" dirty="0"/>
              <a:t>déli félgömbön ez a nap a nyár közepe. </a:t>
            </a:r>
            <a:endParaRPr lang="hu-HU" dirty="0" smtClean="0"/>
          </a:p>
          <a:p>
            <a:r>
              <a:rPr lang="hu-HU" dirty="0" smtClean="0"/>
              <a:t>Mi </a:t>
            </a:r>
            <a:r>
              <a:rPr lang="hu-HU" dirty="0"/>
              <a:t>a gyakorlatban december 1-jétől számítjuk a </a:t>
            </a:r>
            <a:r>
              <a:rPr lang="hu-HU" dirty="0" smtClean="0"/>
              <a:t>telet, meteorológiai tél kezdetének hívják.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A tél kezdete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69175522"/>
      </p:ext>
    </p:extLst>
  </p:cSld>
  <p:clrMapOvr>
    <a:masterClrMapping/>
  </p:clrMapOvr>
  <p:transition spd="slow" advClick="0" advTm="1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 smtClean="0"/>
              <a:t>Sportolási lehetőségek: Tavasz</a:t>
            </a:r>
            <a:endParaRPr lang="hu-HU" sz="4400" dirty="0"/>
          </a:p>
        </p:txBody>
      </p:sp>
      <p:pic>
        <p:nvPicPr>
          <p:cNvPr id="4098" name="Picture 2" descr="E:\FONTOS\Fülemüle\kerékpá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91" y="2171835"/>
            <a:ext cx="2593975" cy="1719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FONTOS\Fülemüle\futás tavas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454" y="2040866"/>
            <a:ext cx="2095500" cy="198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FONTOS\Fülemüle\lovaglá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20918"/>
            <a:ext cx="2304256" cy="1728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FONTOS\Fülemüle\foc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457" y="4629265"/>
            <a:ext cx="1539997" cy="2053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FONTOS\Fülemüle\kosarlabd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0" y="5511277"/>
            <a:ext cx="2582386" cy="1284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E:\FONTOS\Fülemüle\görkocsoly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0" y="3891098"/>
            <a:ext cx="2609850" cy="17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128430" y="230413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biciklizés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070316" y="4022066"/>
            <a:ext cx="187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görkorcsolyázás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100966" y="5750259"/>
            <a:ext cx="1875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kosárlabdázás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519635" y="2677277"/>
            <a:ext cx="80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futás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555455" y="4206732"/>
            <a:ext cx="132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lovaglás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325454" y="6119591"/>
            <a:ext cx="184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labdarúgás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175522"/>
      </p:ext>
    </p:extLst>
  </p:cSld>
  <p:clrMapOvr>
    <a:masterClrMapping/>
  </p:clrMapOvr>
  <p:transition spd="slow" advClick="0" advTm="1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 smtClean="0"/>
              <a:t>Sportolási lehetőségek: Nyár</a:t>
            </a:r>
            <a:endParaRPr lang="hu-HU" sz="4400" dirty="0"/>
          </a:p>
        </p:txBody>
      </p:sp>
      <p:pic>
        <p:nvPicPr>
          <p:cNvPr id="3075" name="Picture 3" descr="E:\FONTOS\Fülemüle\úszá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3" y="2159371"/>
            <a:ext cx="2736304" cy="1921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FONTOS\Fülemüle\nyáron futá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85" y="4444080"/>
            <a:ext cx="2503745" cy="1875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FONTOS\Fülemüle\KEREKPAROZAS nyár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3" y="4293095"/>
            <a:ext cx="2732415" cy="2020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FONTOS\Fülemüle\túrázá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495" y="2159371"/>
            <a:ext cx="2503745" cy="2004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567777" y="2420888"/>
            <a:ext cx="201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úszás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860032" y="3118662"/>
            <a:ext cx="1006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túrázás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563888" y="44440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</a:t>
            </a:r>
            <a:r>
              <a:rPr lang="hu-HU" dirty="0" smtClean="0"/>
              <a:t>erékpározás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148960" y="53817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futás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528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/>
              <a:t>Sportolási lehetőségek: Ősz</a:t>
            </a:r>
          </a:p>
        </p:txBody>
      </p:sp>
      <p:pic>
        <p:nvPicPr>
          <p:cNvPr id="2050" name="Picture 2" descr="E:\FONTOS\Fülemüle\kang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2896"/>
            <a:ext cx="2563094" cy="1845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FONTOS\Fülemüle\zum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99" y="4303493"/>
            <a:ext cx="1905000" cy="2390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FONTOS\Fülemüle\spinn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01392"/>
            <a:ext cx="178117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FONTOS\Fülemüle\bowl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949" y="4881641"/>
            <a:ext cx="2800350" cy="162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102646" y="2636912"/>
            <a:ext cx="1037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kangoo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949853" y="3010280"/>
            <a:ext cx="1134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spinning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2987824" y="4551013"/>
            <a:ext cx="1317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/>
              <a:t>zumba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4644008" y="5129549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/>
              <a:t>bowling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465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 smtClean="0"/>
              <a:t>Sportolási lehetőségek: Tél</a:t>
            </a:r>
            <a:endParaRPr lang="hu-H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44019"/>
            <a:ext cx="2452281" cy="1642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E:\FONTOS\Fülemüle\szánkozá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099" y="2233426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FONTOS\Fülemüle\jégkorcsol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07" y="4040272"/>
            <a:ext cx="3473317" cy="2143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FONTOS\Fülemüle\sífutá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05" y="2060848"/>
            <a:ext cx="2429985" cy="1823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FONTOS\Fülemüle\jégkoro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99" y="4345833"/>
            <a:ext cx="3083693" cy="1897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998065" y="364715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síelés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23928" y="4040272"/>
            <a:ext cx="155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szánkózás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948264" y="38821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sífutás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197419" y="6183960"/>
            <a:ext cx="2021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jégkorcsolyázás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819844" y="6274753"/>
            <a:ext cx="175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jégkorong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122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87624" y="3933056"/>
            <a:ext cx="6777318" cy="1731982"/>
          </a:xfrm>
        </p:spPr>
        <p:txBody>
          <a:bodyPr/>
          <a:lstStyle/>
          <a:p>
            <a:r>
              <a:rPr lang="hu-H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Köszönöm a figyelmüket!</a:t>
            </a:r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403648" y="1196752"/>
            <a:ext cx="6400800" cy="1752600"/>
          </a:xfrm>
        </p:spPr>
        <p:txBody>
          <a:bodyPr>
            <a:normAutofit/>
          </a:bodyPr>
          <a:lstStyle/>
          <a:p>
            <a:r>
              <a:rPr lang="hu-HU" sz="4800" b="1" u="sng" dirty="0">
                <a:latin typeface="Freestyle Script" pitchFamily="66" charset="0"/>
              </a:rPr>
              <a:t>Forrás:</a:t>
            </a:r>
          </a:p>
          <a:p>
            <a:r>
              <a:rPr lang="hu-HU" sz="4800" dirty="0">
                <a:latin typeface="Freestyle Script" pitchFamily="66" charset="0"/>
              </a:rPr>
              <a:t>Enciklopédia, </a:t>
            </a:r>
            <a:r>
              <a:rPr lang="hu-HU" sz="4800" dirty="0" err="1" smtClean="0">
                <a:latin typeface="Freestyle Script" pitchFamily="66" charset="0"/>
              </a:rPr>
              <a:t>Wikipédia</a:t>
            </a:r>
            <a:r>
              <a:rPr lang="hu-HU" sz="4800" dirty="0" smtClean="0">
                <a:latin typeface="Freestyle Script" pitchFamily="66" charset="0"/>
              </a:rPr>
              <a:t>,</a:t>
            </a:r>
            <a:r>
              <a:rPr lang="hu-HU" sz="4800" dirty="0" err="1" smtClean="0">
                <a:latin typeface="Freestyle Script" pitchFamily="66" charset="0"/>
              </a:rPr>
              <a:t>Google</a:t>
            </a:r>
            <a:r>
              <a:rPr lang="hu-HU" sz="4800" dirty="0" smtClean="0">
                <a:latin typeface="Freestyle Script" pitchFamily="66" charset="0"/>
              </a:rPr>
              <a:t> képek</a:t>
            </a:r>
            <a:endParaRPr lang="hu-HU" sz="4800" dirty="0"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5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A négy </a:t>
            </a:r>
            <a:r>
              <a:rPr lang="hu-HU" sz="3600" dirty="0" smtClean="0"/>
              <a:t>évszak, képek</a:t>
            </a:r>
            <a:endParaRPr lang="hu-HU" sz="3600" dirty="0"/>
          </a:p>
          <a:p>
            <a:r>
              <a:rPr lang="hu-HU" sz="3600" dirty="0" smtClean="0"/>
              <a:t>Miért változnak az évszakok?</a:t>
            </a:r>
          </a:p>
          <a:p>
            <a:r>
              <a:rPr lang="hu-HU" sz="3600" dirty="0" smtClean="0"/>
              <a:t>Az évszak kezdete</a:t>
            </a:r>
          </a:p>
          <a:p>
            <a:r>
              <a:rPr lang="hu-HU" sz="3600" dirty="0" smtClean="0"/>
              <a:t>Sportolási lehetőségek, képek</a:t>
            </a:r>
          </a:p>
          <a:p>
            <a:r>
              <a:rPr lang="hu-HU" sz="3600" dirty="0" smtClean="0"/>
              <a:t>Forrás</a:t>
            </a:r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716016" y="3326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0434903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nappalok hosszabbak és melegebbek. A fák rügyeznek, a növények virágozni és nőni kezdenek.</a:t>
            </a:r>
          </a:p>
          <a:p>
            <a:r>
              <a:rPr lang="hu-HU" dirty="0" smtClean="0"/>
              <a:t>Azok a madarak, amelyek a telet melegebb országokban töltötték, visszatérnek, fészket építenek és lerakják tojásaikat.</a:t>
            </a:r>
          </a:p>
          <a:p>
            <a:r>
              <a:rPr lang="hu-HU" dirty="0" smtClean="0"/>
              <a:t>Az állatok társakat keresnek és szaporodnak. Az emberek újra több időt töltenek a szabadban.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négy évszak: Tavasz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0346083"/>
      </p:ext>
    </p:extLst>
  </p:cSld>
  <p:clrMapOvr>
    <a:masterClrMapping/>
  </p:clrMapOvr>
  <p:transition spd="slow" advClick="0" advTm="1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25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2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25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nyár az év legmelegebb időszaka. A nappalok hosszúak, és sokáig van világos. Minden szépen növekedik.</a:t>
            </a:r>
          </a:p>
          <a:p>
            <a:r>
              <a:rPr lang="hu-HU" dirty="0" smtClean="0"/>
              <a:t>A növények virágoznak, a gyümölcs beérik a fákon, a termés pedig a földeken. A madarak és az állatok könnyen találnak ennivalót.</a:t>
            </a:r>
          </a:p>
          <a:p>
            <a:r>
              <a:rPr lang="hu-HU" dirty="0" smtClean="0"/>
              <a:t>Az emberek sok időt töltenek a szabadban, és élvezik a napsütést. Nyáron sokan mennek szabadságra.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négy évszak: Nyár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6561376"/>
      </p:ext>
    </p:extLst>
  </p:cSld>
  <p:clrMapOvr>
    <a:masterClrMapping/>
  </p:clrMapOvr>
  <p:transition spd="slow" advClick="0" advTm="1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75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7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75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nappalok egyre rövidebbek és hűvösebbek. A növények elvirágoznak, és a fákról hullani kezdenek a levelek.</a:t>
            </a:r>
          </a:p>
          <a:p>
            <a:r>
              <a:rPr lang="hu-HU" dirty="0" smtClean="0"/>
              <a:t>A fák és a bokrok roskadoznak a gyümölcstől. A termés learatják, és a földeket felszántják.</a:t>
            </a:r>
          </a:p>
          <a:p>
            <a:r>
              <a:rPr lang="hu-HU" dirty="0" smtClean="0"/>
              <a:t>A földművesek és az állatok többsége élelmiszert halmoz fel a téli hónapokra. A madarak közül sok faj melegebb vidékre költözik.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négy évszak: Ősz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1104373"/>
      </p:ext>
    </p:extLst>
  </p:cSld>
  <p:clrMapOvr>
    <a:masterClrMapping/>
  </p:clrMapOvr>
  <p:transition spd="slow" advClick="0" advTm="1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tél a leghidegebb évszak. Rövidek a nappalok, és nagyon korán sötétedik. Sok országban hull a hó, és a hőmérséklet fagypont alatt van.</a:t>
            </a:r>
          </a:p>
          <a:p>
            <a:r>
              <a:rPr lang="hu-HU" dirty="0" smtClean="0"/>
              <a:t>A fák csupaszok, s a növények nem növekednek. Némelyik állat sűrű bundát növeszt, amely a testét egész télen melegen tartja.</a:t>
            </a:r>
          </a:p>
          <a:p>
            <a:r>
              <a:rPr lang="hu-HU" dirty="0" smtClean="0"/>
              <a:t>Más állatok téli álmot alszanak. Az emberek meleg ruhákat hordanak, és idejük nagy részét otthon töltik.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négy évszak: Tél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963213"/>
      </p:ext>
    </p:extLst>
  </p:cSld>
  <p:clrMapOvr>
    <a:masterClrMapping/>
  </p:clrMapOvr>
  <p:transition spd="slow" advClick="0" advTm="1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3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Képek a négy évszakról</a:t>
            </a:r>
            <a:endParaRPr lang="hu-HU" dirty="0"/>
          </a:p>
        </p:txBody>
      </p:sp>
      <p:pic>
        <p:nvPicPr>
          <p:cNvPr id="1026" name="Picture 2" descr="E:\FONTOS\Fülemüle\tavas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90" y="2277854"/>
            <a:ext cx="6828252" cy="11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FONTOS\Fülemüle\nyá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44" y="3451960"/>
            <a:ext cx="6848449" cy="127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FONTOS\Fülemüle\ős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83" y="4731077"/>
            <a:ext cx="6867093" cy="106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FONTOS\Fülemüle\té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12" y="5794854"/>
            <a:ext cx="6854664" cy="80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78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5000">
        <p:circle/>
      </p:transition>
    </mc:Choice>
    <mc:Fallback>
      <p:transition spd="slow" advClick="0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Föld képzeletbeli tengelye a Nap körüli keringés közben mindig az egyik oldala felé dől.</a:t>
            </a:r>
          </a:p>
          <a:p>
            <a:r>
              <a:rPr lang="hu-HU" dirty="0" smtClean="0"/>
              <a:t>Azon a félgömbön, amely a Nap felé dől, nyár van, a másik félgömbön pedig tél.</a:t>
            </a:r>
          </a:p>
          <a:p>
            <a:r>
              <a:rPr lang="hu-HU" dirty="0" smtClean="0"/>
              <a:t>Az ősz és a tavasz a közbenső évszakok, amikor is a két félgömb megvilágítása egyenlő.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Miért változnak az évszakok?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740081638"/>
      </p:ext>
    </p:extLst>
  </p:cSld>
  <p:clrMapOvr>
    <a:masterClrMapping/>
  </p:clrMapOvr>
  <p:transition spd="slow" advClick="0" advTm="1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</a:t>
            </a:r>
            <a:r>
              <a:rPr lang="hu-HU" dirty="0" smtClean="0"/>
              <a:t>öbbféle dátumot is szokás tekinteni:</a:t>
            </a:r>
          </a:p>
          <a:p>
            <a:r>
              <a:rPr lang="hu-HU" dirty="0" smtClean="0"/>
              <a:t>csillagászati </a:t>
            </a:r>
            <a:r>
              <a:rPr lang="hu-HU" dirty="0"/>
              <a:t>(március 21. körül): a tavaszi napéjegyenlőség időpontja</a:t>
            </a:r>
          </a:p>
          <a:p>
            <a:r>
              <a:rPr lang="hu-HU" dirty="0"/>
              <a:t>meteorológiai: az </a:t>
            </a:r>
            <a:r>
              <a:rPr lang="hu-HU" dirty="0" smtClean="0"/>
              <a:t>időjárás változásával és a növények virágozni kezdenek</a:t>
            </a:r>
            <a:endParaRPr lang="hu-HU" dirty="0"/>
          </a:p>
          <a:p>
            <a:r>
              <a:rPr lang="hu-HU" dirty="0"/>
              <a:t>naptári (március 1</a:t>
            </a:r>
            <a:r>
              <a:rPr lang="hu-HU" dirty="0" smtClean="0"/>
              <a:t>.)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A tavasz kezdete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695020333"/>
      </p:ext>
    </p:extLst>
  </p:cSld>
  <p:clrMapOvr>
    <a:masterClrMapping/>
  </p:clrMapOvr>
  <p:transition spd="slow" advClick="0" advTm="1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25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2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25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25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mény kötés">
  <a:themeElements>
    <a:clrScheme name="Kemény kötés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Kemény köté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mény köté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239</TotalTime>
  <Words>584</Words>
  <Application>Microsoft Office PowerPoint</Application>
  <PresentationFormat>Diavetítés a képernyőre (4:3 oldalarány)</PresentationFormat>
  <Paragraphs>76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Kemény kötés</vt:lpstr>
      <vt:lpstr>Név: Feszt Bernadett Téma: A négy évszak</vt:lpstr>
      <vt:lpstr>Tartalom</vt:lpstr>
      <vt:lpstr>A négy évszak: Tavasz</vt:lpstr>
      <vt:lpstr>A négy évszak: Nyár</vt:lpstr>
      <vt:lpstr>A négy évszak: Ősz</vt:lpstr>
      <vt:lpstr>A négy évszak: Tél</vt:lpstr>
      <vt:lpstr>Képek a négy évszakról</vt:lpstr>
      <vt:lpstr>Miért változnak az évszakok?</vt:lpstr>
      <vt:lpstr>A tavasz kezdete</vt:lpstr>
      <vt:lpstr>A nyár kezdete</vt:lpstr>
      <vt:lpstr>Az ősz kezdete</vt:lpstr>
      <vt:lpstr>A tél kezdete</vt:lpstr>
      <vt:lpstr>Sportolási lehetőségek: Tavasz</vt:lpstr>
      <vt:lpstr>Sportolási lehetőségek: Nyár</vt:lpstr>
      <vt:lpstr>Sportolási lehetőségek: Ősz</vt:lpstr>
      <vt:lpstr>Sportolási lehetőségek: Tél</vt:lpstr>
      <vt:lpstr>Köszönöm a figyelmüket!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Név: Feszt Bernadett Téma: Madarak Felkészítő tanár: Geráné Németh Gabriella Iskola neve: Eötvös Loránd Szakközépiskola és Szakiskola</dc:title>
  <dc:creator>Detti</dc:creator>
  <cp:lastModifiedBy>Detti</cp:lastModifiedBy>
  <cp:revision>122</cp:revision>
  <dcterms:created xsi:type="dcterms:W3CDTF">2013-02-03T08:49:30Z</dcterms:created>
  <dcterms:modified xsi:type="dcterms:W3CDTF">2013-02-06T16:18:58Z</dcterms:modified>
</cp:coreProperties>
</file>