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EB39-9604-4467-979A-D161B33E3E67}" type="datetimeFigureOut">
              <a:rPr lang="hu-HU" smtClean="0"/>
              <a:pPr/>
              <a:t>2013.01.30.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BA0A-2B29-4591-B9FF-3363353C7B7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Szobanövények</a:t>
            </a:r>
            <a:b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u-H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Erzse</a:t>
            </a:r>
            <a: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Eliza Kíra 7.b</a:t>
            </a:r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Felkészítő tanár: Salamon Róza</a:t>
            </a:r>
          </a:p>
          <a:p>
            <a:r>
              <a:rPr lang="hu-H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Dr. Török Béla Általános Iskola</a:t>
            </a:r>
          </a:p>
          <a:p>
            <a:r>
              <a:rPr lang="hu-HU" dirty="0" smtClean="0"/>
              <a:t>1142 Budapest </a:t>
            </a:r>
            <a:r>
              <a:rPr lang="hu-HU" dirty="0" err="1" smtClean="0"/>
              <a:t>Rákospatak</a:t>
            </a:r>
            <a:r>
              <a:rPr lang="hu-HU" dirty="0" smtClean="0"/>
              <a:t> utca 101.</a:t>
            </a:r>
            <a:endParaRPr lang="hu-HU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.b\Desktop\dionaea_redsawto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71538" y="928670"/>
          <a:ext cx="6776318" cy="4937760"/>
        </p:xfrm>
        <a:graphic>
          <a:graphicData uri="http://schemas.openxmlformats.org/drawingml/2006/table">
            <a:tbl>
              <a:tblPr/>
              <a:tblGrid>
                <a:gridCol w="6776318"/>
              </a:tblGrid>
              <a:tr h="3500462">
                <a:tc>
                  <a:txBody>
                    <a:bodyPr/>
                    <a:lstStyle/>
                    <a:p>
                      <a:pPr algn="just"/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rebuchet MS"/>
                        </a:rPr>
                        <a:t>A húsevő növények királynője az Egyesült Államok dél-keleti részén él. Eléggé speciálisak az életfeltételei, ezt csak Észak- és Dél-Karolinában találja meg, más rovaremésztő növényekkel együtt, mint: kürtvirágok, </a:t>
                      </a:r>
                      <a:r>
                        <a:rPr lang="hu-HU" sz="1800" b="1" dirty="0" err="1">
                          <a:solidFill>
                            <a:srgbClr val="FFFF00"/>
                          </a:solidFill>
                          <a:latin typeface="Trebuchet MS"/>
                        </a:rPr>
                        <a:t>hízókák</a:t>
                      </a: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rebuchet MS"/>
                        </a:rPr>
                        <a:t> és harmatfüvek. Ennek a növénynek a természetes populációja egyre kisebb, C.I.T.E.S. listás faj lett, tehát fokozottan védett nemzetközileg. A természetben a légycsapó füves területeken él rövid szárú sásosokban és szórványosan lápvidékeken. Kopár területeken és részlegesen savas, homokos mocsarakban tenyészik (</a:t>
                      </a:r>
                      <a:r>
                        <a:rPr lang="hu-HU" sz="1800" b="1" dirty="0" err="1">
                          <a:solidFill>
                            <a:srgbClr val="FFFF00"/>
                          </a:solidFill>
                          <a:latin typeface="Trebuchet MS"/>
                        </a:rPr>
                        <a:t>ph</a:t>
                      </a:r>
                      <a:r>
                        <a:rPr lang="hu-HU" sz="1800" b="1" dirty="0">
                          <a:solidFill>
                            <a:srgbClr val="FFFF00"/>
                          </a:solidFill>
                          <a:latin typeface="Trebuchet MS"/>
                        </a:rPr>
                        <a:t>: 3-5). Ezek a területek agyagban szegények, típusosan alacsony a szerves anyag tartalmuk (8%, elsődlegesen vékony rétegben a felszínen). A talaj tartalmaz ásványi anyagokat is többnyire homok formájában. A klíma ezeken a területeken óceáni hatás alatt áll, meleg és nedves. A nyári hőmérséklet 9-26 C° , míg a tél enyhe, kisebb fagyokkal (-7C°) és a havazás elég ritka. A légycsapó kedveli a tűző napot és a félárnyékot egyaránt, de az optimálistól eltérő teljes árnyékot is elviseli amit más növények vetnek rá...</a:t>
                      </a:r>
                      <a:endParaRPr lang="hu-H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43174" y="28545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rPr>
              <a:t>Vénusz légycsapója </a:t>
            </a:r>
            <a:endParaRPr kumimoji="0" lang="hu-H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.b\Desktop\cikla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1"/>
            <a:ext cx="3995936" cy="3068960"/>
          </a:xfrm>
          <a:prstGeom prst="rect">
            <a:avLst/>
          </a:prstGeom>
          <a:noFill/>
        </p:spPr>
      </p:pic>
      <p:pic>
        <p:nvPicPr>
          <p:cNvPr id="2051" name="Picture 3" descr="C:\Users\7.b\Desktop\ciklamen2_ori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89040"/>
            <a:ext cx="5148064" cy="3068960"/>
          </a:xfrm>
          <a:prstGeom prst="rect">
            <a:avLst/>
          </a:prstGeom>
          <a:noFill/>
        </p:spPr>
      </p:pic>
      <p:pic>
        <p:nvPicPr>
          <p:cNvPr id="2052" name="Picture 4" descr="C:\Users\7.b\Desktop\478_4043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0628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3419872" y="0"/>
            <a:ext cx="2469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Ciklámen</a:t>
            </a:r>
            <a:endParaRPr lang="hu-HU" sz="3200" b="1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Források: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1124744"/>
            <a:ext cx="576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http://www.google.hu/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1556792"/>
            <a:ext cx="2306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http://www.oazis.hu</a:t>
            </a:r>
            <a:endParaRPr lang="hu-H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858000"/>
          </a:xfrm>
        </p:spPr>
        <p:txBody>
          <a:bodyPr>
            <a:normAutofit/>
          </a:bodyPr>
          <a:lstStyle/>
          <a:p>
            <a:r>
              <a:rPr lang="hu-HU" b="1" dirty="0" smtClean="0"/>
              <a:t>Virágzó és szezonális szobanövények</a:t>
            </a:r>
            <a:br>
              <a:rPr lang="hu-HU" b="1" dirty="0" smtClean="0"/>
            </a:br>
            <a:r>
              <a:rPr lang="hu-HU" dirty="0" smtClean="0"/>
              <a:t>Ők díszítik a lakásunkat, vagy éppen ajándékba is adhatjuk őket. Mindegy, hogy romantikus szándék, vagy a tisztelet jele, az Oázisban egész évben nagy választékot talál. 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anchisecentrum.hu/oaz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577423" cy="2664296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R8nASaGmZNMyOW_hgMczNDAwoyLx-Tx2fqjLuOCfk9YSmnIM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09120"/>
            <a:ext cx="1485900" cy="19050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SERUUExMWFRQWGBkZGBcYFx8YHBscHhoXGhgdIRkaHCYeGBokGh0YHy8gJCcpLCwsFx4yNTAqNSYsLCkBCQoKDgwOGg8PGiwkHyQ1LCksLCwsLCwsLCwsKSkpLSwsLCksKSkpLCwsKSwsKSwsKSwsLCksLCwsLCksLCwpLP/AABEIALQBGAMBIgACEQEDEQH/xAAcAAACAgMBAQAAAAAAAAAAAAAEBQMGAAIHAQj/xABNEAACAQIEBAMDBwcKBAUFAQABAhEDIQAEEjEFBkFREyJhMnGBByNCUpGhwRRisdHh8PEVJDNTcpKisrPSFkOCkzREc6O0VGPCw+Il/8QAGQEAAgMBAAAAAAAAAAAAAAAAAgMAAQQF/8QAMhEAAgIBAwMDAwIEBwEAAAAAAAECEQMSITEEQVETIqFSgZEyYSNxweEUM0JisdHwBf/aAAwDAQACEQMRAD8A6byi0UTNpZSJtI8Gj+PXBfFax8Iz6TF4EiThPy5l6RpfOORGjT86y+XwqRsNW2othjVylAbVWn/1m/3YVJ5bdJfn+w+ahqe7E/EM+rU1h1awPwMdO8/pxHlszU8PRfw7ja0yDv02wXmOAZarer5/fUJO/eZwIvDPCrIuXzDIrLULS3iKNOjTOraZYb9MHj1KNSQnJTlaLLl5jtjZfmyX+iT5h9U/WA7dx8e+AaeRT6VVh7qvX0HbEy8PokXrP/3cLcsv0r8/2DqPn4JuZBOUrReUP4YOzFeLASx2H4nsBiu8XpClTcpWaSPmyan0t9JHWYJHxwxpcMWL1nn0qC3ptfFasn0r8/2JUfPwEZWgEYmZJux7k/oA6DpjAgRyQfKxmPU2sPffAZ4aP66ptb5wfqxlXhQEfO1P749x6e7E1ZPpX5Jph5+CPl2lqFebA5ivbvFRhv29ME8QoaGQqDpMggXA7GOmA+DZNqlMl6lRSKlVRcDyrUZUMReVAM+uCa3DiAStWrNvpj/bti9eT6fkrTHyHUGcgFgI7D9/uwp4gobOUhsBl6pBH/qUf1YOp8Lt/TVZ/tL/ALcAZrKuK4pirU0mi7ydPtB0AE6eoJt6YmvJ9PySo+ScsNBv093Qn9/fjyhWVFVIMwSPiT0xouQbST41UfFe3bRgfK5eqUEVqhOkb6RNyD9D0xWvJX6fkpqHn4COZQDk6hjov+dRh8p/ScV7i9KpRoM/jOWGmx0kXdV+p64Zrwxv6+r/AIf9mJGc/p+SKMfIxx42Af5Nb+uq/wCH/ZjP5Ob+uqf4f9uC1T+n5JS8mnCFs5n/AJ1X/OcHxhRwyg9RWJrOIqVFtp2V2UfR3gXwV/Jrf19T/D/txNc/p+UXS8hZU9IjCjNVdOcoSYHhV9+nmoDBR4Y39fU+xf8AbgCtlG/KEpeMxDUqjkkLNmpiBbYzf3DE1z+n5RNMfI+OFeUJ8ciICqQfgfL/AIYx6mQcNBrvtay9NxtgdMjUNZl8ZhABnSs9MTXP6flE0x8nnOdTTkq8TJpOPhpIJIxHxzLaSpgXET+v9+mBOYMq4y9UGoXWojoJAkQJkEbiRGGXMreVB6n9GCx5NVqqaKca3BOE1RSFXYlUU/e2Fmb4mDUuYncki5ietu2IMvnVDVaYN9dND7wC0fa4+zDLjVOimTYn2js0XnbeMLze6Oz4ChV7iytxhRsA+xI7dDNjGNc3lhWFJiB5rlRIkTYSCCCL3+3CnKqiRNYdSSDvPfvbtvHrixZVFZdSlSDt9KbmwjYb2xhx45SdzHv28E9DShF11gAbWUHYLa03nqfdhg4UvTDbmTbTGxncTPqMA1aIUF4VEB8xcyO4M9BcjCXK80ZerZKql7ABLmbzBNoMCCdxONakodwWr4LbWyawSQJHSFP4XN8ZhLxPi9PLgeKxDHVYkarQWIWbgDqMZhnqoDQ3wg3k4E06kqCA9MXjb8my3p8ficNqlOTGhOsdf/x39MA8nf0b++l/8bLYY5hobsN8aHyBP9TBq2VB+inwX39MKs1lNOboKI0lK/QbgUYtpgxLfbh09/MDBMQPtF/hhZmV05rL/wBnMGd+lHAgBxy6fUpkeqgY9OSogS9FPggP4Y9p1oubCLzt759BifLUdcNsouoPu9og/cOmBouxFzFk6YytapoUOqHRaCm0R+d69MN6OVpg6GRSb6Wj2h1/6h177405nH80rg/U/EYPzOWDe8XBHQ9x64sgHT4VTDXRYA7dceZvhVE7Kot0+GJ8pVLSjWddwLBh9Yfmn7jIxJXgRPujFFCXgWXR6T6lB/nGYUEzZVquFHugAYZtlKRFkG1v44XcCA8Fp/r8z/r1OmGVNOg/f9ziwXZHRyFOLoPjP674XZqipzK0wvkNF30yY1CpTUHffSSPjg3J1CAQZ3/HArrOdUR/5Z/9ani3ySzxuG0greQASe/1T643oopCnpHeOpxt4cod4v8AGxxlCjCC8GN59T0wV7AkPHECZd2SzTSi5MTVQER6g4efyenY/af14U8ZpfzZlW5L0fj87Tw8qVAoJJgCST6dcAg1wDPwxDbzf32/XjH4YhG7/B2/XhDw7mOo2YUMV8OoWCgC4H0Dq67f4sWgtgYTUuCk0xLy/lw9JjLD56utmIstaoo67wLnrhg3DF+vU/7h/XgLlZvmCe9bMH/36uGhqd9jg7CBDwgf1lX/ALrYBOUUZxE1VJNF21FySBrpCJ3gzPww6Q2vhI7/AP8AoIe2Vf761P8AViWSw+rwqdqlWennO+ActROqodVUQLS/XaNr3w4GY3wsy+WLVmJ2kGCN4uv3/oxLQLB+N5bQiyzNMiGMj2YxvxvhnzRIZyQQYJ+BtGPOaWlEHdsMM9dGExY4zYn/ABZ/YdP9ESuU+B+IqhiQN7ADvHx2xBx3l1xSZxWY6VAg3BHWwE7/AKThlTrN4PkFyQG6R1kGLe/G3FqhXKtM6oPv1G4E++04vKotvYGLkqZSl4clNnau4gRfbpA3i0H7sMsnxaiGWjTXdS5WwgSQtzYFmPu74r+UyzVdb1isMTrFrme52ttbvibKpTSsWX+kfX5tUkbKSLQqadQXqWYdsc2Mqkx7yWty2cc4oyLGllAuAYILEgjbe9iIAi045tkuUny2bVnIIZiUAQ6SwaShYNCgCD1kWtixcU47UrLpKHzEnVGw6C24BJAnf0xNwLIGrAqyCrDSQdJ7n3jb7MKnklbS7hKThdG/EuXa1fKulnarTQanDPZNT20zDFov1HuxmLfQ4ilLQLhQsEwd77/va2Mw/HHTGmw49RKCpI15SqkU6nXzUdun81y2G+brA9emFHKo+bqe+j/8XLYbVaIG0bEx3O2Oy3uY5/qZz7lLilZ+KcRp1artTRh4aliVUayIUdN8E/KVzHVyZylWjp1F6qeZdQ0laRPUXtvhfymkcc4kAOgP30z+JxH8tlRTSy0BpWq9x7PspqB6ki3xOICdDyymqVP/AC4Fo9o7/FR9/wALtcskLfucC8Njw0PdVP3A4NQ2xRBZzT/4Ot/Y/EYZg4V81H+Z1v7P4jDbEICZnLzBFnX2W/SD6G0j09MarWDiYhhYjsev7D1BBx6zGT78DVKZnUvtDcfWHb37x+3FJkF3AD823/r5j/XqYeUdrjbCbl9SKZkRqq1yJHQ1qhH3Rh2owTKsFFAAmD67YV1H/nyx/wDTH/WXDqtvMYTEfz/3ZX/92LYAynyE+h/RiHLtNMQDIHT3nvgkp5G9x/y41yHsr2j8TgeUQX8bp6csL/8AMy/+vTxLzbxHw8pUZTcjSIvc/sxnMo+YCjbxsv8A69LFd584q1NRSXSQxMqYXV1EOPZqDcA7g2m+Fz2iw3sijLzE/ii7QIkL7xdSBK47RwjiC16KVNp3GpWggxBKMwm3c4+faXEQlc60G4nXTUkbfWVgD8DjtHJ2eV8pSamxKsT7S6TZiDYWAmYgD3DCsEWtgYpB3K7AZZb/AE63+tVw0epa18Vjl+ofydL9ap/96phk3EyilmcBVBJJFoAk41OJafYPpVj+/wAAcLhSY5rxLR+T6PaEz4k7b7DBS5gSGLbiBHX0jC+hl38epVfSFUaEAiSkyZj84W63MjAS9oUYXbYctcKRqK3jc7ajA27m2JPEUEGSD+5/TOFHEKz+zSjUSLabqNUk+pi0biQcZXrMgVSQHABLenVVEyWiNx1FwcJ1Ruw1jTVp7m3HsyDoAn2hsCf3ODM7xTRTdgNULZdpPaemItBqIksC2vVBBWN7bnbb4YIzNWkwalpuRHa/vPxwEIxU5PzRc6pIW8Fzci22+1ot36YH5nzC+RWjTU1CD9YCUIM2vJ+GDOCiC43HTfodsIOaKtRCNYDUmnykAGPpEEHcDYNE98Fnk0tkTGlasr+Z4qtGmRUI0lo21EkqSSAOu1+kYLmjWRGok6iQCQIYNYtNtgGF7bYr/EW8d0pMDpIc6gPZPkUGIsIsZnfDGrkjlZo5aoCKpAEmNEAEiQLk2vY7WtjKljWP/cakoT2uixZrJUadDzNoGqAJuSYIS/UmWJ9DiPgTs2ZdW0hVViiDeNSDcWa839+EHGOI1srTRKyiqjprYsBAII0mWJ1EEb9LHDPlHLLTJrmWqVMuXdV1MSNQMj6M/mi8sfhs6f0lF3H3MCThC48suLPJ023xmFfA+PLmWqAKdAIKGDtpvrkQrajpiehxmC9pmyReN1JFOyvHmGV8ZMw7Vke9NW0+UHwxK/SiFHwOOpZLiiPTpuzorlAWGrYkAkfbOPmOtxPQ7ySxViADaAGYiLwRJJv3OD+F80OKy1WqSy3Ct5lMjqux9xxatSY3qJ6pOkdO4PWA5gzsOArU1OrV+bRJj1xnywojZakUIKoXJIuASaIW/c398HFGy/Mqfl1StpAQqQAYO6qANgNx2ww5h4mmYoBQCpHmfSoCkalgkzvb78XLJpZnTO0cIzYOXonUL0qfX8xcMEzS28y/aMc95D4uK9FFCWpqFLSNwAPt/Zi6Kq9VwDnQa3R5zJUDZWqqnUxWwFybjphnUzAvcfbiscxyuWqshKsAIIMH21H6DhtmEAYiwH7cXqtWSt6Cg/uHxxlOJF/vxzrN/KSvistFAVVipZjE739BY/di78LqU8xSR12YdYsdiD6g2wMZ6tg54ZQSk+4HwBdFMuBbxcwXHp41TzAdwOnUeu7duJUtap4ia22XUNR67TOK7ToseH13UxVBzIVwsldNWqqkAdVAEe4Y4NnOG1KKtXUrXUPqaopIencjzW3JgzeI6Th+pLZi445STaPqGoLYRVVP5ebf+VH+ucJ/kz5lp57KAMZr0QFqSLnfS3xAg+oOGxoA55qZgoMsr6fzjVdSfsAGCQuSHDPNNvc36Me8PPzae4/pOAMzw+kKTeUCASLkXsR17gY55x7mbMZbMIEpo1DQurUGJZiTPmVgVtAEDFSairZErOk8xL8ynrXy/wDrU8I/lD4Wr5Y+Ua3YKDA3gkTaSLRHr6Yr/M3MFGrwarmaBamwZUKljqViy6l9qD5TII6X92/PGZoUcrSGl2qVVRgPEfyjSCWhmiZMD3nAPS0FLg59w7lyoxYuukA6dwTM3G8WEY7fy3w7waFGnAGgAWM9Sdxubz8ccay3MSuSoWprLmbr7Jm8yBMwMdd4RlfFo0mLVFLKJ0VDHaxUx9mF4E3JtiFqT3IuXjOUpe6pf31amPVBlDOxYn+6e++AeXRqylFi7rqUmFaB7bDb7/fiDjWXDBV8ZoJa5g9LQAJJmAQOhxqboZHeQ+TNorAKynyI0A3uGIMbkESbYmpZhHLBNGoBVUrNxGoemnUSP04pnMnLVapRStlc1XpkU100w5p6pkyCsFjfZrbRGB1z+dp5YBDW8RaCjz/Otq8xdmLRHlVupiU3xnldGxY7i2W7LZ0IqvUZQy6qjsJYRqKEAaQ0kWEYh0vXzP8A4imAh9lCJMhonqOljtEiMVTKZStmKBam+Yd2exGadAV0kSw+iSb9L2wk4bwLiJerSp5irSFAAeGleAC06VQaryATFrTcYVpg1utgciUNq3Og1+D5qnUqM9YPQEMPOVI6mQTAJOkSDteOmG1HhtRwjalVtQNjqJG7XI3uQPQetuSVctxcAzXzsd9TR0vPVdr7YsXAXzpo1ab8Q1Gog8KoXgo3iLq80ar0wY6X9cMXTp+5IVByndR45OhQEsAI1PN56r+GBuNZQ1qRiCVulpvB79DsfQ4o3DOa3epVDVp0wEBMSbSSbe74Tiz5fLtWCFqzrMjyhW23MlTPv9MVqjLZDJY5Q3ZRssTWzFOm6PSqQbqsouzBQx2cQPjHuwRTo1EzOkUZVtTBtQ1LYg22gDoD9PuDgzxm0kgEv7RBi1rdr2+8Yg4pxoUaFOvK2GmGhNyQOhgRePQ4x96SG6XpH2ZqU/BcEawq3GmSTCxAmVYQp1HYGThVlMn4sV3pCmCjQj6SNPiTrsDp2iBBtE4i4Lxla1YqXkfVIAHTeOokCGnY7WxJzJxRvFA1BAaXX2TLs2k2s3p+bhkJ77iZxSVkPDeKNWqNTpPUqKmltFMaryCWLVnE2IABYsACOk4zBfKqN7VJ0G7t82CQxMFdciR6C0id8e4dDFFrkW9zgufb56p087f5jiAVr9LnEvEj8/VA+u3+Y4zIZVndVVWZiYAUXPwxofIyf6n9yejV+bMb/twy4fnW6k7bbCOvoMQ0MsSShYCJBIGq67i25Jt8cF5Hh7q2orbRqkGZA0mbSAYNweuAkKaOo/JfmGK6Bp8MSQQIMknSCYk2O38B0M4qvyc0lGTpaQbrqn6JJLbHewERi2aCcZXyxsVSF/HUH5NVnqF/zphxm0BYyLdfxv0thdx4Rlnn8z/UTDTiBUIxYSLzH7xtb44fClECXJ8u8Uyb5XNvTJqABzp0m7L0idzEfbjuXyf5iquUQGmafmcjxVKkxEwu/cyxG9gcWnLcNy71RmAgNQqAGKiQOnSxG2GGayocQehBB6ggyDiRhvY6eVyjpK5wriiUsp55OqpXAC3JmtUmP0+lscoz6sq5igFesWDKgVT5r2sBi4ZTgNWpnHDVB4VFnUJJDCWZgdoIM99oHS9lGRXLqzpSUuAdhcmLAH1xbhr+xq6d+mmvIi+SHkl8jRd6yhatUKCvVVBYgGLSSZ9NsWKvWSnn3LMFUZWndmCi9epFz3NvXE/COJGopcgqZIKmLQSCJG/vwm4/wpc3m2TxPDqihSei28OtWtBKyNa3gj3npjRVLYx5cdPcsWfjwX2I0Me/Q/qxwrmfmQB6qKpLa4BMgLpAUiCPakNGm1x1xdczncxkglLNNJqKQ1VP6Ni2oafZCqdIsBfHM+Y0Xxn83tGd7SbkD3HCcjekSuRZXzZqow84FmIBOnVBEkdWgxPbFv5/zzZlKFZCabCmlJ6U3DJquLeZSCL97HpNV4W4dhTtL+RgRtNpF+kz0w44RkKYBVDU1I1RGBgqwBCyBHlt1+HTCoXTNMY+pSj2LF8lWQyoqstem1SuwIVXUeGB7Ug76tMTIEQQMW7nbJ1jkjR4cfDNE66nh1CrKoHiBFm5J1atxZB3AxUMrmPC1KWTUNnQQxLCUGwKxBsPrC+PctxGp8+dYhlCVAWgOAvtFujaSqwLyfTDlcVQ59DO1Q15QrZlkoaqs0wrUzTMAAiSrCwOtjJMm4bbBPEsyfERTIWWBIMEeXVMx0ImB1AwgfiYdaTDUq02ggAD2vKrQSZgwJt9+DaBq5rM6jUGinA8yldUqTeYXSVDXmDNsDCbhF6iv8FkUteyLdy5zClVmTUi6QqomsAkBTqIU30zscEV+OUQ9RDuiM+rTC6QSDf0I3xQOMDTVIq0ArinqLAAM0gglWAIOkjoCD2xmX4RVNPxwz0kFEk6T52YG/0gFuSfZnfpjK+pSu0aYYl/1/MC4dzjmFp1XNGnrqM0MZ0kopcgJOn6R8wtMHfHVcuqLTpN82Xq6FLGAKhIHslvMwhjAGwxSMpSRkpiorVShikDDAMWQSVJkna58qzO8DFj4rWY5Z6XnNUU5DIysdeoKgAsBLWMEFQcOxZIZIW2Y8mKcG7dm/N3FkGWYDTWMsGRKqhl3uesghRA9cIeG5ipSIq+GPOEI8qsxSZO/mAPqZ9Me8scurlVVqmnx2I88ksBoghBEG5IuSTuIwoq8yF0Z5J1MQJ3gNG+DfU6YOKfJp6X1HBxa5NTwSkDUq0WbWSSKRABA66ZMsR23xfuVK1Svp9lcvSBQCDrNgCGJEdbxH6cc4TiPiHyiZItPW/l6QbWxeuBUKvzSIhQK7Gu2sgkqh0hgd9Ug/8ASeuF4Jwimmt2N6h1jqhNzm35NqWjdoESIlwjydIuASrbWm4xVRkGrZRkBLM/hMOp0sE1mTaAZ9wn346PxThdV2Oka2F9U31dBeJtaANtXpNF/lGWd1Hl1OpVVZXRQYPtDSFMifswWKKnkp7GfBD1Pa2WvlWtk1ptllpCkyGQX8zlurGp9JjE79rRgbivLjtXreIrmlUpUxJUAFtVSPN0YWM9JE74r6UKtOotZAocFQwBtBifTb1xaMtx+ulahVqNNMh6VT6oZ9LIY96lf+oY0rp5KTUl9zP1SxwXslZXOBcYbK1DSqJeQOwhFUlrSJa0gAXE7nGY1+UTJnL5ujmUl6NTzLq8yqWBBQAC3cT+GMxnlHQ6Mdvsc0zFL51/7bf5jiLiTlSmkkWmxI622wZmMqxd2UMyh2BsbGTbsfhfAXFULFYB8oIMgiD9nuwFSUzt5543CXmyTK05UlvpSb3mxk33uMWHlDLg08wzFRGWrRqsJKQAPW/3YQ8NybVGWnqVSx0hmPlEiJJEwMW2twYZTLsmrxjWpEyqFUCgiW1uQZDaTt8L4Kd0jJj0b2W3kjjOYGTopSVW8s3DErDkMNIENutpBlsW8cTzDJI0BgFYiDLTcjQboYBsftxzr5OOJUkyrnSDWRfIpJ0ktee4Mqoi42w2PNamlRZ3Aqos6wVlSwYKk7at2giwW2+MM8nvabJDCpVK9mXDmHPuE8I0w5cJpAJmzKbx7u4BjfCjPcyOlRhmao8MkootYqy6i2nudrbYWcC5ipvUJU+I1R1V4RtJNRlAcyfI1lBHcAgbjCvnXgOaq1FZATRCyahI8pWdU3lmO4gXsMOTnv4Dlgxp79i6cv8AOdN6tSjKjQwCnVOqAAY6b4u2XzIYY5ByXwWrR0/M1ZgSdTKvczpEE+846Z+UstMsVK6QSbgggAmxG+21jg8c2Ye9FS5my1YZytUoZjw1YU9eoAiQItInpeMALzfmsoNVdDWy5IGplCsOx09j06+7CvjPPVQVm8NNSW0kgi+kSftnCCvxmrmyUforMZ6AXNhc+7GlRjJbcnZcY48f8ThHQeH85ZVwTQfQRLNTOx3Y2NwTe4w3pUkqZwkjbLUHWd1Pi1ypHqPxxzrlnhdGh56tJ320sFNmm2+3xt064M4txzMhalanVqtS0wH8MKTDAFH0wQBqJBEj3Ynq6VuYupitSgXTmt1bK1xVCf0TyDBBhG0lQfW46gi2KP8A8D5apw7LVE1q7qXZFbzVANRcqHn5xUGrsYIsThZnePvWWalZy661qagAvhnpbciI2nrbDDgfFx49EmqlRadFqVNYZfbJ1EkpbqCb4Wsym9KMMvbFy7LuVA5NUJVNPkJBJsXA6mJkkEemPctQal7ZGtpIU76Y639mbDrOF/EsoTVZWBUaheQbEMZlQCQQQdsGUuJUKdHToeT5gxAIMGFHtbGNyLAHfElfA7p56JqRZKPC3NVZBGuWYVGOqEWCdQsokiATiwcX5dWjS10CSUMlXAKuWMWY+0p9TMHocVflvncUyiVw7I7RqtAVrQ03sexB9+2HPGq5oN9OpJCl2rDw2SWJUqSSPozAElQZGEe/mzdLrZTyUnt+AXhfB2WvTBZZKJA8oEuxWI1SR1tcabdMMaPiUsydRmoTNFTL03SHBG2lAJKzNp2vhRkOYHelW8FlBUwoQAVReNQJE6QIlZ/TeTK16lRAwrojArd1Zeo21ezMEgTpMHsYVL1bsXLq9UkkmbcY4FmK2ZasalNYUIFU7g6vZ8oA80kn1GGGW4m35PVVqQpkogUAiLyCJIIstyQRuDjzi/FfAp0/CqvLubFgJBUghXNgTcAsZE7WxBwsUm8JqqrpqOdNM1A6o0GKbJF2BsL3mD0wDUp06GYc6upLjkL45xZsjRpeGjywDtUVgsbrBtdQYJG1xhQOdK//AJii6oSrfNzLOoNmF/MxABIEEEiMWHN8VRy1N0gqRRAKguuoiUKkggHcAAgjEGepJSomi6fOPU1LESGJhTqPoThuNKMargz5sm/vb3EGQ4w1XwqitqzDeJUekWimgDsKarTQT5Rcazb3YWVQVV6fVGK+swD9s4tXKPLYQu1LTqMtrYAFiYBUT7KencziGryVUavULPCPXefLqY7eyEkNewmMScovgd0+RJ82VPJ50K+mY8wYHbt1/tQPji9cx8erJkqOaVYWoTTqBOnlYq3clgG32OA05JSm7FK7LVCwNdFaiyJZzBFwNK7Cb2nDc8YWlSekKa16ajWxB0LTIAghSNgZMTG/uxSlGL3G5cqpNEVDiAR6JpM1TyKHb2wwSXqRBsw1qsafqX6FtxNi70rHwyTMgTr3Gqd4ib7E9cUhauaoqK60dDMaiI2oKDqCaHVCYSSkkkQRt0xYs69dw7uFSmU0l0GoqxWdQJIszEqTuCMXJtbrYza3ZPT4VUNKq4amxDvqvsJv3EgTb0wBxTiDVslXpmmirOkPrBggyGC79LYVZrmvMisaUJTQqAgRSwYhUJCnbqDB6G9zcDJ8XCK5fzMDqVSfLqB3I6/vbHU6bqMji3l+xil08ZTqH3Lhk6TVuGjJ1wtSsiCoB1BDhh8dxHqR2xmKfy7zIqP+UV6tlrHXDXh9GymxSIFtonGYW5b7jpRjtp4LrmeOIMsKQpFIFJvMoEuPDYOBswke1B6TOGufyIzFOpTUaDVpsupzP1YkC4VvpfwxHlIZaKsuqKakAi3sqDM++PXAGfyBRajpUvJCmo3s9XIY+XSokCevXASxytuxU3JTdPuypfyC2Vz2S05eBSqRUbo7eJEtbYE2jpGJ8xyfn2p1KTCkAqu6x5VbzEe17JOiXggkADY4WcxcbWrmctrYMgZS6qxYAB1ET1OmTI7mMWyhzGKyJ4TkaVeZiR9FYB31ARP3b4CSpIBuRSvk7p1GKhFMeUtUZSyqCQOnUg+sCTFr2Al3yObopRRTTqimCF1SdW9gWZoDS3WZtOA/k+4ktPKIHpnwfEcVaniBQFK+zoNzfqI6b4b5rmShoprSlfMyoiyQw06J1G4gHf3dsZM0I7+eSLM4MRZam2UahUDLUVdLKPEfQSrHb6IIiSTe4nFw4nzTlyqo58ERL628txYAj3xNr4CXN0iQK2XKyamkyAkOZaVQS0jckG46nHPudMjWoUSHUFHqDTUBNwFOldJPlhR6+0e+Lxtz2GY8tp2dS4dzZwyjB/KaKmLhKjE/4VJw0zXyicNNNl/KiQyFbrUIuCOqffj5qo23/Rib+Udl/RjbGCRV0dDfNs2xDDuhDf5cF5HJsWUeGvmJHST5W6Y5NWjFs+TRozJIs2mx0aiJN4Oy23J74dFbmzL1rnBxo6tWzJp0FpruGVrMrtKtqC6QoUCRsW6YrPMDkOTTU06OZNNmSwh5BPl3A0+a23oMQUkK5p2IBOtpOiGgFtrgTftfG3Hc6awo0yqEgkB6isoQeyD5T0TqxuemJ1MP4fO5hcpZpNsU5Nj4zBLhbuQASAxHmCm8loXawA7mbxwjLZbLlvyxHAZA6Er5RfSfZvqJIIJEgz0xWHpeF4dRbAMafipNINBEtq1S5G8XvqwFX4uzLUcGoXZzc6nGnQon22CODAEGSJGMCelbF8umqXBnG8hQGZqsrVfD8tvaIlPKvmAvPfpMbThZw3g2XJfxq1SnS1SpFMOzGAQGGoW3Eg/ZiDPcRrVoNWoz3PmZiT0k3+Ax5+WUnQU3QIwBioGJJgbNciCeoAInqMBqmd2GHpFjq7fnj8WT57hFJahTL1iaBC7zLy0tPRGA6dY+07jXI+YWkjo9HM5cgslbWF0gfRYVCACZsLyQY7YU5jNIAq0nbWPaZ4CttGmJIG+/7MS5fizsfANQUkLCdRimDZQzaQZG149fXBKeRdrF+j0ORJ45uNc3/QPyXBnz2p5TKv5dBaVSo6gCp5wdNMwV36kjAnG/EpDwPGptSAXUKVQLJ1OoYpMMwJMxY79cF0aYej4Pil6msMoUDSCQQ6+Yy19MMIBv6S54By5wk1qWYr13Uqod6NUDwywtOuACsjUVvO3fBRk3KpGOWLGrngk3T8dvJUOJ5nLrT8LxnZt5ppA13EsrRFiZAJjvhnwrI0KuRbMVcytOpJRVLSVKlYfTJYk+aAB7sOuZeYcuubCZFsnSyygFahpLU0t7TFF8MsvmjbcibYsFfLhstTNZ6OYo1QB7HhmoXdR82sTSjUW1Ai4Nr4foSW5ijNztWc34jxtqVQ06eZarTOki8ABlNmbcOs7jYx2w4TmbM5im7MvimmBTDCEVJB9tpAlwD6kgRvGLmvyVcOrLTdKdWnJbUmonVE6l1NJW1x6iL43blHKhBlcvWLEumo1HIl1JExoK1WAjy+zKR1wuUU1sSXuSK3wjjGapGmKqBUVrioI1I0zBeCWBG4kd97t+K840gVKKKjjUilBpeCBqGu2mDIJFvsxYeL/JhlqrtUqmpWqQSpeuVAII8pUSAhafZFpI6TjnWY5FzOWSu1YZdfCHkpvUJLLuNChIqgnUBMGR0tgXieyQKTjwFZnm9g5UqIEaiQy/AuGKtvp3AtvfE9Pj1GhC0qmoGdKKwVhYxdxpMfVB+NsVLj50IyCq1ZHSmUYsdKSNRQDWQJMW3Hhid4xXKb1lWVaoqkRYsB+qDi1hT5NEc8lBRpf1Ox8jc2U6+ZJzSro0afEaSurpq+ioi3SCdzOIc7zTkhmagRqtVTBViA6kg2AD+bygneAIjrjlXC65pFGDA6iQRPaJUxBvYiDeR2wdl6zNISmXYamcKhLKAOrQZXuCO22BniWnTX3Fpu9jpGb4pRDOp0y0LqDrAUqNgCS0CLiGBVR0wqznL+V8Q1BVkSo0O0BZCwQNyTex7+mKZlaR8TS4IJvGxg+YXFx0PWcGjjYSnD+E8MNK+0wAk3JAJDWvNo2wpRktosdDNodyV/sdM5H4FRok1HZGqOHNJbnQwB3mxMRb3Y9xR+X+MOWhCIYxeQBYaiWEhjEi256YzC8mWSdFZZwlK0OOOcyZ+hSVkoeGjaKavaoxtC26arkW3Ppha/KPFcwAavmBkaGrrqne6SQLxa2C25hzA8quVAtbTMCwuVJxDR47mafsVSvoCAPWwAvg111NqXwdHJ0L1Npi/K/JnxEkFqIEHc1U/A4N/wCDM5RJq6U+aUsD4gbYE9PdMYK4Pxqs+ZpeJWZgWjSWJBmRsTB+zF8zFHXTebkowvfdSNtvswrN19NRihX+HeNO2cd5czblPBUkyWYXG4+lcGTH47Ye0OIM6LQBVqpMaVXUzANEBoPvI3xUuBcKrVivhKfIZLTAUyIM7A/acdW5fyho0wummKgJJqJTCE9ri5tInrJx01g1uzjTilK2KuE8qV2rKagNFU2DnVUv7MKLRMWYj3YrXyn8MFInSX0iqtmaRLUpJA6GcdM4hxijlaZq1qgQWAJuzEdFXdj7vuxx3nTmn8tqVGVStMspUEyRChZMWk7+mD9KMOOQ4pdkVebe7Fv+S7JUqmcbxRKijVgWuWXRN+wYt8MVEUjpmD9mHvKpdKsrKtESbbnv0nFjFyLa+SNOo1OpIKEqYEwRbaf3nDbglR6Mmk4WpBh4BtY7MDtHbC/jEjM1g8FvEYG+5k9RFsHjKk0qTbKzOvtSfLptttDDAZXKrRu6JQcmpqy88o8w1K1U+LmnKBSW8im4On6IFiThZzhnmrVdLO/gq7Is7kiJ8qgsJOkgX6YF5TyHis4BpgXBLSdOk9xe+N+YOGsjoqaZEPNPUzCTAiRCt5WIPYG4w6cHpVnPk7nKuLFtQVaShXLBdUhGOoj84oLqTP0vXEOd4ppQjSFLEamAZbCbCYEGb+7BuazFVAxFXMqBc26zG5bCavxWowIavXMC8oD3/Pwr04pktuOnsCnPkyJ3t6R648oVFBJMg7CCNzPTr+3Gr1tQE1GPvX19/vx7+VsAB4jaQdiLbb+mK0kqzapV62J/R+4xHQYX1ER2PX03tjehnWU2qFfUA7TH4HBNHjFSD8+RHQA9vdiKCRWkwZoKABcd7R0+PT4YlrZvxWRAV06gCQbRtc9hfANTMszEmorGdyv/APN+uDuCIGrAvcKGNrbeyLC18VoWqwZWlRaqPAaKGrS8rFZZq30QbNpXcmkEJnYm5BEYa5zm+lqFFkp1qbeeg1JV+ZGoFkgHUpGnpE451neIeaoDMWiDaR6R6m/piPlqoRmabX8rXg37b4NxthRVI6bU5iy4NR8u7061TVDmfDUzv00swMRpIFwOmAeXc5Uo5kVMxmNJR18mtyXMqwSIIcRB12F98UrhfNFahcMwf2dRMiO17RYfYNiJwBWzlR3NQtqY3JO5jrJ7QBbAaPBSR3viHMtBa5VVCuCGDgtCWDG2qNjuPrbTIwozXN1LOGmmYR1dCrBwFIMRqDB9xq1WtEeuOX5TiupZYk/2iD797XwXl83pe5jURuAOtvwwEnNcHawT6fUtTS25/c7fluOjwEDJTqRYsUBBE2ZVmRHlm0CdzhkMwpXSahphiAAiAqSTAt2+7HE6nNNeigpMPKFOlRcGZAvEjqYHpvjV+c2RzTYGncEK7EDYEHYaZttg4zfcyyeGTcYc+TrdDlWhly5y9OjSqMCA9OkCe67sbTBkCbYRcR4fmaq1q5y9E1EUK1ZZUuaZksQFD3EyBPSCRimcP+UStSc+HrqUy0hXfXpEXl9OoGfMCJHTHlXn6ozVI8SpR0QyFoJAjWJpgHvfaNxgMyU4/wBPIWKOmTprbuNsjw96obVlh4JTyTT0kTeadRhqUEDVpHYbXJRV/k/QtTJzK7CRHmeTMjzGJ/hOLGOe0qZfz0TTy7CE8xKkgWUCLgbGOx3wny/G2DfNKlSnrGkElo7QAI1Ad+wOFYd03K0zRLFjyY24tL/35G/DuUVopV/nKBBqdZTUUaDvBsLSPQdcZiucT56qU/EWBqgrZVsSD16qJsMZgnhTdnJdrZEOZzAlgQdMmSDgdqlODCydrmd/Trti7ZHlDLiXJqSQGM1D1EmRpAC3MXONU5SoQoOXYT7PzjAwJKzft2HXGWWBW5U1/PY68+qetxsp/CcyqV6TaFHnUyL9Qdztb7MdZzPEUSAPMxmADJjaewG9z2xUMxyBl3XyEqRDAAiN4guRO3S18S878P8AC4bWdSQZp7SAfOoPqdxc4DDmxa0oxuX79hPURlJW5bCP5NlJSuvZx1n6w3+G+H+a5ty1JaoNUllQldCaxqgx2BAO+OS0OKOlNkVyqufMB1jYE7xfbGgzRiJx3PU9ulHL0q7ZesrzNOUNWoBWzBOlST0iTaBoUbBQb74Fz/Fi1AmplwEZTq01BbuY0yDPvxWMnmNAPaRAJ9Dg7M8SL03Wd1P8MKktSVB9PLQ5SluaZbiMJooFlQmdOvUdVhMwOnphhkuacx5qQc1NalNDEtPe0zOKrwytoqKYn95/DDPlLM6c7SqaBUOsnQVLAkhoEASbnYXtgadBOScroOXKUqmp2plXX2lUBZJmRcET22kW3wNmaCyr01dU1XBIsfSBa3U4lcVdQrVCxrO5ESblYkGbg7eX0x7xfOI1EMgKtN/UNMfAERg8kJKNWOwZIanaG3KtZVZtCuVCwAR5i25gDe3xxaKPMKooqDLVGd7MqrqcABgJI2G8A9zig8r5quWIoDzgFpAlrCCB2EGDi8cF4klKlDG4ILsAfaImJJgwLCOxwyDco02JyuKnaWxXOPcTpF7CtRGkTTemD3vOtSAfdgXiGW8OhQq0nY+OrEoxIKgEAEnUQSbmI7Yn5mzlOrmGdGLLoQE6SL+aRB9+/XCijmNSw5mC2kHoD2nC703e4GWWqUXFV5FZDz7BPwU9/THhUxel/h/URhuKAP8ADGrZX1wG5YnUDrTPw1Dv78eFV7MPiD+lR0w2OT9cR/kl8XZGhWoUGxJ94/UcWDgj06aVKtW4FlQGCxvbuAACZ9MLamVgMdtviemPaWWOoEwBp/jbeL4tc2InykAVZJckGSSZg9TiOiWQyAb4fqG72HSSBg+ksgRMD16nEsJzSaj5KhTE2v7pOHL8JI9liYsQyxvcbdPXDvwT3+/Eq0mHf+9gR+xS8wGU+b7P2Y1bMkEEdII/h1xcamUndZ98HGjcOHVAfgD+GIDpK0nG6hI1OzBSDBNrGYjtYYkXjGqS6y5PtGGETPske+IOLAvCaf8AVj+6P1Y3HA6PWl92IVoQhqVQoGiuSrEgAoRYi/ob23wLRc0qmpWAZLgi32evpizPwSlFqf3HEf8AIVL6g+IP68WXpI8plM7mCHFOu9JgShKMae/SAQBq3i++N3o16dJVq0TTAJEOrJ8Q1p+/HR+R+NDL0kpTCAXH1CSYMbwcPeccic1lzS1C5DA9v4i2JKOpWuQ8UlCW5wbidNQhYL7UC7THutjMOuJcuFSaYliVJBAEGCRAJgAzjMBBSrdDMsFKVwR0/wDk81KaLrgFU2MGLd7G9sbVuG+EZRNAK3YX2MwTPTFaynDM1k38SlUNWk4L+BYzIk+ZrKASLifTDPJ83+PFPRpqkAlZDqgUixIiSWIMdljB5ZQUH6lULmpyyPTzbGmSrANo+qRrOwBIMD84/oxBz3T1cMzKmxIQi+8Oh/DEmSokwFMsH1MTcbydt79Matx3LzBcGZDNEk9xA9kY5GLL09pwW+68JI1+jkkmmcOpcNdhAp1Dc7IT29MSrwStH/h6/v8ADaP8uPoKlznlFFqsR0gj8MYvOuV619z1Bt9gxtn1MFdMTHp590z5/GUZQ4ZHXQRqlSNMjy6p9mZETvi05XIoQhXLimtVWVC66tR0gNLswA1EkjbrGGfEH1cSz1bxdNCm1FqgMzUGlNKgEXYsLTtc4RcS41VzGpqjypJc058oMwLeiwB6DGqE7VmfSraIc9yz4FS60wDZbm4G7f0lhMj3DBHLtOllq6VaZD1qZnSoLKJBUzqcSIOKweJkJoKqfMDcXi9p7X2xqc4JBVQlokEye53OD1IuUK7l25j4rUrVRWalTLgAkhT5wBHnXUTqAgSLiBiqcSpo6syWbdkiIHWBPQ3n1xrlq7qCyNczub/AnrgHM5gt5jOq4J+7At2AlQdw/NmlS1CdT+UAEjyzeYuZbp+bgjJ5sKweqzllgAFiduhgiJ2sRGFNBzaDcQB7/T1w14dwjxFNSoSERl1XgR1UHfUdhG2+K37EluWejl8vmtVZTVAAhgXLbC0FiTp3F8KMjl6TVKQRn+c1eRgJmDfUp2BE9LEYkHGWQnRRVKbggjbSnm0Re9jMmZicB8Lzi0FpvJMqdQESDPlgnacXOVLgCKpqxnmeA1Z8hI9D+98CNy/mejCcFpzSz+WVBX6UQTvaMbU+alHtAiJDaTdvWIgX+7CPUka1GFKxZU4Nmh1X9/hjROGZnS2oLPQ6hHrI92D6/MmpiFaFBsSNx064hbmM6WXyg7AxN+8TbEWRsa8UfPyIBVdiVMGSLLebWwaim+4I3t8Ph8cCcH/pFkAmTY7E3gfv3w1zed8wekfCqDymDYjsQfjh9nNlDVJkJqEfwxpU4lUBC00JAjoTJ67YY0+bqkAOFkEHUAIO9iI6mNsM8pzF4YVWRSABEHe0SDeZvim32Lx4o6vcyu/yzXX2qMe8MMbDmOpb5kfacWyjzLRM6qJabC8n+OIqnMdKYFErFrkAz39J7YG5eDXoj5KoOYnDElLHpJxMvM/ekPt/Zi0U+PUREpHuIb0iI+ONKvEqO+kkW3X8ffiapeCaI/UVwc0Af8s/3v2Y9/4rvPhmO0/sxYf5VoGwEf8ARjypm6Bvpn10D7LjFan4L9NfUJv+LE/q2xsnNVPqrDDGrUy/1B/2x+rC/O0qDewpDf2BH3RgtQLgl3CTxgrUSqmxRQR3B6YuGU52RKCsQaiNZYMEdwZ7Yo+cpwFHZE9PojA2QolaLeYwXBAM28t9/htiKTRWkumf5zoVRBSrba6mPtx7ih5qo4uB5QBJ9Z2+zGYNZJ0MWRx2sacd5srVZpKfDpjyGCJIWwB7CZMfbiTkpB4/mqQNLSAN9rWGEGdAFR5MHU3T1OG3J1QflIgz5W2t2xzerbcJX+5tioqbrydRTMBUIXyKoNuvpPbfbHL6GYkA6SxO5/c46FxGvooVCBsv2DuccfoZ8hYJO57nGLo8GvFfey5dQ8c2WXV/9s+8kfrxioxIin1tcYUni6mBDEDaB+u59/TEvDuPPSJNNSKhGlWM+Wd2U9G7HpONEeld8jH1m10yx86VIJCyodmZgfaZlhNc/UgaVHo3fFTceU/v1xvVzdSozM3mNpLMSfS59MeKzR/RiPVo6+ox1FFRSiuEce97YlzFO8jGtJv0YJrqgYyGHeGBH+XHlFKeoGGteJF/uwVItyvgbplwFC9gPt/jhPxKA0LcDc9z1w2fOggwhE+owtzCoWJGofZH3YjKSvkP5d5aq1ij6qdJGYqrVD7RHtaUALVIvMCBFyMOM7Wp6VCD+b0iQgO9Wp9JjHTqewt1xmW4gj0KaJIZaRStXIulMtPhoBa+07nVGxOAq3zh1HyUk8o66R9UT7Tm5PrcxglwC/ANxAnQzMTLTO1ydhE2ta20DCmtnSBpAFsNuLVKBQ6D5pAVSJtNvNPv6YDqcMpG/jiTvYiPuviMC1YHkuJsj6tz0HbENXMdjveO2Dxwimf+cv3/AO3Hh4KP6wfA9PswOnew9eyQCle0HGJXvg1uCx9Mfr+7Gn8lgH2x92/8f0YuitiIKxggT7sF06zm1SmW9dmA9G/XIwZw/LqoXzJDXaQCfQe1br8T6YNNYR5mo3MsdMeURYQ+/wCzFqIDSbEtbL+Ush1Ae0pHmUbSRsRPUfdgepmiFUdp+A/jOGnEM4odNOnUBLlbjzW0W3AW2F1amrUp1DUp2jcH179b+uKaoFXdMHXOEd/txt+WGIN8DRjCMUOCFzvvxIeIGNzgKcZOIQNPED3M43TizjZiJ9cAYzELGQ40/wBc39ceDjDgWY/bhbOMnELLxVkqCfqL/kGA+HZpqlGWM+cgfBVwxqJ83A30Af4YwBkHIoIjKqlGZTHXYyT1N/uwvyH3QDxPOafJ0MGNvvx7iHi+W1PII22xmCXAEuS5808EppTV1BBYrI6ebc7WPu74V8oU9OeCg2AcdPqn0xmMwnMtzZ/rf3L7XE1HU3VVBg3k9J7+7bEXAeGUirVCili56C1+g6T1xmMxg/8Anf5uRl9V+iI6q5ZAyQi3LfRHx+3CTm3hdIZdiKaqZWSFEm/ux7jMIjJ6cb/d/wDIS2k1+xzjJ0gzOCPZUke/GhqXIgbjGYzHej3OezVwJ9kb/h78R+Gv1R9/68ZjMGUbLQUjbp3ONDw1CevTrjMZhbDQzfLBRRorZGhmvdiWIkn0Gw2ucLuMZhvE0g6VTUqgdBIB+3qeuPMZhi4Fy7gaVmAImZgGQO/eJwLmlhreuMxmABS3ZFlvMTJ6Y3dYxmMxA6NNRxstU98ZjMQqkbCuf3GPVrETYfYMZjMQBokyzS62ESLRa9sRIvtCTGqInttjzGYskOTYZYR1xG9EA4zGYoceeEMYKQxmMxCGmjHmnGYzEIeAYwjGYzEIdIy1NSIKg9Lz0We+EqKBRpQAJWTHcwScZjMU17Q1yKuJ1yAY648xmMxSA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2" name="Picture 8" descr="http://images.franchising.hu/051/e21/oazis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9079" y="1340768"/>
            <a:ext cx="4144921" cy="2673475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3131840" y="0"/>
            <a:ext cx="4032448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560" b="1" dirty="0" smtClean="0"/>
              <a:t>OÁZIS KERTÉSZET</a:t>
            </a:r>
            <a:endParaRPr lang="hu-HU" sz="356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.b\Desktop\w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028403" cy="6858000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6012160" y="1484784"/>
            <a:ext cx="313184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Majomfa</a:t>
            </a:r>
          </a:p>
          <a:p>
            <a:r>
              <a:rPr lang="hu-HU" b="1" dirty="0" smtClean="0"/>
              <a:t>A majomkenyérfát tanácsos olyan talajba ültetni, amely megfelelő mértékben képes átereszteni a vizet.  Az év tavasztól őszig terjedő időszakában kell több vizet adni neki, akkor, amikor úgy érzed, a földje kezd kiszáradni. A téli, hűvösebb hónapokban elegendő egy-két havonta locsolgatni.</a:t>
            </a:r>
            <a:endParaRPr lang="hu-HU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.b\Desktop\arnylili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0"/>
            <a:ext cx="8172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Árnyliliom</a:t>
            </a:r>
          </a:p>
          <a:p>
            <a:r>
              <a:rPr lang="hu-HU" b="1" dirty="0" smtClean="0"/>
              <a:t>Kedveli a félárnyékos és árnyékos helyeket, felélénkíti az erkélyek és teraszok sötét sarkait, és még a legsötétebb zugban is megfelelően fejlődik. Igen jó tűrőképességű növény, arra azonban ügyelj, hogy a földje ne száradjon ki.</a:t>
            </a:r>
            <a:br>
              <a:rPr lang="hu-HU" b="1" dirty="0" smtClean="0"/>
            </a:br>
            <a:endParaRPr lang="hu-HU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.b\Desktop\amarilli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Amarillisz</a:t>
            </a:r>
          </a:p>
          <a:p>
            <a:r>
              <a:rPr lang="hu-HU" b="1" dirty="0" smtClean="0"/>
              <a:t>A gyönyörű, hatalmas, tölcsér alakú, vörös virágú hölgyliliom minden része mérgező, kezdve a hagymájától a szárán és a levelein át egészen a virágokig. Ha a szervezetbe kerül - akár a gondozása során a kezedre került nedv által -, gyomor- és bélgyulladásra jellemző tüneteket okoz, amit gyakran hányás és hasmenés is kísér.</a:t>
            </a:r>
            <a:endParaRPr lang="hu-HU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143108" y="0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Szezonális növények</a:t>
            </a:r>
            <a:endParaRPr lang="hu-HU" sz="3200" b="1" dirty="0"/>
          </a:p>
        </p:txBody>
      </p:sp>
      <p:pic>
        <p:nvPicPr>
          <p:cNvPr id="7170" name="Picture 2" descr="http://t1.gstatic.com/images?q=tbn:ANd9GcTkjBhiBWf-IweiqIW2HG0M-6hC-PZlsuMxY7tVaY10qIZ1GM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4349"/>
            <a:ext cx="1809750" cy="2533651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251520" y="4005064"/>
            <a:ext cx="96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Ballagás</a:t>
            </a:r>
            <a:endParaRPr lang="hu-HU" b="1" dirty="0"/>
          </a:p>
        </p:txBody>
      </p:sp>
      <p:pic>
        <p:nvPicPr>
          <p:cNvPr id="7172" name="Picture 4" descr="http://t0.gstatic.com/images?q=tbn:ANd9GcSYwgqUj5Ab6QmzNWmAXgQ88ECoitbfnmFqhT8EMCY-vzWB2yv9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0925" y="4229100"/>
            <a:ext cx="1743075" cy="2628900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7452320" y="3861048"/>
            <a:ext cx="1256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/>
              <a:t>Halloween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174" name="AutoShape 6" descr="data:image/jpeg;base64,/9j/4AAQSkZJRgABAQAAAQABAAD/2wCEAAkGBhQSERUUEhIVFBQVFhUUFRQVFBQUFBUUFRQWFBQUFxUXGyYfFxojHBQVHy8gIycpLCwsFh8xNTAqNSYrLCkBCQoKDgwOFw8PGikcHCQpLCwvLCkpKSwsLCwsKSwsLCwsKSkpKSwsLCwpKSwsLCksLCwsLCksLCksLCksKSksKf/AABEIALcBEwMBIgACEQEDEQH/xAAcAAABBQEBAQAAAAAAAAAAAAACAAEDBAUGBwj/xAA6EAABAwIEBAQEBAUEAwEAAAABAAIRAyEEBRIxE0FRYQYicYEUMpGhQrHB8BUjUtHhB2Jy8RYzU5L/xAAZAQADAQEBAAAAAAAAAAAAAAAAAQMCBAX/xAAmEQACAgMAAgICAgMBAAAAAAAAAQIRAxIhMUEEURMiMmFxkaEU/9oADAMBAAIRAxEAPwCTjITiAuZqZyVWqZs4rzNTt2Oqdix1UTsxaOa5Y41x5qs/Emd0ahsdW/OAFC/OlzReeqfiJ6oVm2/PVA/PSsV1VAawToLNapnblA/M3lZrq4S+KCdCLxx7uqifi3dVUOIQGuU6EWxWPUotfdUeIUUlOhWWnFM4qrpcnNNyQ7JdQQl4UfAKb4cpisd9QKCrUCJ2HKE4Ra4LozaohDxLqUYRN8MjgumhgDZWNV1WwToR6rpezYVRW8ILKjVKsYN6UmOKNOmEz2pqRTVHKdmqJaYREKKk9SlyLEUMVugcbJsZUugJTGWaeyQCVPZE1ZYx4TI4STAzHVAq9TFhV+E4ohg1uidknxirPxRlWRg07cKEcQdZCMSUWpxVkUQi0IsKKPBJRDDFWwE5S2Cip8MkMIrIRByNg1IRhk4oKxqQgo2DUDhJwETihCVhQSZyFxQkpjH1IXOTJoQIEptSlp0HPMNaXHo0En6BDUwTwSCx4LfmBa6R62stARlyjL0bmEbjfbuo9KAJqLkYfdQMcjBToLJHvVnCOsqL1bwhWZI1E08NUTVal1FQclVUqNhNqo+Oq0JQlTAhxLrowVDVN1KNltCLVPZSNKjpbKRlGUmMPUkpBhh1STEY8IoUUqQFMyIlVy+6nKruZdICcOS1IWNUoagCNIp3FCUANCINQgogUASAIYTgpkCHemCRatvCeCcZUAIoOAPNxaz3IJmPZaSvwBiNpk2AJPQAk/ZX8s8O18RPDZYWlx0iegJ5ruMl8JDDSS4PqkRqE6WtsXADntuuhqYgNaNVKIEth0l94vyAvPsunHiT/ky8cLfk4jCf6W1SYfXpCILgzVULZncwBNuUroj4WwVJoZwWugyS6XVCf+UiPQWVs5m7UGgtaJJDbzYSQ76c02DrhxLnCYJnckxsY6+irGWGJ0Qwwgrl0kwOLZTbpoUhSGqHWDb7BziNx3lWqlV7mg03XMyJ1CRcjUPXmqlEcdzhSpF0Eap8rQYBGqJJsRzVmnhnU2lruGDM8Om0kCbkucTJKv8ApIteNLhyniLw5VxjKZBbLQ7TIgwSJaYsNuq5Cj4QxLK7W1KDy3UAXNGtsbnzNkL1bE5sQG6WtgnRtcH2PNRUPEDaBaX0g4GdRmdN7W5eqhLFGzlyYfyN6o8VxFCHubBEEiDYwDaQo+GV9HOo4TMacOpU6oESHAB7T2cLj2K4rxB/pDTLj8FWa1wEmhVdJ2kBr9xPefVSljaPPtxerVM8lurmDV3HeHcRRE1aD2jrAcPq0lZ7HQoSKpNFvUkXqAVEWpTN2TByfUog5ECgBnhIIwE+gIsCembJw4oWvARisEhj6ymS+JCSdBZnNCJMAn0pkxIHBSBifhoGRtKJGGIpQIg0p9KMlCEADoRtYn0pwigscNRMZJgCSbAdSmDl0nhfCzBA8zn6dUbMEao9U0rNQjs6NDw94KLXNrV9Ba0axSBOubadVoEbxfZdi/OQWlskFxhstgj1791y2deKhg6mmDeCHapAnkW9OnqsSrnBru3JLuXIAX+iqnryK6XxOMb9s6jGZsxjSWua7q+/2689rKl4WzkV6Rlwe8Oc1tvwFxIIHSf0WG97Raq4R0cCR9AR90LMRocSxjmPYHFzWx8oHzibObHf3C3+Oerf/DoUMl7yOlx2W+dpLoG/lkG1zcbW6991LTzFv/rZ8xAcBBkAf9JslwNfE0xVAc2lsNZhzyDDrRAAiO/XmuiZ4apNAfVqGYHyhom9mSRLr2tCysbkrfCOf5Ck6s57w659Oo41XaDWe86Z8sj5HE8iQD6St6rgST5bzckGel1DVbDdrXAaYdYWk6jA2VLBYBuqPKJ3DXPaCCY3Bse4KtHLqqoFKlbK+Y5rSwpGqo4veQ1tNkTJ/G7+lvc78pVfEYvWDUbDnlujra5MDad7qXMcoGFGpgNRjzLqlQ6i4nZrndbWNgs/g8WmeANL9TfKCADJ2DjYT1Snlb5R1Qi3H8nlBZPisS4uOHdwwLOeQBT6wep9Fcq5k+m3XiXtqu/rbIJIF4EWPZWcdmDMPSYx41mSDuAXixs3e9vZV4FRl6QZJmNJfPrO3sbKn/nuNX0rPDt+6VE2Gz6mW6narbh3LryuuV8UeGKfC+Lw5IY992OGkDVN2AgQ2eXda2ZZQ/huNF51Nvpva/Q39Nws5+DNSiPi6jhEaJ+bu1rdoPObz9FzSxzjxnFnfHt/s4oBG1q67OqtIYUUqbAwaw5uxcYmXOduTeFzjcMFCf6ujih+ysqwiBVsYYIhhVjY3RUD0TXK18IiGF7IsdFVE1WxhUbcKlYFSElfGGTJ2MzJTa0BKAVVQiTByMBQcRPxUgJXIdQVepXUJxCaTC0WalVBxlWbWkqI1blb0ZjcvNxSjdipKz3EykyVrRGdjbyqjxa1OnMa3Bs9JXdY0ChajYAQCNh2B5u/vK4Xw3QeK7amk6aX8wmIiQdH1K6rw5h24jFsFcEUwC4MkwSNgex3PYQtKD9HXhtQlJm5lPgWnX4dbEOceIQ7htvrEGz3b3N7RayvZ/gW0Z0YZlBlNsNDWNY6oTPmJHKxj7rpc3xww1IGnT1aC0NbTYSdJF4a3t06Ljc/8S1MS4OosI0s0ua4sBnUdUh1nN232IXTjUYuhfEuWXZrhilzKgcNNnWgtHlHQHn6q42i17iXw2W8MTY3IMekhpP/AB7qKnSxPD1PHDp9KTQ0+7qeoNCp1CHNlzgGjkCGsH/KpJ+0lU2R7MpKS4z1TKcPw6IpCpJawNDrXgRJA2RnFUqGkVnsk3BcBpPWC7aF5plmJqUKragq6rFrmuc75D+FrYMcjda9TMXYgjiCm0izAXagQbh2wsYjbY9QoSbXo8WXxJqX2vsvYnFN4ruHUYKU+Qy4RJ2BNnXmCqORZ+ariQGloLmSI1AiJsd5/XuixGGLmOAgOghnELHN1x5fO8GByn/adtlZyTAllJopBp0tDTXIY1rnbvfvqcCZj0UWmzqnFao1zRDw5rr0qouDaCROod7T2K5wZJUpU3vptcabCS6paIpu8xiZ5chyK28sx7+O1o/maSNWgGBMifaR9VsYyX66e06mlsf1AzI904Lts5ofIngbj6ZyWagOa5ovoqteWjm17ZBPMNDnbj0WR4io1gaXCY5zWiXFvzg7CQL6d7Cy6bH+HHUxRNJ3xDg3Q+Q1stiIdB2N78jHJZeOovaIa/hmI01mwRFiNXyn8iu+1JHs4ssZpOLCywvNPiPltSkCSI+Zh5EHb/KhzLK6dXSakkGBTcPmBJjSeRjvyQ5QfLUZxGuqVJ8oeKjiZEk6ZDR2nkofFGLdh6FNrfM8VmOkRDdILi0+oslKnDpL5UU4uzA/8dr161RgLG6HFjdWpocAYllpjusjM8K/D1XUqghzY2MggiQQei7PM830ufVmPJrHbUwFrf8A9OAXn9fEvqO1VHF7oAlxkwNrry8kYo8THKTJm4xSMx4VElG1SotZojMh0RfxQdFREImwgCw7MZ5ITjygEJi4LIw/jnJJp7JJ8DpBRwb32aCVZ/8AH6o/Cu4pYNrbAAeikNIdFamRPPKmU1h+BQPwFb/5uXpPACXACLaFSPLKmBq86bh7KJ2Edza76FermiOab4Vp5D6I3f0LVHlFOmRuClC9Uq5czm1v0VStg8OLPa0dJEJ/k/oWh5uKa08g8PVMXV4VLSHaS4lxIaAIHIHqF2QyrDu+VrD6KXD4dmEeKtNkEy1xB2aYJP2TjJSlRqONt0bpyNuHw7abmtc8MY0vE+cMEQZuBcx0WXkdI1KwNJtwdRnkAdN/VaWb5mypSBpkuLhbSfNG5k7A2nvFlkeEsydQxBZUkMqSAX/+yQ1xbeTqBMei7tlqd0eYZV5O/oVarQ8Uww1QPI17i0EgbSAV5vWdia2IfUxTWMINmBoYNU7kiZA6mZO+y1s9/wBQH0MS5jKTarWhpBnS/Vpk+aDI2Q4gOqiSyXPkvh0aSb6dR5CYXPJ+kc/x8bUu8salnjqTAYk/jJAM/wC0uPv2Ect1NmeW0MYwVBSHEZ5mOktBuDDhtIjnPPusTNRwg1hOqY8rZLrR0F7c+ys5Pi3Ma0g+R7dQEXEPhzY5Ht1lYUTpliVWvJVzbGUaJOulxTMCfMSeYA2EK/lOLpuAY2k6g+JDXjU0jf8AFf7DtKxvFWF1yW3BMg9AWG3e7XH2VLLcY9lBrXPnhmaZkkNi8NJvp5Rsu26kelGNnomCzNtVpA08QW5Q6LFpGwcOXcKrUrOaC8zUO0OLR2uRBEbbTdc3imcSvRq0pYaga9+kx5Zh0j2+6mdR013VX1C4S4gARqk318nfQXWZxUvROeKLCw/+pzsPX01KJ4UupgUmgQ9pAIDTGqDYmea6HD+M6JqPqOoV4q6GNGgua59QhuvWPKxgtJJvNlk06GX1a4xFeoSWhobScw6QQXOLg1o80kyZnn1tR8feIxVptbhnnTxGRAILnXcwkECA0tsOf0UddV5PHnhabckdjmniBtCmNIBDpAuGgmSIl3QAWAJuqeDzqnif5dUNc2QD84LSejjBB9IUGV4KsMMOPpc2tDmaPOWVInVpIH07nZV8Fkx4hLvMJLvJJbJnzExH1MjbdKDvwen8P8OTE/TRFmIOFrOoUG8PUA5r2sb5g78WveRee4SzbL2U8EHPO1Rr3OMlxJBbfuZV/wAW5nVoMw7g5pnUx7HN1Ts4GPqFz/iDOnVsFV/lgCaYLhIGrWCIB9DsqvItWvZzzzqUHFvpyua5sapgWYL+p2k+mwHRUAVGGlOJXnO2cSpBhSNUQBUrAVmjVokRAoS0p2sKVMdoNPpTcMoxTKVDtC0pIxRKSeobI9CLQm0qNtWeqkF107JkKGNEoOGRyU2ooDWSdB0EMKMU1GHnlujZUckmhtMF9CUDsCHfM0H1EqbWd0ZrQikxdKowDB+AD0snq4RrmkOFlY+IB3WRmGdeV7LtdBALfNfawHO6dJC2oqVmTUbTadDHW1S4RY2BaRuYCo4vJeE+dT3EbtcdQb0Oo3R4SsRQYbucHXJEEEOsI5HsrhxRe0k7u7jrutX+x6SqoszsDiGudw3OFQkyGXmNyWPOzhvHNdJg2MLSJJ2h+ojsCRMAzAIC5rDUdbny7zCHMaRuB0PJwt6grWNYQ4ao4jGS6JiCCCR3gtPp3XVrcTolG0aeKxMNAbUY+oBI2ttMgCTztMlZTqhIc53kBEBrZsNUk3uSXFx+gRVcyZTcGcNxeRqaWktbDTvr+aQT8sqkcS2o+KhdJ5uPl72PbquWTZzttppIfPsJVedQDX03QTpMaXWLXTOxgGbeoVZuT1XXqPZSb11a3kdhJP1K6nK/BzOCS2vUa8k6QINNo5Atsb9iFVzPwi4Na4PfVkwW02v1A72aCZ2NyRC6VJMpj+XD+N0ZuFDaY8ri4wGiTcMGwj3k9Z6LVwuE1Nl7SO/T1VTCVaVD+U9j6L5J0vbDoJsSTuT1Tv8AEbfMymx7nbeaGtk+hJhUuNeSkp7LjGflYeHBp06pGr+kAgEjuljfDwptDY2hzDHmBF2unkVLkXiJtOsGPaQ1w+fm186oIjbcT2C6LOsU0Uy7UCSCKexl3KOo5lCin0lJybp+Djx4vq0w7DNc59XQRJiJeDvA8tiNrrp8nx9Z3D+IwrKj4A4rdTXD/kSAXXj+yxfB9EEvfVa3iF79VgC4g6bcyYAt3WvmviotPCYJcDEDmREz1ib7dL3jirvOHHjwynNqCKmbYqviKwNWgaVNoIpgggk21WIgzFlx2a5y0sfSZqIc5rocCAxzZBsbzeDyXoeaBz8NrPzMh/eD5XN/fQLzHPsPpxD+jjxB6P8AN9pI9kpWvJzODjNplEOTh6YJKJQkFVG2uoE7UAWBXRNxChARgIGTjEIxXVdrVJCQEwxZSUMJIA9GaxIjoib3TuartGCITzURbdSudCFwkRCm0NCCSYsj1CTJ5/8ASQEosm19QoapPWFE6rC1YqJ6j+kLKzKmXNdFrbix6qd9ZVa+Igde235ofRrhy9XGx5Xi0WiQZ2F5U+Uue/zkkMY64HywBFzz32R42gw3IDbfK3rvMq9kOLpNaWFhgxzcIPRwB83qrQW3WXi3Pt+CLG1AKrXtMgyIG8xH+VcwVUOLGk3OthH+06v7qvmeDMGJDSYt1HcXA7Lc8FYDDPpnW1rqrTAJc9pDd2wJ6kmevoulujtnlUI2Pgcjrmi55YHMZJDy5swB5nATJt+Sw8fhZI0kapFpFzPOV3T2EUn0GPLA9jqbXHzBoIieUkLKxfh59MMDtNWRZ7JYCQPxCTE+4UJuyGL5X7PYu+FMIeDOsmDpibQNj7iFo0ct4dV1YPcG6Jc0XBG4dHUXXC4ijiaVTRSL2Go6X1D8rWgGzRHQECOgW7ifF3DpNo1Hy8MDHEN8xbEEmDab9SsxkqON4pZZvXoXibOadUUwKLqr2Elr3N0tEiDc3PLYclzmKqtpkOgXaJPcWHuulwraOIZpD9VpAkav0I9VzufZCDQNRtn0XOJBJh4nSY6Hn9eq0n7kdMYrEqkjIxeahjmvsfNcDmI2HQ3CkreKZH8mmSeRfYCd/KP7rPo5GNQ1OBeQHO97rbwmVNFoTeT6IZPlS9Kjb8H4ri0ZJAqipNQ7Dm0W5CC1X8LkjS8ni8z/ACy1sskkubqNzcm43ssTA5G5lUFryz+oiILRuOi6jPsFVbhy7D1HPgExDdTmx+EgTI+6Ub66Hg+TKCdHM+K/Fga84emA9jYDzqMOIHyQOTTHPcdlx2Oxjqry95uYFrAACAAOQgKF5kyiYFCTsk+uyOU7Sj4YRCksGrIpRtKRoqRtFIB2lOCn0JgEgC1JSnKYFMdhhMm4qdAHpTUJcij3Tlt1YmRhC42+8KU2lA50dVmhgapm3v19kBHOUxO/7+6QaTf9/VICF9+aAthTkwf8QoatJJIZWrOHZZuLdawWlUoeoVOtgj+7rYjAxTuq0Mqr0zSI1BkEEkuAmRY39EGNy4xt6LOc3Q3SRztbed5VcbSZvG6ZtfFB7wGkiJJIMA9PzC3/AA5nbWVj8S4uOmGOIHl/qvFibXXCtq8MjQ6YuYuLwdJ6Ba2S4tz3E1S2SNLQAWiDeL+yo+Js6JVKLR6Cc/oVS7S9vkOm8NNxOoT8w5LBxviGryc0MY8g6Wy0jcTzuOnNYeY5U15hxIttH6qTAFwHDefK6Ym8EbDsNlN2/I4YIw/fyjreM3EUzphrhBBHym0g+91zGd5KKp1MbJPzNO/Tnyt9keWB9OoWXDSIaeQvNudt/ZU/GebPaKLWuLXNBc9zTDnEucA0RyJWW+h+RYJbQ6gcsyF7aodLmFsDaIgggydzYbLoPEmPFKlpDg2Tre8iYAMwBzJNgPVcflOd4gXc8m/zG7h2uqmf4h1RxJc4iSRqMwErRPPneb+iFmacRznbSduYAsB9AFuZPmBsN46rk8DTly1sM8tdBs4fuUE41JUz0NmMa6mALO2PpH/S1MpxpZY3b+XcLjsux0QXArqsC5r480el1aLBQUVRiePvCIDRiKDJkniNaJF7h8D7rgm017zgtIaWwTz6z6Lz7N/CoxLXYrB7GS+kRBDhvp5T1HVZyY76jDRw+hWcK0TdROBBgiCNwbEJalziHrN8xR02yhBUlMrIxnMTaVI9IIAEMQvYpZQEoADhJI0k6GeldlJVpBokOB9AbKzUy06iAbz0V2jlwZuAf+RtPoAulQbJOSMHX79Um0HG+l0eh/PZboxztVqPlHOw+ghR4qm175c94J2aASB6RZLRfYtmYpo9R+aRonlJ9F0dLCU2WA1Hq6PsVRxmFpg/iHo7V9k3jpAp2ZJw7jy/fVR8IDf6A3+i28Q1racwTNjMiPaFlUsPUIlrRHb9ypyjqaTsE0pEgR6qF/Qj7eyt/DOaPMN+pQvoE3t6yPylZcjVGfiMKHSsrEZe07wfz/d109NrPxNJ6nUPs2FFicAN2GR6Hn+iTdqxrhxNfIgZtE9OcbKlV8OvggPfBvGo3Pou6OGPT9+6lw2V6iARab25dklOXhGmkcxhHvZSY3UTG+rzGx69NlHWx74cBbV0ZtaLSu9xWU0ALkAi1rLGfgac7OcO4APsqSk484YX7e2cLRxFem0im551f1CYJEWJu32T0suqVHh1Ykmw9B2HP1XcvwzGscBSl3InkPb1UNPLNI83t+v6pdZniOa+HiwtEqhj6Vlv47DaXGLLNxVORdT9m/Rh5fT8y2XYbVERqG3T0KWCwIElWgbgc/yRtckH8VYsvqXgABwMEXXTYLFOG9u+y56pTO7Y1jY9exVjA48Ps4w4WIK6a1ZbFNTXT0XKq8tkuB9FtUqQ0xAAjYW9VxOVYgN2XS4XNgYBN9oVoyCca8HknjHFNqYpzmaYIF28z1Mc9ljALtvE+SMqYl7qdm2AA2BA8wHaZWMfDh5Fc08cm2zm3RihqZadTJXqq7KakqWkvo1siDUjD0VbBuaLqFoRq0FpksJEKvVxYCj+NWaHZclJU/iUkwPeA7nz5dbqrWqVNRkW6mw/O5VttE8zPL9dkZZ+9vyXoNNo5kZr+IQREz0t7jmiwmUtEEtOruZv6K+1sevcqGrQJdq1u7AEgfZY19+TVixLBEaJ6R/ZUsJhzJBotaP6tz91px6oGkC5BHUkJtW7Enwp1nuabNcZ6AkfVFiaLnNtqM8pAAPfqrj3GLNnuTE/ZVquGMbA9Ze6P8rLQ0Y/8NqSfKR7hTsyd/MD6/2WvQZAn+5HtKk12B2HoprDH2aeRlOnlTWmYFu391ZayRa3S23spSLXhROpybCLbqtKPhGLvyRuwrdUm5A5jl1goP4YC4uDjMbzOmeiVXAg3c57ptZRvpU40yWz3iY69Vh+eo0v8lRuFZr+cvdyHlF/eZQZgwCxu47AAQB1spXYhrACGkuv6x17clSBJN55LKiqNOTIcPhoHc/n+wgxFK3pJVipW0m45qtUxc25QnxKjPWc/mZmSTAAvPKO65v+JMc6xsLBbOa1TWljLUpu4fjI5D/aPuq9HJGhQaXsqrApYoEbhS8KfxD2IU7cnHRTU8nbH7CyqRppsChDQq2PZ+MWcIB7/wCVpMyto5BTjL2f0g+qd9scU0FkmOB+fywJk7H/ACrr85udFu/P2Q4fAM30tU4ypp6Bbc2+Io5NlEVu6Pjd09XCAc1FwfX7KNte2YpMllC6mOyEYf8A3H6JCkOp/fsjZ/bFqvogxGWsfuJ91F/AaX9P3V52G7n7Jjh+hS2/sev9GZU8NUP6fugPheh0+61Rg+4SOE/cI79hSMr/AMZo9PunWn8GUkDo26XjBpsWuE7XBVxniuiYBcWk9Wn9Ekl1LJIi4IvYbNGPHlM94cLAwdx3UlLEjeCZ7+ySSrs2TaAfmLW7Bxn0U1DFhwkfdJJZjN7UNxVWHUrtEA89kR7JJKqd2TY8/uENQmLCfcBJJMRXqUmkyfMQL/opC8A3m+39kkln1Zr3RGxukkgR3NyfS6hxWJDdxJdtMxHpskkssZkEHn+7qLFVtPqbfv7pJKcuI0ijVqS7e+yw81zAucaLCR/9HdonSP1TpKFlqNL+H6GMaNiL+u5+yFtHn0SSRkVMcPAQpf3Sc1JJc7ZVDsmVZbfl+90klpMRJxItClFTkQkktKTE0AKUnojGGCSS0opmbGfhrKLhdO5SSWZpGkxgz/KNlGEySxXRlinSjcf4Qlo6JJLTQgXUbpJJJ0B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76" name="AutoShape 8" descr="data:image/jpeg;base64,/9j/4AAQSkZJRgABAQAAAQABAAD/2wCEAAkGBhQSERUUEhIVFBQVFhUUFRQVFBQUFBUUFRQWFBQUFxUXGyYfFxojHBQVHy8gIycpLCwsFh8xNTAqNSYrLCkBCQoKDgwOFw8PGikcHCQpLCwvLCkpKSwsLCwsKSwsLCwsKSkpKSwsLCwpKSwsLCksLCwsLCksLCksLCksKSksKf/AABEIALcBEwMBIgACEQEDEQH/xAAcAAABBQEBAQAAAAAAAAAAAAACAAEDBAUGBwj/xAA6EAABAwIEBAQEBAUEAwEAAAABAAIRAyEEBRIxE0FRYQYicYEUMpGhQrHB8BUjUtHhB2Jy8RYzU5L/xAAZAQADAQEBAAAAAAAAAAAAAAAAAQMCBAX/xAAmEQACAgMAAgICAgMBAAAAAAAAAQIRAxIhMUEEURMiMmFxkaEU/9oADAMBAAIRAxEAPwCTjITiAuZqZyVWqZs4rzNTt2Oqdix1UTsxaOa5Y41x5qs/Emd0ahsdW/OAFC/OlzReeqfiJ6oVm2/PVA/PSsV1VAawToLNapnblA/M3lZrq4S+KCdCLxx7uqifi3dVUOIQGuU6EWxWPUotfdUeIUUlOhWWnFM4qrpcnNNyQ7JdQQl4UfAKb4cpisd9QKCrUCJ2HKE4Ra4LozaohDxLqUYRN8MjgumhgDZWNV1WwToR6rpezYVRW8ILKjVKsYN6UmOKNOmEz2pqRTVHKdmqJaYREKKk9SlyLEUMVugcbJsZUugJTGWaeyQCVPZE1ZYx4TI4STAzHVAq9TFhV+E4ohg1uidknxirPxRlWRg07cKEcQdZCMSUWpxVkUQi0IsKKPBJRDDFWwE5S2Cip8MkMIrIRByNg1IRhk4oKxqQgo2DUDhJwETihCVhQSZyFxQkpjH1IXOTJoQIEptSlp0HPMNaXHo0En6BDUwTwSCx4LfmBa6R62stARlyjL0bmEbjfbuo9KAJqLkYfdQMcjBToLJHvVnCOsqL1bwhWZI1E08NUTVal1FQclVUqNhNqo+Oq0JQlTAhxLrowVDVN1KNltCLVPZSNKjpbKRlGUmMPUkpBhh1STEY8IoUUqQFMyIlVy+6nKruZdICcOS1IWNUoagCNIp3FCUANCINQgogUASAIYTgpkCHemCRatvCeCcZUAIoOAPNxaz3IJmPZaSvwBiNpk2AJPQAk/ZX8s8O18RPDZYWlx0iegJ5ruMl8JDDSS4PqkRqE6WtsXADntuuhqYgNaNVKIEth0l94vyAvPsunHiT/ky8cLfk4jCf6W1SYfXpCILgzVULZncwBNuUroj4WwVJoZwWugyS6XVCf+UiPQWVs5m7UGgtaJJDbzYSQ76c02DrhxLnCYJnckxsY6+irGWGJ0Qwwgrl0kwOLZTbpoUhSGqHWDb7BziNx3lWqlV7mg03XMyJ1CRcjUPXmqlEcdzhSpF0Eap8rQYBGqJJsRzVmnhnU2lruGDM8Om0kCbkucTJKv8ApIteNLhyniLw5VxjKZBbLQ7TIgwSJaYsNuq5Cj4QxLK7W1KDy3UAXNGtsbnzNkL1bE5sQG6WtgnRtcH2PNRUPEDaBaX0g4GdRmdN7W5eqhLFGzlyYfyN6o8VxFCHubBEEiDYwDaQo+GV9HOo4TMacOpU6oESHAB7T2cLj2K4rxB/pDTLj8FWa1wEmhVdJ2kBr9xPefVSljaPPtxerVM8lurmDV3HeHcRRE1aD2jrAcPq0lZ7HQoSKpNFvUkXqAVEWpTN2TByfUog5ECgBnhIIwE+gIsCembJw4oWvARisEhj6ymS+JCSdBZnNCJMAn0pkxIHBSBifhoGRtKJGGIpQIg0p9KMlCEADoRtYn0pwigscNRMZJgCSbAdSmDl0nhfCzBA8zn6dUbMEao9U0rNQjs6NDw94KLXNrV9Ba0axSBOubadVoEbxfZdi/OQWlskFxhstgj1791y2deKhg6mmDeCHapAnkW9OnqsSrnBru3JLuXIAX+iqnryK6XxOMb9s6jGZsxjSWua7q+/2689rKl4WzkV6Rlwe8Oc1tvwFxIIHSf0WG97Raq4R0cCR9AR90LMRocSxjmPYHFzWx8oHzibObHf3C3+Oerf/DoUMl7yOlx2W+dpLoG/lkG1zcbW6991LTzFv/rZ8xAcBBkAf9JslwNfE0xVAc2lsNZhzyDDrRAAiO/XmuiZ4apNAfVqGYHyhom9mSRLr2tCysbkrfCOf5Ck6s57w659Oo41XaDWe86Z8sj5HE8iQD6St6rgST5bzckGel1DVbDdrXAaYdYWk6jA2VLBYBuqPKJ3DXPaCCY3Bse4KtHLqqoFKlbK+Y5rSwpGqo4veQ1tNkTJ/G7+lvc78pVfEYvWDUbDnlujra5MDad7qXMcoGFGpgNRjzLqlQ6i4nZrndbWNgs/g8WmeANL9TfKCADJ2DjYT1Snlb5R1Qi3H8nlBZPisS4uOHdwwLOeQBT6wep9Fcq5k+m3XiXtqu/rbIJIF4EWPZWcdmDMPSYx41mSDuAXixs3e9vZV4FRl6QZJmNJfPrO3sbKn/nuNX0rPDt+6VE2Gz6mW6narbh3LryuuV8UeGKfC+Lw5IY992OGkDVN2AgQ2eXda2ZZQ/huNF51Nvpva/Q39Nws5+DNSiPi6jhEaJ+bu1rdoPObz9FzSxzjxnFnfHt/s4oBG1q67OqtIYUUqbAwaw5uxcYmXOduTeFzjcMFCf6ujih+ysqwiBVsYYIhhVjY3RUD0TXK18IiGF7IsdFVE1WxhUbcKlYFSElfGGTJ2MzJTa0BKAVVQiTByMBQcRPxUgJXIdQVepXUJxCaTC0WalVBxlWbWkqI1blb0ZjcvNxSjdipKz3EykyVrRGdjbyqjxa1OnMa3Bs9JXdY0ChajYAQCNh2B5u/vK4Xw3QeK7amk6aX8wmIiQdH1K6rw5h24jFsFcEUwC4MkwSNgex3PYQtKD9HXhtQlJm5lPgWnX4dbEOceIQ7htvrEGz3b3N7RayvZ/gW0Z0YZlBlNsNDWNY6oTPmJHKxj7rpc3xww1IGnT1aC0NbTYSdJF4a3t06Ljc/8S1MS4OosI0s0ua4sBnUdUh1nN232IXTjUYuhfEuWXZrhilzKgcNNnWgtHlHQHn6q42i17iXw2W8MTY3IMekhpP/AB7qKnSxPD1PHDp9KTQ0+7qeoNCp1CHNlzgGjkCGsH/KpJ+0lU2R7MpKS4z1TKcPw6IpCpJawNDrXgRJA2RnFUqGkVnsk3BcBpPWC7aF5plmJqUKragq6rFrmuc75D+FrYMcjda9TMXYgjiCm0izAXagQbh2wsYjbY9QoSbXo8WXxJqX2vsvYnFN4ruHUYKU+Qy4RJ2BNnXmCqORZ+ariQGloLmSI1AiJsd5/XuixGGLmOAgOghnELHN1x5fO8GByn/adtlZyTAllJopBp0tDTXIY1rnbvfvqcCZj0UWmzqnFao1zRDw5rr0qouDaCROod7T2K5wZJUpU3vptcabCS6paIpu8xiZ5chyK28sx7+O1o/maSNWgGBMifaR9VsYyX66e06mlsf1AzI904Lts5ofIngbj6ZyWagOa5ovoqteWjm17ZBPMNDnbj0WR4io1gaXCY5zWiXFvzg7CQL6d7Cy6bH+HHUxRNJ3xDg3Q+Q1stiIdB2N78jHJZeOovaIa/hmI01mwRFiNXyn8iu+1JHs4ssZpOLCywvNPiPltSkCSI+Zh5EHb/KhzLK6dXSakkGBTcPmBJjSeRjvyQ5QfLUZxGuqVJ8oeKjiZEk6ZDR2nkofFGLdh6FNrfM8VmOkRDdILi0+oslKnDpL5UU4uzA/8dr161RgLG6HFjdWpocAYllpjusjM8K/D1XUqghzY2MggiQQei7PM830ufVmPJrHbUwFrf8A9OAXn9fEvqO1VHF7oAlxkwNrry8kYo8THKTJm4xSMx4VElG1SotZojMh0RfxQdFREImwgCw7MZ5ITjygEJi4LIw/jnJJp7JJ8DpBRwb32aCVZ/8AH6o/Cu4pYNrbAAeikNIdFamRPPKmU1h+BQPwFb/5uXpPACXACLaFSPLKmBq86bh7KJ2Edza76FermiOab4Vp5D6I3f0LVHlFOmRuClC9Uq5czm1v0VStg8OLPa0dJEJ/k/oWh5uKa08g8PVMXV4VLSHaS4lxIaAIHIHqF2QyrDu+VrD6KXD4dmEeKtNkEy1xB2aYJP2TjJSlRqONt0bpyNuHw7abmtc8MY0vE+cMEQZuBcx0WXkdI1KwNJtwdRnkAdN/VaWb5mypSBpkuLhbSfNG5k7A2nvFlkeEsydQxBZUkMqSAX/+yQ1xbeTqBMei7tlqd0eYZV5O/oVarQ8Uww1QPI17i0EgbSAV5vWdia2IfUxTWMINmBoYNU7kiZA6mZO+y1s9/wBQH0MS5jKTarWhpBnS/Vpk+aDI2Q4gOqiSyXPkvh0aSb6dR5CYXPJ+kc/x8bUu8salnjqTAYk/jJAM/wC0uPv2Ect1NmeW0MYwVBSHEZ5mOktBuDDhtIjnPPusTNRwg1hOqY8rZLrR0F7c+ys5Pi3Ma0g+R7dQEXEPhzY5Ht1lYUTpliVWvJVzbGUaJOulxTMCfMSeYA2EK/lOLpuAY2k6g+JDXjU0jf8AFf7DtKxvFWF1yW3BMg9AWG3e7XH2VLLcY9lBrXPnhmaZkkNi8NJvp5Rsu26kelGNnomCzNtVpA08QW5Q6LFpGwcOXcKrUrOaC8zUO0OLR2uRBEbbTdc3imcSvRq0pYaga9+kx5Zh0j2+6mdR013VX1C4S4gARqk318nfQXWZxUvROeKLCw/+pzsPX01KJ4UupgUmgQ9pAIDTGqDYmea6HD+M6JqPqOoV4q6GNGgua59QhuvWPKxgtJJvNlk06GX1a4xFeoSWhobScw6QQXOLg1o80kyZnn1tR8feIxVptbhnnTxGRAILnXcwkECA0tsOf0UddV5PHnhabckdjmniBtCmNIBDpAuGgmSIl3QAWAJuqeDzqnif5dUNc2QD84LSejjBB9IUGV4KsMMOPpc2tDmaPOWVInVpIH07nZV8Fkx4hLvMJLvJJbJnzExH1MjbdKDvwen8P8OTE/TRFmIOFrOoUG8PUA5r2sb5g78WveRee4SzbL2U8EHPO1Rr3OMlxJBbfuZV/wAW5nVoMw7g5pnUx7HN1Ts4GPqFz/iDOnVsFV/lgCaYLhIGrWCIB9DsqvItWvZzzzqUHFvpyua5sapgWYL+p2k+mwHRUAVGGlOJXnO2cSpBhSNUQBUrAVmjVokRAoS0p2sKVMdoNPpTcMoxTKVDtC0pIxRKSeobI9CLQm0qNtWeqkF107JkKGNEoOGRyU2ooDWSdB0EMKMU1GHnlujZUckmhtMF9CUDsCHfM0H1EqbWd0ZrQikxdKowDB+AD0snq4RrmkOFlY+IB3WRmGdeV7LtdBALfNfawHO6dJC2oqVmTUbTadDHW1S4RY2BaRuYCo4vJeE+dT3EbtcdQb0Oo3R4SsRQYbucHXJEEEOsI5HsrhxRe0k7u7jrutX+x6SqoszsDiGudw3OFQkyGXmNyWPOzhvHNdJg2MLSJJ2h+ojsCRMAzAIC5rDUdbny7zCHMaRuB0PJwt6grWNYQ4ao4jGS6JiCCCR3gtPp3XVrcTolG0aeKxMNAbUY+oBI2ttMgCTztMlZTqhIc53kBEBrZsNUk3uSXFx+gRVcyZTcGcNxeRqaWktbDTvr+aQT8sqkcS2o+KhdJ5uPl72PbquWTZzttppIfPsJVedQDX03QTpMaXWLXTOxgGbeoVZuT1XXqPZSb11a3kdhJP1K6nK/BzOCS2vUa8k6QINNo5Atsb9iFVzPwi4Na4PfVkwW02v1A72aCZ2NyRC6VJMpj+XD+N0ZuFDaY8ri4wGiTcMGwj3k9Z6LVwuE1Nl7SO/T1VTCVaVD+U9j6L5J0vbDoJsSTuT1Tv8AEbfMymx7nbeaGtk+hJhUuNeSkp7LjGflYeHBp06pGr+kAgEjuljfDwptDY2hzDHmBF2unkVLkXiJtOsGPaQ1w+fm186oIjbcT2C6LOsU0Uy7UCSCKexl3KOo5lCin0lJybp+Djx4vq0w7DNc59XQRJiJeDvA8tiNrrp8nx9Z3D+IwrKj4A4rdTXD/kSAXXj+yxfB9EEvfVa3iF79VgC4g6bcyYAt3WvmviotPCYJcDEDmREz1ib7dL3jirvOHHjwynNqCKmbYqviKwNWgaVNoIpgggk21WIgzFlx2a5y0sfSZqIc5rocCAxzZBsbzeDyXoeaBz8NrPzMh/eD5XN/fQLzHPsPpxD+jjxB6P8AN9pI9kpWvJzODjNplEOTh6YJKJQkFVG2uoE7UAWBXRNxChARgIGTjEIxXVdrVJCQEwxZSUMJIA9GaxIjoib3TuartGCITzURbdSudCFwkRCm0NCCSYsj1CTJ5/8ASQEosm19QoapPWFE6rC1YqJ6j+kLKzKmXNdFrbix6qd9ZVa+Igde235ofRrhy9XGx5Xi0WiQZ2F5U+Uue/zkkMY64HywBFzz32R42gw3IDbfK3rvMq9kOLpNaWFhgxzcIPRwB83qrQW3WXi3Pt+CLG1AKrXtMgyIG8xH+VcwVUOLGk3OthH+06v7qvmeDMGJDSYt1HcXA7Lc8FYDDPpnW1rqrTAJc9pDd2wJ6kmevoulujtnlUI2Pgcjrmi55YHMZJDy5swB5nATJt+Sw8fhZI0kapFpFzPOV3T2EUn0GPLA9jqbXHzBoIieUkLKxfh59MMDtNWRZ7JYCQPxCTE+4UJuyGL5X7PYu+FMIeDOsmDpibQNj7iFo0ct4dV1YPcG6Jc0XBG4dHUXXC4ijiaVTRSL2Go6X1D8rWgGzRHQECOgW7ifF3DpNo1Hy8MDHEN8xbEEmDab9SsxkqON4pZZvXoXibOadUUwKLqr2Elr3N0tEiDc3PLYclzmKqtpkOgXaJPcWHuulwraOIZpD9VpAkav0I9VzufZCDQNRtn0XOJBJh4nSY6Hn9eq0n7kdMYrEqkjIxeahjmvsfNcDmI2HQ3CkreKZH8mmSeRfYCd/KP7rPo5GNQ1OBeQHO97rbwmVNFoTeT6IZPlS9Kjb8H4ri0ZJAqipNQ7Dm0W5CC1X8LkjS8ni8z/ACy1sskkubqNzcm43ssTA5G5lUFryz+oiILRuOi6jPsFVbhy7D1HPgExDdTmx+EgTI+6Ub66Hg+TKCdHM+K/Fga84emA9jYDzqMOIHyQOTTHPcdlx2Oxjqry95uYFrAACAAOQgKF5kyiYFCTsk+uyOU7Sj4YRCksGrIpRtKRoqRtFIB2lOCn0JgEgC1JSnKYFMdhhMm4qdAHpTUJcij3Tlt1YmRhC42+8KU2lA50dVmhgapm3v19kBHOUxO/7+6QaTf9/VICF9+aAthTkwf8QoatJJIZWrOHZZuLdawWlUoeoVOtgj+7rYjAxTuq0Mqr0zSI1BkEEkuAmRY39EGNy4xt6LOc3Q3SRztbed5VcbSZvG6ZtfFB7wGkiJJIMA9PzC3/AA5nbWVj8S4uOmGOIHl/qvFibXXCtq8MjQ6YuYuLwdJ6Ba2S4tz3E1S2SNLQAWiDeL+yo+Js6JVKLR6Cc/oVS7S9vkOm8NNxOoT8w5LBxviGryc0MY8g6Wy0jcTzuOnNYeY5U15hxIttH6qTAFwHDefK6Ym8EbDsNlN2/I4YIw/fyjreM3EUzphrhBBHym0g+91zGd5KKp1MbJPzNO/Tnyt9keWB9OoWXDSIaeQvNudt/ZU/GebPaKLWuLXNBc9zTDnEucA0RyJWW+h+RYJbQ6gcsyF7aodLmFsDaIgggydzYbLoPEmPFKlpDg2Tre8iYAMwBzJNgPVcflOd4gXc8m/zG7h2uqmf4h1RxJc4iSRqMwErRPPneb+iFmacRznbSduYAsB9AFuZPmBsN46rk8DTly1sM8tdBs4fuUE41JUz0NmMa6mALO2PpH/S1MpxpZY3b+XcLjsux0QXArqsC5r480el1aLBQUVRiePvCIDRiKDJkniNaJF7h8D7rgm017zgtIaWwTz6z6Lz7N/CoxLXYrB7GS+kRBDhvp5T1HVZyY76jDRw+hWcK0TdROBBgiCNwbEJalziHrN8xR02yhBUlMrIxnMTaVI9IIAEMQvYpZQEoADhJI0k6GeldlJVpBokOB9AbKzUy06iAbz0V2jlwZuAf+RtPoAulQbJOSMHX79Um0HG+l0eh/PZboxztVqPlHOw+ghR4qm175c94J2aASB6RZLRfYtmYpo9R+aRonlJ9F0dLCU2WA1Hq6PsVRxmFpg/iHo7V9k3jpAp2ZJw7jy/fVR8IDf6A3+i28Q1racwTNjMiPaFlUsPUIlrRHb9ypyjqaTsE0pEgR6qF/Qj7eyt/DOaPMN+pQvoE3t6yPylZcjVGfiMKHSsrEZe07wfz/d109NrPxNJ6nUPs2FFicAN2GR6Hn+iTdqxrhxNfIgZtE9OcbKlV8OvggPfBvGo3Pou6OGPT9+6lw2V6iARab25dklOXhGmkcxhHvZSY3UTG+rzGx69NlHWx74cBbV0ZtaLSu9xWU0ALkAi1rLGfgac7OcO4APsqSk484YX7e2cLRxFem0im551f1CYJEWJu32T0suqVHh1Ykmw9B2HP1XcvwzGscBSl3InkPb1UNPLNI83t+v6pdZniOa+HiwtEqhj6Vlv47DaXGLLNxVORdT9m/Rh5fT8y2XYbVERqG3T0KWCwIElWgbgc/yRtckH8VYsvqXgABwMEXXTYLFOG9u+y56pTO7Y1jY9exVjA48Ps4w4WIK6a1ZbFNTXT0XKq8tkuB9FtUqQ0xAAjYW9VxOVYgN2XS4XNgYBN9oVoyCca8HknjHFNqYpzmaYIF28z1Mc9ljALtvE+SMqYl7qdm2AA2BA8wHaZWMfDh5Fc08cm2zm3RihqZadTJXqq7KakqWkvo1siDUjD0VbBuaLqFoRq0FpksJEKvVxYCj+NWaHZclJU/iUkwPeA7nz5dbqrWqVNRkW6mw/O5VttE8zPL9dkZZ+9vyXoNNo5kZr+IQREz0t7jmiwmUtEEtOruZv6K+1sevcqGrQJdq1u7AEgfZY19+TVixLBEaJ6R/ZUsJhzJBotaP6tz91px6oGkC5BHUkJtW7Enwp1nuabNcZ6AkfVFiaLnNtqM8pAAPfqrj3GLNnuTE/ZVquGMbA9Ze6P8rLQ0Y/8NqSfKR7hTsyd/MD6/2WvQZAn+5HtKk12B2HoprDH2aeRlOnlTWmYFu391ZayRa3S23spSLXhROpybCLbqtKPhGLvyRuwrdUm5A5jl1goP4YC4uDjMbzOmeiVXAg3c57ptZRvpU40yWz3iY69Vh+eo0v8lRuFZr+cvdyHlF/eZQZgwCxu47AAQB1spXYhrACGkuv6x17clSBJN55LKiqNOTIcPhoHc/n+wgxFK3pJVipW0m45qtUxc25QnxKjPWc/mZmSTAAvPKO65v+JMc6xsLBbOa1TWljLUpu4fjI5D/aPuq9HJGhQaXsqrApYoEbhS8KfxD2IU7cnHRTU8nbH7CyqRppsChDQq2PZ+MWcIB7/wCVpMyto5BTjL2f0g+qd9scU0FkmOB+fywJk7H/ACrr85udFu/P2Q4fAM30tU4ypp6Bbc2+Io5NlEVu6Pjd09XCAc1FwfX7KNte2YpMllC6mOyEYf8A3H6JCkOp/fsjZ/bFqvogxGWsfuJ91F/AaX9P3V52G7n7Jjh+hS2/sev9GZU8NUP6fugPheh0+61Rg+4SOE/cI79hSMr/AMZo9PunWn8GUkDo26XjBpsWuE7XBVxniuiYBcWk9Wn9Ekl1LJIi4IvYbNGPHlM94cLAwdx3UlLEjeCZ7+ySSrs2TaAfmLW7Bxn0U1DFhwkfdJJZjN7UNxVWHUrtEA89kR7JJKqd2TY8/uENQmLCfcBJJMRXqUmkyfMQL/opC8A3m+39kkln1Zr3RGxukkgR3NyfS6hxWJDdxJdtMxHpskkssZkEHn+7qLFVtPqbfv7pJKcuI0ijVqS7e+yw81zAucaLCR/9HdonSP1TpKFlqNL+H6GMaNiL+u5+yFtHn0SSRkVMcPAQpf3Sc1JJc7ZVDsmVZbfl+90klpMRJxItClFTkQkktKTE0AKUnojGGCSS0opmbGfhrKLhdO5SSWZpGkxgz/KNlGEySxXRlinSjcf4Qlo6JJLTQgXUbpJJJ0B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78" name="AutoShape 10" descr="data:image/jpeg;base64,/9j/4AAQSkZJRgABAQAAAQABAAD/2wCEAAkGBhQSERUUEhIVFBQVFhUUFRQVFBQUFBUUFRQWFBQUFxUXGyYfFxojHBQVHy8gIycpLCwsFh8xNTAqNSYrLCkBCQoKDgwOFw8PGikcHCQpLCwvLCkpKSwsLCwsKSwsLCwsKSkpKSwsLCwpKSwsLCksLCwsLCksLCksLCksKSksKf/AABEIALcBEwMBIgACEQEDEQH/xAAcAAABBQEBAQAAAAAAAAAAAAACAAEDBAUGBwj/xAA6EAABAwIEBAQEBAUEAwEAAAABAAIRAyEEBRIxE0FRYQYicYEUMpGhQrHB8BUjUtHhB2Jy8RYzU5L/xAAZAQADAQEBAAAAAAAAAAAAAAAAAQMCBAX/xAAmEQACAgMAAgICAgMBAAAAAAAAAQIRAxIhMUEEURMiMmFxkaEU/9oADAMBAAIRAxEAPwCTjITiAuZqZyVWqZs4rzNTt2Oqdix1UTsxaOa5Y41x5qs/Emd0ahsdW/OAFC/OlzReeqfiJ6oVm2/PVA/PSsV1VAawToLNapnblA/M3lZrq4S+KCdCLxx7uqifi3dVUOIQGuU6EWxWPUotfdUeIUUlOhWWnFM4qrpcnNNyQ7JdQQl4UfAKb4cpisd9QKCrUCJ2HKE4Ra4LozaohDxLqUYRN8MjgumhgDZWNV1WwToR6rpezYVRW8ILKjVKsYN6UmOKNOmEz2pqRTVHKdmqJaYREKKk9SlyLEUMVugcbJsZUugJTGWaeyQCVPZE1ZYx4TI4STAzHVAq9TFhV+E4ohg1uidknxirPxRlWRg07cKEcQdZCMSUWpxVkUQi0IsKKPBJRDDFWwE5S2Cip8MkMIrIRByNg1IRhk4oKxqQgo2DUDhJwETihCVhQSZyFxQkpjH1IXOTJoQIEptSlp0HPMNaXHo0En6BDUwTwSCx4LfmBa6R62stARlyjL0bmEbjfbuo9KAJqLkYfdQMcjBToLJHvVnCOsqL1bwhWZI1E08NUTVal1FQclVUqNhNqo+Oq0JQlTAhxLrowVDVN1KNltCLVPZSNKjpbKRlGUmMPUkpBhh1STEY8IoUUqQFMyIlVy+6nKruZdICcOS1IWNUoagCNIp3FCUANCINQgogUASAIYTgpkCHemCRatvCeCcZUAIoOAPNxaz3IJmPZaSvwBiNpk2AJPQAk/ZX8s8O18RPDZYWlx0iegJ5ruMl8JDDSS4PqkRqE6WtsXADntuuhqYgNaNVKIEth0l94vyAvPsunHiT/ky8cLfk4jCf6W1SYfXpCILgzVULZncwBNuUroj4WwVJoZwWugyS6XVCf+UiPQWVs5m7UGgtaJJDbzYSQ76c02DrhxLnCYJnckxsY6+irGWGJ0Qwwgrl0kwOLZTbpoUhSGqHWDb7BziNx3lWqlV7mg03XMyJ1CRcjUPXmqlEcdzhSpF0Eap8rQYBGqJJsRzVmnhnU2lruGDM8Om0kCbkucTJKv8ApIteNLhyniLw5VxjKZBbLQ7TIgwSJaYsNuq5Cj4QxLK7W1KDy3UAXNGtsbnzNkL1bE5sQG6WtgnRtcH2PNRUPEDaBaX0g4GdRmdN7W5eqhLFGzlyYfyN6o8VxFCHubBEEiDYwDaQo+GV9HOo4TMacOpU6oESHAB7T2cLj2K4rxB/pDTLj8FWa1wEmhVdJ2kBr9xPefVSljaPPtxerVM8lurmDV3HeHcRRE1aD2jrAcPq0lZ7HQoSKpNFvUkXqAVEWpTN2TByfUog5ECgBnhIIwE+gIsCembJw4oWvARisEhj6ymS+JCSdBZnNCJMAn0pkxIHBSBifhoGRtKJGGIpQIg0p9KMlCEADoRtYn0pwigscNRMZJgCSbAdSmDl0nhfCzBA8zn6dUbMEao9U0rNQjs6NDw94KLXNrV9Ba0axSBOubadVoEbxfZdi/OQWlskFxhstgj1791y2deKhg6mmDeCHapAnkW9OnqsSrnBru3JLuXIAX+iqnryK6XxOMb9s6jGZsxjSWua7q+/2689rKl4WzkV6Rlwe8Oc1tvwFxIIHSf0WG97Raq4R0cCR9AR90LMRocSxjmPYHFzWx8oHzibObHf3C3+Oerf/DoUMl7yOlx2W+dpLoG/lkG1zcbW6991LTzFv/rZ8xAcBBkAf9JslwNfE0xVAc2lsNZhzyDDrRAAiO/XmuiZ4apNAfVqGYHyhom9mSRLr2tCysbkrfCOf5Ck6s57w659Oo41XaDWe86Z8sj5HE8iQD6St6rgST5bzckGel1DVbDdrXAaYdYWk6jA2VLBYBuqPKJ3DXPaCCY3Bse4KtHLqqoFKlbK+Y5rSwpGqo4veQ1tNkTJ/G7+lvc78pVfEYvWDUbDnlujra5MDad7qXMcoGFGpgNRjzLqlQ6i4nZrndbWNgs/g8WmeANL9TfKCADJ2DjYT1Snlb5R1Qi3H8nlBZPisS4uOHdwwLOeQBT6wep9Fcq5k+m3XiXtqu/rbIJIF4EWPZWcdmDMPSYx41mSDuAXixs3e9vZV4FRl6QZJmNJfPrO3sbKn/nuNX0rPDt+6VE2Gz6mW6narbh3LryuuV8UeGKfC+Lw5IY992OGkDVN2AgQ2eXda2ZZQ/huNF51Nvpva/Q39Nws5+DNSiPi6jhEaJ+bu1rdoPObz9FzSxzjxnFnfHt/s4oBG1q67OqtIYUUqbAwaw5uxcYmXOduTeFzjcMFCf6ujih+ysqwiBVsYYIhhVjY3RUD0TXK18IiGF7IsdFVE1WxhUbcKlYFSElfGGTJ2MzJTa0BKAVVQiTByMBQcRPxUgJXIdQVepXUJxCaTC0WalVBxlWbWkqI1blb0ZjcvNxSjdipKz3EykyVrRGdjbyqjxa1OnMa3Bs9JXdY0ChajYAQCNh2B5u/vK4Xw3QeK7amk6aX8wmIiQdH1K6rw5h24jFsFcEUwC4MkwSNgex3PYQtKD9HXhtQlJm5lPgWnX4dbEOceIQ7htvrEGz3b3N7RayvZ/gW0Z0YZlBlNsNDWNY6oTPmJHKxj7rpc3xww1IGnT1aC0NbTYSdJF4a3t06Ljc/8S1MS4OosI0s0ua4sBnUdUh1nN232IXTjUYuhfEuWXZrhilzKgcNNnWgtHlHQHn6q42i17iXw2W8MTY3IMekhpP/AB7qKnSxPD1PHDp9KTQ0+7qeoNCp1CHNlzgGjkCGsH/KpJ+0lU2R7MpKS4z1TKcPw6IpCpJawNDrXgRJA2RnFUqGkVnsk3BcBpPWC7aF5plmJqUKragq6rFrmuc75D+FrYMcjda9TMXYgjiCm0izAXagQbh2wsYjbY9QoSbXo8WXxJqX2vsvYnFN4ruHUYKU+Qy4RJ2BNnXmCqORZ+ariQGloLmSI1AiJsd5/XuixGGLmOAgOghnELHN1x5fO8GByn/adtlZyTAllJopBp0tDTXIY1rnbvfvqcCZj0UWmzqnFao1zRDw5rr0qouDaCROod7T2K5wZJUpU3vptcabCS6paIpu8xiZ5chyK28sx7+O1o/maSNWgGBMifaR9VsYyX66e06mlsf1AzI904Lts5ofIngbj6ZyWagOa5ovoqteWjm17ZBPMNDnbj0WR4io1gaXCY5zWiXFvzg7CQL6d7Cy6bH+HHUxRNJ3xDg3Q+Q1stiIdB2N78jHJZeOovaIa/hmI01mwRFiNXyn8iu+1JHs4ssZpOLCywvNPiPltSkCSI+Zh5EHb/KhzLK6dXSakkGBTcPmBJjSeRjvyQ5QfLUZxGuqVJ8oeKjiZEk6ZDR2nkofFGLdh6FNrfM8VmOkRDdILi0+oslKnDpL5UU4uzA/8dr161RgLG6HFjdWpocAYllpjusjM8K/D1XUqghzY2MggiQQei7PM830ufVmPJrHbUwFrf8A9OAXn9fEvqO1VHF7oAlxkwNrry8kYo8THKTJm4xSMx4VElG1SotZojMh0RfxQdFREImwgCw7MZ5ITjygEJi4LIw/jnJJp7JJ8DpBRwb32aCVZ/8AH6o/Cu4pYNrbAAeikNIdFamRPPKmU1h+BQPwFb/5uXpPACXACLaFSPLKmBq86bh7KJ2Edza76FermiOab4Vp5D6I3f0LVHlFOmRuClC9Uq5czm1v0VStg8OLPa0dJEJ/k/oWh5uKa08g8PVMXV4VLSHaS4lxIaAIHIHqF2QyrDu+VrD6KXD4dmEeKtNkEy1xB2aYJP2TjJSlRqONt0bpyNuHw7abmtc8MY0vE+cMEQZuBcx0WXkdI1KwNJtwdRnkAdN/VaWb5mypSBpkuLhbSfNG5k7A2nvFlkeEsydQxBZUkMqSAX/+yQ1xbeTqBMei7tlqd0eYZV5O/oVarQ8Uww1QPI17i0EgbSAV5vWdia2IfUxTWMINmBoYNU7kiZA6mZO+y1s9/wBQH0MS5jKTarWhpBnS/Vpk+aDI2Q4gOqiSyXPkvh0aSb6dR5CYXPJ+kc/x8bUu8salnjqTAYk/jJAM/wC0uPv2Ect1NmeW0MYwVBSHEZ5mOktBuDDhtIjnPPusTNRwg1hOqY8rZLrR0F7c+ys5Pi3Ma0g+R7dQEXEPhzY5Ht1lYUTpliVWvJVzbGUaJOulxTMCfMSeYA2EK/lOLpuAY2k6g+JDXjU0jf8AFf7DtKxvFWF1yW3BMg9AWG3e7XH2VLLcY9lBrXPnhmaZkkNi8NJvp5Rsu26kelGNnomCzNtVpA08QW5Q6LFpGwcOXcKrUrOaC8zUO0OLR2uRBEbbTdc3imcSvRq0pYaga9+kx5Zh0j2+6mdR013VX1C4S4gARqk318nfQXWZxUvROeKLCw/+pzsPX01KJ4UupgUmgQ9pAIDTGqDYmea6HD+M6JqPqOoV4q6GNGgua59QhuvWPKxgtJJvNlk06GX1a4xFeoSWhobScw6QQXOLg1o80kyZnn1tR8feIxVptbhnnTxGRAILnXcwkECA0tsOf0UddV5PHnhabckdjmniBtCmNIBDpAuGgmSIl3QAWAJuqeDzqnif5dUNc2QD84LSejjBB9IUGV4KsMMOPpc2tDmaPOWVInVpIH07nZV8Fkx4hLvMJLvJJbJnzExH1MjbdKDvwen8P8OTE/TRFmIOFrOoUG8PUA5r2sb5g78WveRee4SzbL2U8EHPO1Rr3OMlxJBbfuZV/wAW5nVoMw7g5pnUx7HN1Ts4GPqFz/iDOnVsFV/lgCaYLhIGrWCIB9DsqvItWvZzzzqUHFvpyua5sapgWYL+p2k+mwHRUAVGGlOJXnO2cSpBhSNUQBUrAVmjVokRAoS0p2sKVMdoNPpTcMoxTKVDtC0pIxRKSeobI9CLQm0qNtWeqkF107JkKGNEoOGRyU2ooDWSdB0EMKMU1GHnlujZUckmhtMF9CUDsCHfM0H1EqbWd0ZrQikxdKowDB+AD0snq4RrmkOFlY+IB3WRmGdeV7LtdBALfNfawHO6dJC2oqVmTUbTadDHW1S4RY2BaRuYCo4vJeE+dT3EbtcdQb0Oo3R4SsRQYbucHXJEEEOsI5HsrhxRe0k7u7jrutX+x6SqoszsDiGudw3OFQkyGXmNyWPOzhvHNdJg2MLSJJ2h+ojsCRMAzAIC5rDUdbny7zCHMaRuB0PJwt6grWNYQ4ao4jGS6JiCCCR3gtPp3XVrcTolG0aeKxMNAbUY+oBI2ttMgCTztMlZTqhIc53kBEBrZsNUk3uSXFx+gRVcyZTcGcNxeRqaWktbDTvr+aQT8sqkcS2o+KhdJ5uPl72PbquWTZzttppIfPsJVedQDX03QTpMaXWLXTOxgGbeoVZuT1XXqPZSb11a3kdhJP1K6nK/BzOCS2vUa8k6QINNo5Atsb9iFVzPwi4Na4PfVkwW02v1A72aCZ2NyRC6VJMpj+XD+N0ZuFDaY8ri4wGiTcMGwj3k9Z6LVwuE1Nl7SO/T1VTCVaVD+U9j6L5J0vbDoJsSTuT1Tv8AEbfMymx7nbeaGtk+hJhUuNeSkp7LjGflYeHBp06pGr+kAgEjuljfDwptDY2hzDHmBF2unkVLkXiJtOsGPaQ1w+fm186oIjbcT2C6LOsU0Uy7UCSCKexl3KOo5lCin0lJybp+Djx4vq0w7DNc59XQRJiJeDvA8tiNrrp8nx9Z3D+IwrKj4A4rdTXD/kSAXXj+yxfB9EEvfVa3iF79VgC4g6bcyYAt3WvmviotPCYJcDEDmREz1ib7dL3jirvOHHjwynNqCKmbYqviKwNWgaVNoIpgggk21WIgzFlx2a5y0sfSZqIc5rocCAxzZBsbzeDyXoeaBz8NrPzMh/eD5XN/fQLzHPsPpxD+jjxB6P8AN9pI9kpWvJzODjNplEOTh6YJKJQkFVG2uoE7UAWBXRNxChARgIGTjEIxXVdrVJCQEwxZSUMJIA9GaxIjoib3TuartGCITzURbdSudCFwkRCm0NCCSYsj1CTJ5/8ASQEosm19QoapPWFE6rC1YqJ6j+kLKzKmXNdFrbix6qd9ZVa+Igde235ofRrhy9XGx5Xi0WiQZ2F5U+Uue/zkkMY64HywBFzz32R42gw3IDbfK3rvMq9kOLpNaWFhgxzcIPRwB83qrQW3WXi3Pt+CLG1AKrXtMgyIG8xH+VcwVUOLGk3OthH+06v7qvmeDMGJDSYt1HcXA7Lc8FYDDPpnW1rqrTAJc9pDd2wJ6kmevoulujtnlUI2Pgcjrmi55YHMZJDy5swB5nATJt+Sw8fhZI0kapFpFzPOV3T2EUn0GPLA9jqbXHzBoIieUkLKxfh59MMDtNWRZ7JYCQPxCTE+4UJuyGL5X7PYu+FMIeDOsmDpibQNj7iFo0ct4dV1YPcG6Jc0XBG4dHUXXC4ijiaVTRSL2Go6X1D8rWgGzRHQECOgW7ifF3DpNo1Hy8MDHEN8xbEEmDab9SsxkqON4pZZvXoXibOadUUwKLqr2Elr3N0tEiDc3PLYclzmKqtpkOgXaJPcWHuulwraOIZpD9VpAkav0I9VzufZCDQNRtn0XOJBJh4nSY6Hn9eq0n7kdMYrEqkjIxeahjmvsfNcDmI2HQ3CkreKZH8mmSeRfYCd/KP7rPo5GNQ1OBeQHO97rbwmVNFoTeT6IZPlS9Kjb8H4ri0ZJAqipNQ7Dm0W5CC1X8LkjS8ni8z/ACy1sskkubqNzcm43ssTA5G5lUFryz+oiILRuOi6jPsFVbhy7D1HPgExDdTmx+EgTI+6Ub66Hg+TKCdHM+K/Fga84emA9jYDzqMOIHyQOTTHPcdlx2Oxjqry95uYFrAACAAOQgKF5kyiYFCTsk+uyOU7Sj4YRCksGrIpRtKRoqRtFIB2lOCn0JgEgC1JSnKYFMdhhMm4qdAHpTUJcij3Tlt1YmRhC42+8KU2lA50dVmhgapm3v19kBHOUxO/7+6QaTf9/VICF9+aAthTkwf8QoatJJIZWrOHZZuLdawWlUoeoVOtgj+7rYjAxTuq0Mqr0zSI1BkEEkuAmRY39EGNy4xt6LOc3Q3SRztbed5VcbSZvG6ZtfFB7wGkiJJIMA9PzC3/AA5nbWVj8S4uOmGOIHl/qvFibXXCtq8MjQ6YuYuLwdJ6Ba2S4tz3E1S2SNLQAWiDeL+yo+Js6JVKLR6Cc/oVS7S9vkOm8NNxOoT8w5LBxviGryc0MY8g6Wy0jcTzuOnNYeY5U15hxIttH6qTAFwHDefK6Ym8EbDsNlN2/I4YIw/fyjreM3EUzphrhBBHym0g+91zGd5KKp1MbJPzNO/Tnyt9keWB9OoWXDSIaeQvNudt/ZU/GebPaKLWuLXNBc9zTDnEucA0RyJWW+h+RYJbQ6gcsyF7aodLmFsDaIgggydzYbLoPEmPFKlpDg2Tre8iYAMwBzJNgPVcflOd4gXc8m/zG7h2uqmf4h1RxJc4iSRqMwErRPPneb+iFmacRznbSduYAsB9AFuZPmBsN46rk8DTly1sM8tdBs4fuUE41JUz0NmMa6mALO2PpH/S1MpxpZY3b+XcLjsux0QXArqsC5r480el1aLBQUVRiePvCIDRiKDJkniNaJF7h8D7rgm017zgtIaWwTz6z6Lz7N/CoxLXYrB7GS+kRBDhvp5T1HVZyY76jDRw+hWcK0TdROBBgiCNwbEJalziHrN8xR02yhBUlMrIxnMTaVI9IIAEMQvYpZQEoADhJI0k6GeldlJVpBokOB9AbKzUy06iAbz0V2jlwZuAf+RtPoAulQbJOSMHX79Um0HG+l0eh/PZboxztVqPlHOw+ghR4qm175c94J2aASB6RZLRfYtmYpo9R+aRonlJ9F0dLCU2WA1Hq6PsVRxmFpg/iHo7V9k3jpAp2ZJw7jy/fVR8IDf6A3+i28Q1racwTNjMiPaFlUsPUIlrRHb9ypyjqaTsE0pEgR6qF/Qj7eyt/DOaPMN+pQvoE3t6yPylZcjVGfiMKHSsrEZe07wfz/d109NrPxNJ6nUPs2FFicAN2GR6Hn+iTdqxrhxNfIgZtE9OcbKlV8OvggPfBvGo3Pou6OGPT9+6lw2V6iARab25dklOXhGmkcxhHvZSY3UTG+rzGx69NlHWx74cBbV0ZtaLSu9xWU0ALkAi1rLGfgac7OcO4APsqSk484YX7e2cLRxFem0im551f1CYJEWJu32T0suqVHh1Ykmw9B2HP1XcvwzGscBSl3InkPb1UNPLNI83t+v6pdZniOa+HiwtEqhj6Vlv47DaXGLLNxVORdT9m/Rh5fT8y2XYbVERqG3T0KWCwIElWgbgc/yRtckH8VYsvqXgABwMEXXTYLFOG9u+y56pTO7Y1jY9exVjA48Ps4w4WIK6a1ZbFNTXT0XKq8tkuB9FtUqQ0xAAjYW9VxOVYgN2XS4XNgYBN9oVoyCca8HknjHFNqYpzmaYIF28z1Mc9ljALtvE+SMqYl7qdm2AA2BA8wHaZWMfDh5Fc08cm2zm3RihqZadTJXqq7KakqWkvo1siDUjD0VbBuaLqFoRq0FpksJEKvVxYCj+NWaHZclJU/iUkwPeA7nz5dbqrWqVNRkW6mw/O5VttE8zPL9dkZZ+9vyXoNNo5kZr+IQREz0t7jmiwmUtEEtOruZv6K+1sevcqGrQJdq1u7AEgfZY19+TVixLBEaJ6R/ZUsJhzJBotaP6tz91px6oGkC5BHUkJtW7Enwp1nuabNcZ6AkfVFiaLnNtqM8pAAPfqrj3GLNnuTE/ZVquGMbA9Ze6P8rLQ0Y/8NqSfKR7hTsyd/MD6/2WvQZAn+5HtKk12B2HoprDH2aeRlOnlTWmYFu391ZayRa3S23spSLXhROpybCLbqtKPhGLvyRuwrdUm5A5jl1goP4YC4uDjMbzOmeiVXAg3c57ptZRvpU40yWz3iY69Vh+eo0v8lRuFZr+cvdyHlF/eZQZgwCxu47AAQB1spXYhrACGkuv6x17clSBJN55LKiqNOTIcPhoHc/n+wgxFK3pJVipW0m45qtUxc25QnxKjPWc/mZmSTAAvPKO65v+JMc6xsLBbOa1TWljLUpu4fjI5D/aPuq9HJGhQaXsqrApYoEbhS8KfxD2IU7cnHRTU8nbH7CyqRppsChDQq2PZ+MWcIB7/wCVpMyto5BTjL2f0g+qd9scU0FkmOB+fywJk7H/ACrr85udFu/P2Q4fAM30tU4ypp6Bbc2+Io5NlEVu6Pjd09XCAc1FwfX7KNte2YpMllC6mOyEYf8A3H6JCkOp/fsjZ/bFqvogxGWsfuJ91F/AaX9P3V52G7n7Jjh+hS2/sev9GZU8NUP6fugPheh0+61Rg+4SOE/cI79hSMr/AMZo9PunWn8GUkDo26XjBpsWuE7XBVxniuiYBcWk9Wn9Ekl1LJIi4IvYbNGPHlM94cLAwdx3UlLEjeCZ7+ySSrs2TaAfmLW7Bxn0U1DFhwkfdJJZjN7UNxVWHUrtEA89kR7JJKqd2TY8/uENQmLCfcBJJMRXqUmkyfMQL/opC8A3m+39kkln1Zr3RGxukkgR3NyfS6hxWJDdxJdtMxHpskkssZkEHn+7qLFVtPqbfv7pJKcuI0ijVqS7e+yw81zAucaLCR/9HdonSP1TpKFlqNL+H6GMaNiL+u5+yFtHn0SSRkVMcPAQpf3Sc1JJc7ZVDsmVZbfl+90klpMRJxItClFTkQkktKTE0AKUnojGGCSS0opmbGfhrKLhdO5SSWZpGkxgz/KNlGEySxXRlinSjcf4Qlo6JJLTQgXUbpJJJ0B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180" name="Picture 12" descr="http://t0.gstatic.com/images?q=tbn:ANd9GcQ93m3_DkSKQLB6Glcu1ockoTPS5QuDPAOAQnZuugMrPXAiCJREyBgvm_7T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114924"/>
            <a:ext cx="2619375" cy="1743076"/>
          </a:xfrm>
          <a:prstGeom prst="rect">
            <a:avLst/>
          </a:prstGeom>
          <a:noFill/>
        </p:spPr>
      </p:pic>
      <p:sp>
        <p:nvSpPr>
          <p:cNvPr id="15" name="Téglalap 14"/>
          <p:cNvSpPr/>
          <p:nvPr/>
        </p:nvSpPr>
        <p:spPr>
          <a:xfrm>
            <a:off x="3419872" y="4725144"/>
            <a:ext cx="85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Esküvő</a:t>
            </a:r>
            <a:endParaRPr lang="hu-HU" b="1" dirty="0"/>
          </a:p>
        </p:txBody>
      </p:sp>
      <p:pic>
        <p:nvPicPr>
          <p:cNvPr id="1026" name="Picture 2" descr="C:\Users\7.b\Desktop\Anyaknapi-csok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2241563" cy="2420888"/>
          </a:xfrm>
          <a:prstGeom prst="rect">
            <a:avLst/>
          </a:prstGeom>
          <a:noFill/>
        </p:spPr>
      </p:pic>
      <p:sp>
        <p:nvSpPr>
          <p:cNvPr id="13" name="Téglalap 12"/>
          <p:cNvSpPr/>
          <p:nvPr/>
        </p:nvSpPr>
        <p:spPr>
          <a:xfrm>
            <a:off x="0" y="1124744"/>
            <a:ext cx="1360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Anyák</a:t>
            </a:r>
            <a:r>
              <a:rPr lang="hu-HU" dirty="0" smtClean="0"/>
              <a:t> </a:t>
            </a:r>
            <a:r>
              <a:rPr lang="hu-HU" b="1" dirty="0" smtClean="0"/>
              <a:t>napja</a:t>
            </a:r>
            <a:endParaRPr lang="hu-HU" b="1" dirty="0"/>
          </a:p>
        </p:txBody>
      </p:sp>
      <p:pic>
        <p:nvPicPr>
          <p:cNvPr id="1027" name="Picture 3" descr="C:\Users\7.b\Desktop\www.tvn.hu_e0ea6c3bf5208eaf74de716c8626a82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84784"/>
            <a:ext cx="3751064" cy="2813298"/>
          </a:xfrm>
          <a:prstGeom prst="rect">
            <a:avLst/>
          </a:prstGeom>
          <a:noFill/>
        </p:spPr>
      </p:pic>
      <p:sp>
        <p:nvSpPr>
          <p:cNvPr id="16" name="Téglalap 15"/>
          <p:cNvSpPr/>
          <p:nvPr/>
        </p:nvSpPr>
        <p:spPr>
          <a:xfrm>
            <a:off x="4067944" y="1124744"/>
            <a:ext cx="1575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Halottak</a:t>
            </a:r>
            <a:r>
              <a:rPr lang="hu-HU" dirty="0" smtClean="0"/>
              <a:t> </a:t>
            </a:r>
            <a:r>
              <a:rPr lang="hu-HU" b="1" dirty="0" smtClean="0"/>
              <a:t>napja</a:t>
            </a:r>
            <a:endParaRPr lang="hu-HU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.b\Desktop\poinsettia-white-0899-1867-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0958"/>
            <a:ext cx="5076056" cy="3807042"/>
          </a:xfrm>
          <a:prstGeom prst="rect">
            <a:avLst/>
          </a:prstGeom>
          <a:noFill/>
        </p:spPr>
      </p:pic>
      <p:pic>
        <p:nvPicPr>
          <p:cNvPr id="4099" name="Picture 3" descr="C:\Users\7.b\Desktop\poinsettia-white02-0899-1867-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427984" cy="3645024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0" y="764705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Ez a növény hazájában Észak és Dél Amerikában akár két méter magasra is megnőhet, itthon csak kisebb példányokkal találkozhatunk a boltok polcain.</a:t>
            </a:r>
            <a:br>
              <a:rPr lang="hu-HU" b="1" dirty="0" smtClean="0"/>
            </a:br>
            <a:r>
              <a:rPr lang="hu-HU" b="1" dirty="0" smtClean="0"/>
              <a:t>A mikulásvirág szépsége nem a virágaiban rejlik, hiszen a kis fehér apró virágok nem képviselnek túl nagy díszítő értéket, de a piros vagy épp rózsaszín, fehér fellevelek annál inkább.</a:t>
            </a:r>
            <a:endParaRPr lang="hu-HU" b="1" dirty="0"/>
          </a:p>
        </p:txBody>
      </p:sp>
      <p:sp>
        <p:nvSpPr>
          <p:cNvPr id="9" name="Téglalap 8"/>
          <p:cNvSpPr/>
          <p:nvPr/>
        </p:nvSpPr>
        <p:spPr>
          <a:xfrm>
            <a:off x="3214678" y="0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Mikulás virág</a:t>
            </a:r>
            <a:endParaRPr lang="hu-HU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.b\Desktop\husevo-novenyek-es-gyogyito-hatasaik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61049"/>
            <a:ext cx="4427984" cy="2996952"/>
          </a:xfrm>
          <a:prstGeom prst="rect">
            <a:avLst/>
          </a:prstGeom>
          <a:noFill/>
        </p:spPr>
      </p:pic>
      <p:pic>
        <p:nvPicPr>
          <p:cNvPr id="1027" name="Picture 3" descr="C:\Users\7.b\Desktop\venus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9"/>
            <a:ext cx="4716016" cy="2996952"/>
          </a:xfrm>
          <a:prstGeom prst="rect">
            <a:avLst/>
          </a:prstGeom>
          <a:noFill/>
        </p:spPr>
      </p:pic>
      <p:pic>
        <p:nvPicPr>
          <p:cNvPr id="1028" name="Picture 4" descr="C:\Users\7.b\Desktop\dionaea_olc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984" cy="3861048"/>
          </a:xfrm>
          <a:prstGeom prst="rect">
            <a:avLst/>
          </a:prstGeom>
          <a:noFill/>
        </p:spPr>
      </p:pic>
      <p:pic>
        <p:nvPicPr>
          <p:cNvPr id="1029" name="Picture 5" descr="C:\Users\7.b\Desktop\dionaea_typ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5" y="0"/>
            <a:ext cx="4716015" cy="3861048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1"/>
            <a:ext cx="44291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rgbClr val="FFC000"/>
                </a:solidFill>
              </a:rPr>
              <a:t>   Vénusz légycsapója </a:t>
            </a:r>
          </a:p>
          <a:p>
            <a:endParaRPr lang="hu-HU" sz="3200" b="1" dirty="0" smtClean="0">
              <a:solidFill>
                <a:srgbClr val="FFC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Észak- és Dél-Karolina lápjairól került Európába az 1700-as években ez a növénykülönlegesség. Valószínűleg a legismertebb és legnépszerűbb ragadozó növény. Aktív ragadozó, nem úgy mint a </a:t>
            </a:r>
            <a:r>
              <a:rPr lang="hu-HU" b="1" dirty="0" err="1" smtClean="0">
                <a:solidFill>
                  <a:srgbClr val="FFFF00"/>
                </a:solidFill>
              </a:rPr>
              <a:t>hízókák</a:t>
            </a:r>
            <a:r>
              <a:rPr lang="hu-HU" b="1" dirty="0" smtClean="0">
                <a:solidFill>
                  <a:srgbClr val="FFFF00"/>
                </a:solidFill>
              </a:rPr>
              <a:t> vagy a harmatfüvek. Sok fajtáját alakították ki a növénynemesítők. Rendszeresen virágzik és csíraképes magot köt. Átlagosan 4 cm-es fiatal példányok 5 cm-es cserepekben, apró csapókkal. </a:t>
            </a:r>
            <a:endParaRPr lang="hu-H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460</Words>
  <Application>Microsoft Office PowerPoint</Application>
  <PresentationFormat>Diavetítés a képernyőre (4:3 oldalarány)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Szobanövények Erzse Eliza Kíra 7.b</vt:lpstr>
      <vt:lpstr>Virágzó és szezonális szobanövények Ők díszítik a lakásunkat, vagy éppen ajándékba is adhatjuk őket. Mindegy, hogy romantikus szándék, vagy a tisztelet jele, az Oázisban egész évben nagy választékot talál.  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Források: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Szobanövények Erzse Eliza Kíra 7.b</dc:title>
  <dc:creator>7.b</dc:creator>
  <cp:lastModifiedBy>7.b</cp:lastModifiedBy>
  <cp:revision>21</cp:revision>
  <dcterms:created xsi:type="dcterms:W3CDTF">2013-01-16T09:38:08Z</dcterms:created>
  <dcterms:modified xsi:type="dcterms:W3CDTF">2013-01-30T09:32:13Z</dcterms:modified>
</cp:coreProperties>
</file>