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71" r:id="rId3"/>
    <p:sldId id="272" r:id="rId4"/>
    <p:sldId id="273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5" r:id="rId13"/>
    <p:sldId id="286" r:id="rId14"/>
    <p:sldId id="270" r:id="rId15"/>
    <p:sldId id="274" r:id="rId16"/>
    <p:sldId id="287" r:id="rId17"/>
    <p:sldId id="288" r:id="rId18"/>
    <p:sldId id="289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56413-324C-4477-93D8-ACB081E236BB}" type="datetimeFigureOut">
              <a:rPr lang="hu-HU" smtClean="0"/>
              <a:pPr/>
              <a:t>2013.02.06.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86BF6-EA7D-4708-BA26-57C5D716825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E86BF6-EA7D-4708-BA26-57C5D716825B}" type="slidenum">
              <a:rPr lang="hu-HU" smtClean="0"/>
              <a:pPr/>
              <a:t>1</a:t>
            </a:fld>
            <a:endParaRPr lang="hu-H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4ABD-78FC-472B-A94C-901C30C496F0}" type="datetimeFigureOut">
              <a:rPr lang="hu-HU" smtClean="0"/>
              <a:pPr/>
              <a:t>2013.02.06.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A16F-2512-40E8-9C54-83EC7659D04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4ABD-78FC-472B-A94C-901C30C496F0}" type="datetimeFigureOut">
              <a:rPr lang="hu-HU" smtClean="0"/>
              <a:pPr/>
              <a:t>2013.02.06.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A16F-2512-40E8-9C54-83EC7659D0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4ABD-78FC-472B-A94C-901C30C496F0}" type="datetimeFigureOut">
              <a:rPr lang="hu-HU" smtClean="0"/>
              <a:pPr/>
              <a:t>2013.02.06.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A16F-2512-40E8-9C54-83EC7659D0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4ABD-78FC-472B-A94C-901C30C496F0}" type="datetimeFigureOut">
              <a:rPr lang="hu-HU" smtClean="0"/>
              <a:pPr/>
              <a:t>2013.02.06.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A16F-2512-40E8-9C54-83EC7659D0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4ABD-78FC-472B-A94C-901C30C496F0}" type="datetimeFigureOut">
              <a:rPr lang="hu-HU" smtClean="0"/>
              <a:pPr/>
              <a:t>2013.02.06.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1B3A16F-2512-40E8-9C54-83EC7659D0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4ABD-78FC-472B-A94C-901C30C496F0}" type="datetimeFigureOut">
              <a:rPr lang="hu-HU" smtClean="0"/>
              <a:pPr/>
              <a:t>2013.02.06.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A16F-2512-40E8-9C54-83EC7659D0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4ABD-78FC-472B-A94C-901C30C496F0}" type="datetimeFigureOut">
              <a:rPr lang="hu-HU" smtClean="0"/>
              <a:pPr/>
              <a:t>2013.02.06.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A16F-2512-40E8-9C54-83EC7659D0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4ABD-78FC-472B-A94C-901C30C496F0}" type="datetimeFigureOut">
              <a:rPr lang="hu-HU" smtClean="0"/>
              <a:pPr/>
              <a:t>2013.02.06.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A16F-2512-40E8-9C54-83EC7659D0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4ABD-78FC-472B-A94C-901C30C496F0}" type="datetimeFigureOut">
              <a:rPr lang="hu-HU" smtClean="0"/>
              <a:pPr/>
              <a:t>2013.02.06.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A16F-2512-40E8-9C54-83EC7659D0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4ABD-78FC-472B-A94C-901C30C496F0}" type="datetimeFigureOut">
              <a:rPr lang="hu-HU" smtClean="0"/>
              <a:pPr/>
              <a:t>2013.02.06.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A16F-2512-40E8-9C54-83EC7659D0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hu-H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Kép beszúrásához kattintson az ikonra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04ABD-78FC-472B-A94C-901C30C496F0}" type="datetimeFigureOut">
              <a:rPr lang="hu-HU" smtClean="0"/>
              <a:pPr/>
              <a:t>2013.02.06.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3A16F-2512-40E8-9C54-83EC7659D0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0A04ABD-78FC-472B-A94C-901C30C496F0}" type="datetimeFigureOut">
              <a:rPr lang="hu-HU" smtClean="0"/>
              <a:pPr/>
              <a:t>2013.02.06.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1B3A16F-2512-40E8-9C54-83EC7659D04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57158" y="1928802"/>
            <a:ext cx="8229600" cy="985846"/>
          </a:xfrm>
        </p:spPr>
        <p:txBody>
          <a:bodyPr/>
          <a:lstStyle/>
          <a:p>
            <a:r>
              <a:rPr lang="hu-HU" dirty="0" smtClean="0">
                <a:solidFill>
                  <a:srgbClr val="C00000"/>
                </a:solidFill>
              </a:rPr>
              <a:t>Debreczeni Sándor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71472" y="4643446"/>
            <a:ext cx="8072494" cy="2000264"/>
          </a:xfrm>
        </p:spPr>
        <p:txBody>
          <a:bodyPr>
            <a:normAutofit lnSpcReduction="10000"/>
          </a:bodyPr>
          <a:lstStyle/>
          <a:p>
            <a:r>
              <a:rPr lang="hu-HU" dirty="0" smtClean="0">
                <a:solidFill>
                  <a:schemeClr val="bg1"/>
                </a:solidFill>
              </a:rPr>
              <a:t>Dr. Török Béla Óvoda, Általános Iskola,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Speciális Szakiskola, Egységes Gyógypedagógiai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Módszertani Intézmény és Diákotthon</a:t>
            </a:r>
          </a:p>
          <a:p>
            <a:r>
              <a:rPr lang="hu-HU" dirty="0" smtClean="0">
                <a:solidFill>
                  <a:schemeClr val="bg1"/>
                </a:solidFill>
              </a:rPr>
              <a:t>1144 . Budapest, újváros part 1.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714612" y="1000108"/>
            <a:ext cx="3571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6000" dirty="0" smtClean="0">
                <a:solidFill>
                  <a:schemeClr val="bg1"/>
                </a:solidFill>
              </a:rPr>
              <a:t>Madarak</a:t>
            </a:r>
            <a:endParaRPr lang="hu-HU" sz="6000" dirty="0">
              <a:solidFill>
                <a:schemeClr val="bg1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500166" y="3357562"/>
            <a:ext cx="6000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b="1" dirty="0" smtClean="0">
                <a:solidFill>
                  <a:schemeClr val="bg1"/>
                </a:solidFill>
              </a:rPr>
              <a:t>Felkészítő Tanár: </a:t>
            </a:r>
            <a:r>
              <a:rPr lang="hu-HU" sz="2800" dirty="0" smtClean="0">
                <a:solidFill>
                  <a:schemeClr val="bg1"/>
                </a:solidFill>
              </a:rPr>
              <a:t>Pesti Zsolt 				   Blazsán Gabriella</a:t>
            </a:r>
            <a:endParaRPr lang="hu-HU" sz="2800" dirty="0">
              <a:solidFill>
                <a:schemeClr val="bg1"/>
              </a:solidFill>
            </a:endParaRPr>
          </a:p>
        </p:txBody>
      </p:sp>
      <p:pic>
        <p:nvPicPr>
          <p:cNvPr id="6" name="Picture 8" descr="http://t2.gstatic.com/images?q=tbn:ANd9GcQyNZOcaT-EGTW5_P-q-uD727fjRhNjCx51UdTSLEWgCRtUx9QIGQ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1024" y="3214686"/>
            <a:ext cx="857256" cy="830937"/>
          </a:xfrm>
          <a:prstGeom prst="rect">
            <a:avLst/>
          </a:prstGeom>
          <a:noFill/>
        </p:spPr>
      </p:pic>
      <p:pic>
        <p:nvPicPr>
          <p:cNvPr id="7" name="Picture 8" descr="http://t2.gstatic.com/images?q=tbn:ANd9GcQyNZOcaT-EGTW5_P-q-uD727fjRhNjCx51UdTSLEWgCRtUx9QIGQ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14290"/>
            <a:ext cx="857256" cy="830937"/>
          </a:xfrm>
          <a:prstGeom prst="rect">
            <a:avLst/>
          </a:prstGeom>
          <a:noFill/>
        </p:spPr>
      </p:pic>
      <p:pic>
        <p:nvPicPr>
          <p:cNvPr id="18434" name="Picture 2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3143248"/>
            <a:ext cx="1088515" cy="1000132"/>
          </a:xfrm>
          <a:prstGeom prst="rect">
            <a:avLst/>
          </a:prstGeom>
          <a:noFill/>
        </p:spPr>
      </p:pic>
      <p:pic>
        <p:nvPicPr>
          <p:cNvPr id="9" name="Picture 2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48" y="285728"/>
            <a:ext cx="1088515" cy="1000132"/>
          </a:xfrm>
          <a:prstGeom prst="rect">
            <a:avLst/>
          </a:prstGeom>
          <a:noFill/>
        </p:spPr>
      </p:pic>
      <p:pic>
        <p:nvPicPr>
          <p:cNvPr id="10" name="Picture 8" descr="http://t2.gstatic.com/images?q=tbn:ANd9GcQyNZOcaT-EGTW5_P-q-uD727fjRhNjCx51UdTSLEWgCRtUx9QIGQ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5857892"/>
            <a:ext cx="857256" cy="830937"/>
          </a:xfrm>
          <a:prstGeom prst="rect">
            <a:avLst/>
          </a:prstGeom>
          <a:noFill/>
        </p:spPr>
      </p:pic>
      <p:pic>
        <p:nvPicPr>
          <p:cNvPr id="11" name="Picture 2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5643578"/>
            <a:ext cx="1088515" cy="1000132"/>
          </a:xfrm>
          <a:prstGeom prst="rect">
            <a:avLst/>
          </a:prstGeom>
          <a:noFill/>
        </p:spPr>
      </p:pic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28596" y="214290"/>
            <a:ext cx="5214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hu-HU" sz="4800" b="1" cap="all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Vetési lúd</a:t>
            </a:r>
          </a:p>
        </p:txBody>
      </p:sp>
      <p:sp>
        <p:nvSpPr>
          <p:cNvPr id="4" name="Lekerekített téglalap 3"/>
          <p:cNvSpPr/>
          <p:nvPr/>
        </p:nvSpPr>
        <p:spPr>
          <a:xfrm>
            <a:off x="857224" y="1214422"/>
            <a:ext cx="3929090" cy="2071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u="sng" dirty="0"/>
          </a:p>
        </p:txBody>
      </p:sp>
      <p:sp>
        <p:nvSpPr>
          <p:cNvPr id="5" name="Ellipszis 4"/>
          <p:cNvSpPr/>
          <p:nvPr/>
        </p:nvSpPr>
        <p:spPr>
          <a:xfrm>
            <a:off x="4857752" y="2714620"/>
            <a:ext cx="3857652" cy="29289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" name="Könnycsepp 5"/>
          <p:cNvSpPr/>
          <p:nvPr/>
        </p:nvSpPr>
        <p:spPr>
          <a:xfrm>
            <a:off x="857224" y="3500438"/>
            <a:ext cx="3714776" cy="314327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hu-HU" b="1" dirty="0" smtClean="0"/>
          </a:p>
        </p:txBody>
      </p:sp>
      <p:sp>
        <p:nvSpPr>
          <p:cNvPr id="7" name="Szövegdoboz 6"/>
          <p:cNvSpPr txBox="1"/>
          <p:nvPr/>
        </p:nvSpPr>
        <p:spPr>
          <a:xfrm>
            <a:off x="1500166" y="128586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/>
                </a:solidFill>
              </a:rPr>
              <a:t>Életmódja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6215074" y="292893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/>
                </a:solidFill>
              </a:rPr>
              <a:t>Szaporodása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1857356" y="378619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/>
                </a:solidFill>
              </a:rPr>
              <a:t>Előfordulása</a:t>
            </a:r>
          </a:p>
        </p:txBody>
      </p:sp>
      <p:pic>
        <p:nvPicPr>
          <p:cNvPr id="10" name="Kép 9" descr="Vetési lú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285728"/>
            <a:ext cx="1739777" cy="18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Szövegdoboz 10"/>
          <p:cNvSpPr txBox="1"/>
          <p:nvPr/>
        </p:nvSpPr>
        <p:spPr>
          <a:xfrm>
            <a:off x="1214414" y="4357694"/>
            <a:ext cx="3071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Európa és Ázsia északi részén, vizek közelében, folyópartokon költ. A Kárpát-medencében rendszeres telelő.</a:t>
            </a:r>
            <a:endParaRPr lang="hu-HU" b="1" dirty="0" smtClean="0">
              <a:solidFill>
                <a:schemeClr val="bg1"/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000100" y="1643050"/>
            <a:ext cx="36433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Meghatározott útvonalakon repülnek, és minden évben jól ismert pihenőhelyeiken szállnak meg. A költési időszakban párosával élnek a víz közelében.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5000628" y="3357562"/>
            <a:ext cx="36433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A fészekalja 5–6 tojásból áll, melyen 25–30 napig kotlik. </a:t>
            </a:r>
          </a:p>
          <a:p>
            <a:pPr algn="ctr"/>
            <a:r>
              <a:rPr lang="hu-HU" dirty="0" smtClean="0">
                <a:solidFill>
                  <a:schemeClr val="bg1"/>
                </a:solidFill>
              </a:rPr>
              <a:t>Csak a tojó kotlik, míg a gácsér a közelben őrködik. </a:t>
            </a:r>
          </a:p>
          <a:p>
            <a:pPr algn="ctr"/>
            <a:r>
              <a:rPr lang="hu-HU" dirty="0" smtClean="0">
                <a:solidFill>
                  <a:schemeClr val="bg1"/>
                </a:solidFill>
              </a:rPr>
              <a:t>A tojó csak az utolsó tojás lerakása után kezd el kotlani.</a:t>
            </a:r>
          </a:p>
        </p:txBody>
      </p:sp>
      <p:pic>
        <p:nvPicPr>
          <p:cNvPr id="12290" name="Picture 2" descr="http://jazsoli5.freeblog.hu/files/vad%C3%A1s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857232"/>
            <a:ext cx="3214710" cy="457478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Téglalap 13"/>
          <p:cNvSpPr/>
          <p:nvPr/>
        </p:nvSpPr>
        <p:spPr>
          <a:xfrm>
            <a:off x="4143372" y="5572140"/>
            <a:ext cx="47863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4800" b="1" dirty="0" smtClean="0">
                <a:solidFill>
                  <a:schemeClr val="bg1"/>
                </a:solidFill>
              </a:rPr>
              <a:t>Vadászható faj.</a:t>
            </a:r>
            <a:endParaRPr lang="hu-HU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8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7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4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7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0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/>
      <p:bldP spid="7" grpId="1"/>
      <p:bldP spid="8" grpId="0"/>
      <p:bldP spid="8" grpId="1"/>
      <p:bldP spid="9" grpId="0"/>
      <p:bldP spid="9" grpId="1"/>
      <p:bldP spid="11" grpId="0"/>
      <p:bldP spid="11" grpId="1"/>
      <p:bldP spid="12" grpId="0"/>
      <p:bldP spid="12" grpId="1"/>
      <p:bldP spid="13" grpId="0"/>
      <p:bldP spid="1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85786" y="214290"/>
            <a:ext cx="5214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hu-HU" sz="4800" b="1" cap="all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Héja</a:t>
            </a:r>
          </a:p>
        </p:txBody>
      </p:sp>
      <p:sp>
        <p:nvSpPr>
          <p:cNvPr id="4" name="Lekerekített téglalap 3"/>
          <p:cNvSpPr/>
          <p:nvPr/>
        </p:nvSpPr>
        <p:spPr>
          <a:xfrm>
            <a:off x="857224" y="1214422"/>
            <a:ext cx="3857652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Ellipszis 4"/>
          <p:cNvSpPr/>
          <p:nvPr/>
        </p:nvSpPr>
        <p:spPr>
          <a:xfrm>
            <a:off x="5715008" y="2143116"/>
            <a:ext cx="3143272" cy="3000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" name="Könnycsepp 5"/>
          <p:cNvSpPr/>
          <p:nvPr/>
        </p:nvSpPr>
        <p:spPr>
          <a:xfrm>
            <a:off x="1500166" y="3571876"/>
            <a:ext cx="3857652" cy="314327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1500166" y="135729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/>
                </a:solidFill>
              </a:rPr>
              <a:t>Életmódja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6500826" y="221455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/>
                </a:solidFill>
              </a:rPr>
              <a:t>Szaporodása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2428860" y="392906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/>
                </a:solidFill>
              </a:rPr>
              <a:t>Előfordulása</a:t>
            </a:r>
          </a:p>
        </p:txBody>
      </p:sp>
      <p:pic>
        <p:nvPicPr>
          <p:cNvPr id="11" name="Kép 10" descr="Héj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214290"/>
            <a:ext cx="1246650" cy="18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Szövegdoboz 9"/>
          <p:cNvSpPr txBox="1"/>
          <p:nvPr/>
        </p:nvSpPr>
        <p:spPr>
          <a:xfrm>
            <a:off x="1857356" y="4286256"/>
            <a:ext cx="321471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Európa, Ázsia és Észak-Amerika </a:t>
            </a:r>
            <a:r>
              <a:rPr lang="hu-HU" dirty="0" err="1" smtClean="0">
                <a:solidFill>
                  <a:schemeClr val="bg1"/>
                </a:solidFill>
              </a:rPr>
              <a:t>erdejeiben</a:t>
            </a:r>
            <a:r>
              <a:rPr lang="hu-HU" dirty="0" smtClean="0">
                <a:solidFill>
                  <a:schemeClr val="bg1"/>
                </a:solidFill>
              </a:rPr>
              <a:t> fordul elő, de parkokban és falvakban is él. A Kárpát-medencében főleg a hegy- és dombvidékein vadászik, de az Alföldön is megtalálható.</a:t>
            </a:r>
          </a:p>
        </p:txBody>
      </p:sp>
      <p:sp>
        <p:nvSpPr>
          <p:cNvPr id="12" name="Szövegdoboz 11"/>
          <p:cNvSpPr txBox="1"/>
          <p:nvPr/>
        </p:nvSpPr>
        <p:spPr>
          <a:xfrm>
            <a:off x="1000100" y="1643050"/>
            <a:ext cx="35004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Rágcsálókkal, kisebb és közepes nagyságú madarakkal táplálkozik. Lesből támadva, nagy sebességgel üldözi zsákmányát.</a:t>
            </a:r>
            <a:endParaRPr lang="hu-HU" dirty="0">
              <a:solidFill>
                <a:schemeClr val="bg1"/>
              </a:solidFill>
            </a:endParaRPr>
          </a:p>
        </p:txBody>
      </p:sp>
      <p:grpSp>
        <p:nvGrpSpPr>
          <p:cNvPr id="17" name="Csoportba foglalás 16"/>
          <p:cNvGrpSpPr/>
          <p:nvPr/>
        </p:nvGrpSpPr>
        <p:grpSpPr>
          <a:xfrm>
            <a:off x="2500299" y="428604"/>
            <a:ext cx="4572030" cy="1571637"/>
            <a:chOff x="3240324" y="2000240"/>
            <a:chExt cx="4689262" cy="1655826"/>
          </a:xfrm>
        </p:grpSpPr>
        <p:sp>
          <p:nvSpPr>
            <p:cNvPr id="13" name="Téglalap 12"/>
            <p:cNvSpPr/>
            <p:nvPr/>
          </p:nvSpPr>
          <p:spPr>
            <a:xfrm>
              <a:off x="4929190" y="2000240"/>
              <a:ext cx="300039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hu-HU" sz="3600" b="1" dirty="0" smtClean="0">
                  <a:ln w="31550" cmpd="sng">
                    <a:gradFill>
                      <a:gsLst>
                        <a:gs pos="70000">
                          <a:schemeClr val="accent6">
                            <a:shade val="50000"/>
                            <a:satMod val="190000"/>
                          </a:schemeClr>
                        </a:gs>
                        <a:gs pos="0">
                          <a:schemeClr val="accent6">
                            <a:tint val="77000"/>
                            <a:satMod val="180000"/>
                          </a:schemeClr>
                        </a:gs>
                      </a:gsLst>
                      <a:lin ang="5400000"/>
                    </a:gradFill>
                    <a:prstDash val="solid"/>
                  </a:ln>
                  <a:solidFill>
                    <a:schemeClr val="accent6">
                      <a:tint val="15000"/>
                      <a:satMod val="200000"/>
                    </a:schemeClr>
                  </a:solidFill>
                  <a:effectLst>
                    <a:outerShdw blurRad="50800" dist="40000" dir="5400000" algn="tl" rotWithShape="0">
                      <a:srgbClr val="000000">
                        <a:shade val="5000"/>
                        <a:satMod val="120000"/>
                        <a:alpha val="33000"/>
                      </a:srgbClr>
                    </a:outerShdw>
                  </a:effectLst>
                </a:rPr>
                <a:t>Tudod –e?</a:t>
              </a:r>
              <a:endParaRPr lang="hu-HU" sz="3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endParaRPr>
            </a:p>
          </p:txBody>
        </p:sp>
        <p:pic>
          <p:nvPicPr>
            <p:cNvPr id="2050" name="Picture 2" descr="C:\Documents and Settings\tanar\Local Settings\Temporary Internet Files\Content.IE5\IX623H72\MC900441902[1].wm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240324" y="2301300"/>
              <a:ext cx="1146525" cy="1354766"/>
            </a:xfrm>
            <a:prstGeom prst="rect">
              <a:avLst/>
            </a:prstGeom>
            <a:noFill/>
          </p:spPr>
        </p:pic>
      </p:grpSp>
      <p:sp>
        <p:nvSpPr>
          <p:cNvPr id="14" name="Téglalap 13"/>
          <p:cNvSpPr/>
          <p:nvPr/>
        </p:nvSpPr>
        <p:spPr>
          <a:xfrm>
            <a:off x="1571604" y="2500306"/>
            <a:ext cx="61350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600" b="1" dirty="0" smtClean="0">
                <a:solidFill>
                  <a:schemeClr val="bg1"/>
                </a:solidFill>
              </a:rPr>
              <a:t>A héja körülbelül 15 évig él.</a:t>
            </a:r>
            <a:endParaRPr lang="hu-HU" sz="3600" b="1" dirty="0">
              <a:solidFill>
                <a:schemeClr val="bg1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5715008" y="2643182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A párok hűségesek egymáshoz, látványos nászrepülést végeznek. Általában előző évi helyüket foglalják el. Fészekalja 4 kékesfehér tojásból áll, de általában csak két fiókát nevelnek fel.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714348" y="3500438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b="1" dirty="0" smtClean="0">
                <a:solidFill>
                  <a:schemeClr val="bg1"/>
                </a:solidFill>
              </a:rPr>
              <a:t>Magyarországon védett, eszmei értéke 50 000 Ft.</a:t>
            </a:r>
            <a:endParaRPr lang="hu-HU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9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9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9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0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2" grpId="0"/>
      <p:bldP spid="12" grpId="1"/>
      <p:bldP spid="14" grpId="0"/>
      <p:bldP spid="15" grpId="0"/>
      <p:bldP spid="15" grpId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28596" y="214290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hu-HU" sz="4800" b="1" cap="all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Nagy Kócsag</a:t>
            </a:r>
          </a:p>
        </p:txBody>
      </p:sp>
      <p:sp>
        <p:nvSpPr>
          <p:cNvPr id="4" name="Lekerekített téglalap 3"/>
          <p:cNvSpPr/>
          <p:nvPr/>
        </p:nvSpPr>
        <p:spPr>
          <a:xfrm>
            <a:off x="214282" y="1285860"/>
            <a:ext cx="3857652" cy="2286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5786446" y="2214554"/>
            <a:ext cx="3143272" cy="3000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Könnycsepp 5"/>
          <p:cNvSpPr/>
          <p:nvPr/>
        </p:nvSpPr>
        <p:spPr>
          <a:xfrm>
            <a:off x="500034" y="3857628"/>
            <a:ext cx="3714776" cy="2714668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1000100" y="1357298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/>
                </a:solidFill>
              </a:rPr>
              <a:t>Életmódja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6572264" y="2428868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/>
                </a:solidFill>
              </a:rPr>
              <a:t>Szaporodása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1500166" y="400050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/>
                </a:solidFill>
              </a:rPr>
              <a:t>Előfordulása</a:t>
            </a:r>
          </a:p>
        </p:txBody>
      </p:sp>
      <p:pic>
        <p:nvPicPr>
          <p:cNvPr id="11" name="Kép 10" descr="Nagy Kócsa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20" y="142852"/>
            <a:ext cx="1357322" cy="20359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églalap 9"/>
          <p:cNvSpPr/>
          <p:nvPr/>
        </p:nvSpPr>
        <p:spPr>
          <a:xfrm>
            <a:off x="357158" y="5103674"/>
            <a:ext cx="82868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600" b="1" dirty="0" smtClean="0">
                <a:solidFill>
                  <a:schemeClr val="bg1"/>
                </a:solidFill>
              </a:rPr>
              <a:t>A nagy kócsag a  magyar természetvédelem</a:t>
            </a:r>
          </a:p>
          <a:p>
            <a:pPr algn="ctr"/>
            <a:r>
              <a:rPr lang="hu-HU" sz="3600" b="1" dirty="0" smtClean="0">
                <a:solidFill>
                  <a:schemeClr val="bg1"/>
                </a:solidFill>
              </a:rPr>
              <a:t> címermadara</a:t>
            </a:r>
            <a:r>
              <a:rPr lang="hu-HU" dirty="0" smtClean="0"/>
              <a:t>.</a:t>
            </a:r>
            <a:endParaRPr lang="hu-HU" dirty="0"/>
          </a:p>
        </p:txBody>
      </p:sp>
      <p:pic>
        <p:nvPicPr>
          <p:cNvPr id="8194" name="Picture 2" descr="http://szentkoronaradio.com/files/termvedleem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857620" y="2071678"/>
            <a:ext cx="2800350" cy="2800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95" name="Picture 3" descr="C:\Documents and Settings\tanar\Local Settings\Temporary Internet Files\Content.IE5\IX623H72\MC900441902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1357298"/>
            <a:ext cx="944485" cy="1116030"/>
          </a:xfrm>
          <a:prstGeom prst="rect">
            <a:avLst/>
          </a:prstGeom>
          <a:noFill/>
        </p:spPr>
      </p:pic>
      <p:sp>
        <p:nvSpPr>
          <p:cNvPr id="13" name="Téglalap 12"/>
          <p:cNvSpPr/>
          <p:nvPr/>
        </p:nvSpPr>
        <p:spPr>
          <a:xfrm>
            <a:off x="4143372" y="1071546"/>
            <a:ext cx="23775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Tudod –e?</a:t>
            </a:r>
            <a:endParaRPr lang="hu-HU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357158" y="1714488"/>
            <a:ext cx="3286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Élőhelyét sziki és nádas mocsarak,</a:t>
            </a:r>
            <a:r>
              <a:rPr lang="hu-HU" dirty="0" err="1" smtClean="0">
                <a:solidFill>
                  <a:schemeClr val="bg1"/>
                </a:solidFill>
              </a:rPr>
              <a:t>brakkvizes</a:t>
            </a:r>
            <a:r>
              <a:rPr lang="hu-HU" dirty="0" smtClean="0">
                <a:solidFill>
                  <a:schemeClr val="bg1"/>
                </a:solidFill>
              </a:rPr>
              <a:t> lagúnák, árterek képezik. Halakat, kétéltűeket, vízi rovarokat, kisemlősöket fogyaszt.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6000760" y="2928934"/>
            <a:ext cx="27860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Évente csak egyszer költ. Egy alkalommal 3-4 kékeszöld tojást rak, melyeken 24-26 napig ül a két szülő felváltva. 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642910" y="4500570"/>
            <a:ext cx="3429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Európa területén belül Magyarország a faj egyik legjelentősebb előfordulási helye. Elsősorban a Tisza-tó, és a Kis-Balaton vidékén él.</a:t>
            </a:r>
            <a:endParaRPr lang="hu-H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6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8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8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8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xit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0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1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/>
      <p:bldP spid="7" grpId="1"/>
      <p:bldP spid="8" grpId="0"/>
      <p:bldP spid="8" grpId="1"/>
      <p:bldP spid="9" grpId="0"/>
      <p:bldP spid="9" grpId="1"/>
      <p:bldP spid="10" grpId="0"/>
      <p:bldP spid="13" grpId="0"/>
      <p:bldP spid="14" grpId="0"/>
      <p:bldP spid="14" grpId="1"/>
      <p:bldP spid="15" grpId="0"/>
      <p:bldP spid="15" grpId="1"/>
      <p:bldP spid="16" grpId="0"/>
      <p:bldP spid="1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28596" y="214290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hu-HU" sz="4800" b="1" cap="all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Erdei fülesbagoly</a:t>
            </a:r>
          </a:p>
        </p:txBody>
      </p:sp>
      <p:sp>
        <p:nvSpPr>
          <p:cNvPr id="4" name="Lekerekített téglalap 3"/>
          <p:cNvSpPr/>
          <p:nvPr/>
        </p:nvSpPr>
        <p:spPr>
          <a:xfrm>
            <a:off x="857224" y="1214422"/>
            <a:ext cx="3857652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5500694" y="2786058"/>
            <a:ext cx="3643306" cy="37147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Könnycsepp 5"/>
          <p:cNvSpPr/>
          <p:nvPr/>
        </p:nvSpPr>
        <p:spPr>
          <a:xfrm>
            <a:off x="928662" y="3571876"/>
            <a:ext cx="3714776" cy="314327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1500166" y="128586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/>
                </a:solidFill>
              </a:rPr>
              <a:t>Életmódja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6429388" y="321468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u="sng" dirty="0" smtClean="0">
                <a:solidFill>
                  <a:schemeClr val="bg1"/>
                </a:solidFill>
              </a:rPr>
              <a:t>Szaporodása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2214546" y="378619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u="sng" dirty="0" smtClean="0">
                <a:solidFill>
                  <a:schemeClr val="bg1"/>
                </a:solidFill>
              </a:rPr>
              <a:t>Előfordulása</a:t>
            </a:r>
          </a:p>
        </p:txBody>
      </p:sp>
      <p:pic>
        <p:nvPicPr>
          <p:cNvPr id="10" name="Kép 9" descr="Erdei fülesbago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0937" y="214290"/>
            <a:ext cx="1476959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Szövegdoboz 10"/>
          <p:cNvSpPr txBox="1"/>
          <p:nvPr/>
        </p:nvSpPr>
        <p:spPr>
          <a:xfrm>
            <a:off x="1000100" y="1785926"/>
            <a:ext cx="3429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Ragadozó madár. Rágcsálókkal táplálkozik, kedvence a mezei pocok. Ezekre nyílt területeken vadászik.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5715008" y="3714752"/>
            <a:ext cx="3143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A fészek helye változó, lehet magasan lévő ágakon, vagy alacsony bokrokon is. </a:t>
            </a:r>
          </a:p>
          <a:p>
            <a:pPr algn="ctr"/>
            <a:r>
              <a:rPr lang="hu-HU" dirty="0" smtClean="0">
                <a:solidFill>
                  <a:schemeClr val="bg1"/>
                </a:solidFill>
              </a:rPr>
              <a:t>A fészekaljában 4-6 fehér tojás található, amit március második felében vagy április elején rak le. 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1142976" y="4286256"/>
            <a:ext cx="34290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Európában, Ázsiában és Észak-Amerikában költ. Neve ellenére kerüli a nagy, zárt erdőket, kis erdőfoltokban, folyóárterekben, parkokban, öreg temetőkben telepszik meg.</a:t>
            </a:r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11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39784"/>
          </a:xfrm>
        </p:spPr>
        <p:txBody>
          <a:bodyPr>
            <a:normAutofit/>
          </a:bodyPr>
          <a:lstStyle/>
          <a:p>
            <a:r>
              <a:rPr lang="hu-HU" sz="4800" cap="all" dirty="0" smtClean="0"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Mire emlékszel?</a:t>
            </a:r>
            <a:endParaRPr lang="hu-HU" sz="4800" cap="all" dirty="0">
              <a:solidFill>
                <a:srgbClr val="C00000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709160"/>
          </a:xfrm>
        </p:spPr>
        <p:txBody>
          <a:bodyPr>
            <a:normAutofit fontScale="85000" lnSpcReduction="20000"/>
          </a:bodyPr>
          <a:lstStyle/>
          <a:p>
            <a:pPr marL="722313" indent="-585788">
              <a:buNone/>
            </a:pPr>
            <a:r>
              <a:rPr lang="hu-HU" dirty="0" smtClean="0">
                <a:solidFill>
                  <a:schemeClr val="bg1"/>
                </a:solidFill>
              </a:rPr>
              <a:t>1. Melyik madár a természetvédelem jelképe?</a:t>
            </a:r>
          </a:p>
          <a:p>
            <a:pPr marL="651510" indent="-514350">
              <a:buFont typeface="+mj-lt"/>
              <a:buAutoNum type="arabicPeriod"/>
            </a:pPr>
            <a:r>
              <a:rPr lang="hu-HU" dirty="0" smtClean="0">
                <a:solidFill>
                  <a:srgbClr val="C00000"/>
                </a:solidFill>
              </a:rPr>
              <a:t>Erdei fülesbagoly</a:t>
            </a:r>
          </a:p>
          <a:p>
            <a:pPr marL="651510" indent="-514350">
              <a:buFont typeface="+mj-lt"/>
              <a:buAutoNum type="arabicPeriod"/>
            </a:pPr>
            <a:r>
              <a:rPr lang="hu-HU" dirty="0" smtClean="0">
                <a:solidFill>
                  <a:srgbClr val="C00000"/>
                </a:solidFill>
              </a:rPr>
              <a:t>Nagy kócsag</a:t>
            </a:r>
          </a:p>
          <a:p>
            <a:pPr marL="651510" indent="-514350">
              <a:buFont typeface="+mj-lt"/>
              <a:buAutoNum type="arabicPeriod"/>
            </a:pPr>
            <a:r>
              <a:rPr lang="hu-HU" dirty="0" smtClean="0">
                <a:solidFill>
                  <a:srgbClr val="C00000"/>
                </a:solidFill>
              </a:rPr>
              <a:t>Héja</a:t>
            </a:r>
          </a:p>
          <a:p>
            <a:pPr marL="651510" indent="-514350">
              <a:buNone/>
            </a:pPr>
            <a:r>
              <a:rPr lang="hu-HU" dirty="0" smtClean="0">
                <a:solidFill>
                  <a:schemeClr val="bg1"/>
                </a:solidFill>
              </a:rPr>
              <a:t>2. Melyik madár neve rejt  egy foglalkozást?</a:t>
            </a:r>
          </a:p>
          <a:p>
            <a:pPr marL="651510" indent="-514350">
              <a:buFont typeface="+mj-lt"/>
              <a:buAutoNum type="arabicPeriod"/>
            </a:pPr>
            <a:r>
              <a:rPr lang="hu-HU" dirty="0" smtClean="0">
                <a:solidFill>
                  <a:srgbClr val="C00000"/>
                </a:solidFill>
              </a:rPr>
              <a:t>Sarki búvár</a:t>
            </a:r>
          </a:p>
          <a:p>
            <a:pPr marL="651510" indent="-514350">
              <a:buFont typeface="+mj-lt"/>
              <a:buAutoNum type="arabicPeriod"/>
            </a:pPr>
            <a:r>
              <a:rPr lang="hu-HU" dirty="0" smtClean="0">
                <a:solidFill>
                  <a:srgbClr val="C00000"/>
                </a:solidFill>
              </a:rPr>
              <a:t>Búbos vöcsök</a:t>
            </a:r>
          </a:p>
          <a:p>
            <a:pPr marL="651510" indent="-514350">
              <a:buFont typeface="+mj-lt"/>
              <a:buAutoNum type="arabicPeriod"/>
            </a:pPr>
            <a:r>
              <a:rPr lang="hu-HU" dirty="0" smtClean="0">
                <a:solidFill>
                  <a:srgbClr val="C00000"/>
                </a:solidFill>
              </a:rPr>
              <a:t>Rózsás gödény</a:t>
            </a:r>
          </a:p>
          <a:p>
            <a:pPr marL="651510" indent="-514350">
              <a:buNone/>
            </a:pPr>
            <a:r>
              <a:rPr lang="hu-HU" dirty="0" smtClean="0">
                <a:solidFill>
                  <a:schemeClr val="bg1"/>
                </a:solidFill>
              </a:rPr>
              <a:t>3. Mi a fehér gólya népi elnevezése?</a:t>
            </a:r>
          </a:p>
          <a:p>
            <a:pPr marL="651510" indent="-514350">
              <a:buFont typeface="+mj-lt"/>
              <a:buAutoNum type="arabicPeriod"/>
            </a:pPr>
            <a:r>
              <a:rPr lang="hu-HU" dirty="0" smtClean="0">
                <a:solidFill>
                  <a:srgbClr val="C00000"/>
                </a:solidFill>
              </a:rPr>
              <a:t>Nyírfavessző</a:t>
            </a:r>
          </a:p>
          <a:p>
            <a:pPr marL="651510" indent="-514350">
              <a:buFont typeface="+mj-lt"/>
              <a:buAutoNum type="arabicPeriod"/>
            </a:pPr>
            <a:r>
              <a:rPr lang="hu-HU" dirty="0" smtClean="0">
                <a:solidFill>
                  <a:srgbClr val="C00000"/>
                </a:solidFill>
              </a:rPr>
              <a:t>Tölgyág</a:t>
            </a:r>
          </a:p>
          <a:p>
            <a:pPr marL="651510" indent="-514350">
              <a:buFont typeface="+mj-lt"/>
              <a:buAutoNum type="arabicPeriod"/>
            </a:pPr>
            <a:r>
              <a:rPr lang="hu-HU" dirty="0" smtClean="0">
                <a:solidFill>
                  <a:srgbClr val="C00000"/>
                </a:solidFill>
              </a:rPr>
              <a:t>Eszterág</a:t>
            </a:r>
          </a:p>
        </p:txBody>
      </p:sp>
      <p:pic>
        <p:nvPicPr>
          <p:cNvPr id="4" name="Picture 2" descr="http://4.bp.blogspot.com/-b35eJMI_yVE/UOgM4IL6PiI/AAAAAAAABXU/_n0VYbc7hrQ/s1600/smile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286388"/>
            <a:ext cx="357190" cy="357190"/>
          </a:xfrm>
          <a:prstGeom prst="rect">
            <a:avLst/>
          </a:prstGeom>
          <a:noFill/>
        </p:spPr>
      </p:pic>
      <p:pic>
        <p:nvPicPr>
          <p:cNvPr id="5" name="Picture 2" descr="http://4.bp.blogspot.com/-b35eJMI_yVE/UOgM4IL6PiI/AAAAAAAABXU/_n0VYbc7hrQ/s1600/smile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4929198"/>
            <a:ext cx="357190" cy="357190"/>
          </a:xfrm>
          <a:prstGeom prst="rect">
            <a:avLst/>
          </a:prstGeom>
          <a:noFill/>
        </p:spPr>
      </p:pic>
      <p:pic>
        <p:nvPicPr>
          <p:cNvPr id="6" name="Picture 2" descr="http://4.bp.blogspot.com/-b35eJMI_yVE/UOgM4IL6PiI/AAAAAAAABXU/_n0VYbc7hrQ/s1600/smile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643578"/>
            <a:ext cx="357190" cy="357190"/>
          </a:xfrm>
          <a:prstGeom prst="rect">
            <a:avLst/>
          </a:prstGeom>
          <a:noFill/>
        </p:spPr>
      </p:pic>
      <p:pic>
        <p:nvPicPr>
          <p:cNvPr id="7" name="Picture 2" descr="http://4.bp.blogspot.com/-b35eJMI_yVE/UOgM4IL6PiI/AAAAAAAABXU/_n0VYbc7hrQ/s1600/smile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4214818"/>
            <a:ext cx="357190" cy="357190"/>
          </a:xfrm>
          <a:prstGeom prst="rect">
            <a:avLst/>
          </a:prstGeom>
          <a:noFill/>
        </p:spPr>
      </p:pic>
      <p:pic>
        <p:nvPicPr>
          <p:cNvPr id="8" name="Picture 2" descr="http://4.bp.blogspot.com/-b35eJMI_yVE/UOgM4IL6PiI/AAAAAAAABXU/_n0VYbc7hrQ/s1600/smile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3786190"/>
            <a:ext cx="357190" cy="357190"/>
          </a:xfrm>
          <a:prstGeom prst="rect">
            <a:avLst/>
          </a:prstGeom>
          <a:noFill/>
        </p:spPr>
      </p:pic>
      <p:pic>
        <p:nvPicPr>
          <p:cNvPr id="9" name="Picture 2" descr="http://4.bp.blogspot.com/-b35eJMI_yVE/UOgM4IL6PiI/AAAAAAAABXU/_n0VYbc7hrQ/s1600/smile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2357430"/>
            <a:ext cx="357190" cy="357190"/>
          </a:xfrm>
          <a:prstGeom prst="rect">
            <a:avLst/>
          </a:prstGeom>
          <a:noFill/>
        </p:spPr>
      </p:pic>
      <p:pic>
        <p:nvPicPr>
          <p:cNvPr id="10" name="Picture 2" descr="http://4.bp.blogspot.com/-b35eJMI_yVE/UOgM4IL6PiI/AAAAAAAABXU/_n0VYbc7hrQ/s1600/smile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2000240"/>
            <a:ext cx="357190" cy="357190"/>
          </a:xfrm>
          <a:prstGeom prst="rect">
            <a:avLst/>
          </a:prstGeom>
          <a:noFill/>
        </p:spPr>
      </p:pic>
      <p:pic>
        <p:nvPicPr>
          <p:cNvPr id="11" name="Picture 2" descr="http://4.bp.blogspot.com/-b35eJMI_yVE/UOgM4IL6PiI/AAAAAAAABXU/_n0VYbc7hrQ/s1600/smile.jpg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3429000"/>
            <a:ext cx="357190" cy="357190"/>
          </a:xfrm>
          <a:prstGeom prst="rect">
            <a:avLst/>
          </a:prstGeom>
          <a:noFill/>
        </p:spPr>
      </p:pic>
      <p:pic>
        <p:nvPicPr>
          <p:cNvPr id="12" name="Picture 2" descr="http://4.bp.blogspot.com/-b35eJMI_yVE/UOgM4IL6PiI/AAAAAAAABXU/_n0VYbc7hrQ/s1600/smile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2714620"/>
            <a:ext cx="357190" cy="357190"/>
          </a:xfrm>
          <a:prstGeom prst="rect">
            <a:avLst/>
          </a:prstGeom>
          <a:noFill/>
        </p:spPr>
      </p:pic>
      <p:sp>
        <p:nvSpPr>
          <p:cNvPr id="4098" name="AutoShape 2" descr="data:image/jpeg;base64,/9j/4AAQSkZJRgABAQAAAQABAAD/2wCEAAkGBhISEBITEhIQEhQVEBQQFBIVEBgSERYQFRAWFBUUEhIXGyYeFxkjGRQUHy8gJCcqLCwsFx4xNTEqNSYvLCkBCQoKBQUFDQUFDSkYEhgpKSkpKSkpKSkpKSkpKSkpKSkpKSkpKSkpKSkpKSkpKSkpKSkpKSkpKSkpKSkpKSkpKf/AABEIAOMA3gMBIgACEQEDEQH/xAAcAAEAAQUBAQAAAAAAAAAAAAAABgECBAcIBQP/xAA/EAACAgECBAQCBwUFCQEAAAABAgADEQQSBQYhMQciQVETYRQjMlJxgZEIM6Gx8EJyosHhFSRDVGKCkpTRFv/EABQBAQAAAAAAAAAAAAAAAAAAAAD/xAAUEQEAAAAAAAAAAAAAAAAAAAAA/9oADAMBAAIRAxEAPwDeMREBERAREQEREBERAREQEREBERAREQEShMboFYiICIiAiIgIiICIiAiIgIiICIiAiIgIlu6AYF0ShMKYFYiICIiBRpDfFPmw6DQmyt1W5rEWoMM5+sT4n+AmTFzOefHfmf4+sTSLgrQ4bPr8R1CspPrgiBvjl/Xm/S0XHGbKUsOO2WUHpPQnmcuaE6fSaehiN1VCVnAwMqu3p+k+nDuN03vclbhmpda7MA4DsgcDJGD5SO2YGfERAREQEREBERAREQEREBERAREQLGz/AF/GRfjXMt+n4jo6Ph1mjUsyGzDbg4rscgHdj+yvp6yU4muPHDhJs4et/wDyly349wWVMf4oGxwfaXTxOUuP/TdHTqcBRapbA+TsuOv4T2VgXREQERPizn/I469fTPsIHk86cwLotFdexA2oQuTj6wghP8WJzPypws8V4sq2Nsa+y692H3tr3eoPqJ7vjNz79M1PwKtvwKCRuA6s5CFtx9MOhAxJH4E8CWmm7iNzIlZHw0bf1Vlcq2VPTruA6+8DYniVzoeG6T4qhWsZtlSt9kv9o7sEEjAPYyNfs/cMevQ22sNq33CxOmAVUFDj8wZq7nTjj8c4qooReo+jUdwXrR7LFZwc4JDHt7Tf6ajScI4ftZhVVQjBQzdWY7rdibjlmPmwMwJPEwuG8RW+pLU3bWVWAZcHBGZmLArERAREQEREBERAREQEREBERAtnh868FGr0GpoJxvq7/wB1g/uPuzD565it0NC6lTWa0tVb0KEuUsdUUowOBtySehyJ7Gi1qarSrbWcpdRuT8HTI/DoYGpf2euaQUs0LElhv1KEnoKwKU2gY+8WPf8AKbrAnMnKSnhnMSUlsKtgosP/AEFFc5x8wJ00h6QLpQmVlpMCpM1n4x8/ro9KdPU4N9wetgpGVqNTKxLAHawLJjsfaS/m7mqnQaVtRb5gOiIPtO+CdoODjIB79Ok5O49xm3Vaiy61iWdiepJ9AABkn0AgY2m05ttRAfM9iruY4GXYDLE9up7mTjnXnAJpaeF6YbF06ql9iv0s1KqotC9OwsQkMGIP4SAI5U5B6j17fpL1fLZYknOT18xJPXJMDdfgny/XpaLOJap0rDfV1rYgHkxW4tR2PruK4A9D19JGPELnZuLaurR6QN8D4qJWWJBssboGYMAVwXYdSfeRzmbna3VBKVL16WpBVTQGOPhKTs+IAdrPg4LYGcDpNj+Bvh5nGv1FeBkfR87SDhwfiY6lSGQjrgwNx8F0/wAPTUIRgrTWhx95a1U/xE9ASmJVYFYiICIiAiIgIiICIiAiIgUMtsswM4z8vWVafKzUqGVCwDMCQMjJxjPT8xA8XS8Wr1+n1KICpDajSsrdwyO9Jbp0xkEia38G+NDR63V8Jtsr8motFR82+y5SEZR6Y21Z7CYfOfFruD8dOrRB9Hv2q69cOfhg2NkjuDYWwD3kT5/1yU8Wo1mlYgX1V68HoWHx7LCQwyQDt9IGJ4vVsnGtYe2XDA/L4Sj/ACM6d4DxFb9PVamdrL0z36Eqf4gzm3xj4rVqtVptTV9m7RB/nkam9PQn0UTdfgzZngmjyQTttz/7VsCbT46m0KrMc4AyT+E+00T41+JGWt4fR8NkwvxLFfcy2LblqyB0BDV4I7jMCFeJ/P78R1HlLrp0PkrLeUkFsOVyRuw5H4SE7v8A7KtLYFwPWfXS6VrGCICzHso79Os+Euz0+UDbvKHh9p+HPXquMW01KRhKLELH4mM4s8pGMbux7iTPT+MB1epXS8OoNj71DW2n6oVkgM+FYN0LL6e80ryhyLrOIkmhPICQbnDikPgErvCkbsMDj2M3DypxfhnB6k09N/0y6+1VI07Jc5tYlVyocEeg6D2gbUp3YG7G7aN2M7d2Ou3PXGfefQT4UXblVsEZUHDDawyM4I9J9xArERAREQEREBERAREQERECxpCfFThFj6T6VpmZNTpD9IrcMw8lf1jr8PO187F6MD2+cmt+cHBAPoSMgH5iaOHjnfpnu0+t0a3MGYeV/hjYST5lYPnKlYEF5x5+t4hpqKtQpN1L2M1vlG7dtGNiooGNsiVurdlAZiQvRc9SB2AB7gfLtMvj3Ekv1N91aGpbbXtFe4Nt3uW2ggAYGfaeexgXPaSACScDaoJzhc5wPYZJ/WdH+AWs3cNKfcbb36YZ7G6frObsToj9n5dvD7mbAUuDknAwN+SYEs8SOa10PD7nyPiNWUrXcFbLEV7lByTt3g9B6ek5P1Wpax3dySzszsT3LMSST+ZMlvidzieIa0tghK81Iu4kDGFYjPTqVB6D9ZDjApERAQIjEDOp4zeihUutRQOyOyD8SFIye3U9ZsXwL5R+kaz6TaNyUYZSc/vw6OhBBGegb3kT5I5F1HErxVWDWmM2XFfKie+CRv6kDAOeuZ1Hyxy3RodOlFAIVQfM2N7EsTl2UDJ64/ACB6+JWIgIiICIiAiIgIiICIiAiIgfOz2Pr0/0movHPkBrqzrqEXdUjNfghXasKvnJPcKlZ9c+wM2+359pZZSGUgjoehHuPUGBxGZUnM2l4w+GR0jPrKiz1WXu7jbgVmxwVGR6bnIH4TVmIAGbV/8A0Y0XLdNSn63WrcMYP7gW31WdRjr5l95qoGZOo4i711VsSVqVlQewZy5x+ZgfDMtMAykBESqjMAokz5F4Zwm3P+0NTdQ2fKEGQx3dj9U/pj2nz4B4VcR1RG2h6lbtZarqhznqCFPTpJxwb9nK3d/vWqrUenwNz9fn8RFwO0DdnDOF00V/DorSpAfsIu1c4A7fgB+kywZ5fLfLVOioWmgbRnczDu9m0KXbqepCj9J6wWBWIiAiIgIiICIiAiIgIiICJbunlcw8yUaKlrtRYEVQOn2nOWCjag6t1I7QM/Wa2upd1jpWv3mYKvv3P4TG0fHdNd+6vot/uWq38j8jOVeZ/EPW62ws99yoe1a2FEA+argHueuJ4+l49qav3eo1Ff8AcudP5GB2FxLh63UvUw8rq6nI3DzAjd19s5E5E5p4P9F1eo0/Uiq6ytWIxuRXKhsfPHvJfy3428Q05RbXN9SjBVgvxCMetrKWP4meH4h80VcQ1Y1FVPwAaVDJkEmze7MxIUZPmHX5QItERAREQErAEy+H616XDqtTHHaylLU6EH7FgIPb+cCR8lcd4stm3h5udugIWkXBQc9W3K20d+vy+U6A5B4bxNENvEdQLHsHSgVVqE653GxADkg/ZI6YkA8NPEcfVVf7LU2u+19VRRXSmC5C5WurAwpx39DN3bumcflAvErEQEREBERAREQEREBERAREQLWWa55l8JDr3tfU6q9ibXbToLT8GupmyFKMD1ALDIIHb2myIgco8++GGp4YFdyttTEKLUGFDkMdm0ndnCE5xiQwidscQ0aW1vXYAyOpV1PYqehBx6TmXxP8M7OHWmyvdZpXbyv1JrYhfLbhQq5Zm24JyFgQIk/6+sH+vwlMQTApERASuJSejwOmhr601D2JUxIdq9pYDaSuN/T7WM/KB56nr6fn2m/vC/ivCeJL8G3h2hTUpXub/dK9rgNtLJ5TjG5B1OcmfFP2fNJZsarWXPSw3bsoSR16phMEdp7/AC94J6LR6hbi12pYEFVsC4Vw6stnkAPQr/GBO+HcGo067aKKaV+7XWqDuT2UD3P6zNxFf9e0ugBERAREQEREBERAREQEREBERAREQKETE4nwmrUVPVcgdHRkZT08rDBwR1Bwe46j0mZEDnPxI8G7dMzXaNLLadxOwAuyKcYGBliBkjJ9BmasasgkEEEdwehB9iJ2zagYEMAwPQgjII9iDIHzd4N6HWB2rRdNcVAWytcVg78kmlSqsSCRn5j2gcvxJZzx4eajhrnfhqiQFtBUZJBP2AxI+y36SKGBSbe5I8GdLxDRpqF1l4ydrqKV8toVSygk9QC3eahmx/CXxJOgtFFzH6M5LHudj7WOQACTkhB6QN8clctPodOdO1z3qr/VsyqrLVtUBfL36gnr16yQ7Zh8K4pVqEFlNi2IR0IOT/3DuD8jM6BQCViICIiAiIgIiICIiAiIgIiICIiAiIgIiICUMrmfPUWhVLH0BP6DMDSv7RHF0FdOlwN+6vUZ/tfD+vT295oxpK/Ermf6fxC21W3VgLXV8qgN2P8AyZv1kUbHpApK5lJWBLuQfEW/hluVzZS37yjcQP7OSvXAfCgZIPTM6L5S5/03EKQ9TKHBUPUX8yMxOASQN3QZ6e85GU/16zJ0VzpYj1HFiOrq3TIdWypGfmBA7VH9dZTP4/r3mpeQfEPit5Rb9E9teVQ3VJ1wSQWsLWYwPkPQzbCp19enb8/SB9oiICIiAiIgIiICIiAiIgIiICIiAiIgWE/1/Kav8eeZTToBQpXdqG2OA/nVFw4bHfuuPT1m0SsiXOfhrp+JWUPczqK2JdVz9Yu1gFByNnVs569sQOT8fPPTr/pLWnQni9ydXRwRK9LUAunuWxmODZ8LZbnLnq3mdZq7kzwv1fEEtsVWStanatzt+svA8lQDMuAxBG7qBiBC5Wehw7gVluqTTBW+I1wqIC7iPPtLY9QOpz26Sd87eDGo0la3UK9yLVWbcbdwsOFbagYsw3Edh079oEF0XLeruT4lWm1NqA4L10O6g4z1ZVI7EfrOjfB7i6X6BaGrYX6VRXcHqCHc7Oy49fsgegmd4ScOWvhGlI/4tS2tn7xG3+SiS6jRIjMUVVLkFsADJAwM4gXrWPQAY+WJfiAJWAiIgIiICIiAiIgIiICIiAiIgIiICIiAlGPSVlDA8vmHgqavTW6e3IWxdh2nBx36d59uGcLqoqSulVRF6ABQB1JJ6ADrkmZoEqBAg1PhxSnGBxBDWgCbVpWraNxqZHY46ZJbOZM7EBBzgg9GUjI/T8Z98SmIGPodMlaLWiLWqrhUVQqqPZQOgHyEyZTaJWAiIgIiICIiAiIgIiICIiAiIgIiICIiAiIgIiICIiAiIgIiICIiAiIgIiICIiAiIgIiICIiAiIgIiICIiAiIgIiICIiAiIgIiICIiAiIgIiICI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4100" name="AutoShape 4" descr="data:image/jpeg;base64,/9j/4AAQSkZJRgABAQAAAQABAAD/2wCEAAkGBhISEBITEhIQEhQVEBQQFBIVEBgSERYQFRAWFBUUEhIXGyYeFxkjGRQUHy8gJCcqLCwsFx4xNTEqNSYvLCkBCQoKBQUFDQUFDSkYEhgpKSkpKSkpKSkpKSkpKSkpKSkpKSkpKSkpKSkpKSkpKSkpKSkpKSkpKSkpKSkpKSkpKf/AABEIAOMA3gMBIgACEQEDEQH/xAAcAAEAAQUBAQAAAAAAAAAAAAAABgECBAcIBQP/xAA/EAACAgECBAQCBwUFCQEAAAABAgADEQQSBQYhMQciQVETYRQjMlJxgZEIM6Gx8EJyosHhFSRDVGKCkpTRFv/EABQBAQAAAAAAAAAAAAAAAAAAAAD/xAAUEQEAAAAAAAAAAAAAAAAAAAAA/9oADAMBAAIRAxEAPwDeMREBERAREQEREBERAREQEREBERAREQEShMboFYiICIiAiIgIiICIiAiIgIiICIiAiIgIlu6AYF0ShMKYFYiICIiBRpDfFPmw6DQmyt1W5rEWoMM5+sT4n+AmTFzOefHfmf4+sTSLgrQ4bPr8R1CspPrgiBvjl/Xm/S0XHGbKUsOO2WUHpPQnmcuaE6fSaehiN1VCVnAwMqu3p+k+nDuN03vclbhmpda7MA4DsgcDJGD5SO2YGfERAREQEREBERAREQEREBERAREQLGz/AF/GRfjXMt+n4jo6Ph1mjUsyGzDbg4rscgHdj+yvp6yU4muPHDhJs4et/wDyly349wWVMf4oGxwfaXTxOUuP/TdHTqcBRapbA+TsuOv4T2VgXREQERPizn/I469fTPsIHk86cwLotFdexA2oQuTj6wghP8WJzPypws8V4sq2Nsa+y692H3tr3eoPqJ7vjNz79M1PwKtvwKCRuA6s5CFtx9MOhAxJH4E8CWmm7iNzIlZHw0bf1Vlcq2VPTruA6+8DYniVzoeG6T4qhWsZtlSt9kv9o7sEEjAPYyNfs/cMevQ22sNq33CxOmAVUFDj8wZq7nTjj8c4qooReo+jUdwXrR7LFZwc4JDHt7Tf6ajScI4ftZhVVQjBQzdWY7rdibjlmPmwMwJPEwuG8RW+pLU3bWVWAZcHBGZmLArERAREQEREBERAREQEREBERAtnh868FGr0GpoJxvq7/wB1g/uPuzD565it0NC6lTWa0tVb0KEuUsdUUowOBtySehyJ7Gi1qarSrbWcpdRuT8HTI/DoYGpf2euaQUs0LElhv1KEnoKwKU2gY+8WPf8AKbrAnMnKSnhnMSUlsKtgosP/AEFFc5x8wJ00h6QLpQmVlpMCpM1n4x8/ro9KdPU4N9wetgpGVqNTKxLAHawLJjsfaS/m7mqnQaVtRb5gOiIPtO+CdoODjIB79Ok5O49xm3Vaiy61iWdiepJ9AABkn0AgY2m05ttRAfM9iruY4GXYDLE9up7mTjnXnAJpaeF6YbF06ql9iv0s1KqotC9OwsQkMGIP4SAI5U5B6j17fpL1fLZYknOT18xJPXJMDdfgny/XpaLOJap0rDfV1rYgHkxW4tR2PruK4A9D19JGPELnZuLaurR6QN8D4qJWWJBssboGYMAVwXYdSfeRzmbna3VBKVL16WpBVTQGOPhKTs+IAdrPg4LYGcDpNj+Bvh5nGv1FeBkfR87SDhwfiY6lSGQjrgwNx8F0/wAPTUIRgrTWhx95a1U/xE9ASmJVYFYiICIiAiIgIiICIiAiIgUMtsswM4z8vWVafKzUqGVCwDMCQMjJxjPT8xA8XS8Wr1+n1KICpDajSsrdwyO9Jbp0xkEia38G+NDR63V8Jtsr8motFR82+y5SEZR6Y21Z7CYfOfFruD8dOrRB9Hv2q69cOfhg2NkjuDYWwD3kT5/1yU8Wo1mlYgX1V68HoWHx7LCQwyQDt9IGJ4vVsnGtYe2XDA/L4Sj/ACM6d4DxFb9PVamdrL0z36Eqf4gzm3xj4rVqtVptTV9m7RB/nkam9PQn0UTdfgzZngmjyQTttz/7VsCbT46m0KrMc4AyT+E+00T41+JGWt4fR8NkwvxLFfcy2LblqyB0BDV4I7jMCFeJ/P78R1HlLrp0PkrLeUkFsOVyRuw5H4SE7v8A7KtLYFwPWfXS6VrGCICzHso79Os+Euz0+UDbvKHh9p+HPXquMW01KRhKLELH4mM4s8pGMbux7iTPT+MB1epXS8OoNj71DW2n6oVkgM+FYN0LL6e80ryhyLrOIkmhPICQbnDikPgErvCkbsMDj2M3DypxfhnB6k09N/0y6+1VI07Jc5tYlVyocEeg6D2gbUp3YG7G7aN2M7d2Ou3PXGfefQT4UXblVsEZUHDDawyM4I9J9xArERAREQEREBERAREQERECxpCfFThFj6T6VpmZNTpD9IrcMw8lf1jr8PO187F6MD2+cmt+cHBAPoSMgH5iaOHjnfpnu0+t0a3MGYeV/hjYST5lYPnKlYEF5x5+t4hpqKtQpN1L2M1vlG7dtGNiooGNsiVurdlAZiQvRc9SB2AB7gfLtMvj3Ekv1N91aGpbbXtFe4Nt3uW2ggAYGfaeexgXPaSACScDaoJzhc5wPYZJ/WdH+AWs3cNKfcbb36YZ7G6frObsToj9n5dvD7mbAUuDknAwN+SYEs8SOa10PD7nyPiNWUrXcFbLEV7lByTt3g9B6ek5P1Wpax3dySzszsT3LMSST+ZMlvidzieIa0tghK81Iu4kDGFYjPTqVB6D9ZDjApERAQIjEDOp4zeihUutRQOyOyD8SFIye3U9ZsXwL5R+kaz6TaNyUYZSc/vw6OhBBGegb3kT5I5F1HErxVWDWmM2XFfKie+CRv6kDAOeuZ1Hyxy3RodOlFAIVQfM2N7EsTl2UDJ64/ACB6+JWIgIiICIiAiIgIiICIiAiIgfOz2Pr0/0movHPkBrqzrqEXdUjNfghXasKvnJPcKlZ9c+wM2+359pZZSGUgjoehHuPUGBxGZUnM2l4w+GR0jPrKiz1WXu7jbgVmxwVGR6bnIH4TVmIAGbV/8A0Y0XLdNSn63WrcMYP7gW31WdRjr5l95qoGZOo4i711VsSVqVlQewZy5x+ZgfDMtMAykBESqjMAokz5F4Zwm3P+0NTdQ2fKEGQx3dj9U/pj2nz4B4VcR1RG2h6lbtZarqhznqCFPTpJxwb9nK3d/vWqrUenwNz9fn8RFwO0DdnDOF00V/DorSpAfsIu1c4A7fgB+kywZ5fLfLVOioWmgbRnczDu9m0KXbqepCj9J6wWBWIiAiIgIiICIiAiIgIiICJbunlcw8yUaKlrtRYEVQOn2nOWCjag6t1I7QM/Wa2upd1jpWv3mYKvv3P4TG0fHdNd+6vot/uWq38j8jOVeZ/EPW62ws99yoe1a2FEA+argHueuJ4+l49qav3eo1Ff8AcudP5GB2FxLh63UvUw8rq6nI3DzAjd19s5E5E5p4P9F1eo0/Uiq6ytWIxuRXKhsfPHvJfy3428Q05RbXN9SjBVgvxCMetrKWP4meH4h80VcQ1Y1FVPwAaVDJkEmze7MxIUZPmHX5QItERAREQErAEy+H616XDqtTHHaylLU6EH7FgIPb+cCR8lcd4stm3h5udugIWkXBQc9W3K20d+vy+U6A5B4bxNENvEdQLHsHSgVVqE653GxADkg/ZI6YkA8NPEcfVVf7LU2u+19VRRXSmC5C5WurAwpx39DN3bumcflAvErEQEREBERAREQEREBERAREQLWWa55l8JDr3tfU6q9ibXbToLT8GupmyFKMD1ALDIIHb2myIgco8++GGp4YFdyttTEKLUGFDkMdm0ndnCE5xiQwidscQ0aW1vXYAyOpV1PYqehBx6TmXxP8M7OHWmyvdZpXbyv1JrYhfLbhQq5Zm24JyFgQIk/6+sH+vwlMQTApERASuJSejwOmhr601D2JUxIdq9pYDaSuN/T7WM/KB56nr6fn2m/vC/ivCeJL8G3h2hTUpXub/dK9rgNtLJ5TjG5B1OcmfFP2fNJZsarWXPSw3bsoSR16phMEdp7/AC94J6LR6hbi12pYEFVsC4Vw6stnkAPQr/GBO+HcGo067aKKaV+7XWqDuT2UD3P6zNxFf9e0ugBERAREQEREBERAREQEREBERAREQKETE4nwmrUVPVcgdHRkZT08rDBwR1Bwe46j0mZEDnPxI8G7dMzXaNLLadxOwAuyKcYGBliBkjJ9BmasasgkEEEdwehB9iJ2zagYEMAwPQgjII9iDIHzd4N6HWB2rRdNcVAWytcVg78kmlSqsSCRn5j2gcvxJZzx4eajhrnfhqiQFtBUZJBP2AxI+y36SKGBSbe5I8GdLxDRpqF1l4ydrqKV8toVSygk9QC3eahmx/CXxJOgtFFzH6M5LHudj7WOQACTkhB6QN8clctPodOdO1z3qr/VsyqrLVtUBfL36gnr16yQ7Zh8K4pVqEFlNi2IR0IOT/3DuD8jM6BQCViICIiAiIgIiICIiAiIgIiICIiAiIgIiICUMrmfPUWhVLH0BP6DMDSv7RHF0FdOlwN+6vUZ/tfD+vT295oxpK/Ermf6fxC21W3VgLXV8qgN2P8AyZv1kUbHpApK5lJWBLuQfEW/hluVzZS37yjcQP7OSvXAfCgZIPTM6L5S5/03EKQ9TKHBUPUX8yMxOASQN3QZ6e85GU/16zJ0VzpYj1HFiOrq3TIdWypGfmBA7VH9dZTP4/r3mpeQfEPit5Rb9E9teVQ3VJ1wSQWsLWYwPkPQzbCp19enb8/SB9oiICIiAiIgIiICIiAiIgIiICIiAiIgWE/1/Kav8eeZTToBQpXdqG2OA/nVFw4bHfuuPT1m0SsiXOfhrp+JWUPczqK2JdVz9Yu1gFByNnVs569sQOT8fPPTr/pLWnQni9ydXRwRK9LUAunuWxmODZ8LZbnLnq3mdZq7kzwv1fEEtsVWStanatzt+svA8lQDMuAxBG7qBiBC5Wehw7gVluqTTBW+I1wqIC7iPPtLY9QOpz26Sd87eDGo0la3UK9yLVWbcbdwsOFbagYsw3Edh079oEF0XLeruT4lWm1NqA4L10O6g4z1ZVI7EfrOjfB7i6X6BaGrYX6VRXcHqCHc7Oy49fsgegmd4ScOWvhGlI/4tS2tn7xG3+SiS6jRIjMUVVLkFsADJAwM4gXrWPQAY+WJfiAJWAiIgIiICIiAiIgIiICIiAiIgIiICIiAlGPSVlDA8vmHgqavTW6e3IWxdh2nBx36d59uGcLqoqSulVRF6ABQB1JJ6ADrkmZoEqBAg1PhxSnGBxBDWgCbVpWraNxqZHY46ZJbOZM7EBBzgg9GUjI/T8Z98SmIGPodMlaLWiLWqrhUVQqqPZQOgHyEyZTaJWAiIgIiICIiAiIgIiICIiAiIgIiICIiAiIgIiICIiAiIgIiICIiAiIgIiICIiAiIgIiICIiAiIgIiICIiAiIgIiICIiAiIgIiICIiAiIgIiICI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4104" name="Picture 8" descr="http://t2.gstatic.com/images?q=tbn:ANd9GcQyNZOcaT-EGTW5_P-q-uD727fjRhNjCx51UdTSLEWgCRtUx9QIGQ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85728"/>
            <a:ext cx="857256" cy="830937"/>
          </a:xfrm>
          <a:prstGeom prst="rect">
            <a:avLst/>
          </a:prstGeom>
          <a:noFill/>
        </p:spPr>
      </p:pic>
      <p:pic>
        <p:nvPicPr>
          <p:cNvPr id="4106" name="Picture 10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43834" y="214290"/>
            <a:ext cx="1166266" cy="1071570"/>
          </a:xfrm>
          <a:prstGeom prst="rect">
            <a:avLst/>
          </a:prstGeom>
          <a:noFill/>
        </p:spPr>
      </p:pic>
      <p:pic>
        <p:nvPicPr>
          <p:cNvPr id="19" name="Picture 8" descr="http://t2.gstatic.com/images?q=tbn:ANd9GcQyNZOcaT-EGTW5_P-q-uD727fjRhNjCx51UdTSLEWgCRtUx9QIGQ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2462" y="6027063"/>
            <a:ext cx="857256" cy="830937"/>
          </a:xfrm>
          <a:prstGeom prst="rect">
            <a:avLst/>
          </a:prstGeom>
          <a:noFill/>
        </p:spPr>
      </p:pic>
      <p:pic>
        <p:nvPicPr>
          <p:cNvPr id="20" name="Picture 10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6070379"/>
            <a:ext cx="857224" cy="787621"/>
          </a:xfrm>
          <a:prstGeom prst="rect">
            <a:avLst/>
          </a:prstGeom>
          <a:noFill/>
        </p:spPr>
      </p:pic>
      <p:sp>
        <p:nvSpPr>
          <p:cNvPr id="21" name="Szövegdoboz 20"/>
          <p:cNvSpPr txBox="1"/>
          <p:nvPr/>
        </p:nvSpPr>
        <p:spPr>
          <a:xfrm>
            <a:off x="2786050" y="928670"/>
            <a:ext cx="3857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dirty="0" smtClean="0">
                <a:solidFill>
                  <a:schemeClr val="bg1"/>
                </a:solidFill>
              </a:rPr>
              <a:t>Kattints a mosolygós arcra!</a:t>
            </a:r>
            <a:endParaRPr lang="hu-H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SI-XYpUzl7O66Uj88zCKU4Hb5SMNvpVNAjTZk8Qvkfyo7y0HL-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 l="11628" t="9302" r="9302" b="11628"/>
          <a:stretch>
            <a:fillRect/>
          </a:stretch>
        </p:blipFill>
        <p:spPr bwMode="auto">
          <a:xfrm>
            <a:off x="3214678" y="2786058"/>
            <a:ext cx="2428892" cy="2428892"/>
          </a:xfrm>
          <a:prstGeom prst="rect">
            <a:avLst/>
          </a:prstGeom>
          <a:noFill/>
        </p:spPr>
      </p:pic>
      <p:sp>
        <p:nvSpPr>
          <p:cNvPr id="3" name="Téglalap 2"/>
          <p:cNvSpPr/>
          <p:nvPr/>
        </p:nvSpPr>
        <p:spPr>
          <a:xfrm>
            <a:off x="1428728" y="1071546"/>
            <a:ext cx="64171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hu-HU" sz="54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Sajnos rossz válasz!</a:t>
            </a:r>
            <a:endParaRPr lang="hu-HU" sz="5400" b="1" cap="none" spc="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857356" y="714356"/>
            <a:ext cx="52629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hu-HU" sz="5400" b="1" cap="none" spc="0" dirty="0" smtClean="0">
                <a:ln/>
                <a:solidFill>
                  <a:srgbClr val="002060"/>
                </a:solidFill>
                <a:effectLst/>
              </a:rPr>
              <a:t>A válasz helyes!</a:t>
            </a:r>
            <a:endParaRPr lang="hu-HU" sz="5400" b="1" cap="none" spc="0" dirty="0">
              <a:ln/>
              <a:solidFill>
                <a:srgbClr val="002060"/>
              </a:solidFill>
              <a:effectLst/>
            </a:endParaRPr>
          </a:p>
        </p:txBody>
      </p:sp>
      <p:pic>
        <p:nvPicPr>
          <p:cNvPr id="35842" name="Picture 2" descr="http://trendikormok.hupont.hu/felhasznalok_uj/2/0/209563/kepfeltoltes/smile.pn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3000372"/>
            <a:ext cx="3048000" cy="3048001"/>
          </a:xfrm>
          <a:prstGeom prst="rect">
            <a:avLst/>
          </a:prstGeom>
          <a:noFill/>
        </p:spPr>
      </p:pic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0" y="1142984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i="1" dirty="0" smtClean="0">
                <a:solidFill>
                  <a:schemeClr val="bg1"/>
                </a:solidFill>
              </a:rPr>
              <a:t>Madarak Búvár </a:t>
            </a:r>
            <a:r>
              <a:rPr lang="hu-HU" sz="2400" i="1" dirty="0" smtClean="0">
                <a:solidFill>
                  <a:schemeClr val="bg1"/>
                </a:solidFill>
              </a:rPr>
              <a:t>zsebkönyvek</a:t>
            </a:r>
          </a:p>
          <a:p>
            <a:r>
              <a:rPr lang="hu-HU" sz="2400" dirty="0" smtClean="0">
                <a:solidFill>
                  <a:schemeClr val="bg1"/>
                </a:solidFill>
              </a:rPr>
              <a:t>Móra Ferenc Ifjúsági Könyvkiadó, Budapest</a:t>
            </a:r>
            <a:r>
              <a:rPr lang="hu-HU" sz="2400" dirty="0" smtClean="0">
                <a:solidFill>
                  <a:schemeClr val="bg1"/>
                </a:solidFill>
              </a:rPr>
              <a:t>,</a:t>
            </a:r>
          </a:p>
          <a:p>
            <a:endParaRPr lang="hu-HU" sz="2400" dirty="0" smtClean="0">
              <a:solidFill>
                <a:schemeClr val="bg1"/>
              </a:solidFill>
            </a:endParaRPr>
          </a:p>
          <a:p>
            <a:r>
              <a:rPr lang="hu-HU" sz="2400" dirty="0" smtClean="0">
                <a:solidFill>
                  <a:schemeClr val="bg1"/>
                </a:solidFill>
              </a:rPr>
              <a:t>http://bookline.hu/product/home.action?id=2101745703&amp;type=10&amp;_v=Keve_Csepe_Madarak_1_buvar_zsebkonyvek</a:t>
            </a:r>
            <a:r>
              <a:rPr lang="hu-HU" sz="2400" dirty="0" smtClean="0">
                <a:solidFill>
                  <a:schemeClr val="bg1"/>
                </a:solidFill>
              </a:rPr>
              <a:t>_</a:t>
            </a:r>
          </a:p>
          <a:p>
            <a:endParaRPr lang="hu-HU" sz="2400" dirty="0" smtClean="0">
              <a:solidFill>
                <a:schemeClr val="bg1"/>
              </a:solidFill>
            </a:endParaRPr>
          </a:p>
          <a:p>
            <a:r>
              <a:rPr lang="hu-HU" sz="2400" i="1" dirty="0" smtClean="0">
                <a:solidFill>
                  <a:schemeClr val="bg1"/>
                </a:solidFill>
              </a:rPr>
              <a:t>Magyarország madarainak határozója </a:t>
            </a:r>
          </a:p>
          <a:p>
            <a:r>
              <a:rPr lang="hu-HU" sz="2400" dirty="0" smtClean="0">
                <a:solidFill>
                  <a:schemeClr val="bg1"/>
                </a:solidFill>
              </a:rPr>
              <a:t>Mezőgazdasági Könyvkiadó </a:t>
            </a:r>
            <a:r>
              <a:rPr lang="hu-HU" sz="2400" dirty="0" smtClean="0">
                <a:solidFill>
                  <a:schemeClr val="bg1"/>
                </a:solidFill>
              </a:rPr>
              <a:t>Vállalat</a:t>
            </a:r>
          </a:p>
          <a:p>
            <a:endParaRPr lang="hu-HU" sz="2400" dirty="0" smtClean="0">
              <a:solidFill>
                <a:schemeClr val="bg1"/>
              </a:solidFill>
            </a:endParaRPr>
          </a:p>
          <a:p>
            <a:r>
              <a:rPr lang="hu-HU" sz="2400" dirty="0" smtClean="0">
                <a:solidFill>
                  <a:schemeClr val="bg1"/>
                </a:solidFill>
              </a:rPr>
              <a:t>http://bookline.hu/product/home.action?id=2101446848&amp;type=10&amp;_v=Haraszthy_Laszlo_szerk_Magyarorszag_madarainak_hatarozoja</a:t>
            </a:r>
          </a:p>
        </p:txBody>
      </p:sp>
      <p:pic>
        <p:nvPicPr>
          <p:cNvPr id="3" name="Picture 8" descr="http://t2.gstatic.com/images?q=tbn:ANd9GcQyNZOcaT-EGTW5_P-q-uD727fjRhNjCx51UdTSLEWgCRtUx9QIGQ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85728"/>
            <a:ext cx="857256" cy="830937"/>
          </a:xfrm>
          <a:prstGeom prst="rect">
            <a:avLst/>
          </a:prstGeom>
          <a:noFill/>
        </p:spPr>
      </p:pic>
      <p:pic>
        <p:nvPicPr>
          <p:cNvPr id="4" name="Picture 10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43834" y="214290"/>
            <a:ext cx="1166266" cy="1071570"/>
          </a:xfrm>
          <a:prstGeom prst="rect">
            <a:avLst/>
          </a:prstGeom>
          <a:noFill/>
        </p:spPr>
      </p:pic>
      <p:pic>
        <p:nvPicPr>
          <p:cNvPr id="5" name="Picture 10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786430"/>
            <a:ext cx="1166266" cy="1071570"/>
          </a:xfrm>
          <a:prstGeom prst="rect">
            <a:avLst/>
          </a:prstGeom>
          <a:noFill/>
        </p:spPr>
      </p:pic>
      <p:pic>
        <p:nvPicPr>
          <p:cNvPr id="6" name="Picture 8" descr="http://t2.gstatic.com/images?q=tbn:ANd9GcQyNZOcaT-EGTW5_P-q-uD727fjRhNjCx51UdTSLEWgCRtUx9QIGQ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01024" y="5857892"/>
            <a:ext cx="857256" cy="830937"/>
          </a:xfrm>
          <a:prstGeom prst="rect">
            <a:avLst/>
          </a:prstGeom>
          <a:noFill/>
        </p:spPr>
      </p:pic>
      <p:sp>
        <p:nvSpPr>
          <p:cNvPr id="7" name="Szövegdoboz 6"/>
          <p:cNvSpPr txBox="1"/>
          <p:nvPr/>
        </p:nvSpPr>
        <p:spPr>
          <a:xfrm>
            <a:off x="2285984" y="214290"/>
            <a:ext cx="41434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6000" dirty="0" smtClean="0">
                <a:solidFill>
                  <a:schemeClr val="bg1"/>
                </a:solidFill>
              </a:rPr>
              <a:t>Forrás</a:t>
            </a:r>
            <a:endParaRPr lang="hu-HU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357158" y="2786058"/>
            <a:ext cx="857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dirty="0" smtClean="0">
                <a:solidFill>
                  <a:schemeClr val="bg1"/>
                </a:solidFill>
              </a:rPr>
              <a:t>Köszönöm a figyelmet!</a:t>
            </a:r>
            <a:endParaRPr lang="hu-HU" sz="6000" dirty="0">
              <a:solidFill>
                <a:schemeClr val="bg1"/>
              </a:solidFill>
            </a:endParaRPr>
          </a:p>
        </p:txBody>
      </p:sp>
      <p:pic>
        <p:nvPicPr>
          <p:cNvPr id="3" name="Picture 8" descr="http://t2.gstatic.com/images?q=tbn:ANd9GcQyNZOcaT-EGTW5_P-q-uD727fjRhNjCx51UdTSLEWgCRtUx9QIGQ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85728"/>
            <a:ext cx="857256" cy="830937"/>
          </a:xfrm>
          <a:prstGeom prst="rect">
            <a:avLst/>
          </a:prstGeom>
          <a:noFill/>
        </p:spPr>
      </p:pic>
      <p:pic>
        <p:nvPicPr>
          <p:cNvPr id="4" name="Picture 10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5572140"/>
            <a:ext cx="1166266" cy="1071570"/>
          </a:xfrm>
          <a:prstGeom prst="rect">
            <a:avLst/>
          </a:prstGeom>
          <a:noFill/>
        </p:spPr>
      </p:pic>
      <p:pic>
        <p:nvPicPr>
          <p:cNvPr id="5" name="Picture 8" descr="http://t2.gstatic.com/images?q=tbn:ANd9GcQyNZOcaT-EGTW5_P-q-uD727fjRhNjCx51UdTSLEWgCRtUx9QIGQ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48" y="5715016"/>
            <a:ext cx="857256" cy="830937"/>
          </a:xfrm>
          <a:prstGeom prst="rect">
            <a:avLst/>
          </a:prstGeom>
          <a:noFill/>
        </p:spPr>
      </p:pic>
      <p:pic>
        <p:nvPicPr>
          <p:cNvPr id="6" name="Picture 10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214290"/>
            <a:ext cx="1166266" cy="1071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2786058"/>
            <a:ext cx="9144000" cy="18573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hu-HU" sz="3200" b="1" dirty="0" smtClean="0">
                <a:solidFill>
                  <a:srgbClr val="C00000"/>
                </a:solidFill>
              </a:rPr>
              <a:t>A madarak a gerinces állatok csoportjába tartoznak, testüket toll borítja, tojással szaporodnak, levegőben való mozgásukat szárnyaik segítségével végzik.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642910" y="2571744"/>
            <a:ext cx="76438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hu-HU" sz="3200" b="1" dirty="0" smtClean="0">
                <a:solidFill>
                  <a:srgbClr val="C00000"/>
                </a:solidFill>
              </a:rPr>
              <a:t>Sok örömet szereztek nekem, nagyon szerettem hallani a hangjukat.</a:t>
            </a:r>
          </a:p>
          <a:p>
            <a:pPr algn="ctr">
              <a:buNone/>
            </a:pPr>
            <a:r>
              <a:rPr lang="hu-HU" sz="3200" b="1" dirty="0" smtClean="0">
                <a:solidFill>
                  <a:srgbClr val="C00000"/>
                </a:solidFill>
              </a:rPr>
              <a:t>Sikerült megtanítani egy-két szóra : ,,szia, Sanyi, apa”.</a:t>
            </a:r>
            <a:endParaRPr lang="hu-HU" sz="3200" b="1" dirty="0">
              <a:solidFill>
                <a:srgbClr val="C00000"/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0" y="2643182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hu-HU" sz="3200" b="1" dirty="0" smtClean="0">
                <a:solidFill>
                  <a:srgbClr val="C00000"/>
                </a:solidFill>
              </a:rPr>
              <a:t>Számomra a madarak azért érdekesek mert amikor általános iskolás voltam ajándékba kaptam szüleimtől  egy pár papagájt.</a:t>
            </a:r>
          </a:p>
          <a:p>
            <a:pPr algn="ctr">
              <a:buNone/>
            </a:pPr>
            <a:r>
              <a:rPr lang="hu-HU" sz="3200" b="1" dirty="0" smtClean="0">
                <a:solidFill>
                  <a:srgbClr val="C00000"/>
                </a:solidFill>
              </a:rPr>
              <a:t>Egyik  hímnemű, a másik nőnemű volt.</a:t>
            </a:r>
          </a:p>
        </p:txBody>
      </p:sp>
      <p:pic>
        <p:nvPicPr>
          <p:cNvPr id="7" name="Picture 8" descr="http://t2.gstatic.com/images?q=tbn:ANd9GcQyNZOcaT-EGTW5_P-q-uD727fjRhNjCx51UdTSLEWgCRtUx9QIGQ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214290"/>
            <a:ext cx="857256" cy="830937"/>
          </a:xfrm>
          <a:prstGeom prst="rect">
            <a:avLst/>
          </a:prstGeom>
          <a:noFill/>
        </p:spPr>
      </p:pic>
      <p:pic>
        <p:nvPicPr>
          <p:cNvPr id="8" name="Picture 2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5572140"/>
            <a:ext cx="1088515" cy="1000132"/>
          </a:xfrm>
          <a:prstGeom prst="rect">
            <a:avLst/>
          </a:prstGeom>
          <a:noFill/>
        </p:spPr>
      </p:pic>
      <p:pic>
        <p:nvPicPr>
          <p:cNvPr id="9" name="Picture 2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48" y="285728"/>
            <a:ext cx="1088515" cy="1000132"/>
          </a:xfrm>
          <a:prstGeom prst="rect">
            <a:avLst/>
          </a:prstGeom>
          <a:noFill/>
        </p:spPr>
      </p:pic>
      <p:pic>
        <p:nvPicPr>
          <p:cNvPr id="10" name="Picture 8" descr="http://t2.gstatic.com/images?q=tbn:ANd9GcQyNZOcaT-EGTW5_P-q-uD727fjRhNjCx51UdTSLEWgCRtUx9QIGQ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5715016"/>
            <a:ext cx="857256" cy="830937"/>
          </a:xfrm>
          <a:prstGeom prst="rect">
            <a:avLst/>
          </a:prstGeom>
          <a:noFill/>
        </p:spPr>
      </p:pic>
      <p:pic>
        <p:nvPicPr>
          <p:cNvPr id="11" name="Picture 2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5643578"/>
            <a:ext cx="1088515" cy="1000132"/>
          </a:xfrm>
          <a:prstGeom prst="rect">
            <a:avLst/>
          </a:prstGeom>
          <a:noFill/>
        </p:spPr>
      </p:pic>
      <p:pic>
        <p:nvPicPr>
          <p:cNvPr id="15" name="Picture 2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214290"/>
            <a:ext cx="1088515" cy="1000132"/>
          </a:xfrm>
          <a:prstGeom prst="rect">
            <a:avLst/>
          </a:prstGeom>
          <a:noFill/>
        </p:spPr>
      </p:pic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42915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r>
              <a:rPr lang="hu-HU" sz="4800" b="1" cap="all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Most pedig szeretném bemutatni az általam  választott madarakról egy-két érdekes dolgot.</a:t>
            </a:r>
            <a:endParaRPr lang="hu-HU" sz="4800" b="1" cap="all" dirty="0">
              <a:ln w="6350">
                <a:noFill/>
              </a:ln>
              <a:solidFill>
                <a:srgbClr val="C00000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" name="Picture 8" descr="http://t2.gstatic.com/images?q=tbn:ANd9GcQyNZOcaT-EGTW5_P-q-uD727fjRhNjCx51UdTSLEWgCRtUx9QIGQ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285728"/>
            <a:ext cx="857256" cy="830937"/>
          </a:xfrm>
          <a:prstGeom prst="rect">
            <a:avLst/>
          </a:prstGeom>
          <a:noFill/>
        </p:spPr>
      </p:pic>
      <p:pic>
        <p:nvPicPr>
          <p:cNvPr id="6" name="Picture 8" descr="http://t2.gstatic.com/images?q=tbn:ANd9GcQyNZOcaT-EGTW5_P-q-uD727fjRhNjCx51UdTSLEWgCRtUx9QIGQ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5715016"/>
            <a:ext cx="857256" cy="830937"/>
          </a:xfrm>
          <a:prstGeom prst="rect">
            <a:avLst/>
          </a:prstGeom>
          <a:noFill/>
        </p:spPr>
      </p:pic>
      <p:pic>
        <p:nvPicPr>
          <p:cNvPr id="7" name="Picture 2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48" y="285728"/>
            <a:ext cx="1088515" cy="1000132"/>
          </a:xfrm>
          <a:prstGeom prst="rect">
            <a:avLst/>
          </a:prstGeom>
          <a:noFill/>
        </p:spPr>
      </p:pic>
      <p:pic>
        <p:nvPicPr>
          <p:cNvPr id="8" name="Picture 2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48" y="5643578"/>
            <a:ext cx="1088515" cy="1000132"/>
          </a:xfrm>
          <a:prstGeom prst="rect">
            <a:avLst/>
          </a:prstGeom>
          <a:noFill/>
        </p:spPr>
      </p:pic>
      <p:pic>
        <p:nvPicPr>
          <p:cNvPr id="9" name="Picture 2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285728"/>
            <a:ext cx="1088515" cy="1000132"/>
          </a:xfrm>
          <a:prstGeom prst="rect">
            <a:avLst/>
          </a:prstGeom>
          <a:noFill/>
        </p:spPr>
      </p:pic>
      <p:pic>
        <p:nvPicPr>
          <p:cNvPr id="12" name="Picture 2" descr="http://t1.gstatic.com/images?q=tbn:ANd9GcQmSAq2rMOAV-G1h21iuxuCv34wWSC29uPhbKXbuAfDWNGdTt5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5500702"/>
            <a:ext cx="1088515" cy="1000132"/>
          </a:xfrm>
          <a:prstGeom prst="rect">
            <a:avLst/>
          </a:prstGeom>
          <a:noFill/>
        </p:spPr>
      </p:pic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42910" y="285728"/>
            <a:ext cx="54292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4800" b="1" cap="all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Sarki búvár</a:t>
            </a:r>
            <a:endParaRPr lang="hu-HU" sz="4800" b="1" cap="all" dirty="0">
              <a:ln w="6350">
                <a:noFill/>
              </a:ln>
              <a:solidFill>
                <a:srgbClr val="C00000"/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3" name="Kép 2" descr="Sarki búvá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142852"/>
            <a:ext cx="2659091" cy="18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Lekerekített téglalap 3"/>
          <p:cNvSpPr/>
          <p:nvPr/>
        </p:nvSpPr>
        <p:spPr>
          <a:xfrm>
            <a:off x="571472" y="1285860"/>
            <a:ext cx="2857520" cy="23574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Ellipszis 4"/>
          <p:cNvSpPr/>
          <p:nvPr/>
        </p:nvSpPr>
        <p:spPr>
          <a:xfrm>
            <a:off x="5214910" y="2000240"/>
            <a:ext cx="3929090" cy="38576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" name="Könnycsepp 5"/>
          <p:cNvSpPr/>
          <p:nvPr/>
        </p:nvSpPr>
        <p:spPr>
          <a:xfrm>
            <a:off x="500034" y="4000480"/>
            <a:ext cx="3714776" cy="285752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1428728" y="142873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Életmódja</a:t>
            </a:r>
            <a:endParaRPr lang="hu-HU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785786" y="1785926"/>
            <a:ext cx="23574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 récékhez hasonlóan könnyen tud úszni a vízen. Kitartóan képes repülni.</a:t>
            </a:r>
            <a:endParaRPr lang="hu-H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6357950" y="228599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Szaporodása</a:t>
            </a:r>
            <a:endParaRPr lang="hu-HU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5643570" y="2714620"/>
            <a:ext cx="3143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 költőhelyen április végén vagy május elején jelenik meg, mikor már a </a:t>
            </a:r>
            <a:r>
              <a:rPr lang="hu-HU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jég</a:t>
            </a:r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elolvadt. A fészket a pár vízinövényekből építi fel, és állandóan nedvesen tartja. A tojások száma kettő, nagyon ritkán három; 27-30 nap a kotlási időszak.</a:t>
            </a:r>
            <a:endParaRPr lang="hu-H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1285852" y="435769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Előfordulása</a:t>
            </a:r>
            <a:endParaRPr lang="hu-HU" u="sng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857224" y="4857760"/>
            <a:ext cx="314327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Főként Európában és Ázsiában, alkalmanként Nyugat-Alaszkában is, nagy és tiszta vizű tavak környékén költ</a:t>
            </a:r>
            <a:r>
              <a:rPr lang="hu-HU" sz="2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</a:t>
            </a:r>
            <a:endParaRPr lang="hu-HU" sz="2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357158" y="214290"/>
            <a:ext cx="50835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hu-HU" sz="4800" b="1" cap="all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Búbos vöcsök</a:t>
            </a:r>
          </a:p>
        </p:txBody>
      </p:sp>
      <p:pic>
        <p:nvPicPr>
          <p:cNvPr id="3" name="Kép 2" descr="Búbos vöcsö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357166"/>
            <a:ext cx="2400000" cy="18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Lekerekített téglalap 3"/>
          <p:cNvSpPr/>
          <p:nvPr/>
        </p:nvSpPr>
        <p:spPr>
          <a:xfrm>
            <a:off x="428596" y="1285860"/>
            <a:ext cx="4143404" cy="24288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Ellipszis 4"/>
          <p:cNvSpPr/>
          <p:nvPr/>
        </p:nvSpPr>
        <p:spPr>
          <a:xfrm>
            <a:off x="5072066" y="2643182"/>
            <a:ext cx="3643338" cy="29289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Könnycsepp 5"/>
          <p:cNvSpPr/>
          <p:nvPr/>
        </p:nvSpPr>
        <p:spPr>
          <a:xfrm>
            <a:off x="785786" y="4143380"/>
            <a:ext cx="2786082" cy="2500330"/>
          </a:xfrm>
          <a:prstGeom prst="teardrop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1285852" y="135729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Életmódja</a:t>
            </a:r>
          </a:p>
        </p:txBody>
      </p:sp>
      <p:sp>
        <p:nvSpPr>
          <p:cNvPr id="10" name="Téglalap 9"/>
          <p:cNvSpPr/>
          <p:nvPr/>
        </p:nvSpPr>
        <p:spPr>
          <a:xfrm>
            <a:off x="714348" y="1785926"/>
            <a:ext cx="371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Kisebb halakkal, ízeltlábúakkal, kétéltűékekkel táplálkozik. Táplálékát a víz alá bukva szerzi meg, ahol levegővétel nélkül akár 30-60 másodpercet is eltölthet.</a:t>
            </a:r>
          </a:p>
          <a:p>
            <a:pPr lvl="0" algn="ctr"/>
            <a:endParaRPr lang="hu-HU" dirty="0">
              <a:solidFill>
                <a:prstClr val="white"/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6000760" y="2928934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Szaporodása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5500694" y="3357562"/>
            <a:ext cx="29289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 fészkébe 5-7 kékeszöld, később a rothadó növényektől sárgásbarnává színeződő tojás kerül. A fiókák 19-20 nap alatt kelnek ki.</a:t>
            </a:r>
            <a:endParaRPr lang="hu-H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1785918" y="428625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Előfordulása</a:t>
            </a:r>
          </a:p>
        </p:txBody>
      </p:sp>
      <p:sp>
        <p:nvSpPr>
          <p:cNvPr id="16" name="Szövegdoboz 15"/>
          <p:cNvSpPr txBox="1"/>
          <p:nvPr/>
        </p:nvSpPr>
        <p:spPr>
          <a:xfrm>
            <a:off x="928662" y="4786322"/>
            <a:ext cx="2571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Egész Európában és Ázsiában elterjedt a tengerpartok és az édesvizek közelében.</a:t>
            </a:r>
            <a:endParaRPr lang="hu-H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10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214282" y="357166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hu-HU" sz="4800" b="1" cap="all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Nagy kárókatona</a:t>
            </a:r>
          </a:p>
        </p:txBody>
      </p:sp>
      <p:pic>
        <p:nvPicPr>
          <p:cNvPr id="3" name="Kép 2" descr="Nagy Károkaton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214290"/>
            <a:ext cx="1349066" cy="18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Lekerekített téglalap 3"/>
          <p:cNvSpPr/>
          <p:nvPr/>
        </p:nvSpPr>
        <p:spPr>
          <a:xfrm>
            <a:off x="571472" y="1357298"/>
            <a:ext cx="4572032" cy="2143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4857752" y="3429000"/>
            <a:ext cx="3357586" cy="29289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Könnycsepp 5"/>
          <p:cNvSpPr/>
          <p:nvPr/>
        </p:nvSpPr>
        <p:spPr>
          <a:xfrm>
            <a:off x="785786" y="3786166"/>
            <a:ext cx="3357586" cy="3071834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1714480" y="142873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Életmódja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2000232" y="400050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Előfordulása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5572132" y="371475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Szaporodása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714348" y="1714488"/>
            <a:ext cx="44291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Tavakban, ritkábban folyókban víz alá bukással keresi halakból álló táplálékát. Halastavak környékén nagy károkat okoz. A fákat is károsítja, melyeken nagy számban fészkel, és a guanótól azok teljesen kiégnek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5572132" y="4143380"/>
            <a:ext cx="2000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4-5 tojását fészekbe  rakja amelyeket erdők fáin helyezi el.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1000100" y="4500570"/>
            <a:ext cx="37862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Nem csak Európában hanem  Észak-Amerikában és </a:t>
            </a:r>
          </a:p>
          <a:p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Ázsiában is fészkel. </a:t>
            </a:r>
          </a:p>
          <a:p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 téli hideg elől délre repül kedvenc tadózkodási helye: </a:t>
            </a:r>
          </a:p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 halastavak.   </a:t>
            </a:r>
            <a:endParaRPr lang="hu-H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11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Rózsás_gödén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214290"/>
            <a:ext cx="2888889" cy="18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zövegdoboz 2"/>
          <p:cNvSpPr txBox="1"/>
          <p:nvPr/>
        </p:nvSpPr>
        <p:spPr>
          <a:xfrm>
            <a:off x="214282" y="50004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cap="all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Rózsás gödény</a:t>
            </a:r>
          </a:p>
        </p:txBody>
      </p:sp>
      <p:sp>
        <p:nvSpPr>
          <p:cNvPr id="4" name="Lekerekített téglalap 3"/>
          <p:cNvSpPr/>
          <p:nvPr/>
        </p:nvSpPr>
        <p:spPr>
          <a:xfrm>
            <a:off x="642910" y="1643050"/>
            <a:ext cx="3571900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Ellipszis 4"/>
          <p:cNvSpPr/>
          <p:nvPr/>
        </p:nvSpPr>
        <p:spPr>
          <a:xfrm>
            <a:off x="5357818" y="2143116"/>
            <a:ext cx="3571900" cy="3429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" name="Könnycsepp 5"/>
          <p:cNvSpPr/>
          <p:nvPr/>
        </p:nvSpPr>
        <p:spPr>
          <a:xfrm>
            <a:off x="714348" y="3857628"/>
            <a:ext cx="3571900" cy="278608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1571604" y="171448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Életmódja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6357950" y="235743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Szaporodása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2143108" y="414338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Előfordulása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5572132" y="2928934"/>
            <a:ext cx="321467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 rózsás pelikán nádasokban, gyékényesben építi fel mocsári növényekből, tőzegből összerótt fészkét. A szülők felváltva ülnek a 2-4 mészfehér héjú tojáson, amik 29-30 nap után kelnek ki.</a:t>
            </a:r>
            <a:endParaRPr lang="hu-HU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785786" y="2071678"/>
            <a:ext cx="35004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Társas madár, gyakran láthatóak csapatai, amint V-alakban vagy ferde vonalban köröznek a víz felett. Fő táplálékát a halak. </a:t>
            </a:r>
            <a:endParaRPr lang="hu-H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785786" y="4572008"/>
            <a:ext cx="36433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Európai állománya a Duna-deltába és a Fekete-tenger partvidékének egyes részeire szorult vissza. Afrikában és Ázsiában elterjedt.</a:t>
            </a:r>
            <a:endParaRPr lang="hu-H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857224" y="357166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800" b="1" cap="all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Bakcsó</a:t>
            </a:r>
          </a:p>
        </p:txBody>
      </p:sp>
      <p:pic>
        <p:nvPicPr>
          <p:cNvPr id="3" name="Kép 2" descr="Bakcsó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357166"/>
            <a:ext cx="2390769" cy="18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Lekerekített téglalap 3"/>
          <p:cNvSpPr/>
          <p:nvPr/>
        </p:nvSpPr>
        <p:spPr>
          <a:xfrm>
            <a:off x="500034" y="1357298"/>
            <a:ext cx="4071966" cy="23574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Ellipszis 4"/>
          <p:cNvSpPr/>
          <p:nvPr/>
        </p:nvSpPr>
        <p:spPr>
          <a:xfrm>
            <a:off x="5072066" y="2643182"/>
            <a:ext cx="3714776" cy="3500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" name="Könnycsepp 5"/>
          <p:cNvSpPr/>
          <p:nvPr/>
        </p:nvSpPr>
        <p:spPr>
          <a:xfrm>
            <a:off x="785786" y="4000504"/>
            <a:ext cx="2857520" cy="250033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1428728" y="142873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Életmódja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1643042" y="414338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Előfordulása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6072198" y="292893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Szaporodása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642910" y="1714488"/>
            <a:ext cx="35719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Kis termetű társas gázlómadár. Bujkáló természetű, szürkület idején lesz aktív nappal pedig csapatosan pihen. Magányosan vadászik: halakat, békákat, vízi rovarokat, kisemlősöket fogyaszt. 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928662" y="4714884"/>
            <a:ext cx="285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Észak- és Dél-Amerikában, valamint Európa és Afrika nagy részén elterjedt.</a:t>
            </a:r>
            <a:endParaRPr lang="hu-HU" b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5214942" y="3500438"/>
            <a:ext cx="34290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Fészket a tojó építi a hím által összehordott gallyakból és náddarabokból. A tojó három-öt tojást rak kétnapos eltéréssel. A tojások 20-22 nap után kelnek ki hat-nyolc napos eltéréssel</a:t>
            </a:r>
            <a:endParaRPr lang="hu-H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6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71472" y="214290"/>
            <a:ext cx="5214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hu-HU" sz="4800" b="1" cap="all" dirty="0" smtClean="0">
                <a:ln w="6350">
                  <a:noFill/>
                </a:ln>
                <a:solidFill>
                  <a:srgbClr val="C00000"/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Fehér gólya</a:t>
            </a:r>
          </a:p>
        </p:txBody>
      </p:sp>
      <p:pic>
        <p:nvPicPr>
          <p:cNvPr id="3" name="Kép 2" descr="fehér goly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0"/>
            <a:ext cx="1554045" cy="1857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Lekerekített téglalap 3"/>
          <p:cNvSpPr/>
          <p:nvPr/>
        </p:nvSpPr>
        <p:spPr>
          <a:xfrm>
            <a:off x="857224" y="1214422"/>
            <a:ext cx="3857652" cy="19288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5" name="Ellipszis 4"/>
          <p:cNvSpPr/>
          <p:nvPr/>
        </p:nvSpPr>
        <p:spPr>
          <a:xfrm>
            <a:off x="5643570" y="1928802"/>
            <a:ext cx="3357586" cy="3429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6" name="Könnycsepp 5"/>
          <p:cNvSpPr/>
          <p:nvPr/>
        </p:nvSpPr>
        <p:spPr>
          <a:xfrm>
            <a:off x="1428728" y="3357562"/>
            <a:ext cx="3786214" cy="314327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1500166" y="128586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Életmódja</a:t>
            </a:r>
          </a:p>
        </p:txBody>
      </p:sp>
      <p:sp>
        <p:nvSpPr>
          <p:cNvPr id="8" name="Szövegdoboz 7"/>
          <p:cNvSpPr txBox="1"/>
          <p:nvPr/>
        </p:nvSpPr>
        <p:spPr>
          <a:xfrm>
            <a:off x="6572264" y="214311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Szaporodása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2857488" y="350043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u="sng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Előfordulása</a:t>
            </a:r>
          </a:p>
        </p:txBody>
      </p:sp>
      <p:pic>
        <p:nvPicPr>
          <p:cNvPr id="1026" name="Picture 2" descr="C:\Documents and Settings\tanar\Local Settings\Temporary Internet Files\Content.IE5\IX623H72\MC900441902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1785926"/>
            <a:ext cx="725487" cy="857256"/>
          </a:xfrm>
          <a:prstGeom prst="rect">
            <a:avLst/>
          </a:prstGeom>
          <a:noFill/>
        </p:spPr>
      </p:pic>
      <p:sp>
        <p:nvSpPr>
          <p:cNvPr id="12" name="Téglalap 11"/>
          <p:cNvSpPr/>
          <p:nvPr/>
        </p:nvSpPr>
        <p:spPr>
          <a:xfrm>
            <a:off x="2500298" y="1285860"/>
            <a:ext cx="35719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Tudod –e?</a:t>
            </a:r>
            <a:endParaRPr lang="hu-HU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1928794" y="3357562"/>
            <a:ext cx="57150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800" dirty="0" smtClean="0">
                <a:solidFill>
                  <a:schemeClr val="bg1"/>
                </a:solidFill>
              </a:rPr>
              <a:t>A Magyar Madártani és Természetvédelmi Egyesület 1980-ban, 1981-ben, 1994-ben és 1999-ben „Az év madarává” választotta</a:t>
            </a:r>
            <a:r>
              <a:rPr lang="hu-HU" sz="2800" dirty="0" smtClean="0"/>
              <a:t>.</a:t>
            </a:r>
            <a:endParaRPr lang="hu-HU" sz="2800" b="1" dirty="0" smtClean="0"/>
          </a:p>
        </p:txBody>
      </p:sp>
      <p:sp>
        <p:nvSpPr>
          <p:cNvPr id="15" name="Téglalap 14"/>
          <p:cNvSpPr/>
          <p:nvPr/>
        </p:nvSpPr>
        <p:spPr>
          <a:xfrm>
            <a:off x="714348" y="5357826"/>
            <a:ext cx="64293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600" dirty="0" smtClean="0">
                <a:solidFill>
                  <a:schemeClr val="bg1"/>
                </a:solidFill>
              </a:rPr>
              <a:t>Népi elnevezései a gilice, cakó (czakó) és az eszterág.</a:t>
            </a:r>
            <a:endParaRPr lang="hu-HU" sz="3600" dirty="0">
              <a:solidFill>
                <a:schemeClr val="bg1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1714480" y="3929066"/>
            <a:ext cx="35004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Szinte egész Európában , Észak-Afrikában és Kis-Ázsiában elterjedt. Elsősorban a sík- és dombvidékek madara, a 250 m tengerszint feletti magasság alatti területeken mindenhol előfordul.</a:t>
            </a:r>
            <a:endParaRPr lang="hu-H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857224" y="1500174"/>
            <a:ext cx="378621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Emberi környezetben mindig vizes élőhelyek közelében fészkel. Táplálkozása: rovarok, ebihalak, békák apró</a:t>
            </a:r>
            <a:r>
              <a:rPr lang="hu-HU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</a:t>
            </a:r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rágcsálók, halak, kígyók.</a:t>
            </a:r>
            <a:endParaRPr lang="hu-H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5786446" y="2571744"/>
            <a:ext cx="3143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 párok egy költési időszakra állnak össze, s a hím választja a tojót. A fészekalj 4-6 tojásból áll, és a szülők május elejétől felváltva kotlanak. </a:t>
            </a:r>
          </a:p>
          <a:p>
            <a:pPr algn="ctr"/>
            <a:r>
              <a:rPr lang="hu-H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A 29-30. napon kelnek ki a fiókák</a:t>
            </a:r>
            <a:endParaRPr lang="hu-H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advTm="100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9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8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8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8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2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*0.0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h+1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decel="100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7" grpId="0"/>
      <p:bldP spid="7" grpId="1"/>
      <p:bldP spid="8" grpId="0"/>
      <p:bldP spid="8" grpId="1"/>
      <p:bldP spid="9" grpId="0"/>
      <p:bldP spid="9" grpId="1"/>
      <p:bldP spid="12" grpId="0"/>
      <p:bldP spid="14" grpId="0"/>
      <p:bldP spid="16" grpId="0"/>
      <p:bldP spid="16" grpId="1"/>
      <p:bldP spid="17" grpId="0"/>
      <p:bldP spid="17" grpId="1"/>
      <p:bldP spid="18" grpId="0"/>
      <p:bldP spid="18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gycsúcs">
  <a:themeElements>
    <a:clrScheme name="Hegycsúcs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Hegycsúcs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egycsúcs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1308</TotalTime>
  <Words>1043</Words>
  <Application>Microsoft Office PowerPoint</Application>
  <PresentationFormat>Diavetítés a képernyőre (4:3 oldalarány)</PresentationFormat>
  <Paragraphs>128</Paragraphs>
  <Slides>18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Hegycsúcs</vt:lpstr>
      <vt:lpstr>Debreczeni Sándor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Mire emlékszel?</vt:lpstr>
      <vt:lpstr>15. dia</vt:lpstr>
      <vt:lpstr>16. dia</vt:lpstr>
      <vt:lpstr>17. dia</vt:lpstr>
      <vt:lpstr>18. dia</vt:lpstr>
    </vt:vector>
  </TitlesOfParts>
  <Company>iskola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Debreczeni Sándor </dc:title>
  <dc:creator>tanulo</dc:creator>
  <cp:lastModifiedBy>tanulo</cp:lastModifiedBy>
  <cp:revision>118</cp:revision>
  <dcterms:created xsi:type="dcterms:W3CDTF">2013-01-22T09:56:00Z</dcterms:created>
  <dcterms:modified xsi:type="dcterms:W3CDTF">2013-02-06T14:20:06Z</dcterms:modified>
</cp:coreProperties>
</file>