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5" r:id="rId13"/>
    <p:sldId id="286" r:id="rId14"/>
    <p:sldId id="270" r:id="rId15"/>
    <p:sldId id="274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6413-324C-4477-93D8-ACB081E236BB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86BF6-EA7D-4708-BA26-57C5D716825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86BF6-EA7D-4708-BA26-57C5D716825B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A04ABD-78FC-472B-A94C-901C30C496F0}" type="datetimeFigureOut">
              <a:rPr lang="hu-HU" smtClean="0"/>
              <a:pPr/>
              <a:t>2013.02.06.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B3A16F-2512-40E8-9C54-83EC7659D04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229600" cy="985846"/>
          </a:xfrm>
        </p:spPr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Debreczeni Sándor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1472" y="4643446"/>
            <a:ext cx="8072494" cy="2000264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Dr. Török Béla Óvoda, Általános Iskola,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Speciális Szakiskola, Egységes Gyógypedagógiai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Módszertani Intézmény és Diákotthon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1144 . Budapest, újváros part 1.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714612" y="100010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dirty="0" smtClean="0">
                <a:solidFill>
                  <a:schemeClr val="bg1"/>
                </a:solidFill>
              </a:rPr>
              <a:t>Madarak</a:t>
            </a:r>
            <a:endParaRPr lang="hu-HU" sz="6000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00166" y="3357562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Felkészítő Tanár: </a:t>
            </a:r>
            <a:r>
              <a:rPr lang="hu-HU" sz="2800" dirty="0" smtClean="0">
                <a:solidFill>
                  <a:schemeClr val="bg1"/>
                </a:solidFill>
              </a:rPr>
              <a:t>Pesti Zsolt 				   Blazsán Gabriella</a:t>
            </a: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6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214686"/>
            <a:ext cx="857256" cy="830937"/>
          </a:xfrm>
          <a:prstGeom prst="rect">
            <a:avLst/>
          </a:prstGeom>
          <a:noFill/>
        </p:spPr>
      </p:pic>
      <p:pic>
        <p:nvPicPr>
          <p:cNvPr id="7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857256" cy="830937"/>
          </a:xfrm>
          <a:prstGeom prst="rect">
            <a:avLst/>
          </a:prstGeom>
          <a:noFill/>
        </p:spPr>
      </p:pic>
      <p:pic>
        <p:nvPicPr>
          <p:cNvPr id="18434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143248"/>
            <a:ext cx="1088515" cy="1000132"/>
          </a:xfrm>
          <a:prstGeom prst="rect">
            <a:avLst/>
          </a:prstGeom>
          <a:noFill/>
        </p:spPr>
      </p:pic>
      <p:pic>
        <p:nvPicPr>
          <p:cNvPr id="9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28"/>
            <a:ext cx="1088515" cy="1000132"/>
          </a:xfrm>
          <a:prstGeom prst="rect">
            <a:avLst/>
          </a:prstGeom>
          <a:noFill/>
        </p:spPr>
      </p:pic>
      <p:pic>
        <p:nvPicPr>
          <p:cNvPr id="10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857892"/>
            <a:ext cx="857256" cy="830937"/>
          </a:xfrm>
          <a:prstGeom prst="rect">
            <a:avLst/>
          </a:prstGeom>
          <a:noFill/>
        </p:spPr>
      </p:pic>
      <p:pic>
        <p:nvPicPr>
          <p:cNvPr id="11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643578"/>
            <a:ext cx="1088515" cy="100013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8596" y="21429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Vetési lúd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57224" y="1214422"/>
            <a:ext cx="392909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u="sng" dirty="0"/>
          </a:p>
        </p:txBody>
      </p:sp>
      <p:sp>
        <p:nvSpPr>
          <p:cNvPr id="5" name="Ellipszis 4"/>
          <p:cNvSpPr/>
          <p:nvPr/>
        </p:nvSpPr>
        <p:spPr>
          <a:xfrm>
            <a:off x="4857752" y="2714620"/>
            <a:ext cx="385765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857224" y="3500438"/>
            <a:ext cx="3714776" cy="31432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b="1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1500166" y="12858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215074" y="292893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Szaporodása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857356" y="378619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Előfordulása</a:t>
            </a:r>
          </a:p>
        </p:txBody>
      </p:sp>
      <p:pic>
        <p:nvPicPr>
          <p:cNvPr id="10" name="Kép 9" descr="Vetési lú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85728"/>
            <a:ext cx="1739777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zövegdoboz 10"/>
          <p:cNvSpPr txBox="1"/>
          <p:nvPr/>
        </p:nvSpPr>
        <p:spPr>
          <a:xfrm>
            <a:off x="1214414" y="4357694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Európa és Ázsia északi részén, vizek közelében, folyópartokon költ. A Kárpát-medencében rendszeres telelő.</a:t>
            </a:r>
            <a:endParaRPr lang="hu-HU" b="1" dirty="0" smtClean="0">
              <a:solidFill>
                <a:schemeClr val="bg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000100" y="1643050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Meghatározott útvonalakon repülnek, és minden évben jól ismert pihenőhelyeiken szállnak meg. A költési időszakban párosával élnek a víz közelében.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000628" y="3357562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 fészekalja 5–6 tojásból áll, melyen 25–30 napig kotlik. 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Csak a tojó kotlik, míg a gácsér a közelben őrködik. 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A tojó csak az utolsó tojás lerakása után kezd el kotlani.</a:t>
            </a:r>
          </a:p>
        </p:txBody>
      </p:sp>
      <p:pic>
        <p:nvPicPr>
          <p:cNvPr id="12290" name="Picture 2" descr="http://jazsoli5.freeblog.hu/files/vad%C3%A1s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857232"/>
            <a:ext cx="3214710" cy="45747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églalap 13"/>
          <p:cNvSpPr/>
          <p:nvPr/>
        </p:nvSpPr>
        <p:spPr>
          <a:xfrm>
            <a:off x="4143372" y="5572140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800" b="1" dirty="0" smtClean="0">
                <a:solidFill>
                  <a:schemeClr val="bg1"/>
                </a:solidFill>
              </a:rPr>
              <a:t>Vadászható faj.</a:t>
            </a:r>
            <a:endParaRPr lang="hu-H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85786" y="21429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Héja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57224" y="1214422"/>
            <a:ext cx="385765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715008" y="2143116"/>
            <a:ext cx="3143272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1500166" y="3571876"/>
            <a:ext cx="3857652" cy="31432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500166" y="135729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500826" y="221455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Szaporodása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428860" y="392906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Előfordulása</a:t>
            </a:r>
          </a:p>
        </p:txBody>
      </p:sp>
      <p:pic>
        <p:nvPicPr>
          <p:cNvPr id="11" name="Kép 10" descr="Hé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14290"/>
            <a:ext cx="124665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Szövegdoboz 9"/>
          <p:cNvSpPr txBox="1"/>
          <p:nvPr/>
        </p:nvSpPr>
        <p:spPr>
          <a:xfrm>
            <a:off x="1857356" y="4286256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Európa, Ázsia és Észak-Amerika </a:t>
            </a:r>
            <a:r>
              <a:rPr lang="hu-HU" dirty="0" err="1" smtClean="0">
                <a:solidFill>
                  <a:schemeClr val="bg1"/>
                </a:solidFill>
              </a:rPr>
              <a:t>erdejeiben</a:t>
            </a:r>
            <a:r>
              <a:rPr lang="hu-HU" dirty="0" smtClean="0">
                <a:solidFill>
                  <a:schemeClr val="bg1"/>
                </a:solidFill>
              </a:rPr>
              <a:t> fordul elő, de parkokban és falvakban is él. A Kárpát-medencében főleg a hegy- és dombvidékein vadászik, de az Alföldön is megtalálható.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00100" y="1643050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Rágcsálókkal, kisebb és közepes nagyságú madarakkal táplálkozik. Lesből támadva, nagy sebességgel üldözi zsákmányát.</a:t>
            </a:r>
            <a:endParaRPr lang="hu-HU" dirty="0">
              <a:solidFill>
                <a:schemeClr val="bg1"/>
              </a:solidFill>
            </a:endParaRPr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2500299" y="428604"/>
            <a:ext cx="4572030" cy="1571637"/>
            <a:chOff x="3240324" y="2000240"/>
            <a:chExt cx="4689262" cy="1655826"/>
          </a:xfrm>
        </p:grpSpPr>
        <p:sp>
          <p:nvSpPr>
            <p:cNvPr id="13" name="Téglalap 12"/>
            <p:cNvSpPr/>
            <p:nvPr/>
          </p:nvSpPr>
          <p:spPr>
            <a:xfrm>
              <a:off x="4929190" y="2000240"/>
              <a:ext cx="30003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Tudod –e?</a:t>
              </a:r>
              <a:endParaRPr lang="hu-H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pic>
          <p:nvPicPr>
            <p:cNvPr id="2050" name="Picture 2" descr="C:\Documents and Settings\tanar\Local Settings\Temporary Internet Files\Content.IE5\IX623H72\MC900441902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0324" y="2301300"/>
              <a:ext cx="1146525" cy="1354766"/>
            </a:xfrm>
            <a:prstGeom prst="rect">
              <a:avLst/>
            </a:prstGeom>
            <a:noFill/>
          </p:spPr>
        </p:pic>
      </p:grpSp>
      <p:sp>
        <p:nvSpPr>
          <p:cNvPr id="14" name="Téglalap 13"/>
          <p:cNvSpPr/>
          <p:nvPr/>
        </p:nvSpPr>
        <p:spPr>
          <a:xfrm>
            <a:off x="1571604" y="2500306"/>
            <a:ext cx="6135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héja körülbelül 15 évig él.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15008" y="2643182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 párok hűségesek egymáshoz, látványos nászrepülést végeznek. Általában előző évi helyüket foglalják el. Fészekalja 4 kékesfehér tojásból áll, de általában csak két fiókát nevelnek fel.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714348" y="350043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Magyarországon védett, eszmei értéke 50 000 Ft.</a:t>
            </a:r>
            <a:endParaRPr lang="hu-H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4" grpId="0"/>
      <p:bldP spid="15" grpId="0"/>
      <p:bldP spid="15" grpId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8596" y="21429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Nagy Kócsag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214282" y="1285860"/>
            <a:ext cx="385765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5786446" y="2214554"/>
            <a:ext cx="3143272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Könnycsepp 5"/>
          <p:cNvSpPr/>
          <p:nvPr/>
        </p:nvSpPr>
        <p:spPr>
          <a:xfrm>
            <a:off x="500034" y="3857628"/>
            <a:ext cx="3714776" cy="271466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000100" y="135729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572264" y="242886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Szaporodása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500166" y="400050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Előfordulása</a:t>
            </a:r>
          </a:p>
        </p:txBody>
      </p:sp>
      <p:pic>
        <p:nvPicPr>
          <p:cNvPr id="11" name="Kép 10" descr="Nagy Kócs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142852"/>
            <a:ext cx="1357322" cy="2035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églalap 9"/>
          <p:cNvSpPr/>
          <p:nvPr/>
        </p:nvSpPr>
        <p:spPr>
          <a:xfrm>
            <a:off x="357158" y="5103674"/>
            <a:ext cx="82868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A nagy kócsag a  magyar természetvédelem</a:t>
            </a:r>
          </a:p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 címermadara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8194" name="Picture 2" descr="http://szentkoronaradio.com/files/termvedlee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57620" y="2071678"/>
            <a:ext cx="2800350" cy="28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5" name="Picture 3" descr="C:\Documents and Settings\tanar\Local Settings\Temporary Internet Files\Content.IE5\IX623H72\MC90044190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357298"/>
            <a:ext cx="944485" cy="1116030"/>
          </a:xfrm>
          <a:prstGeom prst="rect">
            <a:avLst/>
          </a:prstGeom>
          <a:noFill/>
        </p:spPr>
      </p:pic>
      <p:sp>
        <p:nvSpPr>
          <p:cNvPr id="13" name="Téglalap 12"/>
          <p:cNvSpPr/>
          <p:nvPr/>
        </p:nvSpPr>
        <p:spPr>
          <a:xfrm>
            <a:off x="4143372" y="107154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Tudod –e?</a:t>
            </a:r>
            <a:endParaRPr lang="hu-H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57158" y="1714488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Élőhelyét sziki és nádas mocsarak,</a:t>
            </a:r>
            <a:r>
              <a:rPr lang="hu-HU" dirty="0" err="1" smtClean="0">
                <a:solidFill>
                  <a:schemeClr val="bg1"/>
                </a:solidFill>
              </a:rPr>
              <a:t>brakkvizes</a:t>
            </a:r>
            <a:r>
              <a:rPr lang="hu-HU" dirty="0" smtClean="0">
                <a:solidFill>
                  <a:schemeClr val="bg1"/>
                </a:solidFill>
              </a:rPr>
              <a:t> lagúnák, árterek képezik. Halakat, kétéltűeket, vízi rovarokat, kisemlősöket fogyaszt.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00760" y="2928934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Évente csak egyszer költ. Egy alkalommal 3-4 kékeszöld tojást rak, melyeken 24-26 napig ül a két szülő felváltva.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42910" y="4500570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Európa területén belül Magyarország a faj egyik legjelentősebb előfordulási helye. Elsősorban a Tisza-tó, és a Kis-Balaton vidékén él.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3" grpId="0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8596" y="21429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Erdei fülesbagoly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57224" y="1214422"/>
            <a:ext cx="385765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5500694" y="2786058"/>
            <a:ext cx="3643306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Könnycsepp 5"/>
          <p:cNvSpPr/>
          <p:nvPr/>
        </p:nvSpPr>
        <p:spPr>
          <a:xfrm>
            <a:off x="928662" y="3571876"/>
            <a:ext cx="3714776" cy="31432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500166" y="12858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/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429388" y="321468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u="sng" dirty="0" smtClean="0">
                <a:solidFill>
                  <a:schemeClr val="bg1"/>
                </a:solidFill>
              </a:rPr>
              <a:t>Szaporodása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214546" y="378619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u="sng" dirty="0" smtClean="0">
                <a:solidFill>
                  <a:schemeClr val="bg1"/>
                </a:solidFill>
              </a:rPr>
              <a:t>Előfordulása</a:t>
            </a:r>
          </a:p>
        </p:txBody>
      </p:sp>
      <p:pic>
        <p:nvPicPr>
          <p:cNvPr id="10" name="Kép 9" descr="Erdei fülesbago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937" y="214290"/>
            <a:ext cx="147695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zövegdoboz 10"/>
          <p:cNvSpPr txBox="1"/>
          <p:nvPr/>
        </p:nvSpPr>
        <p:spPr>
          <a:xfrm>
            <a:off x="1000100" y="178592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Ragadozó madár. Rágcsálókkal táplálkozik, kedvence a mezei pocok. Ezekre nyílt területeken vadászik.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715008" y="3714752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 fészek helye változó, lehet magasan lévő ágakon, vagy alacsony bokrokon is. 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A fészekaljában 4-6 fehér tojás található, amit március második felében vagy április elején rak le.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142976" y="4286256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Európában, Ázsiában és Észak-Amerikában költ. Neve ellenére kerüli a nagy, zárt erdőket, kis erdőfoltokban, folyóárterekben, parkokban, öreg temetőkben telepszik meg.</a:t>
            </a: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hu-HU" sz="4800" cap="all" dirty="0" smtClean="0"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Mire emlékszel?</a:t>
            </a:r>
            <a:endParaRPr lang="hu-HU" sz="4800" cap="all" dirty="0">
              <a:solidFill>
                <a:srgbClr val="C000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marL="722313" indent="-585788">
              <a:buNone/>
            </a:pPr>
            <a:r>
              <a:rPr lang="hu-HU" dirty="0" smtClean="0">
                <a:solidFill>
                  <a:schemeClr val="bg1"/>
                </a:solidFill>
              </a:rPr>
              <a:t>1. Melyik madár a természetvédelem jelképe?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Erdei fülesbagoly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Nagy kócsag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Héja</a:t>
            </a:r>
          </a:p>
          <a:p>
            <a:pPr marL="651510" indent="-514350">
              <a:buNone/>
            </a:pPr>
            <a:r>
              <a:rPr lang="hu-HU" dirty="0" smtClean="0">
                <a:solidFill>
                  <a:schemeClr val="bg1"/>
                </a:solidFill>
              </a:rPr>
              <a:t>2. Melyik madár neve rejt  egy foglalkozást?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Sarki búvár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Búbos vöcsök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Rózsás gödény</a:t>
            </a:r>
          </a:p>
          <a:p>
            <a:pPr marL="651510" indent="-514350">
              <a:buNone/>
            </a:pPr>
            <a:r>
              <a:rPr lang="hu-HU" dirty="0" smtClean="0">
                <a:solidFill>
                  <a:schemeClr val="bg1"/>
                </a:solidFill>
              </a:rPr>
              <a:t>3. Mi a fehér gólya népi elnevezése?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Nyírfavessző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Tölgyág</a:t>
            </a:r>
          </a:p>
          <a:p>
            <a:pPr marL="651510" indent="-514350">
              <a:buFont typeface="+mj-lt"/>
              <a:buAutoNum type="arabicPeriod"/>
            </a:pPr>
            <a:r>
              <a:rPr lang="hu-HU" dirty="0" smtClean="0">
                <a:solidFill>
                  <a:srgbClr val="C00000"/>
                </a:solidFill>
              </a:rPr>
              <a:t>Eszterág</a:t>
            </a:r>
          </a:p>
        </p:txBody>
      </p:sp>
      <p:pic>
        <p:nvPicPr>
          <p:cNvPr id="4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286388"/>
            <a:ext cx="357190" cy="357190"/>
          </a:xfrm>
          <a:prstGeom prst="rect">
            <a:avLst/>
          </a:prstGeom>
          <a:noFill/>
        </p:spPr>
      </p:pic>
      <p:pic>
        <p:nvPicPr>
          <p:cNvPr id="5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929198"/>
            <a:ext cx="357190" cy="357190"/>
          </a:xfrm>
          <a:prstGeom prst="rect">
            <a:avLst/>
          </a:prstGeom>
          <a:noFill/>
        </p:spPr>
      </p:pic>
      <p:pic>
        <p:nvPicPr>
          <p:cNvPr id="6" name="Picture 2" descr="http://4.bp.blogspot.com/-b35eJMI_yVE/UOgM4IL6PiI/AAAAAAAABXU/_n0VYbc7hrQ/s1600/smile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643578"/>
            <a:ext cx="357190" cy="357190"/>
          </a:xfrm>
          <a:prstGeom prst="rect">
            <a:avLst/>
          </a:prstGeom>
          <a:noFill/>
        </p:spPr>
      </p:pic>
      <p:pic>
        <p:nvPicPr>
          <p:cNvPr id="7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14818"/>
            <a:ext cx="357190" cy="357190"/>
          </a:xfrm>
          <a:prstGeom prst="rect">
            <a:avLst/>
          </a:prstGeom>
          <a:noFill/>
        </p:spPr>
      </p:pic>
      <p:pic>
        <p:nvPicPr>
          <p:cNvPr id="8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786190"/>
            <a:ext cx="357190" cy="357190"/>
          </a:xfrm>
          <a:prstGeom prst="rect">
            <a:avLst/>
          </a:prstGeom>
          <a:noFill/>
        </p:spPr>
      </p:pic>
      <p:pic>
        <p:nvPicPr>
          <p:cNvPr id="9" name="Picture 2" descr="http://4.bp.blogspot.com/-b35eJMI_yVE/UOgM4IL6PiI/AAAAAAAABXU/_n0VYbc7hrQ/s1600/smile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357430"/>
            <a:ext cx="357190" cy="357190"/>
          </a:xfrm>
          <a:prstGeom prst="rect">
            <a:avLst/>
          </a:prstGeom>
          <a:noFill/>
        </p:spPr>
      </p:pic>
      <p:pic>
        <p:nvPicPr>
          <p:cNvPr id="10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00240"/>
            <a:ext cx="357190" cy="357190"/>
          </a:xfrm>
          <a:prstGeom prst="rect">
            <a:avLst/>
          </a:prstGeom>
          <a:noFill/>
        </p:spPr>
      </p:pic>
      <p:pic>
        <p:nvPicPr>
          <p:cNvPr id="11" name="Picture 2" descr="http://4.bp.blogspot.com/-b35eJMI_yVE/UOgM4IL6PiI/AAAAAAAABXU/_n0VYbc7hrQ/s1600/smile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429000"/>
            <a:ext cx="357190" cy="357190"/>
          </a:xfrm>
          <a:prstGeom prst="rect">
            <a:avLst/>
          </a:prstGeom>
          <a:noFill/>
        </p:spPr>
      </p:pic>
      <p:pic>
        <p:nvPicPr>
          <p:cNvPr id="12" name="Picture 2" descr="http://4.bp.blogspot.com/-b35eJMI_yVE/UOgM4IL6PiI/AAAAAAAABXU/_n0VYbc7hrQ/s1600/smil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14620"/>
            <a:ext cx="357190" cy="357190"/>
          </a:xfrm>
          <a:prstGeom prst="rect">
            <a:avLst/>
          </a:prstGeom>
          <a:noFill/>
        </p:spPr>
      </p:pic>
      <p:sp>
        <p:nvSpPr>
          <p:cNvPr id="4098" name="AutoShape 2" descr="data:image/jpeg;base64,/9j/4AAQSkZJRgABAQAAAQABAAD/2wCEAAkGBhISEBITEhIQEhQVEBQQFBIVEBgSERYQFRAWFBUUEhIXGyYeFxkjGRQUHy8gJCcqLCwsFx4xNTEqNSYvLCkBCQoKBQUFDQUFDSkYEhgpKSkpKSkpKSkpKSkpKSkpKSkpKSkpKSkpKSkpKSkpKSkpKSkpKSkpKSkpKSkpKSkpKf/AABEIAOMA3gMBIgACEQEDEQH/xAAcAAEAAQUBAQAAAAAAAAAAAAAABgECBAcIBQP/xAA/EAACAgECBAQCBwUFCQEAAAABAgADEQQSBQYhMQciQVETYRQjMlJxgZEIM6Gx8EJyosHhFSRDVGKCkpTRFv/EABQBAQAAAAAAAAAAAAAAAAAAAAD/xAAUEQEAAAAAAAAAAAAAAAAAAAAA/9oADAMBAAIRAxEAPwDeMREBERAREQEREBERAREQEREBERAREQEShMboFYiICIiAiIgIiICIiAiIgIiICIiAiIgIlu6AYF0ShMKYFYiICIiBRpDfFPmw6DQmyt1W5rEWoMM5+sT4n+AmTFzOefHfmf4+sTSLgrQ4bPr8R1CspPrgiBvjl/Xm/S0XHGbKUsOO2WUHpPQnmcuaE6fSaehiN1VCVnAwMqu3p+k+nDuN03vclbhmpda7MA4DsgcDJGD5SO2YGfERAREQEREBERAREQEREBERAREQLGz/AF/GRfjXMt+n4jo6Ph1mjUsyGzDbg4rscgHdj+yvp6yU4muPHDhJs4et/wDyly349wWVMf4oGxwfaXTxOUuP/TdHTqcBRapbA+TsuOv4T2VgXREQERPizn/I469fTPsIHk86cwLotFdexA2oQuTj6wghP8WJzPypws8V4sq2Nsa+y692H3tr3eoPqJ7vjNz79M1PwKtvwKCRuA6s5CFtx9MOhAxJH4E8CWmm7iNzIlZHw0bf1Vlcq2VPTruA6+8DYniVzoeG6T4qhWsZtlSt9kv9o7sEEjAPYyNfs/cMevQ22sNq33CxOmAVUFDj8wZq7nTjj8c4qooReo+jUdwXrR7LFZwc4JDHt7Tf6ajScI4ftZhVVQjBQzdWY7rdibjlmPmwMwJPEwuG8RW+pLU3bWVWAZcHBGZmLArERAREQEREBERAREQEREBERAtnh868FGr0GpoJxvq7/wB1g/uPuzD565it0NC6lTWa0tVb0KEuUsdUUowOBtySehyJ7Gi1qarSrbWcpdRuT8HTI/DoYGpf2euaQUs0LElhv1KEnoKwKU2gY+8WPf8AKbrAnMnKSnhnMSUlsKtgosP/AEFFc5x8wJ00h6QLpQmVlpMCpM1n4x8/ro9KdPU4N9wetgpGVqNTKxLAHawLJjsfaS/m7mqnQaVtRb5gOiIPtO+CdoODjIB79Ok5O49xm3Vaiy61iWdiepJ9AABkn0AgY2m05ttRAfM9iruY4GXYDLE9up7mTjnXnAJpaeF6YbF06ql9iv0s1KqotC9OwsQkMGIP4SAI5U5B6j17fpL1fLZYknOT18xJPXJMDdfgny/XpaLOJap0rDfV1rYgHkxW4tR2PruK4A9D19JGPELnZuLaurR6QN8D4qJWWJBssboGYMAVwXYdSfeRzmbna3VBKVL16WpBVTQGOPhKTs+IAdrPg4LYGcDpNj+Bvh5nGv1FeBkfR87SDhwfiY6lSGQjrgwNx8F0/wAPTUIRgrTWhx95a1U/xE9ASmJVYFYiICIiAiIgIiICIiAiIgUMtsswM4z8vWVafKzUqGVCwDMCQMjJxjPT8xA8XS8Wr1+n1KICpDajSsrdwyO9Jbp0xkEia38G+NDR63V8Jtsr8motFR82+y5SEZR6Y21Z7CYfOfFruD8dOrRB9Hv2q69cOfhg2NkjuDYWwD3kT5/1yU8Wo1mlYgX1V68HoWHx7LCQwyQDt9IGJ4vVsnGtYe2XDA/L4Sj/ACM6d4DxFb9PVamdrL0z36Eqf4gzm3xj4rVqtVptTV9m7RB/nkam9PQn0UTdfgzZngmjyQTttz/7VsCbT46m0KrMc4AyT+E+00T41+JGWt4fR8NkwvxLFfcy2LblqyB0BDV4I7jMCFeJ/P78R1HlLrp0PkrLeUkFsOVyRuw5H4SE7v8A7KtLYFwPWfXS6VrGCICzHso79Os+Euz0+UDbvKHh9p+HPXquMW01KRhKLELH4mM4s8pGMbux7iTPT+MB1epXS8OoNj71DW2n6oVkgM+FYN0LL6e80ryhyLrOIkmhPICQbnDikPgErvCkbsMDj2M3DypxfhnB6k09N/0y6+1VI07Jc5tYlVyocEeg6D2gbUp3YG7G7aN2M7d2Ou3PXGfefQT4UXblVsEZUHDDawyM4I9J9xArERAREQEREBERAREQERECxpCfFThFj6T6VpmZNTpD9IrcMw8lf1jr8PO187F6MD2+cmt+cHBAPoSMgH5iaOHjnfpnu0+t0a3MGYeV/hjYST5lYPnKlYEF5x5+t4hpqKtQpN1L2M1vlG7dtGNiooGNsiVurdlAZiQvRc9SB2AB7gfLtMvj3Ekv1N91aGpbbXtFe4Nt3uW2ggAYGfaeexgXPaSACScDaoJzhc5wPYZJ/WdH+AWs3cNKfcbb36YZ7G6frObsToj9n5dvD7mbAUuDknAwN+SYEs8SOa10PD7nyPiNWUrXcFbLEV7lByTt3g9B6ek5P1Wpax3dySzszsT3LMSST+ZMlvidzieIa0tghK81Iu4kDGFYjPTqVB6D9ZDjApERAQIjEDOp4zeihUutRQOyOyD8SFIye3U9ZsXwL5R+kaz6TaNyUYZSc/vw6OhBBGegb3kT5I5F1HErxVWDWmM2XFfKie+CRv6kDAOeuZ1Hyxy3RodOlFAIVQfM2N7EsTl2UDJ64/ACB6+JWIgIiICIiAiIgIiICIiAiIgfOz2Pr0/0movHPkBrqzrqEXdUjNfghXasKvnJPcKlZ9c+wM2+359pZZSGUgjoehHuPUGBxGZUnM2l4w+GR0jPrKiz1WXu7jbgVmxwVGR6bnIH4TVmIAGbV/8A0Y0XLdNSn63WrcMYP7gW31WdRjr5l95qoGZOo4i711VsSVqVlQewZy5x+ZgfDMtMAykBESqjMAokz5F4Zwm3P+0NTdQ2fKEGQx3dj9U/pj2nz4B4VcR1RG2h6lbtZarqhznqCFPTpJxwb9nK3d/vWqrUenwNz9fn8RFwO0DdnDOF00V/DorSpAfsIu1c4A7fgB+kywZ5fLfLVOioWmgbRnczDu9m0KXbqepCj9J6wWBWIiAiIgIiICIiAiIgIiICJbunlcw8yUaKlrtRYEVQOn2nOWCjag6t1I7QM/Wa2upd1jpWv3mYKvv3P4TG0fHdNd+6vot/uWq38j8jOVeZ/EPW62ws99yoe1a2FEA+argHueuJ4+l49qav3eo1Ff8AcudP5GB2FxLh63UvUw8rq6nI3DzAjd19s5E5E5p4P9F1eo0/Uiq6ytWIxuRXKhsfPHvJfy3428Q05RbXN9SjBVgvxCMetrKWP4meH4h80VcQ1Y1FVPwAaVDJkEmze7MxIUZPmHX5QItERAREQErAEy+H616XDqtTHHaylLU6EH7FgIPb+cCR8lcd4stm3h5udugIWkXBQc9W3K20d+vy+U6A5B4bxNENvEdQLHsHSgVVqE653GxADkg/ZI6YkA8NPEcfVVf7LU2u+19VRRXSmC5C5WurAwpx39DN3bumcflAvErEQEREBERAREQEREBERAREQLWWa55l8JDr3tfU6q9ibXbToLT8GupmyFKMD1ALDIIHb2myIgco8++GGp4YFdyttTEKLUGFDkMdm0ndnCE5xiQwidscQ0aW1vXYAyOpV1PYqehBx6TmXxP8M7OHWmyvdZpXbyv1JrYhfLbhQq5Zm24JyFgQIk/6+sH+vwlMQTApERASuJSejwOmhr601D2JUxIdq9pYDaSuN/T7WM/KB56nr6fn2m/vC/ivCeJL8G3h2hTUpXub/dK9rgNtLJ5TjG5B1OcmfFP2fNJZsarWXPSw3bsoSR16phMEdp7/AC94J6LR6hbi12pYEFVsC4Vw6stnkAPQr/GBO+HcGo067aKKaV+7XWqDuT2UD3P6zNxFf9e0ugBERAREQEREBERAREQEREBERAREQKETE4nwmrUVPVcgdHRkZT08rDBwR1Bwe46j0mZEDnPxI8G7dMzXaNLLadxOwAuyKcYGBliBkjJ9BmasasgkEEEdwehB9iJ2zagYEMAwPQgjII9iDIHzd4N6HWB2rRdNcVAWytcVg78kmlSqsSCRn5j2gcvxJZzx4eajhrnfhqiQFtBUZJBP2AxI+y36SKGBSbe5I8GdLxDRpqF1l4ydrqKV8toVSygk9QC3eahmx/CXxJOgtFFzH6M5LHudj7WOQACTkhB6QN8clctPodOdO1z3qr/VsyqrLVtUBfL36gnr16yQ7Zh8K4pVqEFlNi2IR0IOT/3DuD8jM6BQCViICIiAiIgIiICIiAiIgIiICIiAiIgIiICUMrmfPUWhVLH0BP6DMDSv7RHF0FdOlwN+6vUZ/tfD+vT295oxpK/Ermf6fxC21W3VgLXV8qgN2P8AyZv1kUbHpApK5lJWBLuQfEW/hluVzZS37yjcQP7OSvXAfCgZIPTM6L5S5/03EKQ9TKHBUPUX8yMxOASQN3QZ6e85GU/16zJ0VzpYj1HFiOrq3TIdWypGfmBA7VH9dZTP4/r3mpeQfEPit5Rb9E9teVQ3VJ1wSQWsLWYwPkPQzbCp19enb8/SB9oiICIiAiIgIiICIiAiIgIiICIiAiIgWE/1/Kav8eeZTToBQpXdqG2OA/nVFw4bHfuuPT1m0SsiXOfhrp+JWUPczqK2JdVz9Yu1gFByNnVs569sQOT8fPPTr/pLWnQni9ydXRwRK9LUAunuWxmODZ8LZbnLnq3mdZq7kzwv1fEEtsVWStanatzt+svA8lQDMuAxBG7qBiBC5Wehw7gVluqTTBW+I1wqIC7iPPtLY9QOpz26Sd87eDGo0la3UK9yLVWbcbdwsOFbagYsw3Edh079oEF0XLeruT4lWm1NqA4L10O6g4z1ZVI7EfrOjfB7i6X6BaGrYX6VRXcHqCHc7Oy49fsgegmd4ScOWvhGlI/4tS2tn7xG3+SiS6jRIjMUVVLkFsADJAwM4gXrWPQAY+WJfiAJWAiIgIiICIiAiIgIiICIiAiIgIiICIiAlGPSVlDA8vmHgqavTW6e3IWxdh2nBx36d59uGcLqoqSulVRF6ABQB1JJ6ADrkmZoEqBAg1PhxSnGBxBDWgCbVpWraNxqZHY46ZJbOZM7EBBzgg9GUjI/T8Z98SmIGPodMlaLWiLWqrhUVQqqPZQOgHyEyZTaJW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00" name="AutoShape 4" descr="data:image/jpeg;base64,/9j/4AAQSkZJRgABAQAAAQABAAD/2wCEAAkGBhISEBITEhIQEhQVEBQQFBIVEBgSERYQFRAWFBUUEhIXGyYeFxkjGRQUHy8gJCcqLCwsFx4xNTEqNSYvLCkBCQoKBQUFDQUFDSkYEhgpKSkpKSkpKSkpKSkpKSkpKSkpKSkpKSkpKSkpKSkpKSkpKSkpKSkpKSkpKSkpKSkpKf/AABEIAOMA3gMBIgACEQEDEQH/xAAcAAEAAQUBAQAAAAAAAAAAAAAABgECBAcIBQP/xAA/EAACAgECBAQCBwUFCQEAAAABAgADEQQSBQYhMQciQVETYRQjMlJxgZEIM6Gx8EJyosHhFSRDVGKCkpTRFv/EABQBAQAAAAAAAAAAAAAAAAAAAAD/xAAUEQEAAAAAAAAAAAAAAAAAAAAA/9oADAMBAAIRAxEAPwDeMREBERAREQEREBERAREQEREBERAREQEShMboFYiICIiAiIgIiICIiAiIgIiICIiAiIgIlu6AYF0ShMKYFYiICIiBRpDfFPmw6DQmyt1W5rEWoMM5+sT4n+AmTFzOefHfmf4+sTSLgrQ4bPr8R1CspPrgiBvjl/Xm/S0XHGbKUsOO2WUHpPQnmcuaE6fSaehiN1VCVnAwMqu3p+k+nDuN03vclbhmpda7MA4DsgcDJGD5SO2YGfERAREQEREBERAREQEREBERAREQLGz/AF/GRfjXMt+n4jo6Ph1mjUsyGzDbg4rscgHdj+yvp6yU4muPHDhJs4et/wDyly349wWVMf4oGxwfaXTxOUuP/TdHTqcBRapbA+TsuOv4T2VgXREQERPizn/I469fTPsIHk86cwLotFdexA2oQuTj6wghP8WJzPypws8V4sq2Nsa+y692H3tr3eoPqJ7vjNz79M1PwKtvwKCRuA6s5CFtx9MOhAxJH4E8CWmm7iNzIlZHw0bf1Vlcq2VPTruA6+8DYniVzoeG6T4qhWsZtlSt9kv9o7sEEjAPYyNfs/cMevQ22sNq33CxOmAVUFDj8wZq7nTjj8c4qooReo+jUdwXrR7LFZwc4JDHt7Tf6ajScI4ftZhVVQjBQzdWY7rdibjlmPmwMwJPEwuG8RW+pLU3bWVWAZcHBGZmLArERAREQEREBERAREQEREBERAtnh868FGr0GpoJxvq7/wB1g/uPuzD565it0NC6lTWa0tVb0KEuUsdUUowOBtySehyJ7Gi1qarSrbWcpdRuT8HTI/DoYGpf2euaQUs0LElhv1KEnoKwKU2gY+8WPf8AKbrAnMnKSnhnMSUlsKtgosP/AEFFc5x8wJ00h6QLpQmVlpMCpM1n4x8/ro9KdPU4N9wetgpGVqNTKxLAHawLJjsfaS/m7mqnQaVtRb5gOiIPtO+CdoODjIB79Ok5O49xm3Vaiy61iWdiepJ9AABkn0AgY2m05ttRAfM9iruY4GXYDLE9up7mTjnXnAJpaeF6YbF06ql9iv0s1KqotC9OwsQkMGIP4SAI5U5B6j17fpL1fLZYknOT18xJPXJMDdfgny/XpaLOJap0rDfV1rYgHkxW4tR2PruK4A9D19JGPELnZuLaurR6QN8D4qJWWJBssboGYMAVwXYdSfeRzmbna3VBKVL16WpBVTQGOPhKTs+IAdrPg4LYGcDpNj+Bvh5nGv1FeBkfR87SDhwfiY6lSGQjrgwNx8F0/wAPTUIRgrTWhx95a1U/xE9ASmJVYFYiICIiAiIgIiICIiAiIgUMtsswM4z8vWVafKzUqGVCwDMCQMjJxjPT8xA8XS8Wr1+n1KICpDajSsrdwyO9Jbp0xkEia38G+NDR63V8Jtsr8motFR82+y5SEZR6Y21Z7CYfOfFruD8dOrRB9Hv2q69cOfhg2NkjuDYWwD3kT5/1yU8Wo1mlYgX1V68HoWHx7LCQwyQDt9IGJ4vVsnGtYe2XDA/L4Sj/ACM6d4DxFb9PVamdrL0z36Eqf4gzm3xj4rVqtVptTV9m7RB/nkam9PQn0UTdfgzZngmjyQTttz/7VsCbT46m0KrMc4AyT+E+00T41+JGWt4fR8NkwvxLFfcy2LblqyB0BDV4I7jMCFeJ/P78R1HlLrp0PkrLeUkFsOVyRuw5H4SE7v8A7KtLYFwPWfXS6VrGCICzHso79Os+Euz0+UDbvKHh9p+HPXquMW01KRhKLELH4mM4s8pGMbux7iTPT+MB1epXS8OoNj71DW2n6oVkgM+FYN0LL6e80ryhyLrOIkmhPICQbnDikPgErvCkbsMDj2M3DypxfhnB6k09N/0y6+1VI07Jc5tYlVyocEeg6D2gbUp3YG7G7aN2M7d2Ou3PXGfefQT4UXblVsEZUHDDawyM4I9J9xArERAREQEREBERAREQERECxpCfFThFj6T6VpmZNTpD9IrcMw8lf1jr8PO187F6MD2+cmt+cHBAPoSMgH5iaOHjnfpnu0+t0a3MGYeV/hjYST5lYPnKlYEF5x5+t4hpqKtQpN1L2M1vlG7dtGNiooGNsiVurdlAZiQvRc9SB2AB7gfLtMvj3Ekv1N91aGpbbXtFe4Nt3uW2ggAYGfaeexgXPaSACScDaoJzhc5wPYZJ/WdH+AWs3cNKfcbb36YZ7G6frObsToj9n5dvD7mbAUuDknAwN+SYEs8SOa10PD7nyPiNWUrXcFbLEV7lByTt3g9B6ek5P1Wpax3dySzszsT3LMSST+ZMlvidzieIa0tghK81Iu4kDGFYjPTqVB6D9ZDjApERAQIjEDOp4zeihUutRQOyOyD8SFIye3U9ZsXwL5R+kaz6TaNyUYZSc/vw6OhBBGegb3kT5I5F1HErxVWDWmM2XFfKie+CRv6kDAOeuZ1Hyxy3RodOlFAIVQfM2N7EsTl2UDJ64/ACB6+JWIgIiICIiAiIgIiICIiAiIgfOz2Pr0/0movHPkBrqzrqEXdUjNfghXasKvnJPcKlZ9c+wM2+359pZZSGUgjoehHuPUGBxGZUnM2l4w+GR0jPrKiz1WXu7jbgVmxwVGR6bnIH4TVmIAGbV/8A0Y0XLdNSn63WrcMYP7gW31WdRjr5l95qoGZOo4i711VsSVqVlQewZy5x+ZgfDMtMAykBESqjMAokz5F4Zwm3P+0NTdQ2fKEGQx3dj9U/pj2nz4B4VcR1RG2h6lbtZarqhznqCFPTpJxwb9nK3d/vWqrUenwNz9fn8RFwO0DdnDOF00V/DorSpAfsIu1c4A7fgB+kywZ5fLfLVOioWmgbRnczDu9m0KXbqepCj9J6wWBWIiAiIgIiICIiAiIgIiICJbunlcw8yUaKlrtRYEVQOn2nOWCjag6t1I7QM/Wa2upd1jpWv3mYKvv3P4TG0fHdNd+6vot/uWq38j8jOVeZ/EPW62ws99yoe1a2FEA+argHueuJ4+l49qav3eo1Ff8AcudP5GB2FxLh63UvUw8rq6nI3DzAjd19s5E5E5p4P9F1eo0/Uiq6ytWIxuRXKhsfPHvJfy3428Q05RbXN9SjBVgvxCMetrKWP4meH4h80VcQ1Y1FVPwAaVDJkEmze7MxIUZPmHX5QItERAREQErAEy+H616XDqtTHHaylLU6EH7FgIPb+cCR8lcd4stm3h5udugIWkXBQc9W3K20d+vy+U6A5B4bxNENvEdQLHsHSgVVqE653GxADkg/ZI6YkA8NPEcfVVf7LU2u+19VRRXSmC5C5WurAwpx39DN3bumcflAvErEQEREBERAREQEREBERAREQLWWa55l8JDr3tfU6q9ibXbToLT8GupmyFKMD1ALDIIHb2myIgco8++GGp4YFdyttTEKLUGFDkMdm0ndnCE5xiQwidscQ0aW1vXYAyOpV1PYqehBx6TmXxP8M7OHWmyvdZpXbyv1JrYhfLbhQq5Zm24JyFgQIk/6+sH+vwlMQTApERASuJSejwOmhr601D2JUxIdq9pYDaSuN/T7WM/KB56nr6fn2m/vC/ivCeJL8G3h2hTUpXub/dK9rgNtLJ5TjG5B1OcmfFP2fNJZsarWXPSw3bsoSR16phMEdp7/AC94J6LR6hbi12pYEFVsC4Vw6stnkAPQr/GBO+HcGo067aKKaV+7XWqDuT2UD3P6zNxFf9e0ugBERAREQEREBERAREQEREBERAREQKETE4nwmrUVPVcgdHRkZT08rDBwR1Bwe46j0mZEDnPxI8G7dMzXaNLLadxOwAuyKcYGBliBkjJ9BmasasgkEEEdwehB9iJ2zagYEMAwPQgjII9iDIHzd4N6HWB2rRdNcVAWytcVg78kmlSqsSCRn5j2gcvxJZzx4eajhrnfhqiQFtBUZJBP2AxI+y36SKGBSbe5I8GdLxDRpqF1l4ydrqKV8toVSygk9QC3eahmx/CXxJOgtFFzH6M5LHudj7WOQACTkhB6QN8clctPodOdO1z3qr/VsyqrLVtUBfL36gnr16yQ7Zh8K4pVqEFlNi2IR0IOT/3DuD8jM6BQCViICIiAiIgIiICIiAiIgIiICIiAiIgIiICUMrmfPUWhVLH0BP6DMDSv7RHF0FdOlwN+6vUZ/tfD+vT295oxpK/Ermf6fxC21W3VgLXV8qgN2P8AyZv1kUbHpApK5lJWBLuQfEW/hluVzZS37yjcQP7OSvXAfCgZIPTM6L5S5/03EKQ9TKHBUPUX8yMxOASQN3QZ6e85GU/16zJ0VzpYj1HFiOrq3TIdWypGfmBA7VH9dZTP4/r3mpeQfEPit5Rb9E9teVQ3VJ1wSQWsLWYwPkPQzbCp19enb8/SB9oiICIiAiIgIiICIiAiIgIiICIiAiIgWE/1/Kav8eeZTToBQpXdqG2OA/nVFw4bHfuuPT1m0SsiXOfhrp+JWUPczqK2JdVz9Yu1gFByNnVs569sQOT8fPPTr/pLWnQni9ydXRwRK9LUAunuWxmODZ8LZbnLnq3mdZq7kzwv1fEEtsVWStanatzt+svA8lQDMuAxBG7qBiBC5Wehw7gVluqTTBW+I1wqIC7iPPtLY9QOpz26Sd87eDGo0la3UK9yLVWbcbdwsOFbagYsw3Edh079oEF0XLeruT4lWm1NqA4L10O6g4z1ZVI7EfrOjfB7i6X6BaGrYX6VRXcHqCHc7Oy49fsgegmd4ScOWvhGlI/4tS2tn7xG3+SiS6jRIjMUVVLkFsADJAwM4gXrWPQAY+WJfiAJWAiIgIiICIiAiIgIiICIiAiIgIiICIiAlGPSVlDA8vmHgqavTW6e3IWxdh2nBx36d59uGcLqoqSulVRF6ABQB1JJ6ADrkmZoEqBAg1PhxSnGBxBDWgCbVpWraNxqZHY46ZJbOZM7EBBzgg9GUjI/T8Z98SmIGPodMlaLWiLWqrhUVQqqPZQOgHyEyZTaJW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4104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857256" cy="830937"/>
          </a:xfrm>
          <a:prstGeom prst="rect">
            <a:avLst/>
          </a:prstGeom>
          <a:noFill/>
        </p:spPr>
      </p:pic>
      <p:pic>
        <p:nvPicPr>
          <p:cNvPr id="4106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14290"/>
            <a:ext cx="1166266" cy="1071570"/>
          </a:xfrm>
          <a:prstGeom prst="rect">
            <a:avLst/>
          </a:prstGeom>
          <a:noFill/>
        </p:spPr>
      </p:pic>
      <p:pic>
        <p:nvPicPr>
          <p:cNvPr id="19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6027063"/>
            <a:ext cx="857256" cy="830937"/>
          </a:xfrm>
          <a:prstGeom prst="rect">
            <a:avLst/>
          </a:prstGeom>
          <a:noFill/>
        </p:spPr>
      </p:pic>
      <p:pic>
        <p:nvPicPr>
          <p:cNvPr id="20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6070379"/>
            <a:ext cx="857224" cy="787621"/>
          </a:xfrm>
          <a:prstGeom prst="rect">
            <a:avLst/>
          </a:prstGeom>
          <a:noFill/>
        </p:spPr>
      </p:pic>
      <p:sp>
        <p:nvSpPr>
          <p:cNvPr id="21" name="Szövegdoboz 20"/>
          <p:cNvSpPr txBox="1"/>
          <p:nvPr/>
        </p:nvSpPr>
        <p:spPr>
          <a:xfrm>
            <a:off x="2786050" y="928670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</a:rPr>
              <a:t>Kattints a mosolygós arcra!</a:t>
            </a:r>
            <a:endParaRPr lang="hu-H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I-XYpUzl7O66Uj88zCKU4Hb5SMNvpVNAjTZk8Qvkfyo7y0HL-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628" t="9302" r="9302" b="11628"/>
          <a:stretch>
            <a:fillRect/>
          </a:stretch>
        </p:blipFill>
        <p:spPr bwMode="auto">
          <a:xfrm>
            <a:off x="3214678" y="2786058"/>
            <a:ext cx="2428892" cy="2428892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1428728" y="1071546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Sajnos rossz válasz!</a:t>
            </a:r>
            <a:endParaRPr lang="hu-H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857356" y="714356"/>
            <a:ext cx="5262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u-HU" sz="5400" b="1" cap="none" spc="0" dirty="0" smtClean="0">
                <a:ln/>
                <a:solidFill>
                  <a:srgbClr val="002060"/>
                </a:solidFill>
                <a:effectLst/>
              </a:rPr>
              <a:t>A válasz helyes!</a:t>
            </a:r>
            <a:endParaRPr lang="hu-HU" sz="5400" b="1" cap="none" spc="0" dirty="0">
              <a:ln/>
              <a:solidFill>
                <a:srgbClr val="002060"/>
              </a:solidFill>
              <a:effectLst/>
            </a:endParaRPr>
          </a:p>
        </p:txBody>
      </p:sp>
      <p:pic>
        <p:nvPicPr>
          <p:cNvPr id="35842" name="Picture 2" descr="http://trendikormok.hupont.hu/felhasznalok_uj/2/0/209563/kepfeltoltes/smile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000372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14298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solidFill>
                  <a:schemeClr val="bg1"/>
                </a:solidFill>
              </a:rPr>
              <a:t>Madarak Búvár </a:t>
            </a:r>
            <a:r>
              <a:rPr lang="hu-HU" sz="2400" i="1" dirty="0" smtClean="0">
                <a:solidFill>
                  <a:schemeClr val="bg1"/>
                </a:solidFill>
              </a:rPr>
              <a:t>zsebkönyvek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Móra Ferenc Ifjúsági Könyvkiadó, Budapest</a:t>
            </a:r>
            <a:r>
              <a:rPr lang="hu-HU" sz="2400" dirty="0" smtClean="0">
                <a:solidFill>
                  <a:schemeClr val="bg1"/>
                </a:solidFill>
              </a:rPr>
              <a:t>,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http://bookline.hu/product/home.action?id=2101745703&amp;type=10&amp;_v=Keve_Csepe_Madarak_1_buvar_zsebkonyvek</a:t>
            </a:r>
            <a:r>
              <a:rPr lang="hu-HU" sz="2400" dirty="0" smtClean="0">
                <a:solidFill>
                  <a:schemeClr val="bg1"/>
                </a:solidFill>
              </a:rPr>
              <a:t>_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i="1" dirty="0" smtClean="0">
                <a:solidFill>
                  <a:schemeClr val="bg1"/>
                </a:solidFill>
              </a:rPr>
              <a:t>Magyarország madarainak határozója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Mezőgazdasági Könyvkiadó </a:t>
            </a:r>
            <a:r>
              <a:rPr lang="hu-HU" sz="2400" dirty="0" smtClean="0">
                <a:solidFill>
                  <a:schemeClr val="bg1"/>
                </a:solidFill>
              </a:rPr>
              <a:t>Vállalat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http://bookline.hu/product/home.action?id=2101446848&amp;type=10&amp;_v=Haraszthy_Laszlo_szerk_Magyarorszag_madarainak_hatarozoja</a:t>
            </a:r>
          </a:p>
        </p:txBody>
      </p:sp>
      <p:pic>
        <p:nvPicPr>
          <p:cNvPr id="3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857256" cy="830937"/>
          </a:xfrm>
          <a:prstGeom prst="rect">
            <a:avLst/>
          </a:prstGeom>
          <a:noFill/>
        </p:spPr>
      </p:pic>
      <p:pic>
        <p:nvPicPr>
          <p:cNvPr id="4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14290"/>
            <a:ext cx="1166266" cy="1071570"/>
          </a:xfrm>
          <a:prstGeom prst="rect">
            <a:avLst/>
          </a:prstGeom>
          <a:noFill/>
        </p:spPr>
      </p:pic>
      <p:pic>
        <p:nvPicPr>
          <p:cNvPr id="5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30"/>
            <a:ext cx="1166266" cy="1071570"/>
          </a:xfrm>
          <a:prstGeom prst="rect">
            <a:avLst/>
          </a:prstGeom>
          <a:noFill/>
        </p:spPr>
      </p:pic>
      <p:pic>
        <p:nvPicPr>
          <p:cNvPr id="6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5857892"/>
            <a:ext cx="857256" cy="830937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2285984" y="214290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dirty="0" smtClean="0">
                <a:solidFill>
                  <a:schemeClr val="bg1"/>
                </a:solidFill>
              </a:rPr>
              <a:t>Forrás</a:t>
            </a:r>
            <a:endParaRPr lang="hu-H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57158" y="2786058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chemeClr val="bg1"/>
                </a:solidFill>
              </a:rPr>
              <a:t>Köszönöm a figyelmet!</a:t>
            </a:r>
            <a:endParaRPr lang="hu-HU" sz="6000" dirty="0">
              <a:solidFill>
                <a:schemeClr val="bg1"/>
              </a:solidFill>
            </a:endParaRPr>
          </a:p>
        </p:txBody>
      </p:sp>
      <p:pic>
        <p:nvPicPr>
          <p:cNvPr id="3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857256" cy="830937"/>
          </a:xfrm>
          <a:prstGeom prst="rect">
            <a:avLst/>
          </a:prstGeom>
          <a:noFill/>
        </p:spPr>
      </p:pic>
      <p:pic>
        <p:nvPicPr>
          <p:cNvPr id="4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572140"/>
            <a:ext cx="1166266" cy="1071570"/>
          </a:xfrm>
          <a:prstGeom prst="rect">
            <a:avLst/>
          </a:prstGeom>
          <a:noFill/>
        </p:spPr>
      </p:pic>
      <p:pic>
        <p:nvPicPr>
          <p:cNvPr id="5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5715016"/>
            <a:ext cx="857256" cy="830937"/>
          </a:xfrm>
          <a:prstGeom prst="rect">
            <a:avLst/>
          </a:prstGeom>
          <a:noFill/>
        </p:spPr>
      </p:pic>
      <p:pic>
        <p:nvPicPr>
          <p:cNvPr id="6" name="Picture 10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214290"/>
            <a:ext cx="1166266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18573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A madarak a gerinces állatok csoportjába tartoznak, testüket toll borítja, tojással szaporodnak, levegőben való mozgásukat szárnyaik segítségével végzik.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2910" y="2571744"/>
            <a:ext cx="76438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Sok örömet szereztek nekem, nagyon szerettem hallani a hangjukat.</a:t>
            </a:r>
          </a:p>
          <a:p>
            <a:pPr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Sikerült megtanítani egy-két szóra : ,,szia, Sanyi, apa”.</a:t>
            </a:r>
            <a:endParaRPr lang="hu-HU" sz="3200" b="1" dirty="0">
              <a:solidFill>
                <a:srgbClr val="C0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264318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Számomra a madarak azért érdekesek mert amikor általános iskolás voltam ajándékba kaptam szüleimtől  egy pár papagájt.</a:t>
            </a:r>
          </a:p>
          <a:p>
            <a:pPr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Egyik  hímnemű, a másik nőnemű volt.</a:t>
            </a:r>
          </a:p>
        </p:txBody>
      </p:sp>
      <p:pic>
        <p:nvPicPr>
          <p:cNvPr id="7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14290"/>
            <a:ext cx="857256" cy="830937"/>
          </a:xfrm>
          <a:prstGeom prst="rect">
            <a:avLst/>
          </a:prstGeom>
          <a:noFill/>
        </p:spPr>
      </p:pic>
      <p:pic>
        <p:nvPicPr>
          <p:cNvPr id="8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572140"/>
            <a:ext cx="1088515" cy="1000132"/>
          </a:xfrm>
          <a:prstGeom prst="rect">
            <a:avLst/>
          </a:prstGeom>
          <a:noFill/>
        </p:spPr>
      </p:pic>
      <p:pic>
        <p:nvPicPr>
          <p:cNvPr id="9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28"/>
            <a:ext cx="1088515" cy="1000132"/>
          </a:xfrm>
          <a:prstGeom prst="rect">
            <a:avLst/>
          </a:prstGeom>
          <a:noFill/>
        </p:spPr>
      </p:pic>
      <p:pic>
        <p:nvPicPr>
          <p:cNvPr id="10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715016"/>
            <a:ext cx="857256" cy="830937"/>
          </a:xfrm>
          <a:prstGeom prst="rect">
            <a:avLst/>
          </a:prstGeom>
          <a:noFill/>
        </p:spPr>
      </p:pic>
      <p:pic>
        <p:nvPicPr>
          <p:cNvPr id="11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643578"/>
            <a:ext cx="1088515" cy="1000132"/>
          </a:xfrm>
          <a:prstGeom prst="rect">
            <a:avLst/>
          </a:prstGeom>
          <a:noFill/>
        </p:spPr>
      </p:pic>
      <p:pic>
        <p:nvPicPr>
          <p:cNvPr id="15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88515" cy="100013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42915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Most pedig szeretném bemutatni az általam  választott madarakról egy-két érdekes dolgot.</a:t>
            </a:r>
            <a:endParaRPr lang="hu-HU" sz="4800" b="1" cap="all" dirty="0">
              <a:ln w="6350">
                <a:noFill/>
              </a:ln>
              <a:solidFill>
                <a:srgbClr val="C000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85728"/>
            <a:ext cx="857256" cy="830937"/>
          </a:xfrm>
          <a:prstGeom prst="rect">
            <a:avLst/>
          </a:prstGeom>
          <a:noFill/>
        </p:spPr>
      </p:pic>
      <p:pic>
        <p:nvPicPr>
          <p:cNvPr id="6" name="Picture 8" descr="http://t2.gstatic.com/images?q=tbn:ANd9GcQyNZOcaT-EGTW5_P-q-uD727fjRhNjCx51UdTSLEWgCRtUx9QIG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715016"/>
            <a:ext cx="857256" cy="830937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28"/>
            <a:ext cx="1088515" cy="1000132"/>
          </a:xfrm>
          <a:prstGeom prst="rect">
            <a:avLst/>
          </a:prstGeom>
          <a:noFill/>
        </p:spPr>
      </p:pic>
      <p:pic>
        <p:nvPicPr>
          <p:cNvPr id="8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5643578"/>
            <a:ext cx="1088515" cy="1000132"/>
          </a:xfrm>
          <a:prstGeom prst="rect">
            <a:avLst/>
          </a:prstGeom>
          <a:noFill/>
        </p:spPr>
      </p:pic>
      <p:pic>
        <p:nvPicPr>
          <p:cNvPr id="9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85728"/>
            <a:ext cx="1088515" cy="1000132"/>
          </a:xfrm>
          <a:prstGeom prst="rect">
            <a:avLst/>
          </a:prstGeom>
          <a:noFill/>
        </p:spPr>
      </p:pic>
      <p:pic>
        <p:nvPicPr>
          <p:cNvPr id="12" name="Picture 2" descr="http://t1.gstatic.com/images?q=tbn:ANd9GcQmSAq2rMOAV-G1h21iuxuCv34wWSC29uPhbKXbuAfDWNGdTt5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500702"/>
            <a:ext cx="1088515" cy="100013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2910" y="285728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Sarki búvár</a:t>
            </a:r>
            <a:endParaRPr lang="hu-HU" sz="4800" b="1" cap="all" dirty="0">
              <a:ln w="6350">
                <a:noFill/>
              </a:ln>
              <a:solidFill>
                <a:srgbClr val="C000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Kép 2" descr="Sarki búvá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42852"/>
            <a:ext cx="2659091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kerekített téglalap 3"/>
          <p:cNvSpPr/>
          <p:nvPr/>
        </p:nvSpPr>
        <p:spPr>
          <a:xfrm>
            <a:off x="571472" y="1285860"/>
            <a:ext cx="2857520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214910" y="2000240"/>
            <a:ext cx="3929090" cy="3857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500034" y="4000480"/>
            <a:ext cx="3714776" cy="285752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28728" y="14287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  <a:endParaRPr lang="hu-HU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85786" y="1785926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récékhez hasonlóan könnyen tud úszni a vízen. Kitartóan képes repülni.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357950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  <a:endParaRPr lang="hu-HU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643570" y="2714620"/>
            <a:ext cx="3143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költőhelyen április végén vagy május elején jelenik meg, mikor már a </a:t>
            </a:r>
            <a:r>
              <a:rPr lang="hu-H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jég</a:t>
            </a:r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elolvadt. A fészket a pár vízinövényekből építi fel, és állandóan nedvesen tartja. A tojások száma kettő, nagyon ritkán három; 27-30 nap a kotlási időszak.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285852" y="43576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  <a:endParaRPr lang="hu-HU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857224" y="4857760"/>
            <a:ext cx="3143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Főként Európában és Ázsiában, alkalmanként Nyugat-Alaszkában is, nagy és tiszta vizű tavak környékén költ</a:t>
            </a:r>
            <a:r>
              <a:rPr lang="hu-H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hu-H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7158" y="214290"/>
            <a:ext cx="50835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Búbos vöcsök</a:t>
            </a:r>
          </a:p>
        </p:txBody>
      </p:sp>
      <p:pic>
        <p:nvPicPr>
          <p:cNvPr id="3" name="Kép 2" descr="Búbos vöcsö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57166"/>
            <a:ext cx="24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kerekített téglalap 3"/>
          <p:cNvSpPr/>
          <p:nvPr/>
        </p:nvSpPr>
        <p:spPr>
          <a:xfrm>
            <a:off x="428596" y="1285860"/>
            <a:ext cx="4143404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072066" y="2643182"/>
            <a:ext cx="3643338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Könnycsepp 5"/>
          <p:cNvSpPr/>
          <p:nvPr/>
        </p:nvSpPr>
        <p:spPr>
          <a:xfrm>
            <a:off x="785786" y="4143380"/>
            <a:ext cx="2786082" cy="2500330"/>
          </a:xfrm>
          <a:prstGeom prst="teardrop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285852" y="13572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</a:p>
        </p:txBody>
      </p:sp>
      <p:sp>
        <p:nvSpPr>
          <p:cNvPr id="10" name="Téglalap 9"/>
          <p:cNvSpPr/>
          <p:nvPr/>
        </p:nvSpPr>
        <p:spPr>
          <a:xfrm>
            <a:off x="714348" y="1785926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Kisebb halakkal, ízeltlábúakkal, kétéltűékekkel táplálkozik. Táplálékát a víz alá bukva szerzi meg, ahol levegővétel nélkül akár 30-60 másodpercet is eltölthet.</a:t>
            </a:r>
          </a:p>
          <a:p>
            <a:pPr lvl="0"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000760" y="292893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500694" y="3357562"/>
            <a:ext cx="2928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fészkébe 5-7 kékeszöld, később a rothadó növényektől sárgásbarnává színeződő tojás kerül. A fiókák 19-20 nap alatt kelnek ki.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785918" y="4286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928662" y="4786322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Egész Európában és Ázsiában elterjedt a tengerpartok és az édesvizek közelében.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10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4282" y="35716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Nagy kárókatona</a:t>
            </a:r>
          </a:p>
        </p:txBody>
      </p:sp>
      <p:pic>
        <p:nvPicPr>
          <p:cNvPr id="3" name="Kép 2" descr="Nagy Károkat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214290"/>
            <a:ext cx="1349066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kerekített téglalap 3"/>
          <p:cNvSpPr/>
          <p:nvPr/>
        </p:nvSpPr>
        <p:spPr>
          <a:xfrm>
            <a:off x="571472" y="1357298"/>
            <a:ext cx="4572032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857752" y="3429000"/>
            <a:ext cx="3357586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Könnycsepp 5"/>
          <p:cNvSpPr/>
          <p:nvPr/>
        </p:nvSpPr>
        <p:spPr>
          <a:xfrm>
            <a:off x="785786" y="3786166"/>
            <a:ext cx="3357586" cy="307183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714480" y="14287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000232" y="400050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572132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14348" y="1714488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Tavakban, ritkábban folyókban víz alá bukással keresi halakból álló táplálékát. Halastavak környékén nagy károkat okoz. A fákat is károsítja, melyeken nagy számban fészkel, és a guanótól azok teljesen kiégnek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572132" y="4143380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4-5 tojását fészekbe  rakja amelyeket erdők fáin helyezi el.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000100" y="4500570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Nem csak Európában hanem  Észak-Amerikában és </a:t>
            </a:r>
          </a:p>
          <a:p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Ázsiában is fészkel. </a:t>
            </a:r>
          </a:p>
          <a:p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téli hideg elől délre repül kedvenc tadózkodási helye: </a:t>
            </a:r>
          </a:p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halastavak.   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Rózsás_gödén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4290"/>
            <a:ext cx="2888889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zövegdoboz 2"/>
          <p:cNvSpPr txBox="1"/>
          <p:nvPr/>
        </p:nvSpPr>
        <p:spPr>
          <a:xfrm>
            <a:off x="214282" y="50004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Rózsás gödény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642910" y="1643050"/>
            <a:ext cx="357190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357818" y="2143116"/>
            <a:ext cx="3571900" cy="342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714348" y="3857628"/>
            <a:ext cx="3571900" cy="278608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71604" y="17144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357950" y="235743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143108" y="414338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5572132" y="2928934"/>
            <a:ext cx="32146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rózsás pelikán nádasokban, gyékényesben építi fel mocsári növényekből, tőzegből összerótt fészkét. A szülők felváltva ülnek a 2-4 mészfehér héjú tojáson, amik 29-30 nap után kelnek ki.</a:t>
            </a:r>
            <a:endParaRPr lang="hu-H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85786" y="2071678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Társas madár, gyakran láthatóak csapatai, amint V-alakban vagy ferde vonalban köröznek a víz felett. Fő táplálékát a halak. 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85786" y="4572008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Európai állománya a Duna-deltába és a Fekete-tenger partvidékének egyes részeire szorult vissza. Afrikában és Ázsiában elterjedt.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57224" y="357166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Bakcsó</a:t>
            </a:r>
          </a:p>
        </p:txBody>
      </p:sp>
      <p:pic>
        <p:nvPicPr>
          <p:cNvPr id="3" name="Kép 2" descr="Bakcs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66"/>
            <a:ext cx="2390769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kerekített téglalap 3"/>
          <p:cNvSpPr/>
          <p:nvPr/>
        </p:nvSpPr>
        <p:spPr>
          <a:xfrm>
            <a:off x="500034" y="1357298"/>
            <a:ext cx="407196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072066" y="2643182"/>
            <a:ext cx="3714776" cy="3500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785786" y="4000504"/>
            <a:ext cx="2857520" cy="250033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28728" y="14287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643042" y="414338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072198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42910" y="1714488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Kis termetű társas gázlómadár. Bujkáló természetű, szürkület idején lesz aktív nappal pedig csapatosan pihen. Magányosan vadászik: halakat, békákat, vízi rovarokat, kisemlősöket fogyaszt.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928662" y="4714884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Észak- és Dél-Amerikában, valamint Európa és Afrika nagy részén elterjedt.</a:t>
            </a:r>
            <a:endParaRPr lang="hu-H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214942" y="3500438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Fészket a tojó építi a hím által összehordott gallyakból és náddarabokból. A tojó három-öt tojást rak kétnapos eltéréssel. A tojások 20-22 nap után kelnek ki hat-nyolc napos eltéréssel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21429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Fehér gólya</a:t>
            </a:r>
          </a:p>
        </p:txBody>
      </p:sp>
      <p:pic>
        <p:nvPicPr>
          <p:cNvPr id="3" name="Kép 2" descr="fehér gol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0"/>
            <a:ext cx="1554045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kerekített téglalap 3"/>
          <p:cNvSpPr/>
          <p:nvPr/>
        </p:nvSpPr>
        <p:spPr>
          <a:xfrm>
            <a:off x="857224" y="1214422"/>
            <a:ext cx="385765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5643570" y="1928802"/>
            <a:ext cx="3357586" cy="342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Könnycsepp 5"/>
          <p:cNvSpPr/>
          <p:nvPr/>
        </p:nvSpPr>
        <p:spPr>
          <a:xfrm>
            <a:off x="1428728" y="3357562"/>
            <a:ext cx="3786214" cy="314327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500166" y="12858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Életmódja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572264" y="21431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Szaporodása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857488" y="350043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Előfordulása</a:t>
            </a:r>
          </a:p>
        </p:txBody>
      </p:sp>
      <p:pic>
        <p:nvPicPr>
          <p:cNvPr id="1026" name="Picture 2" descr="C:\Documents and Settings\tanar\Local Settings\Temporary Internet Files\Content.IE5\IX623H72\MC9004419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785926"/>
            <a:ext cx="725487" cy="857256"/>
          </a:xfrm>
          <a:prstGeom prst="rect">
            <a:avLst/>
          </a:prstGeom>
          <a:noFill/>
        </p:spPr>
      </p:pic>
      <p:sp>
        <p:nvSpPr>
          <p:cNvPr id="12" name="Téglalap 11"/>
          <p:cNvSpPr/>
          <p:nvPr/>
        </p:nvSpPr>
        <p:spPr>
          <a:xfrm>
            <a:off x="2500298" y="1285860"/>
            <a:ext cx="35719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Tudod –e?</a:t>
            </a:r>
            <a:endParaRPr lang="hu-H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928794" y="3357562"/>
            <a:ext cx="5715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 smtClean="0">
                <a:solidFill>
                  <a:schemeClr val="bg1"/>
                </a:solidFill>
              </a:rPr>
              <a:t>A Magyar Madártani és Természetvédelmi Egyesület 1980-ban, 1981-ben, 1994-ben és 1999-ben „Az év madarává” választotta</a:t>
            </a:r>
            <a:r>
              <a:rPr lang="hu-HU" sz="2800" dirty="0" smtClean="0"/>
              <a:t>.</a:t>
            </a:r>
            <a:endParaRPr lang="hu-HU" sz="2800" b="1" dirty="0" smtClean="0"/>
          </a:p>
        </p:txBody>
      </p:sp>
      <p:sp>
        <p:nvSpPr>
          <p:cNvPr id="15" name="Téglalap 14"/>
          <p:cNvSpPr/>
          <p:nvPr/>
        </p:nvSpPr>
        <p:spPr>
          <a:xfrm>
            <a:off x="714348" y="5357826"/>
            <a:ext cx="6429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Népi elnevezései a gilice, cakó (czakó) és az eszterág.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714480" y="3929066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Szinte egész Európában , Észak-Afrikában és Kis-Ázsiában elterjedt. Elsősorban a sík- és dombvidékek madara, a 250 m tengerszint feletti magasság alatti területeken mindenhol előfordul.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57224" y="1500174"/>
            <a:ext cx="378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Emberi környezetben mindig vizes élőhelyek közelében fészkel. Táplálkozása: rovarok, ebihalak, békák apró</a:t>
            </a:r>
            <a:r>
              <a:rPr lang="hu-H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rágcsálók, halak, kígyók.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786446" y="2571744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párok egy költési időszakra állnak össze, s a hím választja a tojót. A fészekalj 4-6 tojásból áll, és a szülők május elejétől felváltva kotlanak. </a:t>
            </a:r>
          </a:p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29-30. napon kelnek ki a fiókák</a:t>
            </a:r>
            <a:endParaRPr lang="hu-H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12" grpId="0"/>
      <p:bldP spid="14" grpId="0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1308</TotalTime>
  <Words>1043</Words>
  <Application>Microsoft Office PowerPoint</Application>
  <PresentationFormat>Diavetítés a képernyőre (4:3 oldalarány)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Hegycsúcs</vt:lpstr>
      <vt:lpstr>Debreczeni Sándor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Mire emlékszel?</vt:lpstr>
      <vt:lpstr>15. dia</vt:lpstr>
      <vt:lpstr>16. dia</vt:lpstr>
      <vt:lpstr>17. dia</vt:lpstr>
      <vt:lpstr>18. dia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Debreczeni Sándor </dc:title>
  <dc:creator>tanulo</dc:creator>
  <cp:lastModifiedBy>tanulo</cp:lastModifiedBy>
  <cp:revision>118</cp:revision>
  <dcterms:created xsi:type="dcterms:W3CDTF">2013-01-22T09:56:00Z</dcterms:created>
  <dcterms:modified xsi:type="dcterms:W3CDTF">2013-02-06T14:20:06Z</dcterms:modified>
</cp:coreProperties>
</file>