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CF4D-385F-483F-A303-CB65AF379B61}" type="datetimeFigureOut">
              <a:rPr lang="ro-RO" smtClean="0"/>
              <a:t>22.02.2013</a:t>
            </a:fld>
            <a:endParaRPr lang="ro-RO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EA35-999B-4B75-A6BF-19AB3DC54894}" type="slidenum">
              <a:rPr lang="ro-RO" smtClean="0"/>
              <a:t>‹#›</a:t>
            </a:fld>
            <a:endParaRPr lang="ro-R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CF4D-385F-483F-A303-CB65AF379B61}" type="datetimeFigureOut">
              <a:rPr lang="ro-RO" smtClean="0"/>
              <a:t>22.02.2013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EA35-999B-4B75-A6BF-19AB3DC54894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CF4D-385F-483F-A303-CB65AF379B61}" type="datetimeFigureOut">
              <a:rPr lang="ro-RO" smtClean="0"/>
              <a:t>22.02.2013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EA35-999B-4B75-A6BF-19AB3DC54894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CF4D-385F-483F-A303-CB65AF379B61}" type="datetimeFigureOut">
              <a:rPr lang="ro-RO" smtClean="0"/>
              <a:t>22.02.2013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EA35-999B-4B75-A6BF-19AB3DC54894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CF4D-385F-483F-A303-CB65AF379B61}" type="datetimeFigureOut">
              <a:rPr lang="ro-RO" smtClean="0"/>
              <a:t>22.02.2013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EA35-999B-4B75-A6BF-19AB3DC54894}" type="slidenum">
              <a:rPr lang="ro-RO" smtClean="0"/>
              <a:t>‹#›</a:t>
            </a:fld>
            <a:endParaRPr lang="ro-R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CF4D-385F-483F-A303-CB65AF379B61}" type="datetimeFigureOut">
              <a:rPr lang="ro-RO" smtClean="0"/>
              <a:t>22.02.2013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EA35-999B-4B75-A6BF-19AB3DC54894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CF4D-385F-483F-A303-CB65AF379B61}" type="datetimeFigureOut">
              <a:rPr lang="ro-RO" smtClean="0"/>
              <a:t>22.02.2013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EA35-999B-4B75-A6BF-19AB3DC54894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CF4D-385F-483F-A303-CB65AF379B61}" type="datetimeFigureOut">
              <a:rPr lang="ro-RO" smtClean="0"/>
              <a:t>22.02.2013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EA35-999B-4B75-A6BF-19AB3DC54894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CF4D-385F-483F-A303-CB65AF379B61}" type="datetimeFigureOut">
              <a:rPr lang="ro-RO" smtClean="0"/>
              <a:t>22.02.2013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EA35-999B-4B75-A6BF-19AB3DC54894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CF4D-385F-483F-A303-CB65AF379B61}" type="datetimeFigureOut">
              <a:rPr lang="ro-RO" smtClean="0"/>
              <a:t>22.02.2013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EA35-999B-4B75-A6BF-19AB3DC54894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CF4D-385F-483F-A303-CB65AF379B61}" type="datetimeFigureOut">
              <a:rPr lang="ro-RO" smtClean="0"/>
              <a:t>22.02.2013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E96EA35-999B-4B75-A6BF-19AB3DC54894}" type="slidenum">
              <a:rPr lang="ro-RO" smtClean="0"/>
              <a:t>‹#›</a:t>
            </a:fld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59CF4D-385F-483F-A303-CB65AF379B61}" type="datetimeFigureOut">
              <a:rPr lang="ro-RO" smtClean="0"/>
              <a:t>22.02.2013</a:t>
            </a:fld>
            <a:endParaRPr lang="ro-RO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96EA35-999B-4B75-A6BF-19AB3DC54894}" type="slidenum">
              <a:rPr lang="ro-RO" smtClean="0"/>
              <a:t>‹#›</a:t>
            </a:fld>
            <a:endParaRPr lang="ro-RO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hu.wikipedia.org/wiki/December_21.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1470025"/>
          </a:xfrm>
        </p:spPr>
        <p:txBody>
          <a:bodyPr/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u-HU" u="sng" dirty="0" smtClean="0"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gy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u="sng" dirty="0" err="1"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vszak</a:t>
            </a:r>
            <a:endParaRPr lang="ro-RO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sz="2800" dirty="0">
                <a:latin typeface="Aharoni" pitchFamily="2" charset="-79"/>
                <a:cs typeface="Aharoni" pitchFamily="2" charset="-79"/>
              </a:rPr>
              <a:t>Készitette: </a:t>
            </a:r>
            <a:r>
              <a:rPr lang="hu-HU" sz="2800" dirty="0" smtClean="0">
                <a:latin typeface="Aharoni" pitchFamily="2" charset="-79"/>
                <a:cs typeface="Aharoni" pitchFamily="2" charset="-79"/>
              </a:rPr>
              <a:t>Csiki Árpád </a:t>
            </a:r>
            <a:r>
              <a:rPr lang="hu-HU" sz="2800" dirty="0">
                <a:latin typeface="Aharoni" pitchFamily="2" charset="-79"/>
                <a:cs typeface="Aharoni" pitchFamily="2" charset="-79"/>
              </a:rPr>
              <a:t/>
            </a:r>
            <a:br>
              <a:rPr lang="hu-HU" sz="2800" dirty="0">
                <a:latin typeface="Aharoni" pitchFamily="2" charset="-79"/>
                <a:cs typeface="Aharoni" pitchFamily="2" charset="-79"/>
              </a:rPr>
            </a:br>
            <a:r>
              <a:rPr lang="hu-HU" sz="2800" dirty="0">
                <a:latin typeface="Aharoni" pitchFamily="2" charset="-79"/>
                <a:cs typeface="Aharoni" pitchFamily="2" charset="-79"/>
              </a:rPr>
              <a:t>Tanár: Iftenie Márta Ágnes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/>
            </a:r>
            <a:br>
              <a:rPr lang="en-US" sz="2800" dirty="0">
                <a:latin typeface="Aharoni" pitchFamily="2" charset="-79"/>
                <a:cs typeface="Aharoni" pitchFamily="2" charset="-79"/>
              </a:rPr>
            </a:br>
            <a:r>
              <a:rPr lang="hu-HU" sz="2800" dirty="0">
                <a:latin typeface="Aharoni" pitchFamily="2" charset="-79"/>
                <a:cs typeface="Aharoni" pitchFamily="2" charset="-79"/>
              </a:rPr>
              <a:t>Iskola: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“</a:t>
            </a:r>
            <a:r>
              <a:rPr lang="hu-HU" sz="2800" dirty="0" smtClean="0">
                <a:latin typeface="Aharoni" pitchFamily="2" charset="-79"/>
                <a:cs typeface="Aharoni" pitchFamily="2" charset="-79"/>
              </a:rPr>
              <a:t>Constantin Br</a:t>
            </a:r>
            <a:r>
              <a:rPr lang="ro-RO" sz="2800" dirty="0" err="1" smtClean="0">
                <a:latin typeface="Aharoni" pitchFamily="2" charset="-79"/>
                <a:cs typeface="Aharoni" pitchFamily="2" charset="-79"/>
              </a:rPr>
              <a:t>âncuşi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” </a:t>
            </a:r>
            <a:r>
              <a:rPr lang="ro-RO" sz="2800" dirty="0" err="1" smtClean="0">
                <a:latin typeface="Aharoni" pitchFamily="2" charset="-79"/>
                <a:cs typeface="Aharoni" pitchFamily="2" charset="-79"/>
              </a:rPr>
              <a:t>Technologia</a:t>
            </a:r>
            <a:r>
              <a:rPr lang="ro-RO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ro-RO" sz="2800" dirty="0" err="1" smtClean="0">
                <a:latin typeface="Aharoni" pitchFamily="2" charset="-79"/>
                <a:cs typeface="Aharoni" pitchFamily="2" charset="-79"/>
              </a:rPr>
              <a:t>Liceum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/>
            </a:r>
            <a:br>
              <a:rPr lang="en-US" sz="2800" dirty="0">
                <a:latin typeface="Aharoni" pitchFamily="2" charset="-79"/>
                <a:cs typeface="Aharoni" pitchFamily="2" charset="-79"/>
              </a:rPr>
            </a:br>
            <a:r>
              <a:rPr lang="en-US" sz="2800" dirty="0" err="1">
                <a:latin typeface="Aharoni" pitchFamily="2" charset="-79"/>
                <a:cs typeface="Aharoni" pitchFamily="2" charset="-79"/>
              </a:rPr>
              <a:t>Marosv</a:t>
            </a:r>
            <a:r>
              <a:rPr lang="hu-HU" sz="2800" dirty="0">
                <a:latin typeface="Aharoni" pitchFamily="2" charset="-79"/>
                <a:cs typeface="Aharoni" pitchFamily="2" charset="-79"/>
              </a:rPr>
              <a:t>ásárhely, Victor Babes utca 11 szám</a:t>
            </a:r>
            <a:br>
              <a:rPr lang="hu-HU" sz="2800" dirty="0">
                <a:latin typeface="Aharoni" pitchFamily="2" charset="-79"/>
                <a:cs typeface="Aharoni" pitchFamily="2" charset="-79"/>
              </a:rPr>
            </a:br>
            <a:r>
              <a:rPr lang="hu-HU" sz="2800" dirty="0">
                <a:latin typeface="Aharoni" pitchFamily="2" charset="-79"/>
                <a:cs typeface="Aharoni" pitchFamily="2" charset="-79"/>
              </a:rPr>
              <a:t>Románia</a:t>
            </a:r>
            <a:endParaRPr lang="ro-RO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Forr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sok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Wikipe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ia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A csillagászati tél a téli napfordulótól a tavaszi napéjegyenlőségig tart, tehát az északi féltekén </a:t>
            </a:r>
            <a:r>
              <a:rPr lang="hu-HU" dirty="0" smtClean="0">
                <a:latin typeface="Times New Roman" pitchFamily="18" charset="0"/>
                <a:cs typeface="Times New Roman" pitchFamily="18" charset="0"/>
                <a:hlinkClick r:id="rId2" tooltip="December 21."/>
              </a:rPr>
              <a:t>december21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–március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20., a déli féltekén pedig június 21–szeptember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közé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esik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hu-HU" u="sng" dirty="0"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li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sportok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síelés</a:t>
            </a: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szánkózás</a:t>
            </a: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snowboardozás</a:t>
            </a: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műlesiklás</a:t>
            </a: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alpesi sí</a:t>
            </a: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tobogán</a:t>
            </a: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műkorcsolya</a:t>
            </a: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síakrobatika</a:t>
            </a: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északi összetett verseny</a:t>
            </a: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jégkorong</a:t>
            </a: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sífutás</a:t>
            </a: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sílövészet</a:t>
            </a: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rövid pályás görkorcsolya</a:t>
            </a: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curling</a:t>
            </a: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sígyaloglás</a:t>
            </a: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bobozás</a:t>
            </a: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jégvitorlázás</a:t>
            </a:r>
          </a:p>
          <a:p>
            <a:endParaRPr lang="ro-RO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800px-Beech_forest_Mátra_in_win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5" y="625437"/>
            <a:ext cx="3429024" cy="2571768"/>
          </a:xfrm>
        </p:spPr>
      </p:pic>
      <p:pic>
        <p:nvPicPr>
          <p:cNvPr id="10" name="Picture 9" descr="800px-Sneeuwschui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571480"/>
            <a:ext cx="4035880" cy="2688905"/>
          </a:xfrm>
          <a:prstGeom prst="rect">
            <a:avLst/>
          </a:prstGeom>
        </p:spPr>
      </p:pic>
      <p:pic>
        <p:nvPicPr>
          <p:cNvPr id="11" name="Picture 10" descr="800px-TEL_SZEKELYFOLD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3571876"/>
            <a:ext cx="4214810" cy="2697478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Tavasz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A csillagászati tavasz a tavaszi napéjegyenlőségtől a nyári napfordulóig tart, tehát az északi féltekén közelítőleg március 21. – június 21., a déli féltekén pedig közelítőleg szeptember 23. – december 21. közé esik.</a:t>
            </a: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Ez az az időszak, mikor emelkedik az átlaghőmérséklet, hosszabbodni kezdenek a nappalok, és szeszélyessé válik az időjárás. Ebben az évszakban esik a legtöbb eső, ennélfogva a nagy áradások is erre az időszakra esnek. A vándormadarak általában ilyenkor térnek vissza fészkelőhelyeikre.</a:t>
            </a:r>
          </a:p>
          <a:p>
            <a:endParaRPr lang="ro-RO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96px-Frühling_blühender_Kirschenba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4241657" cy="3197229"/>
          </a:xfrm>
        </p:spPr>
      </p:pic>
      <p:pic>
        <p:nvPicPr>
          <p:cNvPr id="5" name="Picture 4" descr="800px-Tavaszi_szépsége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428604"/>
            <a:ext cx="3808723" cy="2851781"/>
          </a:xfrm>
          <a:prstGeom prst="rect">
            <a:avLst/>
          </a:prstGeom>
        </p:spPr>
      </p:pic>
      <p:pic>
        <p:nvPicPr>
          <p:cNvPr id="6" name="Picture 5" descr="martisagok_freeblo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5" y="3857628"/>
            <a:ext cx="3619494" cy="271462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Ny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A 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nyár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 a mérsékelt égöv egyik évszaka, a leghosszabb nappalok és a legmelegebb időjárás jellemzi, időben a tavasz és az ősz között helyezkedik el. Trópusi, illetve száraz égövi tájakon nem létezik.</a:t>
            </a: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Az egyes évszakok kezdete kultúráktól függően változó, csillagászati és az adott területi meteorológián alapul. Általában amikor a déli féltekén nyár van, az északin tél, és fordítva. A trópusi és szubtrópusi területeken az esős évszak nyáron következik be, ekkor trópusi ciklonok alakulnak ki és vándorolnak a trópusi és szubtrópusi óceánok felett. A kontinensek belsejében viharok hozhatnak jégesőt is délutánonként és esténként. Az iskolákban nyári szünet van a forró időjárás és a hosszabb napok előnyeinek kihasználására.</a:t>
            </a:r>
          </a:p>
          <a:p>
            <a:endParaRPr lang="ro-RO" dirty="0"/>
          </a:p>
        </p:txBody>
      </p:sp>
    </p:spTree>
  </p:cSld>
  <p:clrMapOvr>
    <a:masterClrMapping/>
  </p:clrMapOvr>
  <p:transition spd="med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eld_Hamois_Belgium_Luc_Viatou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428604"/>
            <a:ext cx="2000264" cy="3010448"/>
          </a:xfrm>
        </p:spPr>
      </p:pic>
      <p:pic>
        <p:nvPicPr>
          <p:cNvPr id="5" name="Picture 4" descr="ny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714356"/>
            <a:ext cx="3873535" cy="2899618"/>
          </a:xfrm>
          <a:prstGeom prst="rect">
            <a:avLst/>
          </a:prstGeom>
        </p:spPr>
      </p:pic>
      <p:pic>
        <p:nvPicPr>
          <p:cNvPr id="6" name="Picture 5" descr="nyar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3857628"/>
            <a:ext cx="3841746" cy="2647203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latin typeface="Times New Roman" pitchFamily="18" charset="0"/>
                <a:cs typeface="Times New Roman" pitchFamily="18" charset="0"/>
              </a:rPr>
              <a:t>Ő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sz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Az 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ősz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 a mérsékelt égöv egyik évszaka. Trópusi, illetve száraz és hideg égövi tájakon nem létezik. Hagyományosan a legtöbb országban ősszel nyitnak az iskolák, indul a tanítás.</a:t>
            </a: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A Föld északi féltekéjén szeptember, október és november, míg a Föld 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dél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féltekéjén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 március, április és május az ősz hónapjai.</a:t>
            </a: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A csillagászati ősz szeptember 23-ától december 22-éig tart.</a:t>
            </a: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Szeptember 23: A napsugarak ismét az Egyenlítőn delelnek 90 fokos szögben. A nappalok és az éjszakák hossza az egész Földön egyforma. Ez az őszi napéjegyenlőség időpontja. Utána a nappalok tovább rövidülnek az északi félgömbön. Vége az Északi-sarkon tartó állandó nappalnak, jön a féléves éjszaka és a Déli-sarkon következik a féléves nappal.</a:t>
            </a: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Ebben az időszakban a nappalok rövidülnek és az időjárás fokozatosan fordul egyre hidegebbre, szelesebbre és csapadékosabbra.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lombhullató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növények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levelei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elsárgulnak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elvörösödnek, átmenetileg gyönyörű színpompába borítva a természetet, mielőtt elszáradnának és lehullanának a fákról. Néhány későn érő növény még meghozza gyümölcseit.</a:t>
            </a:r>
          </a:p>
          <a:p>
            <a:endParaRPr lang="ro-RO" dirty="0"/>
          </a:p>
        </p:txBody>
      </p:sp>
    </p:spTree>
  </p:cSld>
  <p:clrMapOvr>
    <a:masterClrMapping/>
  </p:clrMapOvr>
  <p:transition spd="med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Ősz -cicáv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3607859" cy="2705894"/>
          </a:xfrm>
        </p:spPr>
      </p:pic>
      <p:pic>
        <p:nvPicPr>
          <p:cNvPr id="5" name="Picture 4" descr="800px-Craigievar_Castle_in_Autum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500042"/>
            <a:ext cx="3928656" cy="2617467"/>
          </a:xfrm>
          <a:prstGeom prst="rect">
            <a:avLst/>
          </a:prstGeom>
        </p:spPr>
      </p:pic>
      <p:pic>
        <p:nvPicPr>
          <p:cNvPr id="7" name="Picture 6" descr="800px-Levitan_Zolotaya_Os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3500438"/>
            <a:ext cx="4290623" cy="2794268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</TotalTime>
  <Words>37</Words>
  <Application>Microsoft Office PowerPoint</Application>
  <PresentationFormat>Expunere pe ecran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10</vt:i4>
      </vt:variant>
    </vt:vector>
  </HeadingPairs>
  <TitlesOfParts>
    <vt:vector size="11" baseType="lpstr">
      <vt:lpstr>Flow</vt:lpstr>
      <vt:lpstr>A négy évszak</vt:lpstr>
      <vt:lpstr>Tél</vt:lpstr>
      <vt:lpstr>Prezentare PowerPoint</vt:lpstr>
      <vt:lpstr>Tavasz</vt:lpstr>
      <vt:lpstr>Prezentare PowerPoint</vt:lpstr>
      <vt:lpstr>Nyár</vt:lpstr>
      <vt:lpstr>Prezentare PowerPoint</vt:lpstr>
      <vt:lpstr>Ősz</vt:lpstr>
      <vt:lpstr>Prezentare PowerPoint</vt:lpstr>
      <vt:lpstr>Források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negy evszak</dc:title>
  <dc:creator>Begidzsán Arnold</dc:creator>
  <cp:lastModifiedBy>admin</cp:lastModifiedBy>
  <cp:revision>3</cp:revision>
  <dcterms:created xsi:type="dcterms:W3CDTF">2013-02-22T10:00:38Z</dcterms:created>
  <dcterms:modified xsi:type="dcterms:W3CDTF">2013-02-22T10:44:51Z</dcterms:modified>
</cp:coreProperties>
</file>