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heme/themeOverride3.xml" ContentType="application/vnd.openxmlformats-officedocument.themeOverr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76" r:id="rId7"/>
    <p:sldId id="277" r:id="rId8"/>
    <p:sldId id="281" r:id="rId9"/>
    <p:sldId id="278" r:id="rId10"/>
    <p:sldId id="279" r:id="rId11"/>
    <p:sldId id="280" r:id="rId12"/>
    <p:sldId id="282" r:id="rId13"/>
    <p:sldId id="261" r:id="rId14"/>
    <p:sldId id="262" r:id="rId15"/>
    <p:sldId id="269" r:id="rId16"/>
    <p:sldId id="268" r:id="rId17"/>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663300"/>
    <a:srgbClr val="333300"/>
    <a:srgbClr val="33CC33"/>
    <a:srgbClr val="009999"/>
    <a:srgbClr val="0000FF"/>
    <a:srgbClr val="FF3300"/>
    <a:srgbClr val="FF6600"/>
    <a:srgbClr val="CCFF99"/>
    <a:srgbClr val="66FF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6E3A89-0DD1-4A4D-BD97-116E41077F02}" type="datetimeFigureOut">
              <a:rPr lang="hu-HU" smtClean="0"/>
              <a:pPr/>
              <a:t>2013.02.19.</a:t>
            </a:fld>
            <a:endParaRPr lang="hu-H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u-H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E486DB-FBEE-4685-B16D-36A2805D8DD6}" type="slidenum">
              <a:rPr lang="hu-HU" smtClean="0"/>
              <a:pPr/>
              <a:t>‹#›</a:t>
            </a:fld>
            <a:endParaRPr lang="hu-HU"/>
          </a:p>
        </p:txBody>
      </p:sp>
    </p:spTree>
    <p:extLst>
      <p:ext uri="{BB962C8B-B14F-4D97-AF65-F5344CB8AC3E}">
        <p14:creationId xmlns="" xmlns:p14="http://schemas.microsoft.com/office/powerpoint/2010/main" val="39321066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hu-HU" dirty="0"/>
          </a:p>
        </p:txBody>
      </p:sp>
      <p:sp>
        <p:nvSpPr>
          <p:cNvPr id="4" name="Slide Number Placeholder 3"/>
          <p:cNvSpPr>
            <a:spLocks noGrp="1"/>
          </p:cNvSpPr>
          <p:nvPr>
            <p:ph type="sldNum" sz="quarter" idx="10"/>
          </p:nvPr>
        </p:nvSpPr>
        <p:spPr/>
        <p:txBody>
          <a:bodyPr/>
          <a:lstStyle/>
          <a:p>
            <a:fld id="{93E486DB-FBEE-4685-B16D-36A2805D8DD6}" type="slidenum">
              <a:rPr lang="hu-HU" smtClean="0"/>
              <a:pPr/>
              <a:t>8</a:t>
            </a:fld>
            <a:endParaRPr lang="hu-HU"/>
          </a:p>
        </p:txBody>
      </p:sp>
    </p:spTree>
    <p:extLst>
      <p:ext uri="{BB962C8B-B14F-4D97-AF65-F5344CB8AC3E}">
        <p14:creationId xmlns="" xmlns:p14="http://schemas.microsoft.com/office/powerpoint/2010/main" val="3432497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9E2EF666-B13E-4F36-8276-63A2333A5218}" type="datetimeFigureOut">
              <a:rPr lang="hu-HU" smtClean="0"/>
              <a:pPr/>
              <a:t>2013.02.19.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1986E00-4518-43AB-973D-BFA07886EADE}" type="slidenum">
              <a:rPr lang="hu-HU" smtClean="0"/>
              <a:pPr/>
              <a:t>‹#›</a:t>
            </a:fld>
            <a:endParaRPr lang="hu-HU"/>
          </a:p>
        </p:txBody>
      </p:sp>
    </p:spTree>
  </p:cSld>
  <p:clrMapOvr>
    <a:masterClrMapping/>
  </p:clrMapOvr>
  <p:transition spd="slow">
    <p:circl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9E2EF666-B13E-4F36-8276-63A2333A5218}" type="datetimeFigureOut">
              <a:rPr lang="hu-HU" smtClean="0"/>
              <a:pPr/>
              <a:t>2013.02.19.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1986E00-4518-43AB-973D-BFA07886EADE}" type="slidenum">
              <a:rPr lang="hu-HU" smtClean="0"/>
              <a:pPr/>
              <a:t>‹#›</a:t>
            </a:fld>
            <a:endParaRPr lang="hu-HU"/>
          </a:p>
        </p:txBody>
      </p:sp>
    </p:spTree>
  </p:cSld>
  <p:clrMapOvr>
    <a:masterClrMapping/>
  </p:clrMapOvr>
  <p:transition spd="slow">
    <p:circl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9E2EF666-B13E-4F36-8276-63A2333A5218}" type="datetimeFigureOut">
              <a:rPr lang="hu-HU" smtClean="0"/>
              <a:pPr/>
              <a:t>2013.02.19.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1986E00-4518-43AB-973D-BFA07886EADE}" type="slidenum">
              <a:rPr lang="hu-HU" smtClean="0"/>
              <a:pPr/>
              <a:t>‹#›</a:t>
            </a:fld>
            <a:endParaRPr lang="hu-HU"/>
          </a:p>
        </p:txBody>
      </p:sp>
    </p:spTree>
  </p:cSld>
  <p:clrMapOvr>
    <a:masterClrMapping/>
  </p:clrMapOvr>
  <p:transition spd="slow">
    <p:circl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9E2EF666-B13E-4F36-8276-63A2333A5218}" type="datetimeFigureOut">
              <a:rPr lang="hu-HU" smtClean="0"/>
              <a:pPr/>
              <a:t>2013.02.19.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1986E00-4518-43AB-973D-BFA07886EADE}" type="slidenum">
              <a:rPr lang="hu-HU" smtClean="0"/>
              <a:pPr/>
              <a:t>‹#›</a:t>
            </a:fld>
            <a:endParaRPr lang="hu-HU"/>
          </a:p>
        </p:txBody>
      </p:sp>
    </p:spTree>
  </p:cSld>
  <p:clrMapOvr>
    <a:masterClrMapping/>
  </p:clrMapOvr>
  <p:transition spd="slow">
    <p:circl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9E2EF666-B13E-4F36-8276-63A2333A5218}" type="datetimeFigureOut">
              <a:rPr lang="hu-HU" smtClean="0"/>
              <a:pPr/>
              <a:t>2013.02.19.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11986E00-4518-43AB-973D-BFA07886EADE}" type="slidenum">
              <a:rPr lang="hu-HU" smtClean="0"/>
              <a:pPr/>
              <a:t>‹#›</a:t>
            </a:fld>
            <a:endParaRPr lang="hu-HU"/>
          </a:p>
        </p:txBody>
      </p:sp>
    </p:spTree>
  </p:cSld>
  <p:clrMapOvr>
    <a:masterClrMapping/>
  </p:clrMapOvr>
  <p:transition spd="slow">
    <p:circl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9E2EF666-B13E-4F36-8276-63A2333A5218}" type="datetimeFigureOut">
              <a:rPr lang="hu-HU" smtClean="0"/>
              <a:pPr/>
              <a:t>2013.02.19.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11986E00-4518-43AB-973D-BFA07886EADE}" type="slidenum">
              <a:rPr lang="hu-HU" smtClean="0"/>
              <a:pPr/>
              <a:t>‹#›</a:t>
            </a:fld>
            <a:endParaRPr lang="hu-HU"/>
          </a:p>
        </p:txBody>
      </p:sp>
    </p:spTree>
  </p:cSld>
  <p:clrMapOvr>
    <a:masterClrMapping/>
  </p:clrMapOvr>
  <p:transition spd="slow">
    <p:circl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9E2EF666-B13E-4F36-8276-63A2333A5218}" type="datetimeFigureOut">
              <a:rPr lang="hu-HU" smtClean="0"/>
              <a:pPr/>
              <a:t>2013.02.19.</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11986E00-4518-43AB-973D-BFA07886EADE}" type="slidenum">
              <a:rPr lang="hu-HU" smtClean="0"/>
              <a:pPr/>
              <a:t>‹#›</a:t>
            </a:fld>
            <a:endParaRPr lang="hu-HU"/>
          </a:p>
        </p:txBody>
      </p:sp>
    </p:spTree>
  </p:cSld>
  <p:clrMapOvr>
    <a:masterClrMapping/>
  </p:clrMapOvr>
  <p:transition spd="slow">
    <p:circl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9E2EF666-B13E-4F36-8276-63A2333A5218}" type="datetimeFigureOut">
              <a:rPr lang="hu-HU" smtClean="0"/>
              <a:pPr/>
              <a:t>2013.02.19.</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11986E00-4518-43AB-973D-BFA07886EADE}" type="slidenum">
              <a:rPr lang="hu-HU" smtClean="0"/>
              <a:pPr/>
              <a:t>‹#›</a:t>
            </a:fld>
            <a:endParaRPr lang="hu-HU"/>
          </a:p>
        </p:txBody>
      </p:sp>
    </p:spTree>
  </p:cSld>
  <p:clrMapOvr>
    <a:masterClrMapping/>
  </p:clrMapOvr>
  <p:transition spd="slow">
    <p:circl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9E2EF666-B13E-4F36-8276-63A2333A5218}" type="datetimeFigureOut">
              <a:rPr lang="hu-HU" smtClean="0"/>
              <a:pPr/>
              <a:t>2013.02.19.</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11986E00-4518-43AB-973D-BFA07886EADE}" type="slidenum">
              <a:rPr lang="hu-HU" smtClean="0"/>
              <a:pPr/>
              <a:t>‹#›</a:t>
            </a:fld>
            <a:endParaRPr lang="hu-HU"/>
          </a:p>
        </p:txBody>
      </p:sp>
    </p:spTree>
  </p:cSld>
  <p:clrMapOvr>
    <a:masterClrMapping/>
  </p:clrMapOvr>
  <p:transition spd="slow">
    <p:circl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9E2EF666-B13E-4F36-8276-63A2333A5218}" type="datetimeFigureOut">
              <a:rPr lang="hu-HU" smtClean="0"/>
              <a:pPr/>
              <a:t>2013.02.19.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11986E00-4518-43AB-973D-BFA07886EADE}" type="slidenum">
              <a:rPr lang="hu-HU" smtClean="0"/>
              <a:pPr/>
              <a:t>‹#›</a:t>
            </a:fld>
            <a:endParaRPr lang="hu-HU"/>
          </a:p>
        </p:txBody>
      </p:sp>
    </p:spTree>
  </p:cSld>
  <p:clrMapOvr>
    <a:masterClrMapping/>
  </p:clrMapOvr>
  <p:transition spd="slow">
    <p:circl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9E2EF666-B13E-4F36-8276-63A2333A5218}" type="datetimeFigureOut">
              <a:rPr lang="hu-HU" smtClean="0"/>
              <a:pPr/>
              <a:t>2013.02.19.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11986E00-4518-43AB-973D-BFA07886EADE}" type="slidenum">
              <a:rPr lang="hu-HU" smtClean="0"/>
              <a:pPr/>
              <a:t>‹#›</a:t>
            </a:fld>
            <a:endParaRPr lang="hu-HU"/>
          </a:p>
        </p:txBody>
      </p:sp>
    </p:spTree>
  </p:cSld>
  <p:clrMapOvr>
    <a:masterClrMapping/>
  </p:clrMapOvr>
  <p:transition spd="slow">
    <p:circl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2EF666-B13E-4F36-8276-63A2333A5218}" type="datetimeFigureOut">
              <a:rPr lang="hu-HU" smtClean="0"/>
              <a:pPr/>
              <a:t>2013.02.19.</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986E00-4518-43AB-973D-BFA07886EADE}"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ircl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vitaminbank.hu/bioelelmiszer.php" TargetMode="External"/><Relationship Id="rId3" Type="http://schemas.openxmlformats.org/officeDocument/2006/relationships/hyperlink" Target="http://www.deluxe.hu/cikk/20070522/a_bio_etrend_ara" TargetMode="External"/><Relationship Id="rId7" Type="http://schemas.openxmlformats.org/officeDocument/2006/relationships/hyperlink" Target="http://gombak.info/bio" TargetMode="Externa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hyperlink" Target="http://www.biokontroll.hu/cms/index.php?option=com_content&amp;view=article&amp;id=1149:a-biotermekek-taplalkozasbeli-elnyei&amp;catid=113:ervekabiomellett&amp;Itemid=43&amp;lang=hu" TargetMode="External"/><Relationship Id="rId5" Type="http://schemas.openxmlformats.org/officeDocument/2006/relationships/hyperlink" Target="http://www.biokontroll.hu/cms/index.php?option=com_content&amp;view=article&amp;id=284:a-biogazdalkodas-koernyezeti-elnyei&amp;catid=255:szakcikkek&amp;Itemid=118" TargetMode="External"/><Relationship Id="rId10" Type="http://schemas.openxmlformats.org/officeDocument/2006/relationships/hyperlink" Target="http://www.hazipatika.com/taplalkozas/egeszseg_es_gasztronomia/cikkek/bioelelmiszerek_okopiac_az_egeszsegert/20030310172618" TargetMode="External"/><Relationship Id="rId4" Type="http://schemas.openxmlformats.org/officeDocument/2006/relationships/hyperlink" Target="http://www.egeszsegkalauz.hu/taplalkozas/a-bio-nak-is-lehetnek-hatranyai-108186.html" TargetMode="External"/><Relationship Id="rId9" Type="http://schemas.openxmlformats.org/officeDocument/2006/relationships/hyperlink" Target="http://www.biofungi.hu/gombatermeszte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CFF99">
            <a:alpha val="14000"/>
          </a:srgbClr>
        </a:solidFill>
        <a:effectLst/>
      </p:bgPr>
    </p:bg>
    <p:spTree>
      <p:nvGrpSpPr>
        <p:cNvPr id="1" name=""/>
        <p:cNvGrpSpPr/>
        <p:nvPr/>
      </p:nvGrpSpPr>
      <p:grpSpPr>
        <a:xfrm>
          <a:off x="0" y="0"/>
          <a:ext cx="0" cy="0"/>
          <a:chOff x="0" y="0"/>
          <a:chExt cx="0" cy="0"/>
        </a:xfrm>
      </p:grpSpPr>
      <p:sp>
        <p:nvSpPr>
          <p:cNvPr id="5" name="Szövegdoboz 4"/>
          <p:cNvSpPr txBox="1"/>
          <p:nvPr/>
        </p:nvSpPr>
        <p:spPr>
          <a:xfrm>
            <a:off x="2195736" y="4149080"/>
            <a:ext cx="6552728" cy="1569660"/>
          </a:xfrm>
          <a:prstGeom prst="rect">
            <a:avLst/>
          </a:prstGeom>
          <a:noFill/>
        </p:spPr>
        <p:txBody>
          <a:bodyPr wrap="square" rtlCol="0">
            <a:spAutoFit/>
          </a:bodyPr>
          <a:lstStyle/>
          <a:p>
            <a:r>
              <a:rPr lang="hu-HU" sz="9600" dirty="0" smtClean="0">
                <a:solidFill>
                  <a:srgbClr val="33CC33"/>
                </a:solidFill>
                <a:latin typeface="Blackadder ITC" pitchFamily="82" charset="0"/>
              </a:rPr>
              <a:t>Élelmiszerek</a:t>
            </a:r>
            <a:endParaRPr lang="hu-HU" sz="9600" dirty="0">
              <a:solidFill>
                <a:srgbClr val="33CC33"/>
              </a:solidFill>
              <a:latin typeface="Blackadder ITC" pitchFamily="82" charset="0"/>
            </a:endParaRPr>
          </a:p>
        </p:txBody>
      </p:sp>
      <p:pic>
        <p:nvPicPr>
          <p:cNvPr id="6" name="Kép 5" descr="bio.jpg"/>
          <p:cNvPicPr>
            <a:picLocks noChangeAspect="1"/>
          </p:cNvPicPr>
          <p:nvPr/>
        </p:nvPicPr>
        <p:blipFill>
          <a:blip r:embed="rId2" cstate="print"/>
          <a:stretch>
            <a:fillRect/>
          </a:stretch>
        </p:blipFill>
        <p:spPr>
          <a:xfrm>
            <a:off x="539552" y="404664"/>
            <a:ext cx="5772150" cy="3181350"/>
          </a:xfrm>
          <a:prstGeom prst="rect">
            <a:avLst/>
          </a:prstGeom>
        </p:spPr>
      </p:pic>
      <p:sp>
        <p:nvSpPr>
          <p:cNvPr id="4" name="Szövegdoboz 3"/>
          <p:cNvSpPr txBox="1"/>
          <p:nvPr/>
        </p:nvSpPr>
        <p:spPr>
          <a:xfrm>
            <a:off x="251520" y="5301208"/>
            <a:ext cx="8496944" cy="1231106"/>
          </a:xfrm>
          <a:prstGeom prst="rect">
            <a:avLst/>
          </a:prstGeom>
          <a:noFill/>
        </p:spPr>
        <p:txBody>
          <a:bodyPr wrap="square" rtlCol="0">
            <a:spAutoFit/>
          </a:bodyPr>
          <a:lstStyle/>
          <a:p>
            <a:r>
              <a:rPr lang="hu-HU" dirty="0" smtClean="0">
                <a:solidFill>
                  <a:srgbClr val="33CC33"/>
                </a:solidFill>
                <a:latin typeface="Comic Sans MS" pitchFamily="66" charset="0"/>
              </a:rPr>
              <a:t>Mihók Ramóna</a:t>
            </a:r>
          </a:p>
          <a:p>
            <a:r>
              <a:rPr lang="hu-HU" dirty="0" smtClean="0">
                <a:solidFill>
                  <a:srgbClr val="33CC33"/>
                </a:solidFill>
                <a:latin typeface="Comic Sans MS" pitchFamily="66" charset="0"/>
              </a:rPr>
              <a:t>Felkészítő tanár: Molnár Attila</a:t>
            </a:r>
          </a:p>
          <a:p>
            <a:r>
              <a:rPr lang="hu-HU" dirty="0" smtClean="0">
                <a:solidFill>
                  <a:srgbClr val="33CC33"/>
                </a:solidFill>
                <a:latin typeface="Comic Sans MS" pitchFamily="66" charset="0"/>
              </a:rPr>
              <a:t>Bláthy Ottó Titusz Informatikai Szakközépiskola</a:t>
            </a:r>
          </a:p>
          <a:p>
            <a:r>
              <a:rPr lang="en-US" sz="2000" dirty="0" smtClean="0">
                <a:solidFill>
                  <a:srgbClr val="33CC33"/>
                </a:solidFill>
              </a:rPr>
              <a:t>1032 Budapest, </a:t>
            </a:r>
            <a:r>
              <a:rPr lang="en-US" sz="2000" dirty="0" err="1" smtClean="0">
                <a:solidFill>
                  <a:srgbClr val="33CC33"/>
                </a:solidFill>
              </a:rPr>
              <a:t>Bécsi</a:t>
            </a:r>
            <a:r>
              <a:rPr lang="en-US" sz="2000" dirty="0" smtClean="0">
                <a:solidFill>
                  <a:srgbClr val="33CC33"/>
                </a:solidFill>
              </a:rPr>
              <a:t> </a:t>
            </a:r>
            <a:r>
              <a:rPr lang="hu-HU" sz="2000" dirty="0" smtClean="0">
                <a:solidFill>
                  <a:srgbClr val="33CC33"/>
                </a:solidFill>
              </a:rPr>
              <a:t>út</a:t>
            </a:r>
            <a:r>
              <a:rPr lang="en-US" sz="2000" dirty="0" smtClean="0">
                <a:solidFill>
                  <a:srgbClr val="33CC33"/>
                </a:solidFill>
              </a:rPr>
              <a:t> 134</a:t>
            </a:r>
            <a:endParaRPr lang="hu-HU" sz="2000" dirty="0">
              <a:solidFill>
                <a:srgbClr val="33CC33"/>
              </a:solidFill>
              <a:latin typeface="Comic Sans MS" pitchFamily="66" charset="0"/>
            </a:endParaRPr>
          </a:p>
        </p:txBody>
      </p:sp>
    </p:spTree>
  </p:cSld>
  <p:clrMapOvr>
    <a:masterClrMapping/>
  </p:clrMapOvr>
  <p:transition spd="slow">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ép 3" descr="bio2.jpg"/>
          <p:cNvPicPr>
            <a:picLocks noChangeAspect="1"/>
          </p:cNvPicPr>
          <p:nvPr/>
        </p:nvPicPr>
        <p:blipFill>
          <a:blip r:embed="rId2" cstate="print">
            <a:lum bright="48000" contrast="-35000"/>
          </a:blip>
          <a:stretch>
            <a:fillRect/>
          </a:stretch>
        </p:blipFill>
        <p:spPr>
          <a:xfrm>
            <a:off x="1043608" y="0"/>
            <a:ext cx="6948265" cy="6858000"/>
          </a:xfrm>
          <a:prstGeom prst="rect">
            <a:avLst/>
          </a:prstGeom>
        </p:spPr>
      </p:pic>
      <p:sp>
        <p:nvSpPr>
          <p:cNvPr id="5" name="Szövegdoboz 4"/>
          <p:cNvSpPr txBox="1"/>
          <p:nvPr/>
        </p:nvSpPr>
        <p:spPr>
          <a:xfrm>
            <a:off x="1331640" y="116632"/>
            <a:ext cx="5904656" cy="584775"/>
          </a:xfrm>
          <a:prstGeom prst="rect">
            <a:avLst/>
          </a:prstGeom>
          <a:noFill/>
        </p:spPr>
        <p:txBody>
          <a:bodyPr wrap="square" rtlCol="0">
            <a:spAutoFit/>
          </a:bodyPr>
          <a:lstStyle/>
          <a:p>
            <a:pPr algn="ctr"/>
            <a:r>
              <a:rPr lang="hu-HU" sz="3200" b="1" dirty="0" smtClean="0">
                <a:solidFill>
                  <a:srgbClr val="333300"/>
                </a:solidFill>
                <a:latin typeface="Comic Sans MS" pitchFamily="66" charset="0"/>
              </a:rPr>
              <a:t>Állattartás</a:t>
            </a:r>
            <a:endParaRPr lang="hu-HU" sz="3200" b="1" dirty="0">
              <a:solidFill>
                <a:srgbClr val="333300"/>
              </a:solidFill>
              <a:latin typeface="Comic Sans MS" pitchFamily="66" charset="0"/>
            </a:endParaRPr>
          </a:p>
        </p:txBody>
      </p:sp>
      <p:sp>
        <p:nvSpPr>
          <p:cNvPr id="7" name="Szövegdoboz 6"/>
          <p:cNvSpPr txBox="1"/>
          <p:nvPr/>
        </p:nvSpPr>
        <p:spPr>
          <a:xfrm>
            <a:off x="251520" y="620688"/>
            <a:ext cx="8568952" cy="6370975"/>
          </a:xfrm>
          <a:prstGeom prst="rect">
            <a:avLst/>
          </a:prstGeom>
          <a:noFill/>
        </p:spPr>
        <p:txBody>
          <a:bodyPr wrap="square" rtlCol="0">
            <a:spAutoFit/>
          </a:bodyPr>
          <a:lstStyle/>
          <a:p>
            <a:r>
              <a:rPr lang="hu-HU" sz="2400" dirty="0">
                <a:solidFill>
                  <a:srgbClr val="663300"/>
                </a:solidFill>
                <a:latin typeface="Comic Sans MS" pitchFamily="66" charset="0"/>
              </a:rPr>
              <a:t>Az </a:t>
            </a:r>
            <a:r>
              <a:rPr lang="hu-HU" sz="2400" dirty="0" err="1" smtClean="0">
                <a:solidFill>
                  <a:srgbClr val="663300"/>
                </a:solidFill>
                <a:latin typeface="Comic Sans MS" pitchFamily="66" charset="0"/>
              </a:rPr>
              <a:t>öko</a:t>
            </a:r>
            <a:r>
              <a:rPr lang="hu-HU" sz="2400" dirty="0" smtClean="0">
                <a:solidFill>
                  <a:srgbClr val="663300"/>
                </a:solidFill>
                <a:latin typeface="Comic Sans MS" pitchFamily="66" charset="0"/>
              </a:rPr>
              <a:t> </a:t>
            </a:r>
            <a:r>
              <a:rPr lang="hu-HU" sz="2400" dirty="0">
                <a:solidFill>
                  <a:srgbClr val="663300"/>
                </a:solidFill>
                <a:latin typeface="Comic Sans MS" pitchFamily="66" charset="0"/>
              </a:rPr>
              <a:t>állattartás termőföldhöz kapcsolódó tevékenység. Biztosítani kell a növénytermesztés és állattenyésztés egységét, úgy hogy a környezeti elemek (talaj, víz) egyike se károsodjék. Egyik legfontosabb szempont, hogy a tartott állatok által termelt trágya mennyisége összhangban legyen a képződő trágya elhelyezésre alkalmas termő terület nagyságával (legfeljebb 170 kg/ </a:t>
            </a:r>
            <a:r>
              <a:rPr lang="hu-HU" sz="2400" dirty="0" smtClean="0">
                <a:solidFill>
                  <a:srgbClr val="663300"/>
                </a:solidFill>
                <a:latin typeface="Comic Sans MS" pitchFamily="66" charset="0"/>
              </a:rPr>
              <a:t>ha nitrogénnel </a:t>
            </a:r>
            <a:r>
              <a:rPr lang="hu-HU" sz="2400" dirty="0">
                <a:solidFill>
                  <a:srgbClr val="663300"/>
                </a:solidFill>
                <a:latin typeface="Comic Sans MS" pitchFamily="66" charset="0"/>
              </a:rPr>
              <a:t>terhelhető a termőföld évenként). A takarmány zömében ökológiai gazdálkodásból származik.</a:t>
            </a:r>
            <a:br>
              <a:rPr lang="hu-HU" sz="2400" dirty="0">
                <a:solidFill>
                  <a:srgbClr val="663300"/>
                </a:solidFill>
                <a:latin typeface="Comic Sans MS" pitchFamily="66" charset="0"/>
              </a:rPr>
            </a:br>
            <a:r>
              <a:rPr lang="hu-HU" sz="2400" dirty="0">
                <a:solidFill>
                  <a:srgbClr val="663300"/>
                </a:solidFill>
                <a:latin typeface="Comic Sans MS" pitchFamily="66" charset="0"/>
              </a:rPr>
              <a:t>Előírás, hogy a kérődzőknél a legeltetés maximális mértékű legyen. A fiatal emlősöket elsősorban anyatejjel kell táplálni. Tilos a takarmányhoz antibiotikumot, </a:t>
            </a:r>
            <a:r>
              <a:rPr lang="hu-HU" sz="2400" dirty="0" err="1">
                <a:solidFill>
                  <a:srgbClr val="663300"/>
                </a:solidFill>
                <a:latin typeface="Comic Sans MS" pitchFamily="66" charset="0"/>
              </a:rPr>
              <a:t>kokcidiosztatikumot</a:t>
            </a:r>
            <a:r>
              <a:rPr lang="hu-HU" sz="2400" dirty="0">
                <a:solidFill>
                  <a:srgbClr val="663300"/>
                </a:solidFill>
                <a:latin typeface="Comic Sans MS" pitchFamily="66" charset="0"/>
              </a:rPr>
              <a:t>, növekedés-szabályzó, illetve termelékenységfokozó anyagot, hormont vagy hormonhatású anyagot adagolni. Élelmiszer-biztonsági szempontból </a:t>
            </a:r>
            <a:r>
              <a:rPr lang="hu-HU" sz="2400" dirty="0" smtClean="0">
                <a:solidFill>
                  <a:srgbClr val="663300"/>
                </a:solidFill>
                <a:latin typeface="Comic Sans MS" pitchFamily="66" charset="0"/>
              </a:rPr>
              <a:t>fontos</a:t>
            </a:r>
            <a:r>
              <a:rPr lang="hu-HU" sz="2400" dirty="0">
                <a:solidFill>
                  <a:srgbClr val="663300"/>
                </a:solidFill>
                <a:latin typeface="Comic Sans MS" pitchFamily="66" charset="0"/>
              </a:rPr>
              <a:t>, hogy </a:t>
            </a:r>
            <a:r>
              <a:rPr lang="hu-HU" sz="2400" dirty="0" smtClean="0">
                <a:solidFill>
                  <a:srgbClr val="663300"/>
                </a:solidFill>
                <a:latin typeface="Comic Sans MS" pitchFamily="66" charset="0"/>
              </a:rPr>
              <a:t>tilos </a:t>
            </a:r>
            <a:r>
              <a:rPr lang="hu-HU" sz="2400" dirty="0">
                <a:solidFill>
                  <a:srgbClr val="663300"/>
                </a:solidFill>
                <a:latin typeface="Comic Sans MS" pitchFamily="66" charset="0"/>
              </a:rPr>
              <a:t>állati eredetű takarmány etetése .</a:t>
            </a:r>
          </a:p>
        </p:txBody>
      </p:sp>
    </p:spTree>
    <p:extLst>
      <p:ext uri="{BB962C8B-B14F-4D97-AF65-F5344CB8AC3E}">
        <p14:creationId xmlns="" xmlns:p14="http://schemas.microsoft.com/office/powerpoint/2010/main" val="683393704"/>
      </p:ext>
    </p:extLst>
  </p:cSld>
  <p:clrMapOvr>
    <a:masterClrMapping/>
  </p:clrMapOvr>
  <p:transition spd="slow">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ép 3" descr="bio2.jpg"/>
          <p:cNvPicPr>
            <a:picLocks noChangeAspect="1"/>
          </p:cNvPicPr>
          <p:nvPr/>
        </p:nvPicPr>
        <p:blipFill>
          <a:blip r:embed="rId2" cstate="print">
            <a:lum bright="48000" contrast="-35000"/>
          </a:blip>
          <a:stretch>
            <a:fillRect/>
          </a:stretch>
        </p:blipFill>
        <p:spPr>
          <a:xfrm>
            <a:off x="1043608" y="0"/>
            <a:ext cx="6948265" cy="6858000"/>
          </a:xfrm>
          <a:prstGeom prst="rect">
            <a:avLst/>
          </a:prstGeom>
        </p:spPr>
      </p:pic>
      <p:sp>
        <p:nvSpPr>
          <p:cNvPr id="5" name="Szövegdoboz 4"/>
          <p:cNvSpPr txBox="1"/>
          <p:nvPr/>
        </p:nvSpPr>
        <p:spPr>
          <a:xfrm>
            <a:off x="1331640" y="332656"/>
            <a:ext cx="5904656" cy="584775"/>
          </a:xfrm>
          <a:prstGeom prst="rect">
            <a:avLst/>
          </a:prstGeom>
          <a:noFill/>
        </p:spPr>
        <p:txBody>
          <a:bodyPr wrap="square" rtlCol="0">
            <a:spAutoFit/>
          </a:bodyPr>
          <a:lstStyle/>
          <a:p>
            <a:pPr algn="ctr"/>
            <a:r>
              <a:rPr lang="hu-HU" sz="3200" b="1" dirty="0" smtClean="0">
                <a:solidFill>
                  <a:srgbClr val="333300"/>
                </a:solidFill>
                <a:latin typeface="Comic Sans MS" pitchFamily="66" charset="0"/>
              </a:rPr>
              <a:t>Az állatok védelme</a:t>
            </a:r>
            <a:endParaRPr lang="hu-HU" sz="3200" b="1" dirty="0">
              <a:solidFill>
                <a:srgbClr val="333300"/>
              </a:solidFill>
              <a:latin typeface="Comic Sans MS" pitchFamily="66" charset="0"/>
            </a:endParaRPr>
          </a:p>
        </p:txBody>
      </p:sp>
      <p:sp>
        <p:nvSpPr>
          <p:cNvPr id="7" name="Szövegdoboz 6"/>
          <p:cNvSpPr txBox="1"/>
          <p:nvPr/>
        </p:nvSpPr>
        <p:spPr>
          <a:xfrm>
            <a:off x="179512" y="908720"/>
            <a:ext cx="8568952" cy="4154984"/>
          </a:xfrm>
          <a:prstGeom prst="rect">
            <a:avLst/>
          </a:prstGeom>
          <a:noFill/>
        </p:spPr>
        <p:txBody>
          <a:bodyPr wrap="square" rtlCol="0">
            <a:spAutoFit/>
          </a:bodyPr>
          <a:lstStyle/>
          <a:p>
            <a:r>
              <a:rPr lang="hu-HU" sz="2400" dirty="0" smtClean="0">
                <a:solidFill>
                  <a:srgbClr val="663300"/>
                </a:solidFill>
                <a:latin typeface="Comic Sans MS" pitchFamily="66" charset="0"/>
              </a:rPr>
              <a:t>Mit tegyünk ha megbetegszenek? Hogyan védekezzünk ellene?</a:t>
            </a:r>
          </a:p>
          <a:p>
            <a:r>
              <a:rPr lang="hu-HU" sz="2400" dirty="0" smtClean="0">
                <a:solidFill>
                  <a:srgbClr val="663300"/>
                </a:solidFill>
                <a:latin typeface="Comic Sans MS" pitchFamily="66" charset="0"/>
              </a:rPr>
              <a:t>Az </a:t>
            </a:r>
            <a:r>
              <a:rPr lang="hu-HU" sz="2400" dirty="0">
                <a:solidFill>
                  <a:srgbClr val="663300"/>
                </a:solidFill>
                <a:latin typeface="Comic Sans MS" pitchFamily="66" charset="0"/>
              </a:rPr>
              <a:t>állategészségügy a megfelelő fajtára és a jó elhelyezési körülményekre épül. A beteg állatot szabad kezelni akupunktúra, homeopátia gyógynövények és gyógyító ásványok alkalmazásával, ha ez nem elég, akkor az állatok szenvedését, leromlását szokványos készítményekkel kell megakadályozni. Az ilyen kezelés nem lehet preventív, és csak korlátozott számban (évente egyszer-kétszer) alkalmazható, duplára növelt várakozási idő közbeiktatásával.</a:t>
            </a:r>
          </a:p>
        </p:txBody>
      </p:sp>
      <p:pic>
        <p:nvPicPr>
          <p:cNvPr id="6" name="Kép 5" descr="allat.jpg"/>
          <p:cNvPicPr>
            <a:picLocks noChangeAspect="1"/>
          </p:cNvPicPr>
          <p:nvPr/>
        </p:nvPicPr>
        <p:blipFill>
          <a:blip r:embed="rId3" cstate="print"/>
          <a:stretch>
            <a:fillRect/>
          </a:stretch>
        </p:blipFill>
        <p:spPr>
          <a:xfrm>
            <a:off x="6156176" y="4797152"/>
            <a:ext cx="2819325" cy="1872208"/>
          </a:xfrm>
          <a:prstGeom prst="rect">
            <a:avLst/>
          </a:prstGeom>
        </p:spPr>
      </p:pic>
    </p:spTree>
    <p:extLst>
      <p:ext uri="{BB962C8B-B14F-4D97-AF65-F5344CB8AC3E}">
        <p14:creationId xmlns="" xmlns:p14="http://schemas.microsoft.com/office/powerpoint/2010/main" val="1820980190"/>
      </p:ext>
    </p:extLst>
  </p:cSld>
  <p:clrMapOvr>
    <a:masterClrMapping/>
  </p:clrMapOvr>
  <p:transition spd="slow">
    <p:circl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ép 3" descr="bio2.jpg"/>
          <p:cNvPicPr>
            <a:picLocks noChangeAspect="1"/>
          </p:cNvPicPr>
          <p:nvPr/>
        </p:nvPicPr>
        <p:blipFill>
          <a:blip r:embed="rId2" cstate="print">
            <a:lum bright="48000" contrast="-35000"/>
          </a:blip>
          <a:stretch>
            <a:fillRect/>
          </a:stretch>
        </p:blipFill>
        <p:spPr>
          <a:xfrm>
            <a:off x="1043608" y="0"/>
            <a:ext cx="6948265" cy="6858000"/>
          </a:xfrm>
          <a:prstGeom prst="rect">
            <a:avLst/>
          </a:prstGeom>
        </p:spPr>
      </p:pic>
      <p:sp>
        <p:nvSpPr>
          <p:cNvPr id="5" name="Szövegdoboz 4"/>
          <p:cNvSpPr txBox="1"/>
          <p:nvPr/>
        </p:nvSpPr>
        <p:spPr>
          <a:xfrm>
            <a:off x="1331640" y="332656"/>
            <a:ext cx="5904656" cy="584775"/>
          </a:xfrm>
          <a:prstGeom prst="rect">
            <a:avLst/>
          </a:prstGeom>
          <a:noFill/>
        </p:spPr>
        <p:txBody>
          <a:bodyPr wrap="square" rtlCol="0">
            <a:spAutoFit/>
          </a:bodyPr>
          <a:lstStyle/>
          <a:p>
            <a:pPr algn="ctr"/>
            <a:r>
              <a:rPr lang="hu-HU" sz="3200" b="1" dirty="0">
                <a:solidFill>
                  <a:srgbClr val="333300"/>
                </a:solidFill>
                <a:latin typeface="Comic Sans MS" pitchFamily="66" charset="0"/>
              </a:rPr>
              <a:t>Gombatermesztés</a:t>
            </a:r>
          </a:p>
        </p:txBody>
      </p:sp>
      <p:sp>
        <p:nvSpPr>
          <p:cNvPr id="6" name="Szövegdoboz 5"/>
          <p:cNvSpPr txBox="1"/>
          <p:nvPr/>
        </p:nvSpPr>
        <p:spPr>
          <a:xfrm>
            <a:off x="251520" y="1340768"/>
            <a:ext cx="8640960" cy="1569660"/>
          </a:xfrm>
          <a:prstGeom prst="rect">
            <a:avLst/>
          </a:prstGeom>
          <a:noFill/>
        </p:spPr>
        <p:txBody>
          <a:bodyPr wrap="square" rtlCol="0">
            <a:spAutoFit/>
          </a:bodyPr>
          <a:lstStyle/>
          <a:p>
            <a:r>
              <a:rPr lang="hu-HU" sz="2400" dirty="0" smtClean="0">
                <a:solidFill>
                  <a:srgbClr val="663300"/>
                </a:solidFill>
              </a:rPr>
              <a:t>A vegyszermentes gombatermesztés technológiája alapvetően nem különbözik az úgynevezett hagyományos ( vegyszert is használó ) termesztéstől, de rendkívül nagy hangsúlyt fektetnek a higiénia betartására és az alapos fertőtlenítésre.</a:t>
            </a:r>
            <a:endParaRPr lang="hu-HU" sz="2400" dirty="0">
              <a:solidFill>
                <a:srgbClr val="663300"/>
              </a:solidFill>
              <a:latin typeface="Comic Sans MS" pitchFamily="66" charset="0"/>
            </a:endParaRPr>
          </a:p>
        </p:txBody>
      </p:sp>
      <p:pic>
        <p:nvPicPr>
          <p:cNvPr id="7" name="Kép 6" descr="gomba.jpg"/>
          <p:cNvPicPr>
            <a:picLocks noChangeAspect="1"/>
          </p:cNvPicPr>
          <p:nvPr/>
        </p:nvPicPr>
        <p:blipFill>
          <a:blip r:embed="rId3" cstate="print"/>
          <a:stretch>
            <a:fillRect/>
          </a:stretch>
        </p:blipFill>
        <p:spPr>
          <a:xfrm>
            <a:off x="1187624" y="2996952"/>
            <a:ext cx="6840760" cy="3735034"/>
          </a:xfrm>
          <a:prstGeom prst="rect">
            <a:avLst/>
          </a:prstGeom>
        </p:spPr>
      </p:pic>
    </p:spTree>
    <p:extLst>
      <p:ext uri="{BB962C8B-B14F-4D97-AF65-F5344CB8AC3E}">
        <p14:creationId xmlns="" xmlns:p14="http://schemas.microsoft.com/office/powerpoint/2010/main" val="799487493"/>
      </p:ext>
    </p:extLst>
  </p:cSld>
  <p:clrMapOvr>
    <a:masterClrMapping/>
  </p:clrMapOvr>
  <p:transition spd="slow">
    <p:circl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ép 3" descr="bio2.jpg"/>
          <p:cNvPicPr>
            <a:picLocks noChangeAspect="1"/>
          </p:cNvPicPr>
          <p:nvPr/>
        </p:nvPicPr>
        <p:blipFill>
          <a:blip r:embed="rId2" cstate="print">
            <a:lum bright="48000" contrast="-35000"/>
          </a:blip>
          <a:stretch>
            <a:fillRect/>
          </a:stretch>
        </p:blipFill>
        <p:spPr>
          <a:xfrm>
            <a:off x="1043608" y="0"/>
            <a:ext cx="6948265" cy="6858000"/>
          </a:xfrm>
          <a:prstGeom prst="rect">
            <a:avLst/>
          </a:prstGeom>
        </p:spPr>
      </p:pic>
      <p:sp>
        <p:nvSpPr>
          <p:cNvPr id="3" name="Szövegdoboz 2"/>
          <p:cNvSpPr txBox="1"/>
          <p:nvPr/>
        </p:nvSpPr>
        <p:spPr>
          <a:xfrm>
            <a:off x="539552" y="404664"/>
            <a:ext cx="7920880" cy="584775"/>
          </a:xfrm>
          <a:prstGeom prst="rect">
            <a:avLst/>
          </a:prstGeom>
          <a:noFill/>
        </p:spPr>
        <p:txBody>
          <a:bodyPr wrap="square" rtlCol="0">
            <a:spAutoFit/>
          </a:bodyPr>
          <a:lstStyle/>
          <a:p>
            <a:pPr algn="ctr"/>
            <a:r>
              <a:rPr lang="hu-HU" sz="3200" dirty="0" smtClean="0">
                <a:solidFill>
                  <a:srgbClr val="333300"/>
                </a:solidFill>
                <a:latin typeface="Comic Sans MS" pitchFamily="66" charset="0"/>
              </a:rPr>
              <a:t>A vásárlók érvei a </a:t>
            </a:r>
            <a:r>
              <a:rPr lang="hu-HU" sz="3200" dirty="0" err="1" smtClean="0">
                <a:solidFill>
                  <a:srgbClr val="333300"/>
                </a:solidFill>
                <a:latin typeface="Comic Sans MS" pitchFamily="66" charset="0"/>
              </a:rPr>
              <a:t>Bio-k</a:t>
            </a:r>
            <a:r>
              <a:rPr lang="hu-HU" sz="3200" dirty="0" smtClean="0">
                <a:solidFill>
                  <a:srgbClr val="333300"/>
                </a:solidFill>
                <a:latin typeface="Comic Sans MS" pitchFamily="66" charset="0"/>
              </a:rPr>
              <a:t> mellett</a:t>
            </a:r>
            <a:endParaRPr lang="hu-HU" sz="3200" dirty="0">
              <a:solidFill>
                <a:srgbClr val="333300"/>
              </a:solidFill>
              <a:latin typeface="Comic Sans MS" pitchFamily="66" charset="0"/>
            </a:endParaRPr>
          </a:p>
        </p:txBody>
      </p:sp>
      <p:sp>
        <p:nvSpPr>
          <p:cNvPr id="5" name="Szövegdoboz 4"/>
          <p:cNvSpPr txBox="1"/>
          <p:nvPr/>
        </p:nvSpPr>
        <p:spPr>
          <a:xfrm>
            <a:off x="251520" y="1196752"/>
            <a:ext cx="8424936" cy="5539978"/>
          </a:xfrm>
          <a:prstGeom prst="rect">
            <a:avLst/>
          </a:prstGeom>
          <a:noFill/>
        </p:spPr>
        <p:txBody>
          <a:bodyPr wrap="square" rtlCol="0">
            <a:spAutoFit/>
          </a:bodyPr>
          <a:lstStyle/>
          <a:p>
            <a:pPr>
              <a:buFont typeface="Arial" pitchFamily="34" charset="0"/>
              <a:buChar char="•"/>
            </a:pPr>
            <a:r>
              <a:rPr lang="hu-HU" sz="2400" dirty="0" smtClean="0">
                <a:solidFill>
                  <a:srgbClr val="663300"/>
                </a:solidFill>
                <a:latin typeface="Comic Sans MS" pitchFamily="66" charset="0"/>
              </a:rPr>
              <a:t>„Egészséges", ebbe beleértik az értékes alkotókban való gazdagságot, de azt is, hogy növényvédő szer-, gyógyszer maradékokat, adalékanyagokat nem tartalmaznak;</a:t>
            </a:r>
          </a:p>
          <a:p>
            <a:pPr>
              <a:buFont typeface="Arial" pitchFamily="34" charset="0"/>
              <a:buChar char="•"/>
            </a:pPr>
            <a:r>
              <a:rPr lang="hu-HU" sz="2400" dirty="0" smtClean="0">
                <a:solidFill>
                  <a:srgbClr val="663300"/>
                </a:solidFill>
                <a:latin typeface="Comic Sans MS" pitchFamily="66" charset="0"/>
              </a:rPr>
              <a:t>„Természet- és környezetbarát";</a:t>
            </a:r>
          </a:p>
          <a:p>
            <a:pPr>
              <a:buFont typeface="Arial" pitchFamily="34" charset="0"/>
              <a:buChar char="•"/>
            </a:pPr>
            <a:r>
              <a:rPr lang="hu-HU" sz="2400" dirty="0" smtClean="0">
                <a:solidFill>
                  <a:srgbClr val="663300"/>
                </a:solidFill>
                <a:latin typeface="Comic Sans MS" pitchFamily="66" charset="0"/>
              </a:rPr>
              <a:t>„GMO mentes", amely azt jelenti, hogy sem genetikailag módosított mikrobákat, növényeket, állatokat, sem ilyenek által termelt anyagokat nem tartalmaznak;</a:t>
            </a:r>
          </a:p>
          <a:p>
            <a:pPr>
              <a:buFont typeface="Arial" pitchFamily="34" charset="0"/>
              <a:buChar char="•"/>
            </a:pPr>
            <a:r>
              <a:rPr lang="hu-HU" sz="2400" dirty="0" smtClean="0">
                <a:solidFill>
                  <a:srgbClr val="663300"/>
                </a:solidFill>
                <a:latin typeface="Comic Sans MS" pitchFamily="66" charset="0"/>
              </a:rPr>
              <a:t>„Az állatokat jól tartják", azaz nem ketrecben, nem kötötten, hanem legelőn, faji igényeiknek megfelelően;</a:t>
            </a:r>
          </a:p>
          <a:p>
            <a:pPr>
              <a:buFont typeface="Arial" pitchFamily="34" charset="0"/>
              <a:buChar char="•"/>
            </a:pPr>
            <a:r>
              <a:rPr lang="hu-HU" sz="2400" dirty="0" smtClean="0">
                <a:solidFill>
                  <a:srgbClr val="663300"/>
                </a:solidFill>
                <a:latin typeface="Comic Sans MS" pitchFamily="66" charset="0"/>
              </a:rPr>
              <a:t>„Ízletes";</a:t>
            </a:r>
          </a:p>
          <a:p>
            <a:pPr>
              <a:buFont typeface="Arial" pitchFamily="34" charset="0"/>
              <a:buChar char="•"/>
            </a:pPr>
            <a:r>
              <a:rPr lang="hu-HU" sz="2400" dirty="0" smtClean="0">
                <a:solidFill>
                  <a:srgbClr val="663300"/>
                </a:solidFill>
                <a:latin typeface="Comic Sans MS" pitchFamily="66" charset="0"/>
              </a:rPr>
              <a:t>„Hatásuk kedvező a társadalomra" nem okoz társadalmi szinten máshol elszámolt kiadásokat, munkát ad a vidéknek stb.;</a:t>
            </a:r>
          </a:p>
          <a:p>
            <a:pPr>
              <a:buFont typeface="Arial" pitchFamily="34" charset="0"/>
              <a:buChar char="•"/>
            </a:pPr>
            <a:r>
              <a:rPr lang="hu-HU" sz="2400" dirty="0" smtClean="0">
                <a:solidFill>
                  <a:srgbClr val="663300"/>
                </a:solidFill>
                <a:latin typeface="Comic Sans MS" pitchFamily="66" charset="0"/>
              </a:rPr>
              <a:t>„Fenntartható", amely az előzők teljes ötvözete.</a:t>
            </a:r>
          </a:p>
          <a:p>
            <a:endParaRPr lang="hu-HU" dirty="0"/>
          </a:p>
        </p:txBody>
      </p:sp>
    </p:spTree>
  </p:cSld>
  <p:clrMapOvr>
    <a:masterClrMapping/>
  </p:clrMapOvr>
  <p:transition spd="slow">
    <p:circl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ép 3" descr="bio2.jpg"/>
          <p:cNvPicPr>
            <a:picLocks noChangeAspect="1"/>
          </p:cNvPicPr>
          <p:nvPr/>
        </p:nvPicPr>
        <p:blipFill>
          <a:blip r:embed="rId2" cstate="print">
            <a:lum bright="48000" contrast="-35000"/>
          </a:blip>
          <a:stretch>
            <a:fillRect/>
          </a:stretch>
        </p:blipFill>
        <p:spPr>
          <a:xfrm>
            <a:off x="1043608" y="0"/>
            <a:ext cx="6948265" cy="6858000"/>
          </a:xfrm>
          <a:prstGeom prst="rect">
            <a:avLst/>
          </a:prstGeom>
        </p:spPr>
      </p:pic>
      <p:sp>
        <p:nvSpPr>
          <p:cNvPr id="3" name="Szövegdoboz 2"/>
          <p:cNvSpPr txBox="1"/>
          <p:nvPr/>
        </p:nvSpPr>
        <p:spPr>
          <a:xfrm>
            <a:off x="251520" y="332656"/>
            <a:ext cx="8712968" cy="584775"/>
          </a:xfrm>
          <a:prstGeom prst="rect">
            <a:avLst/>
          </a:prstGeom>
          <a:noFill/>
        </p:spPr>
        <p:txBody>
          <a:bodyPr wrap="square" rtlCol="0">
            <a:spAutoFit/>
          </a:bodyPr>
          <a:lstStyle/>
          <a:p>
            <a:pPr algn="ctr"/>
            <a:r>
              <a:rPr lang="hu-HU" sz="3200" dirty="0" smtClean="0">
                <a:solidFill>
                  <a:srgbClr val="333300"/>
                </a:solidFill>
                <a:latin typeface="Comic Sans MS" pitchFamily="66" charset="0"/>
              </a:rPr>
              <a:t>A </a:t>
            </a:r>
            <a:r>
              <a:rPr lang="hu-HU" sz="3200" dirty="0" err="1" smtClean="0">
                <a:solidFill>
                  <a:srgbClr val="333300"/>
                </a:solidFill>
                <a:latin typeface="Comic Sans MS" pitchFamily="66" charset="0"/>
              </a:rPr>
              <a:t>Bio-k</a:t>
            </a:r>
            <a:r>
              <a:rPr lang="hu-HU" sz="3200" dirty="0" smtClean="0">
                <a:solidFill>
                  <a:srgbClr val="333300"/>
                </a:solidFill>
                <a:latin typeface="Comic Sans MS" pitchFamily="66" charset="0"/>
              </a:rPr>
              <a:t> hátrányai</a:t>
            </a:r>
            <a:endParaRPr lang="hu-HU" sz="3200" dirty="0">
              <a:solidFill>
                <a:srgbClr val="333300"/>
              </a:solidFill>
              <a:latin typeface="Comic Sans MS" pitchFamily="66" charset="0"/>
            </a:endParaRPr>
          </a:p>
        </p:txBody>
      </p:sp>
      <p:sp>
        <p:nvSpPr>
          <p:cNvPr id="5" name="Szövegdoboz 4"/>
          <p:cNvSpPr txBox="1"/>
          <p:nvPr/>
        </p:nvSpPr>
        <p:spPr>
          <a:xfrm>
            <a:off x="179512" y="1340768"/>
            <a:ext cx="8784976" cy="1938992"/>
          </a:xfrm>
          <a:prstGeom prst="rect">
            <a:avLst/>
          </a:prstGeom>
          <a:noFill/>
        </p:spPr>
        <p:txBody>
          <a:bodyPr wrap="square" rtlCol="0">
            <a:spAutoFit/>
          </a:bodyPr>
          <a:lstStyle/>
          <a:p>
            <a:r>
              <a:rPr lang="hu-HU" sz="2400" dirty="0" smtClean="0">
                <a:solidFill>
                  <a:srgbClr val="663300"/>
                </a:solidFill>
                <a:latin typeface="Comic Sans MS" pitchFamily="66" charset="0"/>
              </a:rPr>
              <a:t>Ezeknek az ételeknek gyakran magas a nátrium tartalmuk és előfordulhat, hogy szintetikus hormonokat tartalmaznak, de egyik sem fokozott mértékben.</a:t>
            </a:r>
          </a:p>
          <a:p>
            <a:r>
              <a:rPr lang="hu-HU" sz="2400" dirty="0" smtClean="0">
                <a:solidFill>
                  <a:srgbClr val="663300"/>
                </a:solidFill>
                <a:latin typeface="Comic Sans MS" pitchFamily="66" charset="0"/>
              </a:rPr>
              <a:t>Legnagyobb hátulütője, hogy az átlagosan előállított termékekhez képest „luxus áron” kaphatók.</a:t>
            </a:r>
          </a:p>
        </p:txBody>
      </p:sp>
    </p:spTree>
  </p:cSld>
  <p:clrMapOvr>
    <a:masterClrMapping/>
  </p:clrMapOvr>
  <p:transition spd="slow">
    <p:circl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ép 3" descr="bio2.jpg"/>
          <p:cNvPicPr>
            <a:picLocks noChangeAspect="1"/>
          </p:cNvPicPr>
          <p:nvPr/>
        </p:nvPicPr>
        <p:blipFill>
          <a:blip r:embed="rId2" cstate="print">
            <a:lum bright="48000" contrast="-35000"/>
          </a:blip>
          <a:stretch>
            <a:fillRect/>
          </a:stretch>
        </p:blipFill>
        <p:spPr>
          <a:xfrm>
            <a:off x="1043608" y="0"/>
            <a:ext cx="6948265" cy="6858000"/>
          </a:xfrm>
          <a:prstGeom prst="rect">
            <a:avLst/>
          </a:prstGeom>
        </p:spPr>
      </p:pic>
      <p:sp>
        <p:nvSpPr>
          <p:cNvPr id="3" name="Szövegdoboz 2"/>
          <p:cNvSpPr txBox="1"/>
          <p:nvPr/>
        </p:nvSpPr>
        <p:spPr>
          <a:xfrm>
            <a:off x="1043608" y="260648"/>
            <a:ext cx="7128792" cy="584775"/>
          </a:xfrm>
          <a:prstGeom prst="rect">
            <a:avLst/>
          </a:prstGeom>
          <a:noFill/>
        </p:spPr>
        <p:txBody>
          <a:bodyPr wrap="square" rtlCol="0">
            <a:spAutoFit/>
          </a:bodyPr>
          <a:lstStyle/>
          <a:p>
            <a:pPr algn="ctr"/>
            <a:r>
              <a:rPr lang="hu-HU" sz="3200" dirty="0" smtClean="0">
                <a:solidFill>
                  <a:srgbClr val="333300"/>
                </a:solidFill>
                <a:latin typeface="Comic Sans MS" pitchFamily="66" charset="0"/>
              </a:rPr>
              <a:t>Kérdések</a:t>
            </a:r>
            <a:endParaRPr lang="hu-HU" sz="3200" dirty="0">
              <a:solidFill>
                <a:srgbClr val="333300"/>
              </a:solidFill>
              <a:latin typeface="Comic Sans MS" pitchFamily="66" charset="0"/>
            </a:endParaRPr>
          </a:p>
        </p:txBody>
      </p:sp>
      <p:sp>
        <p:nvSpPr>
          <p:cNvPr id="5" name="Szövegdoboz 4"/>
          <p:cNvSpPr txBox="1"/>
          <p:nvPr/>
        </p:nvSpPr>
        <p:spPr>
          <a:xfrm>
            <a:off x="323528" y="1340768"/>
            <a:ext cx="8424936" cy="6001643"/>
          </a:xfrm>
          <a:prstGeom prst="rect">
            <a:avLst/>
          </a:prstGeom>
          <a:noFill/>
        </p:spPr>
        <p:txBody>
          <a:bodyPr wrap="square" rtlCol="0">
            <a:spAutoFit/>
          </a:bodyPr>
          <a:lstStyle/>
          <a:p>
            <a:r>
              <a:rPr lang="hu-HU" sz="2400" dirty="0" smtClean="0">
                <a:solidFill>
                  <a:srgbClr val="663300"/>
                </a:solidFill>
                <a:latin typeface="Comic Sans MS" pitchFamily="66" charset="0"/>
              </a:rPr>
              <a:t>Mi a fő különbség a </a:t>
            </a:r>
            <a:r>
              <a:rPr lang="hu-HU" sz="2400" dirty="0" err="1" smtClean="0">
                <a:solidFill>
                  <a:srgbClr val="663300"/>
                </a:solidFill>
                <a:latin typeface="Comic Sans MS" pitchFamily="66" charset="0"/>
              </a:rPr>
              <a:t>bio-</a:t>
            </a:r>
            <a:r>
              <a:rPr lang="hu-HU" sz="2400" dirty="0" smtClean="0">
                <a:solidFill>
                  <a:srgbClr val="663300"/>
                </a:solidFill>
                <a:latin typeface="Comic Sans MS" pitchFamily="66" charset="0"/>
              </a:rPr>
              <a:t> és nem </a:t>
            </a:r>
            <a:r>
              <a:rPr lang="hu-HU" sz="2400" dirty="0" err="1" smtClean="0">
                <a:solidFill>
                  <a:srgbClr val="663300"/>
                </a:solidFill>
                <a:latin typeface="Comic Sans MS" pitchFamily="66" charset="0"/>
              </a:rPr>
              <a:t>bio</a:t>
            </a:r>
            <a:r>
              <a:rPr lang="hu-HU" sz="2400" dirty="0" smtClean="0">
                <a:solidFill>
                  <a:srgbClr val="663300"/>
                </a:solidFill>
                <a:latin typeface="Comic Sans MS" pitchFamily="66" charset="0"/>
              </a:rPr>
              <a:t> élelmiszerek között?</a:t>
            </a:r>
          </a:p>
          <a:p>
            <a:r>
              <a:rPr lang="hu-HU" sz="2400" dirty="0" smtClean="0">
                <a:solidFill>
                  <a:srgbClr val="663300"/>
                </a:solidFill>
                <a:latin typeface="Comic Sans MS" pitchFamily="66" charset="0"/>
              </a:rPr>
              <a:t>Miért nem érdemes többet fizetni egy </a:t>
            </a:r>
            <a:r>
              <a:rPr lang="hu-HU" sz="2400" dirty="0" err="1" smtClean="0">
                <a:solidFill>
                  <a:srgbClr val="663300"/>
                </a:solidFill>
                <a:latin typeface="Comic Sans MS" pitchFamily="66" charset="0"/>
              </a:rPr>
              <a:t>Bio-</a:t>
            </a:r>
            <a:r>
              <a:rPr lang="hu-HU" sz="2400" dirty="0" smtClean="0">
                <a:solidFill>
                  <a:srgbClr val="663300"/>
                </a:solidFill>
                <a:latin typeface="Comic Sans MS" pitchFamily="66" charset="0"/>
              </a:rPr>
              <a:t> nevű 	szépségápolási cikkért?</a:t>
            </a:r>
          </a:p>
          <a:p>
            <a:r>
              <a:rPr lang="hu-HU" sz="2400" dirty="0" smtClean="0">
                <a:solidFill>
                  <a:srgbClr val="663300"/>
                </a:solidFill>
                <a:latin typeface="Comic Sans MS" pitchFamily="66" charset="0"/>
              </a:rPr>
              <a:t>Honnan tudjuk, hogy a vásárolt élelmiszer ellenőrzött?</a:t>
            </a:r>
          </a:p>
          <a:p>
            <a:r>
              <a:rPr lang="hu-HU" sz="2400" dirty="0" smtClean="0">
                <a:solidFill>
                  <a:srgbClr val="663300"/>
                </a:solidFill>
                <a:latin typeface="Comic Sans MS" pitchFamily="66" charset="0"/>
              </a:rPr>
              <a:t>Mit jelent az „ökológiai gazdálkodásra történő átállás”?</a:t>
            </a:r>
          </a:p>
          <a:p>
            <a:r>
              <a:rPr lang="hu-HU" sz="2400" dirty="0" smtClean="0">
                <a:solidFill>
                  <a:srgbClr val="663300"/>
                </a:solidFill>
                <a:latin typeface="Comic Sans MS" pitchFamily="66" charset="0"/>
              </a:rPr>
              <a:t>Ki kell </a:t>
            </a:r>
            <a:r>
              <a:rPr lang="hu-HU" sz="2400" dirty="0" err="1" smtClean="0">
                <a:solidFill>
                  <a:srgbClr val="663300"/>
                </a:solidFill>
                <a:latin typeface="Comic Sans MS" pitchFamily="66" charset="0"/>
              </a:rPr>
              <a:t>írtani</a:t>
            </a:r>
            <a:r>
              <a:rPr lang="hu-HU" sz="2400" dirty="0" smtClean="0">
                <a:solidFill>
                  <a:srgbClr val="663300"/>
                </a:solidFill>
                <a:latin typeface="Comic Sans MS" pitchFamily="66" charset="0"/>
              </a:rPr>
              <a:t> a teljes gyomszőnyeget a növényeink körül?</a:t>
            </a:r>
          </a:p>
          <a:p>
            <a:r>
              <a:rPr lang="hu-HU" sz="2400" dirty="0" smtClean="0">
                <a:solidFill>
                  <a:srgbClr val="663300"/>
                </a:solidFill>
                <a:latin typeface="Comic Sans MS" pitchFamily="66" charset="0"/>
              </a:rPr>
              <a:t>Minden méz </a:t>
            </a:r>
            <a:r>
              <a:rPr lang="hu-HU" sz="2400" dirty="0" err="1" smtClean="0">
                <a:solidFill>
                  <a:srgbClr val="663300"/>
                </a:solidFill>
                <a:latin typeface="Comic Sans MS" pitchFamily="66" charset="0"/>
              </a:rPr>
              <a:t>Bio</a:t>
            </a:r>
            <a:r>
              <a:rPr lang="hu-HU" sz="2400" dirty="0" smtClean="0">
                <a:solidFill>
                  <a:srgbClr val="663300"/>
                </a:solidFill>
                <a:latin typeface="Comic Sans MS" pitchFamily="66" charset="0"/>
              </a:rPr>
              <a:t>?</a:t>
            </a:r>
          </a:p>
          <a:p>
            <a:r>
              <a:rPr lang="hu-HU" sz="2400" dirty="0" smtClean="0">
                <a:solidFill>
                  <a:srgbClr val="663300"/>
                </a:solidFill>
                <a:latin typeface="Comic Sans MS" pitchFamily="66" charset="0"/>
              </a:rPr>
              <a:t>Honnan láthatod, hogy egy állat </a:t>
            </a:r>
            <a:r>
              <a:rPr lang="hu-HU" sz="2400" dirty="0" err="1" smtClean="0">
                <a:solidFill>
                  <a:srgbClr val="663300"/>
                </a:solidFill>
                <a:latin typeface="Comic Sans MS" pitchFamily="66" charset="0"/>
              </a:rPr>
              <a:t>bio</a:t>
            </a:r>
            <a:r>
              <a:rPr lang="hu-HU" sz="2400" dirty="0" smtClean="0">
                <a:solidFill>
                  <a:srgbClr val="663300"/>
                </a:solidFill>
                <a:latin typeface="Comic Sans MS" pitchFamily="66" charset="0"/>
              </a:rPr>
              <a:t> tartást élvez?</a:t>
            </a:r>
          </a:p>
          <a:p>
            <a:r>
              <a:rPr lang="hu-HU" sz="2400" dirty="0" smtClean="0">
                <a:solidFill>
                  <a:srgbClr val="663300"/>
                </a:solidFill>
                <a:latin typeface="Comic Sans MS" pitchFamily="66" charset="0"/>
              </a:rPr>
              <a:t>Milyen gyógymódokra van lehetőségünk, ha egy </a:t>
            </a:r>
            <a:r>
              <a:rPr lang="hu-HU" sz="2400" dirty="0" err="1" smtClean="0">
                <a:solidFill>
                  <a:srgbClr val="663300"/>
                </a:solidFill>
                <a:latin typeface="Comic Sans MS" pitchFamily="66" charset="0"/>
              </a:rPr>
              <a:t>bio-</a:t>
            </a:r>
            <a:r>
              <a:rPr lang="hu-HU" sz="2400" dirty="0" smtClean="0">
                <a:solidFill>
                  <a:srgbClr val="663300"/>
                </a:solidFill>
                <a:latin typeface="Comic Sans MS" pitchFamily="66" charset="0"/>
              </a:rPr>
              <a:t>	körülmények közt tartott állat megbetegszik?</a:t>
            </a:r>
          </a:p>
          <a:p>
            <a:r>
              <a:rPr lang="hu-HU" sz="2400" dirty="0" smtClean="0">
                <a:solidFill>
                  <a:srgbClr val="663300"/>
                </a:solidFill>
                <a:latin typeface="Comic Sans MS" pitchFamily="66" charset="0"/>
              </a:rPr>
              <a:t>Mi a fő különbség egy normál és egy </a:t>
            </a:r>
            <a:r>
              <a:rPr lang="hu-HU" sz="2400" dirty="0" err="1" smtClean="0">
                <a:solidFill>
                  <a:srgbClr val="663300"/>
                </a:solidFill>
                <a:latin typeface="Comic Sans MS" pitchFamily="66" charset="0"/>
              </a:rPr>
              <a:t>bio</a:t>
            </a:r>
            <a:r>
              <a:rPr lang="hu-HU" sz="2400" dirty="0" smtClean="0">
                <a:solidFill>
                  <a:srgbClr val="663300"/>
                </a:solidFill>
                <a:latin typeface="Comic Sans MS" pitchFamily="66" charset="0"/>
              </a:rPr>
              <a:t> gomba 	termesztése között?</a:t>
            </a:r>
          </a:p>
          <a:p>
            <a:endParaRPr lang="hu-HU" sz="2400" dirty="0" smtClean="0">
              <a:solidFill>
                <a:srgbClr val="663300"/>
              </a:solidFill>
              <a:latin typeface="Comic Sans MS" pitchFamily="66" charset="0"/>
            </a:endParaRPr>
          </a:p>
          <a:p>
            <a:endParaRPr lang="hu-HU" sz="2400" dirty="0" smtClean="0">
              <a:solidFill>
                <a:srgbClr val="663300"/>
              </a:solidFill>
              <a:latin typeface="Comic Sans MS" pitchFamily="66" charset="0"/>
            </a:endParaRPr>
          </a:p>
          <a:p>
            <a:r>
              <a:rPr lang="hu-HU" sz="2400" dirty="0" smtClean="0">
                <a:solidFill>
                  <a:srgbClr val="663300"/>
                </a:solidFill>
                <a:latin typeface="Comic Sans MS" pitchFamily="66" charset="0"/>
              </a:rPr>
              <a:t> </a:t>
            </a:r>
            <a:endParaRPr lang="hu-HU" sz="2400" dirty="0" smtClean="0">
              <a:latin typeface="Comic Sans MS" pitchFamily="66" charset="0"/>
            </a:endParaRPr>
          </a:p>
          <a:p>
            <a:endParaRPr lang="hu-HU" sz="2400" dirty="0">
              <a:latin typeface="Comic Sans MS" pitchFamily="66" charset="0"/>
            </a:endParaRPr>
          </a:p>
        </p:txBody>
      </p:sp>
    </p:spTree>
  </p:cSld>
  <p:clrMapOvr>
    <a:masterClrMapping/>
  </p:clrMapOvr>
  <p:transition spd="slow">
    <p:circl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ép 3" descr="bio2.jpg"/>
          <p:cNvPicPr>
            <a:picLocks noChangeAspect="1"/>
          </p:cNvPicPr>
          <p:nvPr/>
        </p:nvPicPr>
        <p:blipFill>
          <a:blip r:embed="rId2" cstate="print">
            <a:lum bright="48000" contrast="-35000"/>
          </a:blip>
          <a:stretch>
            <a:fillRect/>
          </a:stretch>
        </p:blipFill>
        <p:spPr>
          <a:xfrm>
            <a:off x="1043608" y="0"/>
            <a:ext cx="6948265" cy="6858000"/>
          </a:xfrm>
          <a:prstGeom prst="rect">
            <a:avLst/>
          </a:prstGeom>
        </p:spPr>
      </p:pic>
      <p:sp>
        <p:nvSpPr>
          <p:cNvPr id="3" name="Szövegdoboz 2"/>
          <p:cNvSpPr txBox="1"/>
          <p:nvPr/>
        </p:nvSpPr>
        <p:spPr>
          <a:xfrm>
            <a:off x="1619672" y="188640"/>
            <a:ext cx="5544616" cy="584775"/>
          </a:xfrm>
          <a:prstGeom prst="rect">
            <a:avLst/>
          </a:prstGeom>
          <a:noFill/>
        </p:spPr>
        <p:txBody>
          <a:bodyPr wrap="square" rtlCol="0">
            <a:spAutoFit/>
          </a:bodyPr>
          <a:lstStyle/>
          <a:p>
            <a:pPr algn="ctr"/>
            <a:r>
              <a:rPr lang="hu-HU" sz="3200" dirty="0" smtClean="0">
                <a:solidFill>
                  <a:srgbClr val="333300"/>
                </a:solidFill>
                <a:latin typeface="Comic Sans MS" pitchFamily="66" charset="0"/>
              </a:rPr>
              <a:t>Források</a:t>
            </a:r>
            <a:endParaRPr lang="hu-HU" sz="3200" dirty="0">
              <a:solidFill>
                <a:srgbClr val="333300"/>
              </a:solidFill>
              <a:latin typeface="Comic Sans MS" pitchFamily="66" charset="0"/>
            </a:endParaRPr>
          </a:p>
        </p:txBody>
      </p:sp>
      <p:sp>
        <p:nvSpPr>
          <p:cNvPr id="5" name="Szövegdoboz 4"/>
          <p:cNvSpPr txBox="1"/>
          <p:nvPr/>
        </p:nvSpPr>
        <p:spPr>
          <a:xfrm>
            <a:off x="395536" y="1052736"/>
            <a:ext cx="8424936" cy="4770537"/>
          </a:xfrm>
          <a:prstGeom prst="rect">
            <a:avLst/>
          </a:prstGeom>
          <a:noFill/>
        </p:spPr>
        <p:txBody>
          <a:bodyPr wrap="square" rtlCol="0">
            <a:spAutoFit/>
          </a:bodyPr>
          <a:lstStyle/>
          <a:p>
            <a:r>
              <a:rPr lang="hu-HU" sz="2000" dirty="0" smtClean="0">
                <a:solidFill>
                  <a:srgbClr val="663300"/>
                </a:solidFill>
                <a:latin typeface="Comic Sans MS" pitchFamily="66" charset="0"/>
                <a:hlinkClick r:id="rId3"/>
              </a:rPr>
              <a:t>http://www.deluxe.hu/cikk/20070522/a_bio_etrend_ara</a:t>
            </a:r>
            <a:endParaRPr lang="hu-HU" sz="2000" dirty="0" smtClean="0">
              <a:solidFill>
                <a:srgbClr val="663300"/>
              </a:solidFill>
              <a:latin typeface="Comic Sans MS" pitchFamily="66" charset="0"/>
            </a:endParaRPr>
          </a:p>
          <a:p>
            <a:r>
              <a:rPr lang="hu-HU" sz="2000" dirty="0" smtClean="0">
                <a:solidFill>
                  <a:srgbClr val="663300"/>
                </a:solidFill>
                <a:latin typeface="Comic Sans MS" pitchFamily="66" charset="0"/>
              </a:rPr>
              <a:t> </a:t>
            </a:r>
            <a:r>
              <a:rPr lang="hu-HU" sz="2000" dirty="0" smtClean="0">
                <a:solidFill>
                  <a:srgbClr val="663300"/>
                </a:solidFill>
                <a:latin typeface="Comic Sans MS" pitchFamily="66" charset="0"/>
                <a:hlinkClick r:id="rId4"/>
              </a:rPr>
              <a:t>http://www.egeszsegkalauz.hu/taplalkozas/a-bio-nak-is-lehetnek-hatranyai-108186.html</a:t>
            </a:r>
            <a:endParaRPr lang="hu-HU" sz="2000" dirty="0" smtClean="0">
              <a:solidFill>
                <a:srgbClr val="663300"/>
              </a:solidFill>
              <a:latin typeface="Comic Sans MS" pitchFamily="66" charset="0"/>
            </a:endParaRPr>
          </a:p>
          <a:p>
            <a:r>
              <a:rPr lang="hu-HU" sz="2000" dirty="0" smtClean="0">
                <a:solidFill>
                  <a:srgbClr val="663300"/>
                </a:solidFill>
                <a:latin typeface="Comic Sans MS" pitchFamily="66" charset="0"/>
                <a:hlinkClick r:id="rId5"/>
              </a:rPr>
              <a:t>http://www.biokontroll.hu/cms/index.php?option=com_content&amp;view=article&amp;id=284:a-biogazdalkodas-koernyezeti-elnyei&amp;catid=255:szakcikkek&amp;Itemid=118</a:t>
            </a:r>
            <a:endParaRPr lang="hu-HU" sz="2000" dirty="0" smtClean="0">
              <a:solidFill>
                <a:srgbClr val="663300"/>
              </a:solidFill>
              <a:latin typeface="Comic Sans MS" pitchFamily="66" charset="0"/>
            </a:endParaRPr>
          </a:p>
          <a:p>
            <a:r>
              <a:rPr lang="hu-HU" sz="2000" dirty="0" smtClean="0">
                <a:solidFill>
                  <a:srgbClr val="663300"/>
                </a:solidFill>
                <a:latin typeface="Comic Sans MS" pitchFamily="66" charset="0"/>
                <a:hlinkClick r:id="rId6"/>
              </a:rPr>
              <a:t>http://www.biokontroll.hu/cms/index.php?option=com_content&amp;view=article&amp;id=1149%3Aa-biotermekek-taplalkozasbeli-elnyei&amp;catid=113%3Aervekabiomellett&amp;Itemid=43&amp;lang=hu</a:t>
            </a:r>
            <a:endParaRPr lang="hu-HU" sz="2000" dirty="0" smtClean="0">
              <a:solidFill>
                <a:srgbClr val="663300"/>
              </a:solidFill>
              <a:latin typeface="Comic Sans MS" pitchFamily="66" charset="0"/>
            </a:endParaRPr>
          </a:p>
          <a:p>
            <a:r>
              <a:rPr lang="hu-HU" sz="2000" dirty="0" smtClean="0">
                <a:solidFill>
                  <a:srgbClr val="663300"/>
                </a:solidFill>
                <a:latin typeface="Comic Sans MS" pitchFamily="66" charset="0"/>
                <a:hlinkClick r:id="rId7"/>
              </a:rPr>
              <a:t>http://gombak.info/bio</a:t>
            </a:r>
            <a:endParaRPr lang="hu-HU" sz="2000" dirty="0" smtClean="0">
              <a:solidFill>
                <a:srgbClr val="663300"/>
              </a:solidFill>
              <a:latin typeface="Comic Sans MS" pitchFamily="66" charset="0"/>
            </a:endParaRPr>
          </a:p>
          <a:p>
            <a:r>
              <a:rPr lang="hu-HU" sz="2000" dirty="0" smtClean="0">
                <a:solidFill>
                  <a:srgbClr val="663300"/>
                </a:solidFill>
                <a:latin typeface="Comic Sans MS" pitchFamily="66" charset="0"/>
                <a:hlinkClick r:id="rId8"/>
              </a:rPr>
              <a:t>http://vitaminbank.hu/bioelelmiszer.php#4</a:t>
            </a:r>
            <a:endParaRPr lang="hu-HU" sz="2000" dirty="0" smtClean="0">
              <a:solidFill>
                <a:srgbClr val="663300"/>
              </a:solidFill>
              <a:latin typeface="Comic Sans MS" pitchFamily="66" charset="0"/>
            </a:endParaRPr>
          </a:p>
          <a:p>
            <a:r>
              <a:rPr lang="hu-HU" sz="2000" dirty="0" smtClean="0">
                <a:solidFill>
                  <a:srgbClr val="663300"/>
                </a:solidFill>
                <a:latin typeface="Comic Sans MS" pitchFamily="66" charset="0"/>
                <a:hlinkClick r:id="rId9"/>
              </a:rPr>
              <a:t>http://www.biofungi.hu/gombatermesztes/</a:t>
            </a:r>
            <a:endParaRPr lang="hu-HU" sz="2000" dirty="0" smtClean="0">
              <a:solidFill>
                <a:srgbClr val="663300"/>
              </a:solidFill>
              <a:latin typeface="Comic Sans MS" pitchFamily="66" charset="0"/>
            </a:endParaRPr>
          </a:p>
          <a:p>
            <a:r>
              <a:rPr lang="hu-HU" sz="2000" dirty="0" smtClean="0">
                <a:solidFill>
                  <a:srgbClr val="663300"/>
                </a:solidFill>
                <a:latin typeface="Comic Sans MS" pitchFamily="66" charset="0"/>
                <a:hlinkClick r:id="rId10"/>
              </a:rPr>
              <a:t>http://www.hazipatika.com/taplalkozas/egeszseg_es_gasztronomia/cikkek/bioelelmiszerek_okopiac_az_egeszsegert/20030310172618</a:t>
            </a:r>
            <a:endParaRPr lang="hu-HU" sz="2000" dirty="0" smtClean="0">
              <a:solidFill>
                <a:srgbClr val="663300"/>
              </a:solidFill>
              <a:latin typeface="Comic Sans MS" pitchFamily="66" charset="0"/>
            </a:endParaRPr>
          </a:p>
          <a:p>
            <a:endParaRPr lang="hu-HU" sz="2400" dirty="0">
              <a:solidFill>
                <a:srgbClr val="663300"/>
              </a:solidFill>
              <a:latin typeface="Comic Sans MS" pitchFamily="66" charset="0"/>
            </a:endParaRPr>
          </a:p>
        </p:txBody>
      </p:sp>
    </p:spTree>
  </p:cSld>
  <p:clrMapOvr>
    <a:masterClrMapping/>
  </p:clrMapOvr>
  <p:transition spd="slow">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ép 3" descr="bio2.jpg"/>
          <p:cNvPicPr>
            <a:picLocks noChangeAspect="1"/>
          </p:cNvPicPr>
          <p:nvPr/>
        </p:nvPicPr>
        <p:blipFill>
          <a:blip r:embed="rId2" cstate="print">
            <a:lum bright="48000" contrast="-35000"/>
          </a:blip>
          <a:stretch>
            <a:fillRect/>
          </a:stretch>
        </p:blipFill>
        <p:spPr>
          <a:xfrm>
            <a:off x="1043608" y="0"/>
            <a:ext cx="6948265" cy="6858000"/>
          </a:xfrm>
          <a:prstGeom prst="rect">
            <a:avLst/>
          </a:prstGeom>
        </p:spPr>
      </p:pic>
      <p:sp>
        <p:nvSpPr>
          <p:cNvPr id="5" name="Szövegdoboz 4"/>
          <p:cNvSpPr txBox="1"/>
          <p:nvPr/>
        </p:nvSpPr>
        <p:spPr>
          <a:xfrm>
            <a:off x="2123728" y="476672"/>
            <a:ext cx="4608512" cy="584775"/>
          </a:xfrm>
          <a:prstGeom prst="rect">
            <a:avLst/>
          </a:prstGeom>
          <a:noFill/>
        </p:spPr>
        <p:txBody>
          <a:bodyPr wrap="square" rtlCol="0">
            <a:spAutoFit/>
          </a:bodyPr>
          <a:lstStyle/>
          <a:p>
            <a:pPr algn="ctr"/>
            <a:r>
              <a:rPr lang="hu-HU" sz="3200" b="1" dirty="0" smtClean="0">
                <a:solidFill>
                  <a:srgbClr val="333300"/>
                </a:solidFill>
                <a:latin typeface="Comic Sans MS" pitchFamily="66" charset="0"/>
              </a:rPr>
              <a:t>Mitől is </a:t>
            </a:r>
            <a:r>
              <a:rPr lang="hu-HU" sz="3200" b="1" dirty="0" err="1" smtClean="0">
                <a:solidFill>
                  <a:srgbClr val="333300"/>
                </a:solidFill>
                <a:latin typeface="Comic Sans MS" pitchFamily="66" charset="0"/>
              </a:rPr>
              <a:t>Bio</a:t>
            </a:r>
            <a:r>
              <a:rPr lang="hu-HU" sz="3200" b="1" dirty="0" smtClean="0">
                <a:solidFill>
                  <a:srgbClr val="333300"/>
                </a:solidFill>
                <a:latin typeface="Comic Sans MS" pitchFamily="66" charset="0"/>
              </a:rPr>
              <a:t> a </a:t>
            </a:r>
            <a:r>
              <a:rPr lang="hu-HU" sz="3200" b="1" dirty="0" err="1" smtClean="0">
                <a:solidFill>
                  <a:srgbClr val="333300"/>
                </a:solidFill>
                <a:latin typeface="Comic Sans MS" pitchFamily="66" charset="0"/>
              </a:rPr>
              <a:t>Bio</a:t>
            </a:r>
            <a:r>
              <a:rPr lang="hu-HU" sz="3200" b="1" dirty="0" smtClean="0">
                <a:solidFill>
                  <a:srgbClr val="333300"/>
                </a:solidFill>
                <a:latin typeface="Comic Sans MS" pitchFamily="66" charset="0"/>
              </a:rPr>
              <a:t>?</a:t>
            </a:r>
            <a:endParaRPr lang="hu-HU" sz="3200" b="1" dirty="0">
              <a:solidFill>
                <a:srgbClr val="333300"/>
              </a:solidFill>
              <a:latin typeface="Comic Sans MS" pitchFamily="66" charset="0"/>
            </a:endParaRPr>
          </a:p>
        </p:txBody>
      </p:sp>
      <p:sp>
        <p:nvSpPr>
          <p:cNvPr id="6" name="Szövegdoboz 5"/>
          <p:cNvSpPr txBox="1"/>
          <p:nvPr/>
        </p:nvSpPr>
        <p:spPr>
          <a:xfrm>
            <a:off x="251520" y="1268760"/>
            <a:ext cx="8712968" cy="5201424"/>
          </a:xfrm>
          <a:prstGeom prst="rect">
            <a:avLst/>
          </a:prstGeom>
          <a:noFill/>
        </p:spPr>
        <p:txBody>
          <a:bodyPr wrap="square" rtlCol="0">
            <a:spAutoFit/>
          </a:bodyPr>
          <a:lstStyle/>
          <a:p>
            <a:r>
              <a:rPr lang="hu-HU" sz="2400" dirty="0" smtClean="0">
                <a:solidFill>
                  <a:srgbClr val="663300"/>
                </a:solidFill>
                <a:latin typeface="Comic Sans MS" pitchFamily="66" charset="0"/>
              </a:rPr>
              <a:t>Manapság közkedveltek a </a:t>
            </a:r>
            <a:r>
              <a:rPr lang="hu-HU" sz="2400" dirty="0" err="1" smtClean="0">
                <a:solidFill>
                  <a:srgbClr val="663300"/>
                </a:solidFill>
                <a:latin typeface="Comic Sans MS" pitchFamily="66" charset="0"/>
              </a:rPr>
              <a:t>bio</a:t>
            </a:r>
            <a:r>
              <a:rPr lang="hu-HU" sz="2400" dirty="0" smtClean="0">
                <a:solidFill>
                  <a:srgbClr val="663300"/>
                </a:solidFill>
                <a:latin typeface="Comic Sans MS" pitchFamily="66" charset="0"/>
              </a:rPr>
              <a:t> (angolul </a:t>
            </a:r>
            <a:r>
              <a:rPr lang="hu-HU" sz="2400" dirty="0" err="1" smtClean="0">
                <a:solidFill>
                  <a:srgbClr val="663300"/>
                </a:solidFill>
                <a:latin typeface="Comic Sans MS" pitchFamily="66" charset="0"/>
              </a:rPr>
              <a:t>organic</a:t>
            </a:r>
            <a:r>
              <a:rPr lang="hu-HU" sz="2400" dirty="0" smtClean="0">
                <a:solidFill>
                  <a:srgbClr val="663300"/>
                </a:solidFill>
                <a:latin typeface="Comic Sans MS" pitchFamily="66" charset="0"/>
              </a:rPr>
              <a:t>) cikkek, de sokan csak annyit tesznek a szó mögé, hogy a környezet sajátosságainak figyelembevételével készül. Azt viszont nem tudják, hogy ez pontosan mit is takar.</a:t>
            </a:r>
          </a:p>
          <a:p>
            <a:r>
              <a:rPr lang="hu-HU" sz="2400" dirty="0" smtClean="0">
                <a:solidFill>
                  <a:srgbClr val="663300"/>
                </a:solidFill>
                <a:latin typeface="Comic Sans MS" pitchFamily="66" charset="0"/>
              </a:rPr>
              <a:t>Nem lehet génmanipulált egyik iparcikk sem, ráadásul a génmanipulált </a:t>
            </a:r>
            <a:r>
              <a:rPr lang="hu-HU" sz="2400" dirty="0" err="1" smtClean="0">
                <a:solidFill>
                  <a:srgbClr val="663300"/>
                </a:solidFill>
                <a:latin typeface="Comic Sans MS" pitchFamily="66" charset="0"/>
              </a:rPr>
              <a:t>mikroorgazmusok</a:t>
            </a:r>
            <a:r>
              <a:rPr lang="hu-HU" sz="2400" dirty="0" smtClean="0">
                <a:solidFill>
                  <a:srgbClr val="663300"/>
                </a:solidFill>
                <a:latin typeface="Comic Sans MS" pitchFamily="66" charset="0"/>
              </a:rPr>
              <a:t> és az általuk termelt anyagok sem használhatók fel.</a:t>
            </a:r>
          </a:p>
          <a:p>
            <a:r>
              <a:rPr lang="hu-HU" sz="2400" dirty="0" smtClean="0">
                <a:solidFill>
                  <a:srgbClr val="663300"/>
                </a:solidFill>
                <a:latin typeface="Comic Sans MS" pitchFamily="66" charset="0"/>
              </a:rPr>
              <a:t>Tilos az ionizáló sugárral történő kezelés, és szigorú mértékben tartalmazhat csak ártalmatlan adalékokat (pl.: </a:t>
            </a:r>
            <a:r>
              <a:rPr lang="pt-BR" sz="2400" dirty="0">
                <a:solidFill>
                  <a:srgbClr val="663300"/>
                </a:solidFill>
                <a:latin typeface="Comic Sans MS" pitchFamily="66" charset="0"/>
              </a:rPr>
              <a:t>E 270 = tejsav, E 296 = almasav, E 330 = citromsav, E 500 = Na-karbonát, E- 948 = oxigén stb</a:t>
            </a:r>
            <a:r>
              <a:rPr lang="pt-BR" sz="2400" dirty="0" smtClean="0">
                <a:solidFill>
                  <a:srgbClr val="663300"/>
                </a:solidFill>
                <a:latin typeface="Comic Sans MS" pitchFamily="66" charset="0"/>
              </a:rPr>
              <a:t>.</a:t>
            </a:r>
            <a:r>
              <a:rPr lang="hu-HU" sz="2400" dirty="0" smtClean="0">
                <a:solidFill>
                  <a:srgbClr val="663300"/>
                </a:solidFill>
                <a:latin typeface="Comic Sans MS" pitchFamily="66" charset="0"/>
              </a:rPr>
              <a:t>).</a:t>
            </a:r>
          </a:p>
          <a:p>
            <a:r>
              <a:rPr lang="hu-HU" sz="2400" dirty="0" smtClean="0">
                <a:solidFill>
                  <a:srgbClr val="663300"/>
                </a:solidFill>
                <a:latin typeface="Comic Sans MS" pitchFamily="66" charset="0"/>
              </a:rPr>
              <a:t>A terméken fel kell, hogy legyen tűntetve a „</a:t>
            </a:r>
            <a:r>
              <a:rPr lang="hu-HU" sz="2400" dirty="0" err="1" smtClean="0">
                <a:solidFill>
                  <a:srgbClr val="663300"/>
                </a:solidFill>
                <a:latin typeface="Comic Sans MS" pitchFamily="66" charset="0"/>
              </a:rPr>
              <a:t>bio</a:t>
            </a:r>
            <a:r>
              <a:rPr lang="hu-HU" sz="2400" dirty="0" smtClean="0">
                <a:solidFill>
                  <a:srgbClr val="663300"/>
                </a:solidFill>
                <a:latin typeface="Comic Sans MS" pitchFamily="66" charset="0"/>
              </a:rPr>
              <a:t>”, vagy „</a:t>
            </a:r>
            <a:r>
              <a:rPr lang="hu-HU" sz="2400" dirty="0" err="1" smtClean="0">
                <a:solidFill>
                  <a:srgbClr val="663300"/>
                </a:solidFill>
                <a:latin typeface="Comic Sans MS" pitchFamily="66" charset="0"/>
              </a:rPr>
              <a:t>öko</a:t>
            </a:r>
            <a:r>
              <a:rPr lang="hu-HU" sz="2400" dirty="0" smtClean="0">
                <a:solidFill>
                  <a:srgbClr val="663300"/>
                </a:solidFill>
                <a:latin typeface="Comic Sans MS" pitchFamily="66" charset="0"/>
              </a:rPr>
              <a:t>” jelző, és a végső ellenőrzést végző szerv neve és kódszáma.</a:t>
            </a:r>
          </a:p>
          <a:p>
            <a:endParaRPr lang="hu-HU" sz="2000" dirty="0" smtClean="0">
              <a:solidFill>
                <a:srgbClr val="FF0000"/>
              </a:solidFill>
            </a:endParaRPr>
          </a:p>
        </p:txBody>
      </p:sp>
    </p:spTree>
  </p:cSld>
  <p:clrMapOvr>
    <a:masterClrMapping/>
  </p:clrMapOvr>
  <p:transition spd="slow">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Kép 3" descr="bio2.jpg"/>
          <p:cNvPicPr>
            <a:picLocks noChangeAspect="1"/>
          </p:cNvPicPr>
          <p:nvPr/>
        </p:nvPicPr>
        <p:blipFill>
          <a:blip r:embed="rId3" cstate="print">
            <a:lum bright="48000" contrast="-35000"/>
          </a:blip>
          <a:stretch>
            <a:fillRect/>
          </a:stretch>
        </p:blipFill>
        <p:spPr>
          <a:xfrm>
            <a:off x="1043608" y="0"/>
            <a:ext cx="6948265" cy="6858000"/>
          </a:xfrm>
          <a:prstGeom prst="rect">
            <a:avLst/>
          </a:prstGeom>
        </p:spPr>
      </p:pic>
      <p:sp>
        <p:nvSpPr>
          <p:cNvPr id="5" name="Szövegdoboz 4"/>
          <p:cNvSpPr txBox="1"/>
          <p:nvPr/>
        </p:nvSpPr>
        <p:spPr>
          <a:xfrm>
            <a:off x="899592" y="332656"/>
            <a:ext cx="7416824" cy="584775"/>
          </a:xfrm>
          <a:prstGeom prst="rect">
            <a:avLst/>
          </a:prstGeom>
          <a:noFill/>
        </p:spPr>
        <p:txBody>
          <a:bodyPr wrap="square" rtlCol="0">
            <a:spAutoFit/>
          </a:bodyPr>
          <a:lstStyle/>
          <a:p>
            <a:pPr algn="ctr"/>
            <a:r>
              <a:rPr lang="hu-HU" sz="3200" b="1" dirty="0">
                <a:solidFill>
                  <a:srgbClr val="333300"/>
                </a:solidFill>
                <a:latin typeface="Comic Sans MS" pitchFamily="66" charset="0"/>
              </a:rPr>
              <a:t>Nem minden </a:t>
            </a:r>
            <a:r>
              <a:rPr lang="hu-HU" sz="3200" b="1" dirty="0" err="1">
                <a:solidFill>
                  <a:srgbClr val="333300"/>
                </a:solidFill>
                <a:latin typeface="Comic Sans MS" pitchFamily="66" charset="0"/>
              </a:rPr>
              <a:t>Bio</a:t>
            </a:r>
            <a:r>
              <a:rPr lang="hu-HU" sz="3200" b="1" dirty="0">
                <a:solidFill>
                  <a:srgbClr val="333300"/>
                </a:solidFill>
                <a:latin typeface="Comic Sans MS" pitchFamily="66" charset="0"/>
              </a:rPr>
              <a:t> az, aminek mondják</a:t>
            </a:r>
          </a:p>
        </p:txBody>
      </p:sp>
      <p:sp>
        <p:nvSpPr>
          <p:cNvPr id="7" name="Szövegdoboz 6"/>
          <p:cNvSpPr txBox="1"/>
          <p:nvPr/>
        </p:nvSpPr>
        <p:spPr>
          <a:xfrm>
            <a:off x="179512" y="1628800"/>
            <a:ext cx="8568952" cy="4893647"/>
          </a:xfrm>
          <a:prstGeom prst="rect">
            <a:avLst/>
          </a:prstGeom>
          <a:noFill/>
        </p:spPr>
        <p:txBody>
          <a:bodyPr wrap="square" rtlCol="0">
            <a:spAutoFit/>
          </a:bodyPr>
          <a:lstStyle/>
          <a:p>
            <a:r>
              <a:rPr lang="hu-HU" sz="2400" dirty="0" err="1">
                <a:solidFill>
                  <a:srgbClr val="663300"/>
                </a:solidFill>
                <a:latin typeface="Comic Sans MS" pitchFamily="66" charset="0"/>
              </a:rPr>
              <a:t>Bio</a:t>
            </a:r>
            <a:r>
              <a:rPr lang="hu-HU" sz="2400" dirty="0">
                <a:solidFill>
                  <a:srgbClr val="663300"/>
                </a:solidFill>
                <a:latin typeface="Comic Sans MS" pitchFamily="66" charset="0"/>
              </a:rPr>
              <a:t>, vagy másik nevén </a:t>
            </a:r>
            <a:r>
              <a:rPr lang="hu-HU" sz="2400" dirty="0" err="1">
                <a:solidFill>
                  <a:srgbClr val="663300"/>
                </a:solidFill>
                <a:latin typeface="Comic Sans MS" pitchFamily="66" charset="0"/>
              </a:rPr>
              <a:t>Öko</a:t>
            </a:r>
            <a:r>
              <a:rPr lang="hu-HU" sz="2400" dirty="0">
                <a:solidFill>
                  <a:srgbClr val="663300"/>
                </a:solidFill>
                <a:latin typeface="Comic Sans MS" pitchFamily="66" charset="0"/>
              </a:rPr>
              <a:t> jelzést, csak azok az élelmiszerek kaphatnak, amiket az Európai Uniós jogszabályoknak megfelelően állítanak elő, illetve importálnak, és ha egy elismert ellenőrző szervezet(nálunk Földművelésügyi és Vidékfejlesztési Minisztérium által elismert) is jóváhagyta a termék minőségét. Viszont minden élelmiszeren kívüli termékre ez a jogszabály nem érvényes, így a szépészeti-, ruházati- és egyéb iparcikkekre gyakran csak reklámfogásként helyezik ezt a jelzőt, így nem árt utánanézni vásárlás előtt a terméknek</a:t>
            </a:r>
            <a:r>
              <a:rPr lang="hu-HU" sz="2400" dirty="0" smtClean="0">
                <a:solidFill>
                  <a:srgbClr val="663300"/>
                </a:solidFill>
                <a:latin typeface="Comic Sans MS" pitchFamily="66" charset="0"/>
              </a:rPr>
              <a:t>.</a:t>
            </a:r>
          </a:p>
          <a:p>
            <a:r>
              <a:rPr lang="hu-HU" sz="2400" dirty="0" smtClean="0"/>
              <a:t> </a:t>
            </a:r>
            <a:r>
              <a:rPr lang="hu-HU" sz="2400" dirty="0" smtClean="0">
                <a:solidFill>
                  <a:srgbClr val="663300"/>
                </a:solidFill>
                <a:latin typeface="Comic Sans MS" pitchFamily="66" charset="0"/>
              </a:rPr>
              <a:t>Az alternatív, reform, integrált, natúr, vegyszermentes stb. megjelölésű élelmiszerek általában nem felelnek meg a </a:t>
            </a:r>
            <a:r>
              <a:rPr lang="hu-HU" sz="2400" dirty="0" err="1" smtClean="0">
                <a:solidFill>
                  <a:srgbClr val="663300"/>
                </a:solidFill>
                <a:latin typeface="Comic Sans MS" pitchFamily="66" charset="0"/>
              </a:rPr>
              <a:t>bio-jelzőnek</a:t>
            </a:r>
            <a:r>
              <a:rPr lang="hu-HU" sz="2400" dirty="0" smtClean="0">
                <a:solidFill>
                  <a:srgbClr val="663300"/>
                </a:solidFill>
                <a:latin typeface="Comic Sans MS" pitchFamily="66" charset="0"/>
              </a:rPr>
              <a:t>.</a:t>
            </a:r>
            <a:endParaRPr lang="hu-HU" sz="2400" dirty="0">
              <a:solidFill>
                <a:srgbClr val="663300"/>
              </a:solidFill>
              <a:latin typeface="Comic Sans MS" pitchFamily="66" charset="0"/>
            </a:endParaRPr>
          </a:p>
        </p:txBody>
      </p:sp>
    </p:spTree>
  </p:cSld>
  <p:clrMapOvr>
    <a:overrideClrMapping bg1="lt1" tx1="dk1" bg2="lt2" tx2="dk2" accent1="accent1" accent2="accent2" accent3="accent3" accent4="accent4" accent5="accent5" accent6="accent6" hlink="hlink" folHlink="folHlink"/>
  </p:clrMapOvr>
  <p:transition spd="slow">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Kép 3" descr="bio2.jpg"/>
          <p:cNvPicPr>
            <a:picLocks noChangeAspect="1"/>
          </p:cNvPicPr>
          <p:nvPr/>
        </p:nvPicPr>
        <p:blipFill>
          <a:blip r:embed="rId3" cstate="print">
            <a:lum bright="48000" contrast="-35000"/>
          </a:blip>
          <a:stretch>
            <a:fillRect/>
          </a:stretch>
        </p:blipFill>
        <p:spPr>
          <a:xfrm>
            <a:off x="1043608" y="0"/>
            <a:ext cx="6948265" cy="6858000"/>
          </a:xfrm>
          <a:prstGeom prst="rect">
            <a:avLst/>
          </a:prstGeom>
        </p:spPr>
      </p:pic>
      <p:sp>
        <p:nvSpPr>
          <p:cNvPr id="2" name="TextBox 1"/>
          <p:cNvSpPr txBox="1"/>
          <p:nvPr/>
        </p:nvSpPr>
        <p:spPr>
          <a:xfrm>
            <a:off x="2987824" y="717496"/>
            <a:ext cx="1413785" cy="369332"/>
          </a:xfrm>
          <a:prstGeom prst="rect">
            <a:avLst/>
          </a:prstGeom>
          <a:noFill/>
        </p:spPr>
        <p:txBody>
          <a:bodyPr wrap="none" rtlCol="0">
            <a:spAutoFit/>
          </a:bodyPr>
          <a:lstStyle/>
          <a:p>
            <a:r>
              <a:rPr lang="hu-HU" dirty="0" smtClean="0"/>
              <a:t>Az ellenőrzés</a:t>
            </a:r>
            <a:endParaRPr lang="hu-HU" dirty="0"/>
          </a:p>
        </p:txBody>
      </p:sp>
      <p:pic>
        <p:nvPicPr>
          <p:cNvPr id="5" name="Kép 3" descr="bio2.jpg"/>
          <p:cNvPicPr>
            <a:picLocks noChangeAspect="1"/>
          </p:cNvPicPr>
          <p:nvPr/>
        </p:nvPicPr>
        <p:blipFill>
          <a:blip r:embed="rId3" cstate="print">
            <a:lum bright="48000" contrast="-35000"/>
          </a:blip>
          <a:stretch>
            <a:fillRect/>
          </a:stretch>
        </p:blipFill>
        <p:spPr>
          <a:xfrm>
            <a:off x="1043608" y="0"/>
            <a:ext cx="6948265" cy="6858000"/>
          </a:xfrm>
          <a:prstGeom prst="rect">
            <a:avLst/>
          </a:prstGeom>
        </p:spPr>
      </p:pic>
      <p:sp>
        <p:nvSpPr>
          <p:cNvPr id="6" name="Szövegdoboz 4"/>
          <p:cNvSpPr txBox="1"/>
          <p:nvPr/>
        </p:nvSpPr>
        <p:spPr>
          <a:xfrm>
            <a:off x="1331640" y="332656"/>
            <a:ext cx="5904656" cy="584775"/>
          </a:xfrm>
          <a:prstGeom prst="rect">
            <a:avLst/>
          </a:prstGeom>
          <a:noFill/>
        </p:spPr>
        <p:txBody>
          <a:bodyPr wrap="square" rtlCol="0">
            <a:spAutoFit/>
          </a:bodyPr>
          <a:lstStyle/>
          <a:p>
            <a:pPr algn="ctr"/>
            <a:r>
              <a:rPr lang="hu-HU" sz="3200" b="1" dirty="0" smtClean="0">
                <a:solidFill>
                  <a:srgbClr val="333300"/>
                </a:solidFill>
                <a:latin typeface="Comic Sans MS" pitchFamily="66" charset="0"/>
              </a:rPr>
              <a:t>Az ellenőrzés</a:t>
            </a:r>
            <a:endParaRPr lang="hu-HU" sz="3200" b="1" dirty="0">
              <a:solidFill>
                <a:srgbClr val="333300"/>
              </a:solidFill>
              <a:latin typeface="Comic Sans MS" pitchFamily="66" charset="0"/>
            </a:endParaRPr>
          </a:p>
        </p:txBody>
      </p:sp>
      <p:sp>
        <p:nvSpPr>
          <p:cNvPr id="8" name="Szövegdoboz 6"/>
          <p:cNvSpPr txBox="1"/>
          <p:nvPr/>
        </p:nvSpPr>
        <p:spPr>
          <a:xfrm>
            <a:off x="179512" y="1628800"/>
            <a:ext cx="8568952" cy="3046988"/>
          </a:xfrm>
          <a:prstGeom prst="rect">
            <a:avLst/>
          </a:prstGeom>
          <a:noFill/>
        </p:spPr>
        <p:txBody>
          <a:bodyPr wrap="square" rtlCol="0">
            <a:spAutoFit/>
          </a:bodyPr>
          <a:lstStyle/>
          <a:p>
            <a:r>
              <a:rPr lang="hu-HU" sz="2400" dirty="0">
                <a:solidFill>
                  <a:srgbClr val="663300"/>
                </a:solidFill>
                <a:latin typeface="Comic Sans MS" pitchFamily="66" charset="0"/>
              </a:rPr>
              <a:t>Az ellenőrző szervezet a helyszíni ellenőrzés során rögzíti a </a:t>
            </a:r>
            <a:r>
              <a:rPr lang="hu-HU" sz="2400" dirty="0" err="1">
                <a:solidFill>
                  <a:srgbClr val="663300"/>
                </a:solidFill>
                <a:latin typeface="Comic Sans MS" pitchFamily="66" charset="0"/>
              </a:rPr>
              <a:t>termékelőállítási</a:t>
            </a:r>
            <a:r>
              <a:rPr lang="hu-HU" sz="2400" dirty="0">
                <a:solidFill>
                  <a:srgbClr val="663300"/>
                </a:solidFill>
                <a:latin typeface="Comic Sans MS" pitchFamily="66" charset="0"/>
              </a:rPr>
              <a:t> folyamat </a:t>
            </a:r>
            <a:r>
              <a:rPr lang="hu-HU" sz="2400" dirty="0" smtClean="0">
                <a:solidFill>
                  <a:srgbClr val="663300"/>
                </a:solidFill>
                <a:latin typeface="Comic Sans MS" pitchFamily="66" charset="0"/>
              </a:rPr>
              <a:t>minden elemét, </a:t>
            </a:r>
            <a:r>
              <a:rPr lang="hu-HU" sz="2400" dirty="0">
                <a:solidFill>
                  <a:srgbClr val="663300"/>
                </a:solidFill>
                <a:latin typeface="Comic Sans MS" pitchFamily="66" charset="0"/>
              </a:rPr>
              <a:t>amelyekre </a:t>
            </a:r>
            <a:r>
              <a:rPr lang="hu-HU" sz="2400" dirty="0" smtClean="0">
                <a:solidFill>
                  <a:srgbClr val="663300"/>
                </a:solidFill>
                <a:latin typeface="Comic Sans MS" pitchFamily="66" charset="0"/>
              </a:rPr>
              <a:t>vannak </a:t>
            </a:r>
            <a:r>
              <a:rPr lang="hu-HU" sz="2400" dirty="0" err="1">
                <a:solidFill>
                  <a:srgbClr val="663300"/>
                </a:solidFill>
                <a:latin typeface="Comic Sans MS" pitchFamily="66" charset="0"/>
              </a:rPr>
              <a:t>bio</a:t>
            </a:r>
            <a:r>
              <a:rPr lang="hu-HU" sz="2400" dirty="0">
                <a:solidFill>
                  <a:srgbClr val="663300"/>
                </a:solidFill>
                <a:latin typeface="Comic Sans MS" pitchFamily="66" charset="0"/>
              </a:rPr>
              <a:t> előírások. A felvett </a:t>
            </a:r>
            <a:r>
              <a:rPr lang="hu-HU" sz="2400" dirty="0" smtClean="0">
                <a:solidFill>
                  <a:srgbClr val="663300"/>
                </a:solidFill>
                <a:latin typeface="Comic Sans MS" pitchFamily="66" charset="0"/>
              </a:rPr>
              <a:t>adatokat összehasonlítják </a:t>
            </a:r>
            <a:r>
              <a:rPr lang="hu-HU" sz="2400" dirty="0">
                <a:solidFill>
                  <a:srgbClr val="663300"/>
                </a:solidFill>
                <a:latin typeface="Comic Sans MS" pitchFamily="66" charset="0"/>
              </a:rPr>
              <a:t>az előírásokkal, és amennyiben nincs, vagy csak </a:t>
            </a:r>
            <a:r>
              <a:rPr lang="hu-HU" sz="2400" dirty="0" smtClean="0">
                <a:solidFill>
                  <a:srgbClr val="663300"/>
                </a:solidFill>
                <a:latin typeface="Comic Sans MS" pitchFamily="66" charset="0"/>
              </a:rPr>
              <a:t>minimális </a:t>
            </a:r>
            <a:r>
              <a:rPr lang="hu-HU" sz="2400" dirty="0">
                <a:solidFill>
                  <a:srgbClr val="663300"/>
                </a:solidFill>
                <a:latin typeface="Comic Sans MS" pitchFamily="66" charset="0"/>
              </a:rPr>
              <a:t>mértékű az eltérés, akkor kiadják a Minősítő Tanúsítványt . Ez a dokumentum hatalmazza fel a </a:t>
            </a:r>
            <a:r>
              <a:rPr lang="hu-HU" sz="2400" dirty="0" smtClean="0">
                <a:solidFill>
                  <a:srgbClr val="663300"/>
                </a:solidFill>
                <a:latin typeface="Comic Sans MS" pitchFamily="66" charset="0"/>
              </a:rPr>
              <a:t>termelőt, hogy </a:t>
            </a:r>
            <a:r>
              <a:rPr lang="hu-HU" sz="2400" dirty="0">
                <a:solidFill>
                  <a:srgbClr val="663300"/>
                </a:solidFill>
                <a:latin typeface="Comic Sans MS" pitchFamily="66" charset="0"/>
              </a:rPr>
              <a:t>a </a:t>
            </a:r>
            <a:r>
              <a:rPr lang="hu-HU" sz="2400" dirty="0" smtClean="0">
                <a:solidFill>
                  <a:srgbClr val="663300"/>
                </a:solidFill>
                <a:latin typeface="Comic Sans MS" pitchFamily="66" charset="0"/>
              </a:rPr>
              <a:t>dokumentumban </a:t>
            </a:r>
            <a:r>
              <a:rPr lang="hu-HU" sz="2400" dirty="0">
                <a:solidFill>
                  <a:srgbClr val="663300"/>
                </a:solidFill>
                <a:latin typeface="Comic Sans MS" pitchFamily="66" charset="0"/>
              </a:rPr>
              <a:t>felsorolt termékeit </a:t>
            </a:r>
            <a:r>
              <a:rPr lang="hu-HU" sz="2400" dirty="0" smtClean="0">
                <a:solidFill>
                  <a:srgbClr val="663300"/>
                </a:solidFill>
                <a:latin typeface="Comic Sans MS" pitchFamily="66" charset="0"/>
              </a:rPr>
              <a:t>ökológiai </a:t>
            </a:r>
            <a:r>
              <a:rPr lang="hu-HU" sz="2400" dirty="0">
                <a:solidFill>
                  <a:srgbClr val="663300"/>
                </a:solidFill>
                <a:latin typeface="Comic Sans MS" pitchFamily="66" charset="0"/>
              </a:rPr>
              <a:t>(biológiai, </a:t>
            </a:r>
            <a:r>
              <a:rPr lang="hu-HU" sz="2400" dirty="0" err="1">
                <a:solidFill>
                  <a:srgbClr val="663300"/>
                </a:solidFill>
                <a:latin typeface="Comic Sans MS" pitchFamily="66" charset="0"/>
              </a:rPr>
              <a:t>bio</a:t>
            </a:r>
            <a:r>
              <a:rPr lang="hu-HU" sz="2400" dirty="0">
                <a:solidFill>
                  <a:srgbClr val="663300"/>
                </a:solidFill>
                <a:latin typeface="Comic Sans MS" pitchFamily="66" charset="0"/>
              </a:rPr>
              <a:t> stb.) jelöléssel forgalmazza.</a:t>
            </a:r>
          </a:p>
        </p:txBody>
      </p:sp>
    </p:spTree>
  </p:cSld>
  <p:clrMapOvr>
    <a:overrideClrMapping bg1="lt1" tx1="dk1" bg2="lt2" tx2="dk2" accent1="accent1" accent2="accent2" accent3="accent3" accent4="accent4" accent5="accent5" accent6="accent6" hlink="hlink" folHlink="folHlink"/>
  </p:clrMapOvr>
  <p:transition spd="slow">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ép 3" descr="bio2.jpg"/>
          <p:cNvPicPr>
            <a:picLocks noChangeAspect="1"/>
          </p:cNvPicPr>
          <p:nvPr/>
        </p:nvPicPr>
        <p:blipFill>
          <a:blip r:embed="rId2" cstate="print">
            <a:lum bright="48000" contrast="-35000"/>
          </a:blip>
          <a:stretch>
            <a:fillRect/>
          </a:stretch>
        </p:blipFill>
        <p:spPr>
          <a:xfrm>
            <a:off x="1043608" y="0"/>
            <a:ext cx="6948265" cy="6858000"/>
          </a:xfrm>
          <a:prstGeom prst="rect">
            <a:avLst/>
          </a:prstGeom>
        </p:spPr>
      </p:pic>
      <p:sp>
        <p:nvSpPr>
          <p:cNvPr id="3" name="Szövegdoboz 2"/>
          <p:cNvSpPr txBox="1"/>
          <p:nvPr/>
        </p:nvSpPr>
        <p:spPr>
          <a:xfrm>
            <a:off x="323528" y="332656"/>
            <a:ext cx="8568952" cy="584775"/>
          </a:xfrm>
          <a:prstGeom prst="rect">
            <a:avLst/>
          </a:prstGeom>
          <a:noFill/>
        </p:spPr>
        <p:txBody>
          <a:bodyPr wrap="square" rtlCol="0">
            <a:spAutoFit/>
          </a:bodyPr>
          <a:lstStyle/>
          <a:p>
            <a:pPr algn="ctr"/>
            <a:r>
              <a:rPr lang="hu-HU" sz="3200" b="1" dirty="0" smtClean="0">
                <a:solidFill>
                  <a:srgbClr val="333300"/>
                </a:solidFill>
                <a:latin typeface="Comic Sans MS" pitchFamily="66" charset="0"/>
              </a:rPr>
              <a:t>Ökológiai gazdálkodás Magyarországon</a:t>
            </a:r>
            <a:endParaRPr lang="hu-HU" sz="3200" dirty="0">
              <a:solidFill>
                <a:srgbClr val="333300"/>
              </a:solidFill>
              <a:latin typeface="Comic Sans MS" pitchFamily="66" charset="0"/>
            </a:endParaRPr>
          </a:p>
        </p:txBody>
      </p:sp>
      <p:sp>
        <p:nvSpPr>
          <p:cNvPr id="5" name="Szövegdoboz 4"/>
          <p:cNvSpPr txBox="1"/>
          <p:nvPr/>
        </p:nvSpPr>
        <p:spPr>
          <a:xfrm>
            <a:off x="467544" y="1268760"/>
            <a:ext cx="8064896" cy="2677656"/>
          </a:xfrm>
          <a:prstGeom prst="rect">
            <a:avLst/>
          </a:prstGeom>
          <a:noFill/>
        </p:spPr>
        <p:txBody>
          <a:bodyPr wrap="square" rtlCol="0">
            <a:spAutoFit/>
          </a:bodyPr>
          <a:lstStyle/>
          <a:p>
            <a:r>
              <a:rPr lang="hu-HU" sz="2400" dirty="0" smtClean="0">
                <a:solidFill>
                  <a:srgbClr val="663300"/>
                </a:solidFill>
                <a:latin typeface="Comic Sans MS" pitchFamily="66" charset="0"/>
              </a:rPr>
              <a:t>A hazai ökológiai területeket, az terméket előállító üzemeket a Magyar Biokultúra Szövetség tulajdonában álló </a:t>
            </a:r>
            <a:r>
              <a:rPr lang="hu-HU" sz="2400" dirty="0" err="1" smtClean="0">
                <a:solidFill>
                  <a:srgbClr val="663300"/>
                </a:solidFill>
                <a:latin typeface="Comic Sans MS" pitchFamily="66" charset="0"/>
              </a:rPr>
              <a:t>Biokontroll</a:t>
            </a:r>
            <a:r>
              <a:rPr lang="hu-HU" sz="2400" dirty="0" smtClean="0">
                <a:solidFill>
                  <a:srgbClr val="663300"/>
                </a:solidFill>
                <a:latin typeface="Comic Sans MS" pitchFamily="66" charset="0"/>
              </a:rPr>
              <a:t> Hungária Kht. ellenőrzi. A KHT minden évben jelentést készít az előző évi ellenőrzésekről. Ebben megtalálhatók a hazai ökológiai gazdálkodás legfontosabb adatai (területnagyság, vállalkozások száma).</a:t>
            </a:r>
            <a:endParaRPr lang="hu-HU" sz="2400" dirty="0">
              <a:solidFill>
                <a:srgbClr val="663300"/>
              </a:solidFill>
              <a:latin typeface="Comic Sans MS" pitchFamily="66" charset="0"/>
            </a:endParaRPr>
          </a:p>
        </p:txBody>
      </p:sp>
      <p:pic>
        <p:nvPicPr>
          <p:cNvPr id="6" name="Kép 5" descr="novenyek.jpg"/>
          <p:cNvPicPr>
            <a:picLocks noChangeAspect="1"/>
          </p:cNvPicPr>
          <p:nvPr/>
        </p:nvPicPr>
        <p:blipFill>
          <a:blip r:embed="rId3" cstate="print"/>
          <a:stretch>
            <a:fillRect/>
          </a:stretch>
        </p:blipFill>
        <p:spPr>
          <a:xfrm rot="5400000">
            <a:off x="5629808" y="3523320"/>
            <a:ext cx="2636912" cy="4032448"/>
          </a:xfrm>
          <a:prstGeom prst="rect">
            <a:avLst/>
          </a:prstGeom>
        </p:spPr>
      </p:pic>
    </p:spTree>
  </p:cSld>
  <p:clrMapOvr>
    <a:masterClrMapping/>
  </p:clrMapOvr>
  <p:transition spd="slow">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Kép 3" descr="bio2.jpg"/>
          <p:cNvPicPr>
            <a:picLocks noChangeAspect="1"/>
          </p:cNvPicPr>
          <p:nvPr/>
        </p:nvPicPr>
        <p:blipFill>
          <a:blip r:embed="rId3" cstate="print">
            <a:lum bright="48000" contrast="-35000"/>
          </a:blip>
          <a:stretch>
            <a:fillRect/>
          </a:stretch>
        </p:blipFill>
        <p:spPr>
          <a:xfrm>
            <a:off x="1043608" y="0"/>
            <a:ext cx="6948265" cy="6858000"/>
          </a:xfrm>
          <a:prstGeom prst="rect">
            <a:avLst/>
          </a:prstGeom>
        </p:spPr>
      </p:pic>
      <p:sp>
        <p:nvSpPr>
          <p:cNvPr id="5" name="Szövegdoboz 4"/>
          <p:cNvSpPr txBox="1"/>
          <p:nvPr/>
        </p:nvSpPr>
        <p:spPr>
          <a:xfrm>
            <a:off x="899592" y="332656"/>
            <a:ext cx="6552728" cy="584775"/>
          </a:xfrm>
          <a:prstGeom prst="rect">
            <a:avLst/>
          </a:prstGeom>
          <a:noFill/>
        </p:spPr>
        <p:txBody>
          <a:bodyPr wrap="square" rtlCol="0">
            <a:spAutoFit/>
          </a:bodyPr>
          <a:lstStyle/>
          <a:p>
            <a:pPr algn="ctr"/>
            <a:r>
              <a:rPr lang="hu-HU" sz="3200" b="1" dirty="0" smtClean="0">
                <a:solidFill>
                  <a:srgbClr val="333300"/>
                </a:solidFill>
                <a:latin typeface="Comic Sans MS" pitchFamily="66" charset="0"/>
              </a:rPr>
              <a:t>Hogyan lehetünk </a:t>
            </a:r>
            <a:r>
              <a:rPr lang="hu-HU" sz="3200" b="1" dirty="0" err="1" smtClean="0">
                <a:solidFill>
                  <a:srgbClr val="333300"/>
                </a:solidFill>
                <a:latin typeface="Comic Sans MS" pitchFamily="66" charset="0"/>
              </a:rPr>
              <a:t>bio</a:t>
            </a:r>
            <a:r>
              <a:rPr lang="hu-HU" sz="3200" b="1" dirty="0" smtClean="0">
                <a:solidFill>
                  <a:srgbClr val="333300"/>
                </a:solidFill>
                <a:latin typeface="Comic Sans MS" pitchFamily="66" charset="0"/>
              </a:rPr>
              <a:t> termelők?</a:t>
            </a:r>
            <a:endParaRPr lang="hu-HU" sz="3200" b="1" dirty="0">
              <a:solidFill>
                <a:srgbClr val="333300"/>
              </a:solidFill>
              <a:latin typeface="Comic Sans MS" pitchFamily="66" charset="0"/>
            </a:endParaRPr>
          </a:p>
        </p:txBody>
      </p:sp>
      <p:sp>
        <p:nvSpPr>
          <p:cNvPr id="7" name="Szövegdoboz 6"/>
          <p:cNvSpPr txBox="1"/>
          <p:nvPr/>
        </p:nvSpPr>
        <p:spPr>
          <a:xfrm>
            <a:off x="179512" y="1628800"/>
            <a:ext cx="8568952" cy="3416320"/>
          </a:xfrm>
          <a:prstGeom prst="rect">
            <a:avLst/>
          </a:prstGeom>
          <a:noFill/>
        </p:spPr>
        <p:txBody>
          <a:bodyPr wrap="square" rtlCol="0">
            <a:spAutoFit/>
          </a:bodyPr>
          <a:lstStyle/>
          <a:p>
            <a:r>
              <a:rPr lang="hu-HU" sz="2400" dirty="0">
                <a:solidFill>
                  <a:srgbClr val="663300"/>
                </a:solidFill>
                <a:latin typeface="Comic Sans MS" pitchFamily="66" charset="0"/>
              </a:rPr>
              <a:t>Az ökológiai gazdálkodásra való áttérés </a:t>
            </a:r>
            <a:r>
              <a:rPr lang="hu-HU" sz="2400" dirty="0" smtClean="0">
                <a:solidFill>
                  <a:srgbClr val="663300"/>
                </a:solidFill>
                <a:latin typeface="Comic Sans MS" pitchFamily="66" charset="0"/>
              </a:rPr>
              <a:t>egyfajta átállási </a:t>
            </a:r>
            <a:r>
              <a:rPr lang="hu-HU" sz="2400" dirty="0">
                <a:solidFill>
                  <a:srgbClr val="663300"/>
                </a:solidFill>
                <a:latin typeface="Comic Sans MS" pitchFamily="66" charset="0"/>
              </a:rPr>
              <a:t>időszakkal indul, amely alatt a termelő már köteles betartani az ökológiai gazdálkodás minden </a:t>
            </a:r>
            <a:r>
              <a:rPr lang="hu-HU" sz="2400" dirty="0" smtClean="0">
                <a:solidFill>
                  <a:srgbClr val="663300"/>
                </a:solidFill>
                <a:latin typeface="Comic Sans MS" pitchFamily="66" charset="0"/>
              </a:rPr>
              <a:t>szabályát és előírását. </a:t>
            </a:r>
            <a:r>
              <a:rPr lang="hu-HU" sz="2400" dirty="0">
                <a:solidFill>
                  <a:srgbClr val="663300"/>
                </a:solidFill>
                <a:latin typeface="Comic Sans MS" pitchFamily="66" charset="0"/>
              </a:rPr>
              <a:t>Ez növénytermesztésnél a termőterületre vonatkozik, melynek időtartama két-három év. Az első </a:t>
            </a:r>
            <a:r>
              <a:rPr lang="hu-HU" sz="2400" dirty="0" smtClean="0">
                <a:solidFill>
                  <a:srgbClr val="663300"/>
                </a:solidFill>
                <a:latin typeface="Comic Sans MS" pitchFamily="66" charset="0"/>
              </a:rPr>
              <a:t>évben </a:t>
            </a:r>
            <a:r>
              <a:rPr lang="hu-HU" sz="2400" dirty="0">
                <a:solidFill>
                  <a:srgbClr val="663300"/>
                </a:solidFill>
                <a:latin typeface="Comic Sans MS" pitchFamily="66" charset="0"/>
              </a:rPr>
              <a:t>a termék még </a:t>
            </a:r>
            <a:r>
              <a:rPr lang="hu-HU" sz="2400" dirty="0" smtClean="0">
                <a:solidFill>
                  <a:srgbClr val="663300"/>
                </a:solidFill>
                <a:latin typeface="Comic Sans MS" pitchFamily="66" charset="0"/>
              </a:rPr>
              <a:t>átlagosnak </a:t>
            </a:r>
            <a:r>
              <a:rPr lang="hu-HU" sz="2400" dirty="0">
                <a:solidFill>
                  <a:srgbClr val="663300"/>
                </a:solidFill>
                <a:latin typeface="Comic Sans MS" pitchFamily="66" charset="0"/>
              </a:rPr>
              <a:t>tekinthető, azt követően azonban már átállásiként forgalmazható, a következő jelöléssel: "ökológiai gazdálkodásra történő átállás időszakában készült termék".</a:t>
            </a:r>
          </a:p>
        </p:txBody>
      </p:sp>
    </p:spTree>
    <p:extLst>
      <p:ext uri="{BB962C8B-B14F-4D97-AF65-F5344CB8AC3E}">
        <p14:creationId xmlns="" xmlns:p14="http://schemas.microsoft.com/office/powerpoint/2010/main" val="4169996223"/>
      </p:ext>
    </p:extLst>
  </p:cSld>
  <p:clrMapOvr>
    <a:overrideClrMapping bg1="lt1" tx1="dk1" bg2="lt2" tx2="dk2" accent1="accent1" accent2="accent2" accent3="accent3" accent4="accent4" accent5="accent5" accent6="accent6" hlink="hlink" folHlink="folHlink"/>
  </p:clrMapOvr>
  <p:transition spd="slow">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ép 3" descr="bio2.jpg"/>
          <p:cNvPicPr>
            <a:picLocks noChangeAspect="1"/>
          </p:cNvPicPr>
          <p:nvPr/>
        </p:nvPicPr>
        <p:blipFill>
          <a:blip r:embed="rId2" cstate="print">
            <a:lum bright="48000" contrast="-35000"/>
          </a:blip>
          <a:stretch>
            <a:fillRect/>
          </a:stretch>
        </p:blipFill>
        <p:spPr>
          <a:xfrm>
            <a:off x="1043608" y="0"/>
            <a:ext cx="6948265" cy="6858000"/>
          </a:xfrm>
          <a:prstGeom prst="rect">
            <a:avLst/>
          </a:prstGeom>
        </p:spPr>
      </p:pic>
      <p:sp>
        <p:nvSpPr>
          <p:cNvPr id="5" name="Szövegdoboz 4"/>
          <p:cNvSpPr txBox="1"/>
          <p:nvPr/>
        </p:nvSpPr>
        <p:spPr>
          <a:xfrm>
            <a:off x="539552" y="188640"/>
            <a:ext cx="8352928" cy="1077218"/>
          </a:xfrm>
          <a:prstGeom prst="rect">
            <a:avLst/>
          </a:prstGeom>
          <a:noFill/>
        </p:spPr>
        <p:txBody>
          <a:bodyPr wrap="square" rtlCol="0">
            <a:spAutoFit/>
          </a:bodyPr>
          <a:lstStyle/>
          <a:p>
            <a:pPr algn="ctr"/>
            <a:r>
              <a:rPr lang="hu-HU" sz="3200" b="1" dirty="0" smtClean="0">
                <a:solidFill>
                  <a:srgbClr val="333300"/>
                </a:solidFill>
                <a:latin typeface="Comic Sans MS" pitchFamily="66" charset="0"/>
              </a:rPr>
              <a:t>Kellemetlenségek, avagy hogyan védekezzünk a gyom ellen</a:t>
            </a:r>
            <a:endParaRPr lang="hu-HU" sz="3200" b="1" dirty="0">
              <a:solidFill>
                <a:srgbClr val="333300"/>
              </a:solidFill>
              <a:latin typeface="Comic Sans MS" pitchFamily="66" charset="0"/>
            </a:endParaRPr>
          </a:p>
        </p:txBody>
      </p:sp>
      <p:sp>
        <p:nvSpPr>
          <p:cNvPr id="7" name="Szövegdoboz 6"/>
          <p:cNvSpPr txBox="1"/>
          <p:nvPr/>
        </p:nvSpPr>
        <p:spPr>
          <a:xfrm>
            <a:off x="179512" y="1225689"/>
            <a:ext cx="8568952" cy="5632311"/>
          </a:xfrm>
          <a:prstGeom prst="rect">
            <a:avLst/>
          </a:prstGeom>
          <a:noFill/>
        </p:spPr>
        <p:txBody>
          <a:bodyPr wrap="square" rtlCol="0">
            <a:spAutoFit/>
          </a:bodyPr>
          <a:lstStyle/>
          <a:p>
            <a:r>
              <a:rPr lang="hu-HU" sz="2400" dirty="0" smtClean="0">
                <a:solidFill>
                  <a:srgbClr val="663300"/>
                </a:solidFill>
                <a:latin typeface="Comic Sans MS" pitchFamily="66" charset="0"/>
              </a:rPr>
              <a:t>Nem a teljes gyommentesség a cél, csak a gazdaságilag elviselhető szinten tartása. Az </a:t>
            </a:r>
            <a:r>
              <a:rPr lang="hu-HU" sz="2400" dirty="0" err="1" smtClean="0">
                <a:solidFill>
                  <a:srgbClr val="663300"/>
                </a:solidFill>
                <a:latin typeface="Comic Sans MS" pitchFamily="66" charset="0"/>
              </a:rPr>
              <a:t>öko</a:t>
            </a:r>
            <a:r>
              <a:rPr lang="hu-HU" sz="2400" dirty="0" smtClean="0">
                <a:solidFill>
                  <a:srgbClr val="663300"/>
                </a:solidFill>
                <a:latin typeface="Comic Sans MS" pitchFamily="66" charset="0"/>
              </a:rPr>
              <a:t> gazdaságban a gyomszabályozásban elsődleges a megelőzés, amely a szántóföldön a jó vetésváltáson, gyomelnyomó növények és fajtáik kiválasztásán, ültetvényeknél a növénytársításon (pl. a sorközök füvesítése, növénykeverékekkel elvetése stb.) alapszik. A növény állományok gyomszabályzási eljárásai csak részben gépesíthetők (a legfontosabb eszközök a gyomfésű, a kultivátor, stb.), gyakran a kézi kapálás, gyomlálás - főként a kapás kultúrákban és az ültetvényekben - elkerülhetetlen. Eredményes módszer a talaj környezetbarát anyagokkal (széna, szalma, egyéb </a:t>
            </a:r>
            <a:r>
              <a:rPr lang="hu-HU" sz="2400" dirty="0" err="1" smtClean="0">
                <a:solidFill>
                  <a:srgbClr val="663300"/>
                </a:solidFill>
                <a:latin typeface="Comic Sans MS" pitchFamily="66" charset="0"/>
              </a:rPr>
              <a:t>kaszálék</a:t>
            </a:r>
            <a:r>
              <a:rPr lang="hu-HU" sz="2400" dirty="0" smtClean="0">
                <a:solidFill>
                  <a:srgbClr val="663300"/>
                </a:solidFill>
                <a:latin typeface="Comic Sans MS" pitchFamily="66" charset="0"/>
              </a:rPr>
              <a:t>, avar, fűrészpor, használt papír, lebomló fólia, stb.) történő takarása (ez a mulcsozás), amelyet hazánkban még csak elvétve alkalmaznak.</a:t>
            </a:r>
            <a:endParaRPr lang="hu-HU" sz="2400" dirty="0">
              <a:solidFill>
                <a:srgbClr val="663300"/>
              </a:solidFill>
              <a:latin typeface="Comic Sans MS" pitchFamily="66" charset="0"/>
            </a:endParaRPr>
          </a:p>
        </p:txBody>
      </p:sp>
    </p:spTree>
    <p:extLst>
      <p:ext uri="{BB962C8B-B14F-4D97-AF65-F5344CB8AC3E}">
        <p14:creationId xmlns="" xmlns:p14="http://schemas.microsoft.com/office/powerpoint/2010/main" val="811614129"/>
      </p:ext>
    </p:extLst>
  </p:cSld>
  <p:clrMapOvr>
    <a:masterClrMapping/>
  </p:clrMapOvr>
  <p:transition spd="slow">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ép 3" descr="bio2.jpg"/>
          <p:cNvPicPr>
            <a:picLocks noChangeAspect="1"/>
          </p:cNvPicPr>
          <p:nvPr/>
        </p:nvPicPr>
        <p:blipFill>
          <a:blip r:embed="rId3" cstate="print">
            <a:lum bright="48000" contrast="-35000"/>
          </a:blip>
          <a:stretch>
            <a:fillRect/>
          </a:stretch>
        </p:blipFill>
        <p:spPr>
          <a:xfrm>
            <a:off x="1043608" y="0"/>
            <a:ext cx="6948265" cy="6858000"/>
          </a:xfrm>
          <a:prstGeom prst="rect">
            <a:avLst/>
          </a:prstGeom>
        </p:spPr>
      </p:pic>
      <p:sp>
        <p:nvSpPr>
          <p:cNvPr id="5" name="Szövegdoboz 4"/>
          <p:cNvSpPr txBox="1"/>
          <p:nvPr/>
        </p:nvSpPr>
        <p:spPr>
          <a:xfrm>
            <a:off x="1331640" y="332656"/>
            <a:ext cx="5904656" cy="584775"/>
          </a:xfrm>
          <a:prstGeom prst="rect">
            <a:avLst/>
          </a:prstGeom>
          <a:noFill/>
        </p:spPr>
        <p:txBody>
          <a:bodyPr wrap="square" rtlCol="0">
            <a:spAutoFit/>
          </a:bodyPr>
          <a:lstStyle/>
          <a:p>
            <a:pPr algn="ctr"/>
            <a:r>
              <a:rPr lang="hu-HU" sz="3200" b="1" dirty="0" smtClean="0">
                <a:solidFill>
                  <a:srgbClr val="333300"/>
                </a:solidFill>
                <a:latin typeface="Comic Sans MS" pitchFamily="66" charset="0"/>
              </a:rPr>
              <a:t>A talaj kezelése</a:t>
            </a:r>
            <a:endParaRPr lang="hu-HU" sz="3200" b="1" dirty="0">
              <a:solidFill>
                <a:srgbClr val="333300"/>
              </a:solidFill>
              <a:latin typeface="Comic Sans MS" pitchFamily="66" charset="0"/>
            </a:endParaRPr>
          </a:p>
        </p:txBody>
      </p:sp>
      <p:sp>
        <p:nvSpPr>
          <p:cNvPr id="7" name="Szövegdoboz 6"/>
          <p:cNvSpPr txBox="1"/>
          <p:nvPr/>
        </p:nvSpPr>
        <p:spPr>
          <a:xfrm>
            <a:off x="251520" y="1340768"/>
            <a:ext cx="8568952" cy="5262979"/>
          </a:xfrm>
          <a:prstGeom prst="rect">
            <a:avLst/>
          </a:prstGeom>
          <a:noFill/>
        </p:spPr>
        <p:txBody>
          <a:bodyPr wrap="square" rtlCol="0">
            <a:spAutoFit/>
          </a:bodyPr>
          <a:lstStyle/>
          <a:p>
            <a:r>
              <a:rPr lang="hu-HU" sz="2400" dirty="0">
                <a:solidFill>
                  <a:srgbClr val="663300"/>
                </a:solidFill>
                <a:latin typeface="Comic Sans MS" pitchFamily="66" charset="0"/>
              </a:rPr>
              <a:t>A mezőgazdasághoz szükséges földnek nitrogénre, foszforra és káliumra is szüksége van, </a:t>
            </a:r>
            <a:r>
              <a:rPr lang="hu-HU" sz="2400" dirty="0" err="1">
                <a:solidFill>
                  <a:srgbClr val="663300"/>
                </a:solidFill>
                <a:latin typeface="Comic Sans MS" pitchFamily="66" charset="0"/>
              </a:rPr>
              <a:t>mikrotápanyagok</a:t>
            </a:r>
            <a:r>
              <a:rPr lang="hu-HU" sz="2400" dirty="0">
                <a:solidFill>
                  <a:srgbClr val="663300"/>
                </a:solidFill>
                <a:latin typeface="Comic Sans MS" pitchFamily="66" charset="0"/>
              </a:rPr>
              <a:t> és szimbiotikus gombák mellett. Ezek közül a nitrogénszükséglet fedezése a megfelelő időben az, ami a legtöbb gondot okozza a </a:t>
            </a:r>
            <a:r>
              <a:rPr lang="hu-HU" sz="2400" dirty="0" err="1">
                <a:solidFill>
                  <a:srgbClr val="663300"/>
                </a:solidFill>
                <a:latin typeface="Comic Sans MS" pitchFamily="66" charset="0"/>
              </a:rPr>
              <a:t>biogazdálkodók</a:t>
            </a:r>
            <a:r>
              <a:rPr lang="hu-HU" sz="2400" dirty="0">
                <a:solidFill>
                  <a:srgbClr val="663300"/>
                </a:solidFill>
                <a:latin typeface="Comic Sans MS" pitchFamily="66" charset="0"/>
              </a:rPr>
              <a:t> számára. Ennek elérésére kiváló eszköz lehet a vetésforgó </a:t>
            </a:r>
            <a:r>
              <a:rPr lang="hu-HU" sz="2400" i="1" dirty="0" smtClean="0">
                <a:solidFill>
                  <a:srgbClr val="663300"/>
                </a:solidFill>
                <a:latin typeface="Comic Sans MS" pitchFamily="66" charset="0"/>
              </a:rPr>
              <a:t>(</a:t>
            </a:r>
            <a:r>
              <a:rPr lang="hu-HU" sz="2400" dirty="0" smtClean="0">
                <a:solidFill>
                  <a:srgbClr val="663300"/>
                </a:solidFill>
                <a:latin typeface="Comic Sans MS" pitchFamily="66" charset="0"/>
              </a:rPr>
              <a:t>évekre </a:t>
            </a:r>
            <a:r>
              <a:rPr lang="hu-HU" sz="2400" dirty="0">
                <a:solidFill>
                  <a:srgbClr val="663300"/>
                </a:solidFill>
                <a:latin typeface="Comic Sans MS" pitchFamily="66" charset="0"/>
              </a:rPr>
              <a:t>előre megállapított vetőterv, mely a szántóföldön termelt növények sorrendjét, ahogy évről évre egymásután következzenek, meghatározza</a:t>
            </a:r>
            <a:r>
              <a:rPr lang="hu-HU" sz="2400" dirty="0" smtClean="0">
                <a:solidFill>
                  <a:srgbClr val="663300"/>
                </a:solidFill>
                <a:latin typeface="Comic Sans MS" pitchFamily="66" charset="0"/>
              </a:rPr>
              <a:t>.) alkalmazása </a:t>
            </a:r>
            <a:r>
              <a:rPr lang="hu-HU" sz="2400" dirty="0">
                <a:solidFill>
                  <a:srgbClr val="663300"/>
                </a:solidFill>
                <a:latin typeface="Comic Sans MS" pitchFamily="66" charset="0"/>
              </a:rPr>
              <a:t>és a különböző zöld trágyák használata. A </a:t>
            </a:r>
            <a:r>
              <a:rPr lang="hu-HU" sz="2400" dirty="0" err="1">
                <a:solidFill>
                  <a:srgbClr val="663300"/>
                </a:solidFill>
                <a:latin typeface="Comic Sans MS" pitchFamily="66" charset="0"/>
              </a:rPr>
              <a:t>rizóbia</a:t>
            </a:r>
            <a:r>
              <a:rPr lang="hu-HU" sz="2400" dirty="0">
                <a:solidFill>
                  <a:srgbClr val="663300"/>
                </a:solidFill>
                <a:latin typeface="Comic Sans MS" pitchFamily="66" charset="0"/>
              </a:rPr>
              <a:t> baktériummal </a:t>
            </a:r>
            <a:r>
              <a:rPr lang="hu-HU" sz="2400" dirty="0" err="1">
                <a:solidFill>
                  <a:srgbClr val="663300"/>
                </a:solidFill>
                <a:latin typeface="Comic Sans MS" pitchFamily="66" charset="0"/>
              </a:rPr>
              <a:t>szimbióziosban</a:t>
            </a:r>
            <a:r>
              <a:rPr lang="hu-HU" sz="2400" dirty="0">
                <a:solidFill>
                  <a:srgbClr val="663300"/>
                </a:solidFill>
                <a:latin typeface="Comic Sans MS" pitchFamily="66" charset="0"/>
              </a:rPr>
              <a:t> élő hüvelyesek ültetése és a vegyes ültetés tovább segíthet a talaj nitrogéntartalmának növelésében, emellett védelmet nyújthat a rovarok és a betegségek ellen is.</a:t>
            </a:r>
          </a:p>
        </p:txBody>
      </p:sp>
    </p:spTree>
    <p:extLst>
      <p:ext uri="{BB962C8B-B14F-4D97-AF65-F5344CB8AC3E}">
        <p14:creationId xmlns="" xmlns:p14="http://schemas.microsoft.com/office/powerpoint/2010/main" val="396544612"/>
      </p:ext>
    </p:extLst>
  </p:cSld>
  <p:clrMapOvr>
    <a:masterClrMapping/>
  </p:clrMapOvr>
  <p:transition spd="slow">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ép 3" descr="bio2.jpg"/>
          <p:cNvPicPr>
            <a:picLocks noChangeAspect="1"/>
          </p:cNvPicPr>
          <p:nvPr/>
        </p:nvPicPr>
        <p:blipFill>
          <a:blip r:embed="rId2" cstate="print">
            <a:lum bright="48000" contrast="-35000"/>
          </a:blip>
          <a:stretch>
            <a:fillRect/>
          </a:stretch>
        </p:blipFill>
        <p:spPr>
          <a:xfrm>
            <a:off x="1043608" y="0"/>
            <a:ext cx="6948265" cy="6858000"/>
          </a:xfrm>
          <a:prstGeom prst="rect">
            <a:avLst/>
          </a:prstGeom>
        </p:spPr>
      </p:pic>
      <p:sp>
        <p:nvSpPr>
          <p:cNvPr id="5" name="Szövegdoboz 4"/>
          <p:cNvSpPr txBox="1"/>
          <p:nvPr/>
        </p:nvSpPr>
        <p:spPr>
          <a:xfrm>
            <a:off x="1331640" y="332656"/>
            <a:ext cx="5904656" cy="584775"/>
          </a:xfrm>
          <a:prstGeom prst="rect">
            <a:avLst/>
          </a:prstGeom>
          <a:noFill/>
        </p:spPr>
        <p:txBody>
          <a:bodyPr wrap="square" rtlCol="0">
            <a:spAutoFit/>
          </a:bodyPr>
          <a:lstStyle/>
          <a:p>
            <a:pPr algn="ctr"/>
            <a:r>
              <a:rPr lang="hu-HU" sz="3200" b="1" dirty="0" err="1" smtClean="0">
                <a:solidFill>
                  <a:srgbClr val="333300"/>
                </a:solidFill>
                <a:latin typeface="Comic Sans MS" pitchFamily="66" charset="0"/>
              </a:rPr>
              <a:t>Bio</a:t>
            </a:r>
            <a:r>
              <a:rPr lang="hu-HU" sz="3200" b="1" dirty="0" smtClean="0">
                <a:solidFill>
                  <a:srgbClr val="333300"/>
                </a:solidFill>
                <a:latin typeface="Comic Sans MS" pitchFamily="66" charset="0"/>
              </a:rPr>
              <a:t> Méhészet</a:t>
            </a:r>
            <a:endParaRPr lang="hu-HU" sz="3200" b="1" dirty="0">
              <a:solidFill>
                <a:srgbClr val="333300"/>
              </a:solidFill>
              <a:latin typeface="Comic Sans MS" pitchFamily="66" charset="0"/>
            </a:endParaRPr>
          </a:p>
        </p:txBody>
      </p:sp>
      <p:sp>
        <p:nvSpPr>
          <p:cNvPr id="7" name="Szövegdoboz 6"/>
          <p:cNvSpPr txBox="1"/>
          <p:nvPr/>
        </p:nvSpPr>
        <p:spPr>
          <a:xfrm>
            <a:off x="233264" y="1902316"/>
            <a:ext cx="8568952" cy="4154984"/>
          </a:xfrm>
          <a:prstGeom prst="rect">
            <a:avLst/>
          </a:prstGeom>
          <a:noFill/>
        </p:spPr>
        <p:txBody>
          <a:bodyPr wrap="square" rtlCol="0">
            <a:spAutoFit/>
          </a:bodyPr>
          <a:lstStyle/>
          <a:p>
            <a:r>
              <a:rPr lang="hu-HU" sz="2400" dirty="0">
                <a:solidFill>
                  <a:srgbClr val="663300"/>
                </a:solidFill>
                <a:latin typeface="Comic Sans MS" pitchFamily="66" charset="0"/>
              </a:rPr>
              <a:t>Nem mondhatjuk meg a méheinknek, hogy melyik virágra szálljanak… A közhiedelemmel ellentétben nem minden méz </a:t>
            </a:r>
            <a:r>
              <a:rPr lang="hu-HU" sz="2400" dirty="0" err="1">
                <a:solidFill>
                  <a:srgbClr val="663300"/>
                </a:solidFill>
                <a:latin typeface="Comic Sans MS" pitchFamily="66" charset="0"/>
              </a:rPr>
              <a:t>bio</a:t>
            </a:r>
            <a:r>
              <a:rPr lang="hu-HU" sz="2400" dirty="0">
                <a:solidFill>
                  <a:srgbClr val="663300"/>
                </a:solidFill>
                <a:latin typeface="Comic Sans MS" pitchFamily="66" charset="0"/>
              </a:rPr>
              <a:t>. A feltételrendszer szerint </a:t>
            </a:r>
            <a:r>
              <a:rPr lang="hu-HU" sz="2400" dirty="0" err="1">
                <a:solidFill>
                  <a:srgbClr val="663300"/>
                </a:solidFill>
                <a:latin typeface="Comic Sans MS" pitchFamily="66" charset="0"/>
              </a:rPr>
              <a:t>bioméz</a:t>
            </a:r>
            <a:r>
              <a:rPr lang="hu-HU" sz="2400" dirty="0">
                <a:solidFill>
                  <a:srgbClr val="663300"/>
                </a:solidFill>
                <a:latin typeface="Comic Sans MS" pitchFamily="66" charset="0"/>
              </a:rPr>
              <a:t> (pollen, propolisz stb. is) csak természetes növényállományból (akác, hárs, selyemkóró stb.) vagy </a:t>
            </a:r>
            <a:r>
              <a:rPr lang="hu-HU" sz="2400" dirty="0" err="1">
                <a:solidFill>
                  <a:srgbClr val="663300"/>
                </a:solidFill>
                <a:latin typeface="Comic Sans MS" pitchFamily="66" charset="0"/>
              </a:rPr>
              <a:t>bio</a:t>
            </a:r>
            <a:r>
              <a:rPr lang="hu-HU" sz="2400" dirty="0">
                <a:solidFill>
                  <a:srgbClr val="663300"/>
                </a:solidFill>
                <a:latin typeface="Comic Sans MS" pitchFamily="66" charset="0"/>
              </a:rPr>
              <a:t> növényekből (repce, napraforgó stb.) származhat. Előírás a megkötéseket tartalmaz a gyűjtés helyével, a méhekkel való kíméletes bánásmóddal kapcsolatban. A méhek- illetve a kaptár kezelésére csak természetes anyagok használhatók. A </a:t>
            </a:r>
            <a:r>
              <a:rPr lang="hu-HU" sz="2400" dirty="0" err="1">
                <a:solidFill>
                  <a:srgbClr val="663300"/>
                </a:solidFill>
                <a:latin typeface="Comic Sans MS" pitchFamily="66" charset="0"/>
              </a:rPr>
              <a:t>bioméhészet</a:t>
            </a:r>
            <a:r>
              <a:rPr lang="hu-HU" sz="2400" dirty="0">
                <a:solidFill>
                  <a:srgbClr val="663300"/>
                </a:solidFill>
                <a:latin typeface="Comic Sans MS" pitchFamily="66" charset="0"/>
              </a:rPr>
              <a:t> előírásai nagyon szigorúak, igen magas szintű szaktudást és biológiai szemléletet igényelnek.</a:t>
            </a:r>
          </a:p>
        </p:txBody>
      </p:sp>
      <p:pic>
        <p:nvPicPr>
          <p:cNvPr id="6" name="Kép 5" descr="meh (1).jpg"/>
          <p:cNvPicPr>
            <a:picLocks noChangeAspect="1"/>
          </p:cNvPicPr>
          <p:nvPr/>
        </p:nvPicPr>
        <p:blipFill>
          <a:blip r:embed="rId3" cstate="print"/>
          <a:stretch>
            <a:fillRect/>
          </a:stretch>
        </p:blipFill>
        <p:spPr>
          <a:xfrm>
            <a:off x="0" y="6453336"/>
            <a:ext cx="444459" cy="278284"/>
          </a:xfrm>
          <a:prstGeom prst="rect">
            <a:avLst/>
          </a:prstGeom>
        </p:spPr>
      </p:pic>
    </p:spTree>
    <p:extLst>
      <p:ext uri="{BB962C8B-B14F-4D97-AF65-F5344CB8AC3E}">
        <p14:creationId xmlns="" xmlns:p14="http://schemas.microsoft.com/office/powerpoint/2010/main" val="1276660730"/>
      </p:ext>
    </p:extLst>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nodeType="clickEffect">
                                  <p:stCondLst>
                                    <p:cond delay="0"/>
                                  </p:stCondLst>
                                  <p:childTnLst>
                                    <p:animMotion origin="layout" path="M 0.03159 0.0007 C 0.03802 -0.00162 0.0401 -0.00324 0.04236 -0.0118 C 0.0427 -0.02407 0.04253 -0.03634 0.04357 -0.04838 C 0.04652 -0.08588 0.09513 -0.07338 0.10902 -0.07384 C 0.11041 -0.07963 0.11111 -0.08565 0.11267 -0.0912 C 0.11371 -0.09514 0.11597 -0.09861 0.11736 -0.10231 C 0.11545 -0.12523 0.11493 -0.14745 0.09947 -0.16111 C 0.09305 -0.17778 0.08975 -0.16204 0.10069 -0.18657 C 0.09982 -0.19861 0.09947 -0.21088 0.09826 -0.22292 C 0.09757 -0.2294 0.09427 -0.23727 0.09826 -0.24375 C 0.10243 -0.25046 0.11354 -0.25671 0.11979 -0.25949 C 0.12829 -0.26713 0.12691 -0.26366 0.13402 -0.26898 C 0.13645 -0.27083 0.13836 -0.2743 0.14114 -0.27546 C 0.15191 -0.28032 0.16215 -0.28356 0.16614 -0.2993 C 0.16736 -0.31134 0.16753 -0.32384 0.16979 -0.33565 C 0.17031 -0.37592 0.14809 -0.44213 0.18159 -0.45787 C 0.19027 -0.45741 0.19913 -0.45717 0.20781 -0.45625 C 0.21857 -0.45509 0.22882 -0.44676 0.23871 -0.44213 C 0.25364 -0.42222 0.27274 -0.4412 0.28871 -0.44676 C 0.29444 -0.45185 0.2901 -0.44884 0.29704 -0.45162 C 0.29947 -0.45255 0.30434 -0.45486 0.30434 -0.45486 C 0.30694 -0.46042 0.3092 -0.46227 0.31371 -0.46435 C 0.31927 -0.46389 0.32482 -0.46389 0.33038 -0.46273 C 0.33611 -0.46134 0.34236 -0.45671 0.34826 -0.45486 C 0.35382 -0.45602 0.35833 -0.45764 0.36371 -0.45949 C 0.36875 -0.46412 0.37482 -0.46667 0.38038 -0.4706 C 0.38732 -0.48472 0.37777 -0.4669 0.38645 -0.47847 C 0.38784 -0.48032 0.38871 -0.48287 0.38993 -0.48495 C 0.40225 -0.50417 0.41371 -0.49676 0.43402 -0.49768 C 0.43888 -0.49977 0.44184 -0.50255 0.44704 -0.50393 C 0.44861 -0.50509 0.45017 -0.50625 0.45191 -0.50717 C 0.45347 -0.50787 0.45503 -0.50787 0.45659 -0.5088 C 0.46111 -0.51134 0.46388 -0.5162 0.46857 -0.51829 C 0.4717 -0.52384 0.47395 -0.52986 0.47691 -0.53565 C 0.47847 -0.5456 0.47882 -0.54722 0.47934 -0.55949 C 0.48072 -0.59282 0.47413 -0.60347 0.496 -0.6118 C 0.50486 -0.61991 0.50052 -0.6169 0.50902 -0.62153 C 0.51232 -0.62801 0.5151 -0.62824 0.51979 -0.63264 C 0.52118 -0.6338 0.52204 -0.63588 0.52326 -0.63727 C 0.5243 -0.63842 0.52569 -0.63935 0.52691 -0.64051 C 0.52899 -0.64606 0.53125 -0.65116 0.53402 -0.65625 C 0.53472 -0.66018 0.53732 -0.66342 0.53767 -0.66736 C 0.53871 -0.68217 0.53784 -0.69699 0.53871 -0.7118 C 0.53888 -0.71528 0.53888 -0.71967 0.54114 -0.72153 C 0.54809 -0.72731 0.54184 -0.72199 0.55191 -0.73102 C 0.55434 -0.7331 0.55902 -0.73727 0.55902 -0.73727 C 0.56197 -0.74305 0.56423 -0.74329 0.56857 -0.74676 C 0.57447 -0.76991 0.57118 -0.75301 0.56979 -0.7993 C 0.57013 -0.80833 0.56961 -0.81736 0.571 -0.82616 C 0.57135 -0.82801 0.57343 -0.82801 0.57447 -0.8294 C 0.57586 -0.83125 0.57656 -0.8338 0.57812 -0.83565 C 0.58836 -0.84768 0.60347 -0.85 0.61145 -0.86597 C 0.61111 -0.8713 0.61093 -0.87639 0.61024 -0.88171 C 0.6092 -0.89051 0.60659 -0.88842 0.60659 -0.8993 " pathEditMode="relative" ptsTypes="fffffffffffffffffffffffffffffffffffffffffffffffffffffA">
                                      <p:cBhvr>
                                        <p:cTn id="6" dur="3000" fill="hold"/>
                                        <p:tgtEl>
                                          <p:spTgt spid="6"/>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429</TotalTime>
  <Words>1154</Words>
  <Application>Microsoft Office PowerPoint</Application>
  <PresentationFormat>Diavetítés a képernyőre (4:3 oldalarány)</PresentationFormat>
  <Paragraphs>67</Paragraphs>
  <Slides>16</Slides>
  <Notes>1</Notes>
  <HiddenSlides>0</HiddenSlides>
  <MMClips>0</MMClips>
  <ScaleCrop>false</ScaleCrop>
  <HeadingPairs>
    <vt:vector size="4" baseType="variant">
      <vt:variant>
        <vt:lpstr>Téma</vt:lpstr>
      </vt:variant>
      <vt:variant>
        <vt:i4>1</vt:i4>
      </vt:variant>
      <vt:variant>
        <vt:lpstr>Diacímek</vt:lpstr>
      </vt:variant>
      <vt:variant>
        <vt:i4>16</vt:i4>
      </vt:variant>
    </vt:vector>
  </HeadingPairs>
  <TitlesOfParts>
    <vt:vector size="17" baseType="lpstr">
      <vt:lpstr>Office-téma</vt:lpstr>
      <vt:lpstr>1. dia</vt:lpstr>
      <vt:lpstr>2. dia</vt:lpstr>
      <vt:lpstr>3. dia</vt:lpstr>
      <vt:lpstr>4. dia</vt:lpstr>
      <vt:lpstr>5. dia</vt:lpstr>
      <vt:lpstr>6. dia</vt:lpstr>
      <vt:lpstr>7. dia</vt:lpstr>
      <vt:lpstr>8. dia</vt:lpstr>
      <vt:lpstr>9. dia</vt:lpstr>
      <vt:lpstr>10. dia</vt:lpstr>
      <vt:lpstr>11. dia</vt:lpstr>
      <vt:lpstr>12. dia</vt:lpstr>
      <vt:lpstr>13. dia</vt:lpstr>
      <vt:lpstr>14. dia</vt:lpstr>
      <vt:lpstr>15. dia</vt:lpstr>
      <vt:lpstr>16. dia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dia</dc:title>
  <dc:creator>user</dc:creator>
  <cp:lastModifiedBy>user</cp:lastModifiedBy>
  <cp:revision>35</cp:revision>
  <dcterms:created xsi:type="dcterms:W3CDTF">2013-02-18T15:44:15Z</dcterms:created>
  <dcterms:modified xsi:type="dcterms:W3CDTF">2013-02-18T23:03:43Z</dcterms:modified>
</cp:coreProperties>
</file>