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A8CA9F-D1FF-4BA9-AA30-C59C87EADDDC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336B60C-AEC9-4AC5-9A13-CD04B1D4EDA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Buckethead%20-%20Soothsayer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H&#225;rsk&#250;t%20-%20Meg&#250;jul&#243;%20Energia%20K&#246;zpont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Napenergia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Q5thcGN0a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27584" y="2060848"/>
            <a:ext cx="3431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megújuló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984935" y="2060848"/>
            <a:ext cx="3125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ENERGIÁK</a:t>
            </a:r>
            <a:endParaRPr lang="hu-H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846" name="AutoShape 6" descr="data:image/jpeg;base64,/9j/4AAQSkZJRgABAQAAAQABAAD/2wCEAAkGBhESERIUEhMUFRQVFhIUFhcWFBYaGBcVFhgVFRMUFBcXHCYeFxojGRQVHy8gIycpLSwtFx4xNjAqNSYrLCkBCQoKDgwOGg8PGiwkHyAtKSwqLSosLC8sLiwsKSksLCwqLDAsLDAsLCwsLywvLC4sLC0pLCwsLCksLCwsLCksL//AABEIAOEA4QMBIgACEQEDEQH/xAAcAAEAAQUBAQAAAAAAAAAAAAAABgECAwQHBQj/xABDEAABBAADBgMGAwYEAwkAAAABAAIDEQQhMQUGEkFRYQcTcSIygZGhsRTB0SMzQlJi8HJzsuEVNPEkJUNTVIKTo9L/xAAaAQEAAgMBAAAAAAAAAAAAAAAABAUBAgMG/8QAMhEAAgECBAIJAwQDAQAAAAAAAAECAxEEEiExQVETYXGBkaGx0fAyM8EFNOHxIjWyI//aAAwDAQACEQMRAD8A4aiIgCIiAIiIAiIgCIiAIiIAtjAMuRo7ha6yYd9OaehB+q2jujWesXY7PtvZAj2TA9luc/i4iDkKuhS4vM0hxvW11vwt27JLJ+FlbxxPcWOacwP6h0I6qE+IOz2Q4qRrNA9wHoCVPxP+cVLl88iowP8A5VHC2/ql+dyLoiKuLkIiIAiIgCIiAIiIAiIgCIiAIiIAiIgCIiAIiIAiIgCIiALJFGDqaA1P2A7rGssGdt5H7gGlmO5iWx1bwefckrmj2/Kl4OvEG0K7qAbyPccQ4P769c8/mpV4NeZ+Nh4brjF/4f4vpa8rxIaz8ZNw1XmP0/l4tPsrCTzUk+z8lRTWXEtdvoiHkKiukGZ+fzVqr2XCCIiwAiIgCIiAIiIAiIgCIiAIiIAiIgCIiAIiIAiIgCIiALZwwABs0XBwb06WTy5hYY4S7TTmeQ9SrpXCgBnV59b/ACW8dNTSWuh2XwvYIcDjpmgebHE0NPTiJBIXKNuYlz5HE8yfous7iRlmx8e45AtiaO5u6XIdpOt7+1H4/wBlTK30W+bIrMLrVu+v/p/wagkPY+oVQLvLMC8ljVWurNQk+Za25FEVSqLFjIRVpUWLAIiIAiIgCIiAIiIAiIgCIiAIiIAiIgCIiAIivihLjl8TyA6lErmG7GV7P2bSOV2PUmj9K+Sws1HqFsRy5taL4cwb53rly0WvHqPULeXA0jxO2bLNbvzf57P9IXGZXW9987/UfZdp2Ph3O2BiA0WWzMJroAASuLYlrmSG9QSpeI2Xb+EV2C3fZ+Wa6LK9+hGV9Fbx3kfnzUOyLS5baWrnQuBqk4QNTfYfqmuwuixFUlUWpkIiIAiIgCIiAIiIAiIgCIiAIiIAiKoWUrgAK7yT/ZCttUWdEY1Mnldwjn5UDl9z1KsLiVRL8hbmVa6jY1Ga2Wy37oAfd5DXpw3obvRaquYMx6hIuxiUUyf+H/iLJhHGN1Oifk9jsw4c/ivR8Rd0YeBmKw/7mW3Ac2ke8wrnGHjLpqH8x+67HvdH5GxcIx5p7jJIBz4XDI/ZTqTzRal80ZU149HUTh2+aXnc4pJy9FYshOR9cvjaxqAy3ReZCrERL3MhERYAREQBERAEREAREQBERAVVFVUWzAREWoCIiAIiIAiIgCyxGg486H3WJbcGFe/gZG0uc83Q7WB6AZ5raKb2NJtJakp8Nd1H4vENoezq48g0VxEle14y7yMmxHlxG442tjbWlN1I+Kmng1s5pbOA/wBlkAiJBy4n257gRlkbF9lE99dzXYciVzIZYXEtLmDOudG8nVmO4Vh0aUXBPW3ruUzquU1VktG35aL18TlxGRHQA/HL9ViW5tLCmKQgGxTS11VxNLQWuruCMlrPGQPXX1UGSs2uRcQkmk1syxERczoEREAREQBERAEREAREQBERAZozbS3pbh8NfmPssKvifRB+fpz+iukhrMXXOxRHqFtujXZmJFkigc400EnsPqtmHZrr9sFrBZcctBma7nQJGEpbIxKcY7s0kXpR4vDu9l8XCMwHxuPEOhcHGn/RUOxHkjy3Rvaa4SJGNJvkWucCDypbdG39OvYadMl9enbt4nnIr5oXMcWuBDgSCCKII1BVi5nZO5VFswbLmeAWRSOB0IY4g8tQKWz/AMMjiv8AEPp2gjjLXOu6PGb4WjXmT2XRQk9bHKVaCdr3fJas8217WHge3CnI8UzwGaA+W2y89S0u4R09lazdoQMNsgsj3fMeXD1c0AA+milfhjF+J2hD5/7S5GA8WlX7oGgHYZLrSSva99yNXnJxvlsk1v5bdftYm+4eGlg2Tj3kFtsjaD3vMD4Fa+5m1WYxk+CldXmZxk6CUafPRa/ir4hTB8mFZTImuLA1oAB4cs67ry/B7Z4kxPmvOUYfMe/ALA+amKdnlXb5KxWypXXSPsXXdu/dqedvFuzi8IXMxETnw5inX7OntQyV7Jy9OoUSn2ZQLo3CSLLiOjmXykZq03lYsd11qbxFfisTJh8S79jIS2iBTLya4dwaPzXOdubOlwWJLgBWYIIBa5p1B5FpC51YK135cP46jth6jUsseO19L/z1+KdiMovVxWxXOe4wVJGTbeFzS4A6BzfeBGmi1H7KnGsUg9WO/RQnTkuBaRrQkt1+TVRVIVFzOwREQBERAEREAREQBXxxE2dANSdOysVbWUYZlMgb7uZ5u/8AzenrqqR4p7dHH5rEizmfAxlXE2JMdI4UXGumg+NarXRFhtvcyopbBbTNlzkAiKQg5ghjiCOoNLb2ZgzHc8jSGMHEziFcbz+7DQfeFkOPKh3WjPjpHuLnPc5x1JJW+VRV5HHPKUmoWsuPXyPZ2hhmOjiOIkMeIqnCi4mMZMMgGbH1lR1ABK88YPD/APqP/qd+q0CVRbSqJu+X1NYUZRVsz7rW7tHoSCURYmRwifKH8NRNcGhp4BlGKORIGXcry/8AhGI/8mX/AON/6Lf3T3dfjJ2Rs1c4Aeq6riPCzBQngmx8bXjUU40emq7KHS6y36vbUjSqdA8sXdK29tO+6OM4fAPdJwFpBuiCCCPUFdv3Z2Dhtj4eLGYk3M9vFFGPTJzifVZcBsXZOGcJp8Y3EeWAGsDDZr3Q46mu6554j79Ox0xI9mNvssaNA0aBdFCNK/8AXd7nJ1J4hpejv3v8I8De3bP4nEPf1c5x9SVJPCve1mEnHGLa4Fjh/S7I0oATauhlLXAjkoyqvPmfEmyw6dJQXDbtOmeJe7QgkbPh78p4D2HscyPgsWExzNoYQQvI86O+Ak5uaf8Aw/UHMfFSnczHjaGzMRh5KLoozLETqOH3gD/eq4/iJXQTO4TVFS5zUXm4Pf3K2nSdRZNmtvHVeO3VYtxexJo3EcJyWqMTKw5Oe09nEKVYTfcuc3zWh3I2Ab9Vs71butkaJ8OBwuAcQM+E82nmM+q5OjFrNSZJjiZxkoV42vxI6MY6eB4e8l8P7RrnZkscQ1zC455OLSPUryZBmVv7JyfKwgEOimBu/wCFpkaRXPiY1abgCAdOR+H+y4yvKKb39viJVNKEnFbb+P8AKZiRX8A6j6/ornQ1zsdgfzXLKyRdGJFkLR0crCsNWCZRERYMhERAEREARFfDHxGvn2HMolcw3YpHGXEBoJJ0AFn5BetsjZsjXOe6F5MbHPaHMdReCOG8s6u67LUhxZY15j9kn2Ls3wm79Lpa7sU8ii9xHdxXWOWFm9ThNTqJxWi8zcxMo4iZXOlfeftZDr7Wdn0yWF0ER0kodHNNjsayK1EWHO/A3VO2z+dhtPljbk1gf1c7iF+gBFBBiIz70Vf4XOH+q1qrLh4C9waOaZm3ol4GXBJXbfizo3g/5bcdA5rvZ8wAh1W1xBoGsiDyK8/xNlnjxk1kj9o/6kkKYbj7ixYWOPF4qcQtJDmtz4n8OYICivixt6HE4h74swSK+Aq1OlpT5aedyog1Kunum/Jrf25kJn2hIci46D7LXech8T/fyVXts0O32Vshz9MlAk273LiMUtkWoiLQ3OveCwIGIPL8PNfyXNN4T+3cuneEm08OIp4pZBH5sXAHHkV6ON8DTNckU0Lw7MEEi/pSsJxvTSvyKelNxrN2vvt7HDgVNNzdov4JGk5FpaR2Xj72bryYKZ0bxRaaKzbl49rJuFwtrsj6HIrlh706qTO+LtWw7lE89+JEWJLiLbZDm9WuBa8drBOaw4/CiOV8bTbci09QQHMvvRC397Nm+VO7MEE6jn3Wptc35J5mGOzzJHE0E/AAfBazTWZPg/X4jpSkpZJLireG35POVQeizE6Zi/S/S1Y5xGvzr7FcXGxLvce0P5vqrXOJ1VA49Uc61hszYoiItTIREQBXNdX/AEB+6tV8QF56Z/qsrcw9jM9ja9qmmgfZ75ixoPmsb3tqm33J1Py0Cse8k2Vkhyt3wHqf0/RbXu9DS1lqHCmD+o38BY+9/JYVVzycybVFq2bpBEV8MXE5rRqSB8zSwtQ3Y9bd3dibFva2NpPEaHc9l1LZHhDHhnNfi54YgKJBeC6uYAXkeDbmnaELW3wsLmgnnk4l3ayVH9/9szfipBxHN77+ZVhGMKcc3y/UVNSVStPJ1vTZWST148eo9fxR3u/EziPD35bAI4wP5W81z+R3CLLg55PLOhnefW60VfMcYyQbcSeLrw5fS7WmuFSez+f2TaNHKrePzkXGQnmrURRrkoK5jbNKgaTotvCQ25rdSSCfyC2jG7NZSyon24W4Us7TMXiKFnvSPyH+57KVbY8SYsDF5GEcXFtjzDzPMtbyXr4fYkjt36HslrnS11bp/uvn3aIcJHBxztT5z6ONlzsU9Ok61TNJ20v12fL5c3d4d4ZMXIXyEuJNknVW7uRcU7V5a9jdd1ThRacnKqm+ZYVoqnQko8je34kb53C3MDQ9e60trscyDCWTZjeQeEigXupgPOqv/wBy2t8MORiAD1r7Km1nmVk7Qf3EpPCTZ8oBsNt9C0XX8y71NZT5/H+CHRdoUuW79PVngOzz+aoASqB1K+V2ZHK1D31LXqLHNI1VFcH8uSrbT1H1WLIXLEVXVyVFgyEREAREQF8cfEay65/VVlfeQ0GQ/M/FXABoN6kZDpfM/BYVs9FY1WruFUNJ0VFuslcyEUS0uflRIsNFHTlZ+hSKvuJStsWwYLIOk9lmZ/qdXJg59L0SPFNbZjYQ6qBLrq9S0UM+61pJC424knqTanfhjujHjJQJDTQHOcf6W5ldaazO0dOsj1pZI5p68LfPyel4IMIx8Vg+87/S5RvxGwzmYyUOFEPePqV1TD75bI2a/wDYQPe8Ajjc4A9DQ5fJQ/fueHaDXYtg4HkjiZry94HvWilSptxcFwXo2V0a0VUVR8W+fFLj3HOIHU5nyPxNEfIrA4ZrILAB6G1Wdg94e6foehUJ6xLhbmFXMHXQf2ArVe7IVz5/ktEbMpZOX0Xt7rNBn61X0/6LxRkO5+yk+5uypDJxkU2sydAOpUjDpuoiHjJJUZdhPt1d9jHjPKmcTC8GN7ScuF2V12UP8SN0n4adxA9g5tPJzTm0g+i8PbONrE8TTofzXT9pE4nYkbz7TopHMJ5hrhYClyaq5o/OorYKWHUJLl7X9zii9DYR/bMWjK2iR3K2NmThkjXHkq6Gk0XVVZqbtyJHvRCXzwtGrnNA9TXNeXhJw7GScLspDiGtN0HeYHhgPYkt1Uxx2Bjndhp4STwui4wdWu5+oNFc3e0g0VMxH+M8/N38CtwSVSm6fFK3i37GziNlTRt4nxPa3IWWkCzpmsBHFnz5j8ws+ztouhcSKc0jhex3uvadWuH90thmKwuRMMgIv2Wy+y7+WyRY+CjJQezt2/0T3KpHdX617NlmHwcQiEkrne05zWsZXES0AucXHJoHEOpPZVdjYmse2JjreAC55aSGgg0wACrrMrDj9oGWhwtYxt8DGig0Gr7kmhmSStRYc0tIiNNy1n4X06vnMIiLkSAiIgCIiAy4jUHqG/QV+SxK5z7rsK/v5q1ZerMJWQW4Y+OJpGZj4g4c+EniDq6WSD8FqUs+BDvMZwmjYz6DmT2q1vDk+JrPa/LU110Xwj3gjgxAbJ7jg6N3+F+RK5/iXtL3FoppJIHQXkq4TEFjw4cis055JdRyr0+lp24795OPE/dN2GncRmw+0x3JzToQsO6cjJoXwE08j2LPMfw/FTrCRHaOyCCLkw+YJ5xuFkX2K5Hg7hxIAPNTZPJUUuejKyC6Wk6b3jqvbuehi2pgnRSOBFFuVfQgrUD+EkVYPI9NQVK9+AHOa8Xbw27/AJqF/UfVRJw9kepH2/VRq0ck3Yn4ap0tNNmWLEURwgDXudOpWOIZ2eZH11SIhuZ1o0PpZRhrM5nkPzK5p3tckW3selu/gfNmAd/dr3t69v8AlkwQ+ywZZc6ys9V5O6B/bLBvR+/Kkp5aGaO7ZXSiqmLyy2SueW0Oe7qSu1buYR7dj4kSimny3NJytwvIdclxvZs4ZI0nS13Lau0W4/ZcfkmjA0B7O1VxBZwi3Zr+ovZcLP28lqcM2g0CR9dVrLPjYi17gdbWBQpbstIfSiV7j7QcJeC8jQzOWfVU27ulMJHFrcvRRmCdzDbTRXsYfe6dvP6qVCrCUMlTgQKuHqxqurRtrujQm2PM3VpWo5hGopS/B77lzgJGNdeWbQf91TfXCw02SJvDYbY7867LEqMHFyg9jMMVUVRU6sbX2IeiIohYhERAEREAREQBVVEQFVuYKMMqR5puYAqy7KiAOQzqytJe5s7YUuKdDHE0uJZQAFn3n6LrTTbutzjWkorV2XE8NZ8FHxSNHddYwPgkWMDsVNDBfKR/tfJbUe5uyYCC7GNeRyjjv5EldoYdt6v8kSrjUk0l42XqXbXxv4PZMDYsjMHPkPWjQHouS4CTzMQ0nmVM/EXeuKYMihyjjbwMB1rqe659DKWkEahb4iaU0uRzwdJunKT3ei8PfUmm/wDh+EsawGgyM33LWk/W1D5JOVZGj8ef6fBTzdzeSPFBuHxLGuy4GvOTm8m5jUA1kVFN5Nkuglc1wIpxHppkldZl0kWZwksj6GSs0eS91r09l7EkxDgGDkF5bWk6C1ON1IJGRSOoim5ntp+YXLD0+klZ7HfGVnRp3juZt3N1xFJxSSNa0akkZegGZUV3jmDpiRorMftWUvcOI1ZXnOcTqtq1WLjkgtDTDYean0tR3bRRdO8G9p/9oELz7ElxuB6OGX1pcxUz8LP+eh/zY/8AUFph3aduZ1xkU6V3wsaW/wDsowYqRh/hc5vyJUZXQfGUf94T/wCY5c+Wtf62zbC/aS5XXgERFxJJtbNjuVg7qT77SNDI2tv3W3f81ZqMbNk4ZWE9VLd9NluMUMrc2OaDfK9HN9QVMpfZlbcrMR+5pt7EIREUMswiIgCIiAIiICqKiLNwVXWfAjiOLjyvhEpB6DhNj0srkq694M4tkTcQ5zg0/h5Q0n+bKgO6kYe7bS5MhYySjGLfNET353kndiX28m3O591Fn7RlOritreF5M7rXmLWtUk5vU2w1KCpxdtSrnE6qiIuBLM+DxRjeHDkpxLtvDYtjTN+8AAJ/mrIE96UARd6VZ09N0Ra+FjWs72a4oncM2AhBcRxHkLAHxOq0dp78Ocx0UTQxh1Dcga0s6lRO1RbyxUmrRVjlDAwTvNuT6y57rJPVWoiik8KT+Hz3jFxlnvcbK9bFKMKSbiYjgxTHdHNPyNrvh/uIi4z7MiYeO+HAxryBRIjJ9S0WuVrq/jliWSYlz2ODmlseYNjQWuUJXTUlfkvQxhJJxbW2Z+oREXAllQVNt3t5GPw7sNN7pIcL/hcMr+IKhCqDS60qrpu6I+IoKtGzJfidzmOsxPB7A/koti8G6NxDgve3LxbvPaC41bfupN4vYXDiYmADhIactLIz+qlTpwqU88VYg061SjW6Kcr3t2nNERFALYIiIAiIgCIiALpXh/8AuXeiIrH9O+93FL+t/te9EJ3j/fvXloihVfrfaWeH+1HsQREXM7hERAEREAREQBSLcj/mB8PuiKRhvux7SHjv28+wkfiT7jfgudIikfqP32Q/0X9pHvCIiry4CIiAkW5P/MD4KSeI/uD4IiuKP7OR5rE/7On2HOURFTnpQ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848" name="AutoShape 8" descr="data:image/jpeg;base64,/9j/4AAQSkZJRgABAQAAAQABAAD/2wCEAAkGBhESERIUEhMUFRQVFhIUFhcWFBYaGBcVFhgVFRMUFBcXHCYeFxojGRQVHy8gIycpLSwtFx4xNjAqNSYrLCkBCQoKDgwOGg8PGiwkHyAtKSwqLSosLC8sLiwsKSksLCwqLDAsLDAsLCwsLywvLC4sLC0pLCwsLCksLCwsLCksL//AABEIAOEA4QMBIgACEQEDEQH/xAAcAAEAAQUBAQAAAAAAAAAAAAAABgECAwQHBQj/xABDEAABBAADBgMGAwYEAwkAAAABAAIDEQQhMQUGEkFRYQcTcSIygZGhsRTB0SMzQlJi8HJzsuEVNPEkJUNTVIKTo9L/xAAaAQEAAgMBAAAAAAAAAAAAAAAABAUBAgMG/8QAMhEAAgECBAIJAwQDAQAAAAAAAAECAxEEEiExQVETYXGBkaGx0fAyM8EFNOHxIjWyI//aAAwDAQACEQMRAD8A4aiIgCIiAIiIAiIgCIiAIiIAtjAMuRo7ha6yYd9OaehB+q2jujWesXY7PtvZAj2TA9luc/i4iDkKuhS4vM0hxvW11vwt27JLJ+FlbxxPcWOacwP6h0I6qE+IOz2Q4qRrNA9wHoCVPxP+cVLl88iowP8A5VHC2/ql+dyLoiKuLkIiIAiIgCIiAIiIAiIgCIiAIiIAiIgCIiAIiIAiIgCIiALJFGDqaA1P2A7rGssGdt5H7gGlmO5iWx1bwefckrmj2/Kl4OvEG0K7qAbyPccQ4P769c8/mpV4NeZ+Nh4brjF/4f4vpa8rxIaz8ZNw1XmP0/l4tPsrCTzUk+z8lRTWXEtdvoiHkKiukGZ+fzVqr2XCCIiwAiIgCIiAIiIAiIgCIiAIiIAiIgCIiAIiIAiIgCIiALZwwABs0XBwb06WTy5hYY4S7TTmeQ9SrpXCgBnV59b/ACW8dNTSWuh2XwvYIcDjpmgebHE0NPTiJBIXKNuYlz5HE8yfous7iRlmx8e45AtiaO5u6XIdpOt7+1H4/wBlTK30W+bIrMLrVu+v/p/wagkPY+oVQLvLMC8ljVWurNQk+Za25FEVSqLFjIRVpUWLAIiIAiIgCIiAIiIAiIgCIiAIiIAiIgCIiAIivihLjl8TyA6lErmG7GV7P2bSOV2PUmj9K+Sws1HqFsRy5taL4cwb53rly0WvHqPULeXA0jxO2bLNbvzf57P9IXGZXW9987/UfZdp2Ph3O2BiA0WWzMJroAASuLYlrmSG9QSpeI2Xb+EV2C3fZ+Wa6LK9+hGV9Fbx3kfnzUOyLS5baWrnQuBqk4QNTfYfqmuwuixFUlUWpkIiIAiIgCIiAIiIAiIgCIiAIiIAiKoWUrgAK7yT/ZCttUWdEY1Mnldwjn5UDl9z1KsLiVRL8hbmVa6jY1Ga2Wy37oAfd5DXpw3obvRaquYMx6hIuxiUUyf+H/iLJhHGN1Oifk9jsw4c/ivR8Rd0YeBmKw/7mW3Ac2ke8wrnGHjLpqH8x+67HvdH5GxcIx5p7jJIBz4XDI/ZTqTzRal80ZU149HUTh2+aXnc4pJy9FYshOR9cvjaxqAy3ReZCrERL3MhERYAREQBERAEREAREQBERAVVFVUWzAREWoCIiAIiIAiIgCyxGg486H3WJbcGFe/gZG0uc83Q7WB6AZ5raKb2NJtJakp8Nd1H4vENoezq48g0VxEle14y7yMmxHlxG442tjbWlN1I+Kmng1s5pbOA/wBlkAiJBy4n257gRlkbF9lE99dzXYciVzIZYXEtLmDOudG8nVmO4Vh0aUXBPW3ruUzquU1VktG35aL18TlxGRHQA/HL9ViW5tLCmKQgGxTS11VxNLQWuruCMlrPGQPXX1UGSs2uRcQkmk1syxERczoEREAREQBERAEREAREQBERAZozbS3pbh8NfmPssKvifRB+fpz+iukhrMXXOxRHqFtujXZmJFkigc400EnsPqtmHZrr9sFrBZcctBma7nQJGEpbIxKcY7s0kXpR4vDu9l8XCMwHxuPEOhcHGn/RUOxHkjy3Rvaa4SJGNJvkWucCDypbdG39OvYadMl9enbt4nnIr5oXMcWuBDgSCCKII1BVi5nZO5VFswbLmeAWRSOB0IY4g8tQKWz/AMMjiv8AEPp2gjjLXOu6PGb4WjXmT2XRQk9bHKVaCdr3fJas8217WHge3CnI8UzwGaA+W2y89S0u4R09lazdoQMNsgsj3fMeXD1c0AA+milfhjF+J2hD5/7S5GA8WlX7oGgHYZLrSSva99yNXnJxvlsk1v5bdftYm+4eGlg2Tj3kFtsjaD3vMD4Fa+5m1WYxk+CldXmZxk6CUafPRa/ir4hTB8mFZTImuLA1oAB4cs67ry/B7Z4kxPmvOUYfMe/ALA+amKdnlXb5KxWypXXSPsXXdu/dqedvFuzi8IXMxETnw5inX7OntQyV7Jy9OoUSn2ZQLo3CSLLiOjmXykZq03lYsd11qbxFfisTJh8S79jIS2iBTLya4dwaPzXOdubOlwWJLgBWYIIBa5p1B5FpC51YK135cP46jth6jUsseO19L/z1+KdiMovVxWxXOe4wVJGTbeFzS4A6BzfeBGmi1H7KnGsUg9WO/RQnTkuBaRrQkt1+TVRVIVFzOwREQBERAEREAREQBXxxE2dANSdOysVbWUYZlMgb7uZ5u/8AzenrqqR4p7dHH5rEizmfAxlXE2JMdI4UXGumg+NarXRFhtvcyopbBbTNlzkAiKQg5ghjiCOoNLb2ZgzHc8jSGMHEziFcbz+7DQfeFkOPKh3WjPjpHuLnPc5x1JJW+VRV5HHPKUmoWsuPXyPZ2hhmOjiOIkMeIqnCi4mMZMMgGbH1lR1ABK88YPD/APqP/qd+q0CVRbSqJu+X1NYUZRVsz7rW7tHoSCURYmRwifKH8NRNcGhp4BlGKORIGXcry/8AhGI/8mX/AON/6Lf3T3dfjJ2Rs1c4Aeq6riPCzBQngmx8bXjUU40emq7KHS6y36vbUjSqdA8sXdK29tO+6OM4fAPdJwFpBuiCCCPUFdv3Z2Dhtj4eLGYk3M9vFFGPTJzifVZcBsXZOGcJp8Y3EeWAGsDDZr3Q46mu6554j79Ox0xI9mNvssaNA0aBdFCNK/8AXd7nJ1J4hpejv3v8I8De3bP4nEPf1c5x9SVJPCve1mEnHGLa4Fjh/S7I0oATauhlLXAjkoyqvPmfEmyw6dJQXDbtOmeJe7QgkbPh78p4D2HscyPgsWExzNoYQQvI86O+Ak5uaf8Aw/UHMfFSnczHjaGzMRh5KLoozLETqOH3gD/eq4/iJXQTO4TVFS5zUXm4Pf3K2nSdRZNmtvHVeO3VYtxexJo3EcJyWqMTKw5Oe09nEKVYTfcuc3zWh3I2Ab9Vs71butkaJ8OBwuAcQM+E82nmM+q5OjFrNSZJjiZxkoV42vxI6MY6eB4e8l8P7RrnZkscQ1zC455OLSPUryZBmVv7JyfKwgEOimBu/wCFpkaRXPiY1abgCAdOR+H+y4yvKKb39viJVNKEnFbb+P8AKZiRX8A6j6/ornQ1zsdgfzXLKyRdGJFkLR0crCsNWCZRERYMhERAEREARFfDHxGvn2HMolcw3YpHGXEBoJJ0AFn5BetsjZsjXOe6F5MbHPaHMdReCOG8s6u67LUhxZY15j9kn2Ls3wm79Lpa7sU8ii9xHdxXWOWFm9ThNTqJxWi8zcxMo4iZXOlfeftZDr7Wdn0yWF0ER0kodHNNjsayK1EWHO/A3VO2z+dhtPljbk1gf1c7iF+gBFBBiIz70Vf4XOH+q1qrLh4C9waOaZm3ol4GXBJXbfizo3g/5bcdA5rvZ8wAh1W1xBoGsiDyK8/xNlnjxk1kj9o/6kkKYbj7ixYWOPF4qcQtJDmtz4n8OYICivixt6HE4h74swSK+Aq1OlpT5aedyog1Kunum/Jrf25kJn2hIci46D7LXech8T/fyVXts0O32Vshz9MlAk273LiMUtkWoiLQ3OveCwIGIPL8PNfyXNN4T+3cuneEm08OIp4pZBH5sXAHHkV6ON8DTNckU0Lw7MEEi/pSsJxvTSvyKelNxrN2vvt7HDgVNNzdov4JGk5FpaR2Xj72bryYKZ0bxRaaKzbl49rJuFwtrsj6HIrlh706qTO+LtWw7lE89+JEWJLiLbZDm9WuBa8drBOaw4/CiOV8bTbci09QQHMvvRC397Nm+VO7MEE6jn3Wptc35J5mGOzzJHE0E/AAfBazTWZPg/X4jpSkpZJLireG35POVQeizE6Zi/S/S1Y5xGvzr7FcXGxLvce0P5vqrXOJ1VA49Uc61hszYoiItTIREQBXNdX/AEB+6tV8QF56Z/qsrcw9jM9ja9qmmgfZ75ixoPmsb3tqm33J1Py0Cse8k2Vkhyt3wHqf0/RbXu9DS1lqHCmD+o38BY+9/JYVVzycybVFq2bpBEV8MXE5rRqSB8zSwtQ3Y9bd3dibFva2NpPEaHc9l1LZHhDHhnNfi54YgKJBeC6uYAXkeDbmnaELW3wsLmgnnk4l3ayVH9/9szfipBxHN77+ZVhGMKcc3y/UVNSVStPJ1vTZWST148eo9fxR3u/EziPD35bAI4wP5W81z+R3CLLg55PLOhnefW60VfMcYyQbcSeLrw5fS7WmuFSez+f2TaNHKrePzkXGQnmrURRrkoK5jbNKgaTotvCQ25rdSSCfyC2jG7NZSyon24W4Us7TMXiKFnvSPyH+57KVbY8SYsDF5GEcXFtjzDzPMtbyXr4fYkjt36HslrnS11bp/uvn3aIcJHBxztT5z6ONlzsU9Ok61TNJ20v12fL5c3d4d4ZMXIXyEuJNknVW7uRcU7V5a9jdd1ThRacnKqm+ZYVoqnQko8je34kb53C3MDQ9e60trscyDCWTZjeQeEigXupgPOqv/wBy2t8MORiAD1r7Km1nmVk7Qf3EpPCTZ8oBsNt9C0XX8y71NZT5/H+CHRdoUuW79PVngOzz+aoASqB1K+V2ZHK1D31LXqLHNI1VFcH8uSrbT1H1WLIXLEVXVyVFgyEREAREQF8cfEay65/VVlfeQ0GQ/M/FXABoN6kZDpfM/BYVs9FY1WruFUNJ0VFuslcyEUS0uflRIsNFHTlZ+hSKvuJStsWwYLIOk9lmZ/qdXJg59L0SPFNbZjYQ6qBLrq9S0UM+61pJC424knqTanfhjujHjJQJDTQHOcf6W5ldaazO0dOsj1pZI5p68LfPyel4IMIx8Vg+87/S5RvxGwzmYyUOFEPePqV1TD75bI2a/wDYQPe8Ajjc4A9DQ5fJQ/fueHaDXYtg4HkjiZry94HvWilSptxcFwXo2V0a0VUVR8W+fFLj3HOIHU5nyPxNEfIrA4ZrILAB6G1Wdg94e6foehUJ6xLhbmFXMHXQf2ArVe7IVz5/ktEbMpZOX0Xt7rNBn61X0/6LxRkO5+yk+5uypDJxkU2sydAOpUjDpuoiHjJJUZdhPt1d9jHjPKmcTC8GN7ScuF2V12UP8SN0n4adxA9g5tPJzTm0g+i8PbONrE8TTofzXT9pE4nYkbz7TopHMJ5hrhYClyaq5o/OorYKWHUJLl7X9zii9DYR/bMWjK2iR3K2NmThkjXHkq6Gk0XVVZqbtyJHvRCXzwtGrnNA9TXNeXhJw7GScLspDiGtN0HeYHhgPYkt1Uxx2Bjndhp4STwui4wdWu5+oNFc3e0g0VMxH+M8/N38CtwSVSm6fFK3i37GziNlTRt4nxPa3IWWkCzpmsBHFnz5j8ws+ztouhcSKc0jhex3uvadWuH90thmKwuRMMgIv2Wy+y7+WyRY+CjJQezt2/0T3KpHdX617NlmHwcQiEkrne05zWsZXES0AucXHJoHEOpPZVdjYmse2JjreAC55aSGgg0wACrrMrDj9oGWhwtYxt8DGig0Gr7kmhmSStRYc0tIiNNy1n4X06vnMIiLkSAiIgCIiAy4jUHqG/QV+SxK5z7rsK/v5q1ZerMJWQW4Y+OJpGZj4g4c+EniDq6WSD8FqUs+BDvMZwmjYz6DmT2q1vDk+JrPa/LU110Xwj3gjgxAbJ7jg6N3+F+RK5/iXtL3FoppJIHQXkq4TEFjw4cis055JdRyr0+lp24795OPE/dN2GncRmw+0x3JzToQsO6cjJoXwE08j2LPMfw/FTrCRHaOyCCLkw+YJ5xuFkX2K5Hg7hxIAPNTZPJUUuejKyC6Wk6b3jqvbuehi2pgnRSOBFFuVfQgrUD+EkVYPI9NQVK9+AHOa8Xbw27/AJqF/UfVRJw9kepH2/VRq0ck3Yn4ap0tNNmWLEURwgDXudOpWOIZ2eZH11SIhuZ1o0PpZRhrM5nkPzK5p3tckW3selu/gfNmAd/dr3t69v8AlkwQ+ywZZc6ys9V5O6B/bLBvR+/Kkp5aGaO7ZXSiqmLyy2SueW0Oe7qSu1buYR7dj4kSimny3NJytwvIdclxvZs4ZI0nS13Lau0W4/ZcfkmjA0B7O1VxBZwi3Zr+ovZcLP28lqcM2g0CR9dVrLPjYi17gdbWBQpbstIfSiV7j7QcJeC8jQzOWfVU27ulMJHFrcvRRmCdzDbTRXsYfe6dvP6qVCrCUMlTgQKuHqxqurRtrujQm2PM3VpWo5hGopS/B77lzgJGNdeWbQf91TfXCw02SJvDYbY7867LEqMHFyg9jMMVUVRU6sbX2IeiIohYhERAEREAREQBVVEQFVuYKMMqR5puYAqy7KiAOQzqytJe5s7YUuKdDHE0uJZQAFn3n6LrTTbutzjWkorV2XE8NZ8FHxSNHddYwPgkWMDsVNDBfKR/tfJbUe5uyYCC7GNeRyjjv5EldoYdt6v8kSrjUk0l42XqXbXxv4PZMDYsjMHPkPWjQHouS4CTzMQ0nmVM/EXeuKYMihyjjbwMB1rqe659DKWkEahb4iaU0uRzwdJunKT3ei8PfUmm/wDh+EsawGgyM33LWk/W1D5JOVZGj8ef6fBTzdzeSPFBuHxLGuy4GvOTm8m5jUA1kVFN5Nkuglc1wIpxHppkldZl0kWZwksj6GSs0eS91r09l7EkxDgGDkF5bWk6C1ON1IJGRSOoim5ntp+YXLD0+klZ7HfGVnRp3juZt3N1xFJxSSNa0akkZegGZUV3jmDpiRorMftWUvcOI1ZXnOcTqtq1WLjkgtDTDYean0tR3bRRdO8G9p/9oELz7ElxuB6OGX1pcxUz8LP+eh/zY/8AUFph3aduZ1xkU6V3wsaW/wDsowYqRh/hc5vyJUZXQfGUf94T/wCY5c+Wtf62zbC/aS5XXgERFxJJtbNjuVg7qT77SNDI2tv3W3f81ZqMbNk4ZWE9VLd9NluMUMrc2OaDfK9HN9QVMpfZlbcrMR+5pt7EIREUMswiIgCIiAIiICqKiLNwVXWfAjiOLjyvhEpB6DhNj0srkq694M4tkTcQ5zg0/h5Q0n+bKgO6kYe7bS5MhYySjGLfNET353kndiX28m3O591Fn7RlOritreF5M7rXmLWtUk5vU2w1KCpxdtSrnE6qiIuBLM+DxRjeHDkpxLtvDYtjTN+8AAJ/mrIE96UARd6VZ09N0Ra+FjWs72a4oncM2AhBcRxHkLAHxOq0dp78Ocx0UTQxh1Dcga0s6lRO1RbyxUmrRVjlDAwTvNuT6y57rJPVWoiik8KT+Hz3jFxlnvcbK9bFKMKSbiYjgxTHdHNPyNrvh/uIi4z7MiYeO+HAxryBRIjJ9S0WuVrq/jliWSYlz2ODmlseYNjQWuUJXTUlfkvQxhJJxbW2Z+oREXAllQVNt3t5GPw7sNN7pIcL/hcMr+IKhCqDS60qrpu6I+IoKtGzJfidzmOsxPB7A/koti8G6NxDgve3LxbvPaC41bfupN4vYXDiYmADhIactLIz+qlTpwqU88VYg061SjW6Kcr3t2nNERFALYIiIAiIgCIiALpXh/8AuXeiIrH9O+93FL+t/te9EJ3j/fvXloihVfrfaWeH+1HsQREXM7hERAEREAREQBSLcj/mB8PuiKRhvux7SHjv28+wkfiT7jfgudIikfqP32Q/0X9pHvCIiry4CIiAkW5P/MD4KSeI/uD4IiuKP7OR5rE/7On2HOURFTnpQ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5850" name="Picture 10" descr="http://4.bp.blogspot.com/_EoPs8s0Jlig/SJge__xqjmI/AAAAAAAAChg/h3BcDA2yYX4/s400/%C5%9Eim%C5%9Fek+,Y%C4%B1ld%C4%B1r%C4%B1m+(Lightning)+Resimleri-+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160240" cy="216024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195736" y="350100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u="dbl" dirty="0" smtClean="0"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</a:rPr>
              <a:t>Iskola</a:t>
            </a:r>
            <a:r>
              <a:rPr lang="hu-HU" dirty="0" smtClean="0"/>
              <a:t>: Vak Bottyán János Általános Iskola</a:t>
            </a:r>
          </a:p>
          <a:p>
            <a:pPr algn="ctr"/>
            <a:endParaRPr lang="hu-HU" dirty="0" smtClean="0"/>
          </a:p>
          <a:p>
            <a:pPr algn="ctr"/>
            <a:r>
              <a:rPr lang="hu-HU" u="dbl" dirty="0" smtClean="0"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</a:rPr>
              <a:t>Iskola címe</a:t>
            </a:r>
            <a:r>
              <a:rPr lang="hu-HU" dirty="0" smtClean="0"/>
              <a:t>: március 15. park 2</a:t>
            </a:r>
          </a:p>
          <a:p>
            <a:pPr algn="ctr"/>
            <a:endParaRPr lang="hu-HU" dirty="0" smtClean="0"/>
          </a:p>
          <a:p>
            <a:pPr algn="ctr"/>
            <a:r>
              <a:rPr lang="hu-HU" u="dbl" dirty="0" smtClean="0">
                <a:uFill>
                  <a:solidFill>
                    <a:schemeClr val="accent3">
                      <a:lumMod val="60000"/>
                      <a:lumOff val="40000"/>
                    </a:schemeClr>
                  </a:solidFill>
                </a:uFill>
              </a:rPr>
              <a:t>Felkészítő tanár</a:t>
            </a:r>
            <a:r>
              <a:rPr lang="hu-HU" dirty="0" smtClean="0"/>
              <a:t>:Csizmadia Lajos</a:t>
            </a:r>
            <a:endParaRPr lang="hu-HU" dirty="0"/>
          </a:p>
        </p:txBody>
      </p:sp>
      <p:pic>
        <p:nvPicPr>
          <p:cNvPr id="9" name="Buckethead - Soothsay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Napenergia</a:t>
            </a:r>
            <a:endParaRPr lang="hu-H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99592" y="1196752"/>
            <a:ext cx="5400600" cy="5112568"/>
          </a:xfrm>
        </p:spPr>
        <p:txBody>
          <a:bodyPr>
            <a:normAutofit/>
          </a:bodyPr>
          <a:lstStyle/>
          <a:p>
            <a:r>
              <a:rPr lang="hu-HU" sz="1400" dirty="0" smtClean="0"/>
              <a:t>A Nap energiája hő és fény formájában éri el a Földet , melyet az emberiség ősidők óta hasznosít, egyre fejlettebb technológiák segítségével.</a:t>
            </a:r>
          </a:p>
          <a:p>
            <a:r>
              <a:rPr lang="hu-HU" sz="1800" dirty="0" smtClean="0">
                <a:solidFill>
                  <a:srgbClr val="C00000"/>
                </a:solidFill>
              </a:rPr>
              <a:t>Előnyei:</a:t>
            </a:r>
            <a:r>
              <a:rPr lang="hu-HU" sz="1400" dirty="0" smtClean="0"/>
              <a:t>Ha </a:t>
            </a:r>
            <a:r>
              <a:rPr lang="hu-HU" sz="1400" dirty="0" smtClean="0"/>
              <a:t>már egy napenergia hasznosító szerkezet telepítve van, maga az energia "ingyen van".</a:t>
            </a:r>
          </a:p>
          <a:p>
            <a:r>
              <a:rPr lang="hu-HU" sz="1400" dirty="0" smtClean="0"/>
              <a:t>A geotermikus, a nukleáris és az árapály energia kivételével minden felhasznált energia valamilyen formában a napból </a:t>
            </a:r>
            <a:r>
              <a:rPr lang="hu-HU" sz="1400" dirty="0" smtClean="0"/>
              <a:t>érkezik/érkezett</a:t>
            </a:r>
          </a:p>
          <a:p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Hátrányai:</a:t>
            </a:r>
            <a:r>
              <a:rPr lang="hu-HU" sz="1400" dirty="0" smtClean="0"/>
              <a:t>A </a:t>
            </a:r>
            <a:r>
              <a:rPr lang="hu-HU" sz="1400" dirty="0" smtClean="0"/>
              <a:t>napenergia időbeli eloszlása és intenzitása csak korlátozott mértékben tervezhető előre</a:t>
            </a:r>
          </a:p>
          <a:p>
            <a:r>
              <a:rPr lang="hu-HU" sz="1400" dirty="0" smtClean="0"/>
              <a:t>Megoszlása szezonális (legnagyobb mennyiségben nyáron áll rendelkezésre</a:t>
            </a:r>
            <a:r>
              <a:rPr lang="hu-HU" sz="1400" dirty="0" smtClean="0"/>
              <a:t>)</a:t>
            </a:r>
          </a:p>
          <a:p>
            <a:r>
              <a:rPr lang="hu-HU" sz="1400" dirty="0" smtClean="0"/>
              <a:t>A </a:t>
            </a:r>
            <a:r>
              <a:rPr lang="hu-HU" sz="1400" dirty="0" smtClean="0"/>
              <a:t>termeléshez szükséges </a:t>
            </a:r>
            <a:r>
              <a:rPr lang="hu-HU" sz="1400" dirty="0" smtClean="0"/>
              <a:t>berendezések </a:t>
            </a:r>
            <a:r>
              <a:rPr lang="hu-HU" sz="1400" dirty="0" smtClean="0"/>
              <a:t>előállítása sokkal több energiát igényel, mint amennyit azok termelnek</a:t>
            </a:r>
            <a:r>
              <a:rPr lang="hu-HU" sz="1400" dirty="0" smtClean="0"/>
              <a:t>.</a:t>
            </a:r>
            <a:endParaRPr lang="hu-HU" sz="1400" dirty="0" smtClean="0"/>
          </a:p>
          <a:p>
            <a:r>
              <a:rPr lang="hu-HU" sz="1800" dirty="0" smtClean="0">
                <a:solidFill>
                  <a:srgbClr val="00B050"/>
                </a:solidFill>
              </a:rPr>
              <a:t>Felhasználása:</a:t>
            </a:r>
            <a:r>
              <a:rPr lang="hu-HU" sz="1400" dirty="0" smtClean="0"/>
              <a:t>napelemek, naperőművek, napkollektorok</a:t>
            </a:r>
            <a:endParaRPr lang="hu-HU" sz="2400" dirty="0" smtClean="0"/>
          </a:p>
          <a:p>
            <a:r>
              <a:rPr lang="hu-HU" sz="1400" dirty="0" smtClean="0"/>
              <a:t>Az építészetben és a mezőgazdaságban egyaránt használjuk</a:t>
            </a:r>
          </a:p>
          <a:p>
            <a:r>
              <a:rPr lang="hu-HU" sz="1800" dirty="0" smtClean="0">
                <a:solidFill>
                  <a:schemeClr val="bg1"/>
                </a:solidFill>
              </a:rPr>
              <a:t>Elterjedése:</a:t>
            </a:r>
            <a:r>
              <a:rPr lang="hu-HU" sz="1400" dirty="0" smtClean="0"/>
              <a:t>Spanyolország, Ausztrália, Amerika, Algéria, Németország</a:t>
            </a:r>
          </a:p>
        </p:txBody>
      </p:sp>
      <p:pic>
        <p:nvPicPr>
          <p:cNvPr id="38914" name="Picture 2" descr="http://www.alternativenergia.hu/wp-content/uploads/2010/02/napenergia-tarol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6632"/>
            <a:ext cx="2697986" cy="2016224"/>
          </a:xfrm>
          <a:prstGeom prst="rect">
            <a:avLst/>
          </a:prstGeom>
          <a:noFill/>
        </p:spPr>
      </p:pic>
      <p:pic>
        <p:nvPicPr>
          <p:cNvPr id="38916" name="Picture 4" descr="http://www.zoldauto.info/image/2011May25Wednesday00052407_SZEsoCar_szechenyi_futa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008" y="4653136"/>
            <a:ext cx="3169992" cy="2088232"/>
          </a:xfrm>
          <a:prstGeom prst="rect">
            <a:avLst/>
          </a:prstGeom>
          <a:noFill/>
        </p:spPr>
      </p:pic>
      <p:sp>
        <p:nvSpPr>
          <p:cNvPr id="38918" name="AutoShape 6" descr="data:image/jpeg;base64,/9j/4AAQSkZJRgABAQAAAQABAAD/2wCEAAkGBhQSEBUUExQWFRQUFBUUFxcXFxUXGBUYFxgVFxQVFRcYHCYeFxkjGRQVHy8gIycqLCwsFx4xNTAqNSYrLCkBCQoKDgwOFw8PGiokHBwsLCksLCkpKSwpKSwsKSwsLCwpKSkpLCkpLCwsLCkpKSkpKSwpLCwsLCksLCwpKSwpKf/AABEIALcBEwMBIgACEQEDEQH/xAAcAAAABwEBAAAAAAAAAAAAAAAAAQIDBAUGBwj/xABJEAACAAQDBAcEBwUGBQQDAAABAgADESEEEjEFQVFhBhMiMnGBkRRCUqEHFWKSsdHwIzOiweEWQ3KCk9JTc8Li8URUY9M0g7L/xAAZAQADAQEBAAAAAAAAAAAAAAAAAQIDBAX/xAAkEQACAgEEAgMBAQEAAAAAAAAAAQIREgMhMVETQQQUInGBMv/aAAwDAQACEQMRAD8A6GUgZIeCQeWPUs4aGMkFkiRlgqQWAx1cDJD3VwMsFioZywdDxh3JBZYoQSLeFZecJywKQh2EymGshh8OYGYw7CyN1cEZUSYEUmTRF6qB1cSaQoLBYqInVwpZUS1w0ODC8oWaRSiQ1w4ME2FNdImiRD8taaxD1C8CqOHI3Q/hsODFk6Aw2uFppEvUtBhuRGwoHOAq0OkT0lcoNZNd0TmVh0QwTDlTEk4WB1UTkh4shmVCfZ7xO6kwayYMgUSG2H5Wgez8onZIQ8wCDNlOKRHTCwvqRDUzH8IjzMYxilGUiMkiU+UQxMxgHCIbsTCckarTS5Jeo29h/wBr8IEMZIKHjEM5FplgZYdyweWMbKoZpAyw9lgZYLChjq4GSHskDJBYUM5IT1cSeqgdXDzE4kbJAyRJ6qD6mDMWBE6uAUiXkg1A4QswxImWBkiZbhBgL4Qsx4oirIhQw0SwFgADjC8jKxQ17OP1aDEg/oiHilYIKQYzchpIEvDczDgw/hClPhCJmbjE22WkhXUiEkUhh0PEwjqWO8xSXbFkuh18RSG/aecIOGMKXBmLqJnbAMU0OLOJ1EJ6g7oMSjvhOilYJs4jdWGGxbcBEkrB9TWFaQPIgNNZt8JMg84skwghzqRD8iXAKDfJTezmB7OYtTKEF1UUtUT0ytXBGF+xRYBIBSDysrxorvZhygROywcHkYYIPLBZYepApGOYUM0gUh7LAyQZDoZpApD2SBkh2FDSrClQQ51cAS4TkFBiSIXlENhIBlxJQooOUNtJEH1cDq4aJY0ZUJ6qH+rgCVFZE0MdXBdVEorCgkLOh4kPKYFDE3IILq4Mx4siX4wYMSRJhwLBmGLIqzeUOy5kPGExDZSTEsogZYXWBWCyhAlweSAXhJcwWIBSDhIJgQwDzwgmDIEJrDAJjCDXwhVYYYnMByrpD4Ac84IrBQRirEF1cHCcvjAhC3IMvplhTT9qCSaCgY5jvC2v4xZptGUVDCYlCaA5lpXhrrHnPBdKJ6FR2GCEHKVJAoeI5E3iTs7pQidbVM7TDUVrQa1BUUzGpFCdKG0eetaS5Rtgj0ZAjz7/AGwx3Vqi4k9UhDC4DAAg5WIFWuoFDX0iz2Z9MOLRgXEuapqCBYktZWqBXXyi1rxZOLO4QVYw2xfpRkzVfrR1RUgqKEkrlBoae8DU+BEZrph9I7zHlnAzmUIpJtlDEgEhgRelj5RT14dhizr8EDHMOh30r5ykjEq2amUzzfM9zRqAf4ajhujZr0uw7dxw1CAe0im4rUZ2FRutF+SPYYsvTAjP7Q6XSEQ1cXFLPLsSDSnavu0hnF9M0lISQjFQLCbLqxoB8Vr8oeaXLFRpoEYeZ9J8vqiyoBMCK5RnoLmhUMqtWmtbVrE/Y/0h4acuYuso6ENUGo1pa4iFqwbpMeLNUIOM/iemmFVc3XKRbugmlbAmtIrZPTyR1LuuIV3IrLV06utLmuWopQi8VmgxNnmgVjn2J+kZ5Yqww3h1hJ3bqcwfWGX+k9l73s9Nah3pyFgYbkl7RP8Ah0asCsc+wPTucChmGU8tyvcDZgGIFeHrSL4dNMLS8xl17y0qK0qKWMT5Ye2iops0gMFnjn2K+kVg5ynD5AWF5hqRotTXsmEY7ptNZCuaQmcEB87B7albw/IvQjoeeBmjkX9pGSivOLE0OY4nF05E5ZgCi+60P4rpzPlFVE1AKCg/eE6Uq7sWqa1vWBTi/aA6rDOINvMfMiOV4n6UsTIKqU68sFanV5AAwJUZlNL1F90aXBdNUxAGWisAr0c5ALiq13kXET5YrljSNnaBWMriOlRCZloQbADKxBFdQDUdlTuiEelzTWKy2TQEV7JFDe5NCKQeaHZWDNrmgjGcxHSQp3hqDTUgkbqqDwPqIjf24l5spVhuurC+8EkboHr6aVth45GqMJijk9Iw7hUoxNB2SxF+JC28dIk43GtKUtMCqBxenKgqLnwilrQatMPHJFnniMHUvuJCjfzMUWJ6SvkLS5WYAC9WpcAi2W4vFIel0wH90M5oTTcK9oGnLeeMZz+VpraxrSk9zesYTnii2Jt8YkmmUUqQobMxFaXApT1iRihPVjkloy0LZjMKm3Fb30jVasXwT42WnWfqkFFUpxNP3Uv/AFP+2BD8kQ8cjzqkqlgtTvqLGoNeZhKkA1PaFDTs1vppb5w5OkszEJMZrG5PdIswAFaCu+CkbKme8PIPc+BJ/lujk8bLEpjGNtLfKthwG+I74hdRU2oLV4bx4GJ8vY82o7JB39xvS/PhErB9CMZM7sphQmjGig0tapEOOk+iWN4THMVJubCpGagrS9RatOPOG5mYBedqkb94rGsXo5iur6v2cBStyGk5y1i3aa9DTSsMYjonjM1UkA1GrugZSAAO61NN8L6tOy8kUezJVCc1a0JAvbjpFphlGYdlmrwJJvo3Pf8AoRpNhdF8QtOtEtez2jmq1a6CguvjGkwOwJMsHMd5JJoqjiaLT1MC+MxKUUtzMYXZmHORmWYpU11bLYgKbAVoALQxjNiqyMyNMM1vioQx3g3sDfdG6lbKkEBlQEHQ9ofjDmH2fKlkmXLCkmpoLk8Y0+q372H5EvRyB+juLZ8gQjNXLSlOzSvaPdtv3xc7H6A44FmeYspjbMKOaErWhBA41joM3FT+sCrLIl73LqP4RWv4xNJqbxS+LHgzczGyuiE9EI60szChcgAga1pyvETC9HsWPaEzFzTJLbuJ7hDDMLjsU3amN2FUWAPzg+sBt4/IXh/UghZv0ctndCNoTGrMEs3qAJksU3V46UhnH9E8QhVGQEzGOUIysRa5IFwATrHRMXtaZ1rS5MrrTLALkuECk1KrfVqCpHMRJ2fhciLn7UynaOt2NWA5DS3CB/Hg9kgyaMVN6KYwjKApAFLTKDgM17jfCcf0UxswCsuUpUU7LqM1N4Fe82/wEdGqOfn/AEgmao37+NIX09OqDORyLCdCcZNXOiIFqRlmMUKnfVSPTjF5N6IY5iKrJZVsvbFVWlxUi3avGt2nLmrlmYcAzFerIWyrNVhkOY1pUWINN0P7I2s00OsxBKmymCzErUUIqkxGGqsPQgw1oxX5aHexgsV0OxLUlhO3krmLDJbcGA1EJwv0dYwKCRK7y5qPoFIpQ0pU3FKbhHUHehoRwPiN1OIgKRWoHL+kOHx4R4DNnKcT0LxiKxMoOAbBGV2Arai2rQeMM4To1i5bimHnEHU0WorWpy5xXdato6y2YL2KZhcZgSK86boYwc6a2YTZQlkaFXDq/hWjJ4XiJfGg3VchkzmuK2fOFkEytTmtc6Zr14UtDeDwM3dKmBhU1INmXugnQG+gMdUMhG7yqSeIF4SuyJT1pKltxAUEny3xh9HH2aLURz1sG5ZagkXZakAE1qQN+bkIAkuGoEoxBpx840u0ehGHcnKDJYV7ugJpWqHTTcRFX/ZTEKTlMt/hJmPy3HS1d8ZT+DK7RqtWJDwOKnSzbOjaZlDA3y2qN2vLlFZtObip5zTpc2YFcrmY1pLJArvtpWmsXjdGMXVu7QmopNIp/Dygv7P4sDvAEAgUma1KmpJNToflBH4kl6CWpB+yulYppQJUFaAWApUG1KLW1IjPiCpoSWoDUXoeFbfOJWL2VOlzbhlUlhmC51KmtjUECo3mkQpW1ypHVzBY0upNRlpehqddDwjP6rj/AEaltZN2LtF8PNE4IGqWVrG2YGlwCRqN0Wq9JMUetutMkwoglkhKMoXMxQF6BvkYoPr6eJhYOrZiS+ZWJYkAVBUKVpwFYtk6RTHkOXlkrmlqSha5uaUY8FrGvjnDgFTGf7U4s3M2hoK9gjQU0y2gRAOOQ6yZ5PETZQHkDUiCicNQdIRguhjGn7PqxvzsM33Rm/GLzBdEZSUzEseXZ/C5iHP6VXyylLNuFKn7q/zIiZs+djHu8tZa/bBLU45Q34x6WK9bnLbL7A7PlJogXnQ19TeJ9V5X4qTFdLB+15KtPxMPqp+191I3UdiGyXLf9AfnCMRjFUVYqo4kwhQ2tG+6sR22WpbM0ssftKG31sDUajdA0/ROxTYzp0mbJhpb4iYbdgEivpp4mCkbBxeJYPiZzSVqD1UojN5tSi+VY0QWhsrA8cg0893KFBjwbzRf5wKD5kPKuBzC4dZYyqDTiS7MfFmJJiUk1fDxBMQ854N9xYIuef3Bb5RXArJ3W/aPofzgmxFRSnrmMZzbnSNcMlSwzfaVQAeBoK1/DfujOL9JA4yfWb+d4zlqqLNFByNxjsYkpGmOaIoqTf0F9Y5hjukLY3Er1cyemciUiKKanjWvMmN62A9pkj2mWDXtZAWpyJq1a/qkDCdG5El88qTke9xqKilBVqecDUtRXwTeD7J+x9lrh5SywS1KlmYsS7HvMSda/gBE1XCi4Br5/wAoigNT+8vzX84UqsQT+04buNePKNkq2Jv2SzNFe8RbQDlBCaKak33+B3+URJatc/tNCdPDnzhUqS9aftDuP4DfxrB/CbJBdSeFRGT6f7DV5XXjPnkg5sneKVrW+uQmvgTGhUmor1lOFtPWCaU1SDnO4jUEaG1bgisS4tqhqVMxvQHpQoZcK5mnrDWS8wCiuf7okXAY6V0anGN+pp48Ka8YzTdCsKDRcPY0pYjmPetETpH0om4SYA57LAFHZXJYDs0ZlNC4tU76g774u9KPZrGpvo2ftVQNwrSo3eW+FLN5nzAv84wexvpGkNNyzm7DjLVRMqhJGVhUkMBvHONs+GKne6m6sGBDKdGUxUNRTJkmh9pgOg/P0in230bw+KH7RaMNJiMVcf5q/IgxYmVv7dP8VPwNoISd4zmuozGt+VY0cbIspZCYvCpQsMZKXRZhyzwNwlzado+NREzY/SCTiTSW5SboZU0BJld6qe5M/wApryicmH4F/DMfl2oh4no7ImkF5IZhcFh2id5zggsfE2jPxyX/ACy8l7LGYzCxBrzBB9KQ11nj6A/1hbqxUIc1BoDS3g1agRHmYW/vgjcSaeRrGiT9k2hTZeBryFIrMbsaRN78tSePdPqtIlzMMAfeB+X4xU7RwM8XlTKfZdez5MpqPMRMrXoaKzGdCVNTKmsnJu0B5ihHzimxXRfFpplmADVQD4WbxMW8vpc+DquOwzOhaompUFbAUV6FSLaEgxdbO6QYDFWw+KCudJU8dWx5Kxsx8CYxqL5VGibMNL2FjWGZZZKnQlANLGx5gwI6X9Qzfg+fz0gQ8Y9jyZn8Js1ZdAkvL4G/rSpiwk4EnVCPO/4QzIy0tmHiIeKk/wB5Qb7N842tGVEj2VRqGJ8b/hAlLQ/uz5k/lEYYQbnvpobwidKC96ZwtRq33gQL+gWwxraCWfvH8oelzW95SPMn+UVGHxUsaFuZyn58oXO2kugc+JBI9N5+Q5w2BMxSDVs54Cv4Ai3n84h0PwMBzP8ASIbMp7TTDXiQ1T66w314rQOfAZz/AOTD4RLLENwVvGKPpF0ol4ValqOahQSSajWgAN+JocvjaBtbbnUigYljYXOvvAfzO6vHTB4/DJOcvMFSaDUgADQAVsBHPPVS2NYadkbGbeWdmzzKu5oKLMIpUdm6E6+fGpjS9BOhdWGJmLnUH9kt6Fh75qt6Gw5g8BETYHRqQ5qUooPaerEkU/dpTSvvHWlBbQ7perAAXMAKADKABuoANN0PT7HLYsxJJPcJpxO/0hBlN/wz4VPyiDMnyxbMbVqab9+/y/8AMKweIlo2erHIbW1Y1y79BQk+AjezKi7fZ4sMrEi1a7xlFraZ2PkDAmJ1YHVoTUsTfcGZV9RU+kVa7VQb2qtKW+FWIJv8ZLHwEOYzCB2UZqUSQgBBtVRSvOzExHsKJ6Yx6MMnuldW94oPyg5eKfNXq63rqeOaKzD4EFHbPbIrnsnQsKU59g+sI+rhpnHvA2N6JnP8Pzh3EKLR9nKCeyxALCvEDLTd8LH0hrGYWhU5CagjXepym9OAU+cN4nGJLejFu7JJoLGsogkXGqv8oZfHJMllcxqMr3G9VyzKX3qAf8phpg0SOq7P7s2uL133Gnn6xW7a2GMTJaWysK3VtcrDQ0y3GoI3gnfSCSYqmucgjflNPPiIXMKg2Y0N1s2nA8wQR5RV2qJo5BNwKyJzq5cPJajplqVob0zarT3vAxsehv0jSkIw+JYnDMewxW+HfjWv7snUbteMWPSPYUqbSaozTpYHumrIP+paGnEVHARkJ+DksaiUi1F8osTvYDdXgLaxxy/DOiKyR2OfhWRrKGBAIYGqup0IO8EQQSvdSh4VNvDjGR6G9KEWWuDxJ/YVAlPvkNuuf7vdy8NNNtDCiS+U5hvVhSjC11Nb6xvp6mRnKFElEUmjKAdxzW/p4xLVTvB5E/qhEUedG0JrwoKHwvb9eEFKxyrY5ivCi1Hh2reGn4jSiaLh5rgdpVK1samnkdx5Q0+IqKdk/ZJr6f0ivOOUXGYqbVotPAipp515V1iOXlObVQ8Dly15GtvP1gEyzUryXddhT9eUE0oDSorvBqD6RAdVrRsx8gCOHvXHK8ASgoJRiyi5oKgf4lJt489YbYIdny9arY8DY+INozO1eg2Gm1ITq2O+WQPVO6Y0PXDUGh5kAHzvTz9YjTpyjvKQeQA9dx8oT3KMf/YzFL2ZeNmBBZRmnLQbhlV6DwECNWcSPjPzgROKHbIq7Up7o9W/KF/Wx+FaeLAf1iEcdT3AfvU9a38oAxhPuA/e/O0MW7J67YO5Rz1+X69IScYNSgve5apiJ7eB7qk/5qD53/CC9sqe6CddX9Tf5wASztBdMlv8TfOHGxqgXlivDNp42+X6MMY6miL49r+G/wA//JNcea2lra5qWAAGtTWw8YQUPjF1P7ssT9r+lIqekfSuVh1AXvNuDXbUVBtlS1C2p0HGIPSjpkslMqAF2Hdv2vtPW6pwW2bfwjnzu01jOmuaE3bUsfhQaVHoB88pSvgtIu5vSRGNSGqeSgcgBWwiRsnEjETMqBhS7NQUVeOutbDiaeWZRWnTFSWgBPZVRyrdifMlju8I6HsTDLhpWRFVySCzkGrtTXdRdaDcKnUxKgh5su5GJVEChBRd1zzua3PE8vCJMrHZQWyCui6g27x8hQeJ5RBlYsk0CpxqQbDUsb7hf0G+BN2rmvkUDRQc1lFaVvwqTzMaqiCYdpV9xRu94Up+WvlCp+PAAGUWFT3tSMxFd9FCjziJhMaCe0i5VBZu9YKLjXwHiYbbahJqVWpqT3te8d/Ggh3QE/DYkM6rkW7AE1bjlP8A1Q8/SA5s2RbkONbUQhflQ+Jiuw20CA5yL2Uane1NEXfxc+kNnaR+Bd41emoA96CwLrD7ZIlzBkWhRE1auUPlHncwz9fGtcg1JpU0/dlPwiHJ2n+yc5F1l0uxrmd+f2a+cRxtKvuLcD4t4YcYQFvjMeGWWxQE5Mmp/uyUFbfCyw1I2mFNcgIFyKtcUuNOGaI7bRJlVyLUTGXVtHQMN/FGhj61OuReNs99/wAXMw7CiwnYkIxGVTlNNWvTQ+YKnzMOSseGBUpcAst2uadoeaqSOaRCn7QqivkXQoe93pdKb98tk9DDC7XIIoqAg/b1BrXXjQ+ZgyFRYLtID3F11DEeenh8uEZHpWglftkQ9WzUYA2lubgaWVr04EMNwrpsRtDRgiBXFQO12TfOhv7rVH+EqYiT8UsxWlvLUo65WF6kcqmzVFjuIBhSp8lJ0YH+0C/CfvLG86C/SXKYLg8ZaUbSpzMCZJtRXO5Dx3aG2nMtu7JbDTihNVIzI9KB0NQDyNiCNxUw1KxSsAj2p3XA7vJwO8vPUc9IzwiNts7ztjDzJEzKyKd6sAaMOI7XgSN3zMcbTqO0oB0DEMRyDUPz+UZz6PvpBUKNn7Rb9maCRPJB6u3YBbQp8LVNK0NtL/bmDnYaZlcKymuRwtnA/A8Rusbi8XGV7MmhDYxlbugHeLkEHiKkEb+Bgmxefuqub4aG/wDgNflrwruhptRjZgCN1FGZea7j4aHWo1hvEOw+Eg3BCih9dDy1/E6pktExdpsBlKggbr5h4E6eGnKFDGP3kOl6ioZfG9eVRbnuiF9YFrP97KK6e8N4+fjpDUye6kGw3hlAvzBF/wBUPCD+Aie202JuADxC/wDSPxEJfHOBorKeVR5X7JiEMfm1oDxyih/xKB2fEW5QTYl04X5KQaeRBEAyQZ1b5D5QcRvbvsDyA/mDAh2ImezDeV++f9kDqBpWWB/zG+f7OOQpsnEEA5SK81H84U2xp/w/xL+ccNz7NtjrowS/FL++f9kO+xqfel5d3bN/Hsaxx36mngaD76xN2dhZiKQyg3r31h3LsNujq/sCn3pdb++f9kZLpbt1pLNKlJmYG1ASKj33NL30XTfGSxuzpjEFFRQAffQVJhhdkT+I/wBRfzhXK9x0htcDMYmZNV3LEnLQ5mPFj7o8L8OMMYjCz3NTLfgBkICjcAKWETRsmf8AEP8AUH5w5J2NOLBc6CppVpgAHia2EVk+hUaT6PdiJ1U2ZMokzMEHWErVMoYgdm1Tqd9Kca7CXs9D/eSjv7//AGxiJP0a4wgETMK1Qb+0ofwhw9EJ0lx7R1VGp2w2aWBuAbTxrGT1HexePZtn2eCKB5Vzesw3A7VO7pmpXwEIOyeLyj4zCK/weHpGJxmDC2GQEqaEBACaWNbk/wBIp22bNZCpZO9UftBpBGc5bhKMF7OpHZnZIUyzUivbOgqfg+Ig+QghsM170v7x8T7kcoXYM3imvxrDEjAzGdlUjsG9WAHD+sXlMmkdk+qOyVBTtFa9siy5jS6cSIQNgNXvS9b9vxPwRyf6nnfEn+ov5wltiTRvTzmL/KC9QKR2GXsYhSoyVLSz3z7uevufaER/qBq6pp/xPP4Occz2dKdEytka9bTE01pFXM2LNJN5Yqf+IkO59i2Oxy9jkIVrLuyMO2dVzD4ODmG/qU/FL3e+ef2OccgGw5p96X/qLCxsKbW7SvvqIWUw/J2GXsmiFayjdWFXNiKjXJwY+kMnY5+KVw758Pgjk42DMGjyaf8AMURa7I6FtMKsMTgVIIOV5wVrHgVv6wnKSVsaSfB0WVg6KVLydQR+0OoGVvc3rY+A4QltnLr1kn/Ub/ZGZxvREoCy43C1uSstpRcnfQtT8YzOK2IgOaViZX2lLIrDiaDURlHVlI0lppI13TnZaHBMS0pmRlMsq9WBZlVxdRVSNRXVVPGvMvq9xqtBxqPzixmbMUd2dJ3asK1vpQHjDbbKpbrpI33civqI2i5GDS9CJEt8uVhmTdRlqhOrLU+qnX5x03oD0/UyTgseytKUESZ7HuUByo5JB3DK1ajQ2jmEzB0ZR1so5jSqvULpdraX+UKOyxqcRJ+8f5CB2xo6p7fhdPbJHmP5Cbr4Q/Jxshf/AFMoqdRQ3ppT9pY13xyZcANevlUBF6v5VOXlFi+0FpebJrTcW1492Gsuw26N97fhj/6yRv8AdP8A9kLl7UwwFDi5BWt1pQH+Ox5/+Dyf2FAf/wAiUfDP/thUrBqTQT5ZJ0FJl/4YTy7HsdP9vw3/ALuR6fnMhyTtPDC3tUkitSKWPh2+yeYjl5wi3BnSgdO8wpTllgvZkH99LPgx/KFcux/k6ecXI/8AdSPRj/1wI5vKxpUACegA0H6WDhXPsf5KxZGQVmEg7kHePM/APG8R8RiCx0AAsALAD+fiYbZqmv8AWCjYgBMLw8hnNFFT+qk8AOJhzC4QvfRRdmOi+PPlDk7FADJLFF3k95/HgPsj5wgFTZqopRaMxsz6jmsuu77Wp5RCrAg1Uk0AqYYBRoejmwQ4M+eCMOhpQGjT3pUSUOoqLs1OyvMgQ90d6LdYWeackuUA8x9QgJoqge/MY2Vd55AmJu2tuqaUUJKljLJlA1yrWtz7zsbs288gAM3LopR7I+NxQZmdgq1NaKoVVGgVQNAAAB4RRYvFZ+SD5mEYrH9YatYDRREZplf5Q1Hewcgmb0idiwJclZdBmek1zaoFP2S8rEsf8Q4QNlYUM5d/3coZ257lTxZiB6xFxeILuWbViSfOLIGs0DNBQBBQyfsOUGxEuugbMa8EBc18lMRJ0zMxb4iT6msWGx1yrPf4ZJUeMxlT/wDktFaRDomxLGABCnEFSFQyxmywcIhp3Z0xSaDRlRh+DRWxaYMZsJOHwTJUz1zox/iWK0iG0KxMXHRXaJkYqXNADBT2lNKOpBV0NdzIWHnFRlidshf2nlEyWxSZrdvYDqJ7IpqhAeU1+1KcZpTeOUivMGMlih+38TG5Ue0YHjNwZpzbDzWsf8k008JvKMPtU0m1jOJcrILanxiywp65BKP7xf3THf8A/E3j7vO2+1dMeprxgKY2WxlYRXjqITFtOHtCGYP3qCswfGot1o+0BTNT/FxiqIgGPYTGMhtShswN1YcGG8fOHsRhQymZLrlHeXUy/H4l+16xCh3D4lkYMpoR+qEHUcoQDRgwYsGwonAtKFHFS0scN7S95HEajnFeRAOyWuKD2m66Bx3hyYe+Pnz3QziMKVodVOjC4PnuPI3hmH8Ni2StLg6qbq3iP56wxDECJvWST7rjkCpA8CRWnjAgoVi/qV+K/ryiwwvRF8nWzXCSrhTQ5prDVJSkdoje3dXea0B0MvApIAfEirkVTD1IJBHZeeQKy0vZe81dwvEHGY55z53NTQAAABVUd1EUWVRuAjHJmyiVGL2e7UUFVRT2UFaDmTqzczEddhMfeHzi6Ag6QZseCKcbB4v6D8zFxsHo/nfKlBQFpkx7LKljvTHN6KPmbC8P4HAvOmLLlrmdjYbhvJY6KoFyxsNYstp4tET2aQ2aWGzTJgt7RMGjcRKW4Ub65jc2VsMURNr49WRZMiqyZdSuYUMx9GnzAPeIqAuijs11Jzr7IZjmLgnmD+cWhEAQlsDjZTnYB+Men9YL6h+2PT+sXMXPRvDKGfETRWThQJhB0mTCaSZPPM9z9lTFZsnEqNsdGvZ5aYfOOsIWbPFD2XYdiUb6qhqeb8opfqL7Y+6fzi6xWLaa7THNXdizHiSSST6w1A5NhiipGwftj7p/OD+ovtj7p/OLakACFbHih2V0aKbOaZnvNxKywMu6VL6xjrxmIIpfqE/GPQ/nG326MmCwMve0qdiCP+dMoh+7KEZ4Q8mxKCZVPsK/fGg908PGC+oj8Y9D+cWz6wVYVsrBDvRro51gxMvPc4Sa47OplNLmU14KfSKX6i+2PQ/nG16Amu0JKbpvWST/APslTEvyqR8ooHQg0OosfEaw85E4oqRsP7fy/rEnCbNCNWpPpEuBBbfI6RZdHdpLIxKu95TVlTh8UqYCsweQo3ioiu6SdGWlYl5bN3CQGAs66q45FSp84LLyjRY0e04BJv8Ae4Urh5vFpRr7O/8Al7Us8gsJbAYptjA+96AQQ2IPiPyi1KHhCaRVsKIeF2b1bB1dgykEGg+fKLPanRSW0pcTJZurZgkxKAmRNIrkP/xtqp8Rqt2aGJ+xdpHDzK5c8tx1c2WTQTJZ1XkQe0G3MAYWTFSM79Rr8R9BA+pF+I/KNPtrZAlMrI+eTNGeW4pUrvDj3XU2YRXzJFBUEGDJ9joqpeyApBDsCDUEagjfURcSOjsrFiivlxVbKQqpiOSH3J32TZt1DYsFDACVEGT7CiumbACkglgQaEEUIPAjceUJ+o1+I/KNdLxSYsBJ7BMQAAmIbSZSyy8SeO4Td2jVFxT4zAvLdkdSrKaEHd/I+IsYMmKin+pV+I/KBFlkMCFkx0PzZrMSzGpJJJNySbkk7zzMErQIEDLDzGDDmBAhAKTEMtaMwzDKaEioOqmmoPA2hFYECAAoECBAARhXXtly5jlrWlTSulaaVpasCBAJjbNBVgQIZIpTCi268CBCYBvNLUqSaCgqa0HAcBCTAgQIpAdrnxMFmgQIYw0nkGoJB4gkHyppA65uJ9T+cCBASws54n1MCvOCgQCDzHjBVp+v1xgQIACrAMCBAAmDVzBwIAFSn+cGbQUCEUhLEwkiBAgQMKsLpAgQCQjJBwIEB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8920" name="Picture 8" descr="https://encrypted-tbn3.gstatic.com/images?q=tbn:ANd9GcSa7pQkwMl64rW9c-SwMA-K1pRcvyOwyueOO2E9hrjI48gYOb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564904"/>
            <a:ext cx="2619375" cy="1743076"/>
          </a:xfrm>
          <a:prstGeom prst="rect">
            <a:avLst/>
          </a:prstGeom>
          <a:noFill/>
        </p:spPr>
      </p:pic>
      <p:pic>
        <p:nvPicPr>
          <p:cNvPr id="38924" name="Picture 12" descr="http://www.netanimations.net/Sleepy-animated-su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-171400"/>
            <a:ext cx="1682502" cy="151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F0"/>
                </a:solidFill>
              </a:rPr>
              <a:t>Vízenergia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196752"/>
            <a:ext cx="5169768" cy="5158808"/>
          </a:xfrm>
        </p:spPr>
        <p:txBody>
          <a:bodyPr>
            <a:normAutofit/>
          </a:bodyPr>
          <a:lstStyle/>
          <a:p>
            <a:r>
              <a:rPr lang="hu-HU" sz="1400" dirty="0" smtClean="0"/>
              <a:t>A vízenergia használata az </a:t>
            </a:r>
            <a:r>
              <a:rPr lang="hu-HU" sz="1400" dirty="0" smtClean="0"/>
              <a:t>ókorban</a:t>
            </a:r>
            <a:r>
              <a:rPr lang="hu-HU" sz="1400" dirty="0" smtClean="0"/>
              <a:t>, Krisztus előtt kezdődött. Ekkor készítettek </a:t>
            </a:r>
            <a:r>
              <a:rPr lang="hu-HU" sz="1400" dirty="0" smtClean="0"/>
              <a:t> először duzzasztó- </a:t>
            </a:r>
            <a:r>
              <a:rPr lang="hu-HU" sz="1400" dirty="0" smtClean="0"/>
              <a:t>és völgyzáró gátakat.</a:t>
            </a:r>
          </a:p>
          <a:p>
            <a:r>
              <a:rPr lang="hu-HU" sz="1800" dirty="0" smtClean="0">
                <a:solidFill>
                  <a:srgbClr val="00B050"/>
                </a:solidFill>
              </a:rPr>
              <a:t>Előnye:</a:t>
            </a:r>
            <a:r>
              <a:rPr lang="hu-HU" sz="1400" dirty="0" smtClean="0"/>
              <a:t>nem szennyezi a levegőt és </a:t>
            </a:r>
            <a:r>
              <a:rPr lang="hu-HU" sz="1400" dirty="0" smtClean="0"/>
              <a:t>olcsó.</a:t>
            </a:r>
            <a:endParaRPr lang="hu-HU" sz="1400" dirty="0" smtClean="0"/>
          </a:p>
          <a:p>
            <a:r>
              <a:rPr lang="hu-HU" sz="1800" dirty="0" smtClean="0">
                <a:solidFill>
                  <a:srgbClr val="C00000"/>
                </a:solidFill>
              </a:rPr>
              <a:t>Hátránya: </a:t>
            </a:r>
            <a:r>
              <a:rPr lang="hu-HU" sz="1400" dirty="0" smtClean="0"/>
              <a:t>a  duzzasztás jelentős környezeti veszélyekkel </a:t>
            </a:r>
            <a:r>
              <a:rPr lang="hu-HU" sz="1400" dirty="0" smtClean="0"/>
              <a:t>járhat: Folyók folyása lelassul, a víz oxigéntartalma csökken, ami sok élőlény pusztulását eredményezheti.</a:t>
            </a:r>
            <a:endParaRPr lang="hu-HU" sz="1400" dirty="0" smtClean="0"/>
          </a:p>
          <a:p>
            <a:r>
              <a:rPr lang="hu-HU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Felhasználása: </a:t>
            </a:r>
            <a:r>
              <a:rPr lang="hu-HU" sz="1400" dirty="0" smtClean="0"/>
              <a:t>vízerőművek, völgyzáró-gátak,    duzzasztó-gátak</a:t>
            </a:r>
          </a:p>
          <a:p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Elterjedése: </a:t>
            </a:r>
            <a:r>
              <a:rPr lang="hu-HU" sz="1400" dirty="0" smtClean="0"/>
              <a:t>Kanada, Norvégia</a:t>
            </a:r>
            <a:endParaRPr lang="hu-HU" sz="1400" dirty="0"/>
          </a:p>
        </p:txBody>
      </p:sp>
      <p:pic>
        <p:nvPicPr>
          <p:cNvPr id="39938" name="Picture 2" descr="http://www.conchoruralwater.com/_borders/water%20drop%20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-963488"/>
            <a:ext cx="3105150" cy="2276475"/>
          </a:xfrm>
          <a:prstGeom prst="rect">
            <a:avLst/>
          </a:prstGeom>
          <a:noFill/>
        </p:spPr>
      </p:pic>
      <p:pic>
        <p:nvPicPr>
          <p:cNvPr id="39940" name="Picture 4" descr="http://www.alternativenergia.hu/tudjmegtobbetimages/Copy_of_982557_30144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4355976" cy="2480151"/>
          </a:xfrm>
          <a:prstGeom prst="rect">
            <a:avLst/>
          </a:prstGeom>
          <a:noFill/>
        </p:spPr>
      </p:pic>
      <p:pic>
        <p:nvPicPr>
          <p:cNvPr id="39942" name="Picture 6" descr="https://encrypted-tbn0.gstatic.com/images?q=tbn:ANd9GcRbnNNd2H9YaemXSKRQeOaAEHhrC_8RetTN3X0iVSIg61NifWwg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Szélenergia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196752"/>
            <a:ext cx="5400600" cy="5544616"/>
          </a:xfrm>
        </p:spPr>
        <p:txBody>
          <a:bodyPr>
            <a:normAutofit/>
          </a:bodyPr>
          <a:lstStyle/>
          <a:p>
            <a:r>
              <a:rPr lang="hu-HU" sz="1400" dirty="0" smtClean="0"/>
              <a:t>A szélenergia használata elsősorban elektromos áram termelésére alkalmazzák.</a:t>
            </a:r>
          </a:p>
          <a:p>
            <a:r>
              <a:rPr lang="hu-HU" sz="1800" dirty="0" smtClean="0">
                <a:solidFill>
                  <a:schemeClr val="accent3"/>
                </a:solidFill>
              </a:rPr>
              <a:t>Előnye: </a:t>
            </a:r>
            <a:r>
              <a:rPr lang="hu-HU" sz="1400" dirty="0" smtClean="0"/>
              <a:t>nem szennyezi a környezetet</a:t>
            </a:r>
          </a:p>
          <a:p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Hátránya: </a:t>
            </a:r>
            <a:r>
              <a:rPr lang="hu-HU" sz="1400" dirty="0" smtClean="0"/>
              <a:t>a termelés csak olyan helyeken hatékony ahol az állandó szélsebesség nagyobb, mint 25 km/h</a:t>
            </a:r>
          </a:p>
          <a:p>
            <a:r>
              <a:rPr lang="hu-HU" sz="1800" dirty="0" smtClean="0">
                <a:solidFill>
                  <a:srgbClr val="00B050"/>
                </a:solidFill>
              </a:rPr>
              <a:t>Felhasználása: </a:t>
            </a:r>
            <a:r>
              <a:rPr lang="hu-HU" sz="1400" dirty="0" smtClean="0"/>
              <a:t>Szélmalom, szélkerék, vitorlás hajó</a:t>
            </a:r>
          </a:p>
          <a:p>
            <a:r>
              <a:rPr lang="hu-HU" sz="1800" dirty="0" smtClean="0">
                <a:solidFill>
                  <a:srgbClr val="FF0000"/>
                </a:solidFill>
              </a:rPr>
              <a:t>Elterjedése: </a:t>
            </a:r>
            <a:r>
              <a:rPr lang="hu-HU" sz="1400" dirty="0" smtClean="0"/>
              <a:t>Dánia, Hollandia</a:t>
            </a:r>
            <a:endParaRPr lang="hu-HU" sz="1800" dirty="0">
              <a:solidFill>
                <a:srgbClr val="FF0000"/>
              </a:solidFill>
            </a:endParaRPr>
          </a:p>
        </p:txBody>
      </p:sp>
      <p:pic>
        <p:nvPicPr>
          <p:cNvPr id="40962" name="Picture 2" descr="http://ujenergiak.hu/_kepek/cikk-0301-0600/0363-a-kormany-a-szelenergia-engedelyezes-egyszerusiteset-terve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2664296" cy="2664296"/>
          </a:xfrm>
          <a:prstGeom prst="rect">
            <a:avLst/>
          </a:prstGeom>
          <a:noFill/>
        </p:spPr>
      </p:pic>
      <p:pic>
        <p:nvPicPr>
          <p:cNvPr id="40964" name="Picture 4" descr="http://www.vitorlashajok.hu/vitor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37112"/>
            <a:ext cx="4095750" cy="2152650"/>
          </a:xfrm>
          <a:prstGeom prst="rect">
            <a:avLst/>
          </a:prstGeom>
          <a:noFill/>
        </p:spPr>
      </p:pic>
      <p:pic>
        <p:nvPicPr>
          <p:cNvPr id="40966" name="Picture 6" descr="http://www.tajhaz.hu/photo/kiskundorozsma/szelmalom/images/0291_intro01_ma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3089646" cy="2160240"/>
          </a:xfrm>
          <a:prstGeom prst="rect">
            <a:avLst/>
          </a:prstGeom>
          <a:noFill/>
        </p:spPr>
      </p:pic>
      <p:pic>
        <p:nvPicPr>
          <p:cNvPr id="40972" name="Picture 12" descr="http://www.letshavefunwithenglish.com/vocabulary/weather/animated/tornad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2656"/>
            <a:ext cx="714375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Geotermikus energia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340768"/>
            <a:ext cx="5241776" cy="5014792"/>
          </a:xfrm>
        </p:spPr>
        <p:txBody>
          <a:bodyPr>
            <a:normAutofit/>
          </a:bodyPr>
          <a:lstStyle/>
          <a:p>
            <a:r>
              <a:rPr lang="hu-HU" sz="1400" dirty="0" smtClean="0"/>
              <a:t>Geotermikus energia: a Föld belsejének  a hője</a:t>
            </a:r>
          </a:p>
          <a:p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Kitermelés: </a:t>
            </a:r>
            <a:r>
              <a:rPr lang="hu-HU" sz="1400" dirty="0" smtClean="0"/>
              <a:t>A termálkútból feltörő vizet </a:t>
            </a:r>
            <a:r>
              <a:rPr lang="hu-HU" sz="1400" dirty="0" err="1" smtClean="0"/>
              <a:t>gáztalanítják</a:t>
            </a:r>
            <a:r>
              <a:rPr lang="hu-HU" sz="1400" dirty="0" smtClean="0"/>
              <a:t>, ülepítik és sótartalmát részben eltávolítják, majd a felhasználás helyére szivattyúzzák, a lehűlt vizet pedig valamilyen vízáramba, vízgyűjtőbe vezetik. </a:t>
            </a:r>
          </a:p>
          <a:p>
            <a:r>
              <a:rPr lang="hu-H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Forrás: </a:t>
            </a:r>
            <a:r>
              <a:rPr lang="hu-HU" sz="1400" dirty="0" smtClean="0"/>
              <a:t>természetes forró vizek, gejzír, vulkán, száraz forró kőzetek, gőzök</a:t>
            </a:r>
          </a:p>
          <a:p>
            <a:endParaRPr lang="hu-HU" sz="1400" dirty="0"/>
          </a:p>
        </p:txBody>
      </p:sp>
      <p:pic>
        <p:nvPicPr>
          <p:cNvPr id="41986" name="Picture 2" descr="http://upload.wikimedia.org/wikipedia/commons/thumb/9/9f/NesjavellirPowerPlant_edit2.jpg/250px-NesjavellirPowerPlant_ed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381250" cy="1590675"/>
          </a:xfrm>
          <a:prstGeom prst="rect">
            <a:avLst/>
          </a:prstGeom>
          <a:noFill/>
        </p:spPr>
      </p:pic>
      <p:pic>
        <p:nvPicPr>
          <p:cNvPr id="41988" name="Picture 4" descr="http://2.bp.blogspot.com/_uZdePxWoIZQ/SNUZIEqSceI/AAAAAAAAAJI/fXPwfka1Jd4/s400/geotermikus-en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356992"/>
            <a:ext cx="2592288" cy="3305944"/>
          </a:xfrm>
          <a:prstGeom prst="rect">
            <a:avLst/>
          </a:prstGeom>
          <a:noFill/>
        </p:spPr>
      </p:pic>
      <p:pic>
        <p:nvPicPr>
          <p:cNvPr id="41990" name="Picture 6" descr="http://i.ittvoltam.hu/p/00/00/01/91/19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824"/>
            <a:ext cx="4286250" cy="2924176"/>
          </a:xfrm>
          <a:prstGeom prst="rect">
            <a:avLst/>
          </a:prstGeom>
          <a:noFill/>
        </p:spPr>
      </p:pic>
      <p:pic>
        <p:nvPicPr>
          <p:cNvPr id="41992" name="Picture 8" descr="http://www.imagitinations.com/imagitinations/NewZealand/geys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108012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92D050"/>
                </a:solidFill>
              </a:rPr>
              <a:t>Biomassza</a:t>
            </a:r>
            <a:endParaRPr lang="hu-HU" dirty="0">
              <a:solidFill>
                <a:srgbClr val="92D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5832648" cy="5040560"/>
          </a:xfrm>
        </p:spPr>
        <p:txBody>
          <a:bodyPr>
            <a:normAutofit/>
          </a:bodyPr>
          <a:lstStyle/>
          <a:p>
            <a:r>
              <a:rPr lang="hu-HU" sz="1400" dirty="0" smtClean="0"/>
              <a:t>Biomassza alatt sokféle természetes eredetű hulladékok összefoglaló  nevét értjük értünk</a:t>
            </a:r>
          </a:p>
          <a:p>
            <a:r>
              <a:rPr lang="hu-HU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Előnye</a:t>
            </a:r>
            <a:r>
              <a:rPr lang="hu-HU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  </a:t>
            </a:r>
            <a:r>
              <a:rPr lang="hu-HU" sz="1400" dirty="0" smtClean="0"/>
              <a:t>A</a:t>
            </a:r>
            <a:r>
              <a:rPr lang="hu-HU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1400" dirty="0" smtClean="0"/>
              <a:t>hulladék újrafelhasználása</a:t>
            </a:r>
          </a:p>
          <a:p>
            <a:r>
              <a:rPr lang="hu-HU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Hátránya: </a:t>
            </a:r>
            <a:r>
              <a:rPr lang="hu-HU" sz="1400" dirty="0" smtClean="0"/>
              <a:t>Mezőgazdasági növények pusztítása</a:t>
            </a:r>
          </a:p>
          <a:p>
            <a:r>
              <a:rPr lang="hu-HU" sz="1800" dirty="0" smtClean="0">
                <a:solidFill>
                  <a:srgbClr val="FF0000"/>
                </a:solidFill>
              </a:rPr>
              <a:t>Keletkezése: </a:t>
            </a:r>
            <a:r>
              <a:rPr lang="hu-HU" sz="1400" dirty="0" smtClean="0"/>
              <a:t>Napenergia</a:t>
            </a:r>
            <a:r>
              <a:rPr lang="hu-HU" sz="1400" dirty="0" smtClean="0">
                <a:sym typeface="Wingdings" pitchFamily="2" charset="2"/>
              </a:rPr>
              <a:t></a:t>
            </a:r>
            <a:r>
              <a:rPr lang="hu-HU" sz="1400" dirty="0" smtClean="0"/>
              <a:t>Növényi és állati hulladékok </a:t>
            </a:r>
            <a:r>
              <a:rPr lang="hu-HU" sz="1400" dirty="0" smtClean="0">
                <a:sym typeface="Wingdings" pitchFamily="2" charset="2"/>
              </a:rPr>
              <a:t>Biogáz üzemanyag,elektromos áram.  </a:t>
            </a:r>
            <a:endParaRPr lang="hu-HU" sz="1400" dirty="0"/>
          </a:p>
        </p:txBody>
      </p:sp>
      <p:pic>
        <p:nvPicPr>
          <p:cNvPr id="43012" name="Picture 4" descr="http://clipart.coolclips.com/AGifm/tf05242/CoolClips_wb02865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1152128" cy="944746"/>
          </a:xfrm>
          <a:prstGeom prst="rect">
            <a:avLst/>
          </a:prstGeom>
          <a:noFill/>
        </p:spPr>
      </p:pic>
      <p:pic>
        <p:nvPicPr>
          <p:cNvPr id="43014" name="Picture 6" descr="http://www.felsofokon.hu/sites/default/files/users/environmental-engineer/images/a-biomassza-energetikai-felhasznalasa-ii-reszarany-6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4727848" cy="3113838"/>
          </a:xfrm>
          <a:prstGeom prst="rect">
            <a:avLst/>
          </a:prstGeom>
          <a:noFill/>
        </p:spPr>
      </p:pic>
      <p:pic>
        <p:nvPicPr>
          <p:cNvPr id="43016" name="Picture 8" descr="http://www.passzivhazak.hu/pictures/bi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6632"/>
            <a:ext cx="2843808" cy="2381250"/>
          </a:xfrm>
          <a:prstGeom prst="rect">
            <a:avLst/>
          </a:prstGeom>
          <a:noFill/>
        </p:spPr>
      </p:pic>
      <p:sp>
        <p:nvSpPr>
          <p:cNvPr id="43018" name="AutoShape 10" descr="data:image/jpeg;base64,/9j/4AAQSkZJRgABAQAAAQABAAD/2wCEAAkGBhMSERUUEhQWFBUWGBkZGRcXGSAeHxoaHiAhIB4cHCAaHyYeGB0kGhggHy8iIycpLCwsHCAxNTAqNSYrLSkBCQoKDgwOGg8PGi8kHyUyMC80LCwvKiwsMCwqMDQsLCwsLCosLCw0LDQsLCwsLCwvLCwsLC8sLCwsLC8sKiksLP/AABEIAKoAsAMBIgACEQEDEQH/xAAcAAACAgMBAQAAAAAAAAAAAAAEBQIDAQYHAAj/xAA8EAACAQIFAgQEBQMDAwQDAAABAhEDIQAEEjFBBVETIjJhBnGBkRQjQlKhsdHhYsHwFZLxJENyszNTc//EABkBAAMBAQEAAAAAAAAAAAAAAAABAgMEBf/EACoRAAICAgIBAwMEAwEAAAAAAAABAhEhMRJBA1Fh8BMicTKR0eFCgbEU/9oADAMBAAIRAxEAPwDNasC0QzGfeCR7+wi/9sRa/vIWLk2O5gEyREnbjEncaSymCf232v8AS3f+cVMpIGmBMsbxM3kH298ePfZ3pGS42LEjaBI+3cYHNOSAZkHk3A7kjEymoLJEE8SATE3/AI/ziupUNwBLDkQPqY++GnRS9C+ozEkCZ1GYJkxsfNa+8C/+0Q8dl5jkHee2xmcYptpMrBPJPeT6Y+8fO9sU1GMERMkC4mDvvx9e2KawSsDj4czoNYCCfy60nVv+W3bmZGMJm1cloMMACo0hpZYkkbkgGSBuMWfDaMKtxpinV5n/ANtpP37YHzBDEhEBdmJABIGoeoxum2wsTf2w7dIiSyG9NqCWy7OCGVqZWZYE3FwIBDKebzivJIjAmkAI1W0kliBszEkcQABacDnKaSiyadQMGKyHgjmBAmw7/PBubVUZ3RGLVAzQsBYiSQL7D6nCSwJkKZbxF1mlDAu0GfDAG2pT5gTuTYe+LcxXFmPkUEqxkA1DHew1Lt2Ed8BdKClHCqRF9BZQB7JYQTEkC3G5xV1DLsH8RYqUyoGsENE7poNh3ImZvvh2FZ2F1M6tNBDNUjSBwskGCxMwDEyIJiMQc1NG60w0yoBdiR2J9N/6RjKZSqG8NW1RpKB5A29IBmN8ZzKeISwFMkLDlXDOsEypWCrCf9OCu0K0iPU86UyVVhDMr0CSCVZTLSCCA387E3MYD6FlWo0TXqNzOmZbSBbUNyAbj674d5Oh4tEivoaj4lGbL5lXWbFSQVJjnvYY1nN5NMxW/D5csNW7EkBVG0gGGMW+vGLlpR0KOrZT1b4jOZqrVAICAiSYBmAwtECPe8+2Lsv8XVdSU6aCxgsSSdxNxHAiMRz3wW9On5GLXgEsII2NgPLJ98Luj5EgOrSCCAxH2gE2B98NOFNp3RWcI2jp/hNU8WrVMgtJbzBdoBAuZOx4xf1vqzIaf4aqFa+oNEFeWdRftE3jtgfMfCWXWZdrqZBeJgdhE3iwwF8MVsvQpM7Q9RnIgidCgxebGwJJ9xGIpL5/YWELk6NKprqMHqsBLB7AMIhY2tsTJ74H6d0HUlaMyBVAOgNM6Pn6Z4J/vg7J5TJ5pmZ65TUTopoANIXYDedp4N8V5PRkatVHY1C/llxJ0m/eJnf5DD5Vt/EJK8EagEllEEmQTtfifbjbfbA5qAkyAfTtY/MfLt/bBDTI8wKXOkWb5fzvviinRmwUr3aSRP8ATiMZG5LQp8wY9jefrfbj++K/wwm5F7gteYMyPfFhWLDe8C/yv78R98V1KRg30/uH9OQPp/jCRJ5KUmJJHspF+DtHtOMeHqJAIB2028x+m/e2MpWGnc6tvLG1rj6zJ323xhmmTuLiPoSL8/Lkn64qNBkb9Cf85ZufCrRfbyNbi3zg4vTyOC6gimZNTcwRDC1yOcBfDjRmJu35VS8ggflsd/pgo9VC6mZg8gSBTmQdi21ogSO+wxeUsGcssAytYEamKMG2NwWZYmVYyoj7nBXTm8NlLHUrH1FjpUHywDtqEkHYQT2tSlYCSKenUNIfjkQdayRPu39cC5qq1O6BfOF00nHlYX89zF5nTuf6xFvobSZGjlECEuFILAQDEhT97ETzhnkeqU4IA0KRFRXAMyI3BIY7GNzfC+iICiqjA+qTIHuIWywBYyB88FZtkULpSRY/lhZhhBgO0gwZnfDjaYSpkXp1UqHSmprrpBYDTFoYWIIINoJ7jFX/AE2oIWrSWoTbTTQgCLglvT89WomPbA349tUqjIAIRbFlpkiYLWYAwb7EniIuegJLKiuDYhpLHsL2GqZsPcbYLS2DTHfSMylGlVDkFVqUtSEekw9gB5DcAiw2vxhbnMv41T8TllujgVBSYBnp2JlYuYkTz9MYr0JyVddLIRVowCApF2ImLbbn+uAvh/qBywcgp5iZlr3sALe3tv74G8JhQ+6v10VaenLmXMgIRBBjkHaN/pgP4d+Haihy9RGn1ELMNvIJvN42vP1xCtSp5qstRxpYBtDao2iBHvP1IwBmfixqLNTaW807g7DYz8sTG5YWR1QbnPgZqjFVruXMMSx8sHg6RIJ+dsQyHRloCqKvhu6EAixULAJIB2Y8SPvi/pPVc0fEYJZ4IZvLYjYg8Dg4E6t02mW1tWcVW9R3BIFgV4iw+Qnvi27XGyVF3YHmetAzTXJQk+WoitJ5BsIG5uDacRy3TVr3zVRqTzKKZLaWN52kTt2xnJddqZZBS1LW0SyAKbybgncAHaLfTAuczlfMVFZh4TSdOqZ0njb0yO3ONnv7f3IWsjZ5YgAMBMAxZvkTYX5HtiDOoIW9zE2+ZU8TI3xa9OdmPkaw3t8tuOTfFKVf1WkGDq5B2MC+2Ob8HR0ZIUsYhtNrn27ciOOMV6SbgmBcgccEiAeLXxaQRDCZ4PeTxPf5YitU6QoBOk+YAAz9OfqcCBg70CbEWWJiDpJ2Ji8Rz74tVSAYjWBp2tBsD5bA/L2xWEBJmQWAgyYjt94t37TjyEpqkGRfae07fPDJG/QUK1u35dYQI/8A1tt9ALHbAnT6finyzVNt7Mq7EQJEzcEHi+Cvh+nNUMBP5de1rzTe0g4RrlFaqS4NNgAWA3UWgWFoPPvvirx89iWjYSyqBSagxA/XUXQskmdOuxMSN+TGFlKiUepUYiFPlkGwJiI/VAj2nGa/T3A8wJ9MNclzvIG3F4Pv85ZjINZ5NOT6BcrMyWuIYgye0WGE6Be5Gv1gMBoYAMSrSSIi5qeayieRcG18Bvn1A1QG41aeBaWJ3nue2Ds/0cKvqOoemwusyd9jJ5E3FxgWhlFRvEvBmwJ72gg+aT/TnBgaeMEH6o9MagLktAaYRB230j/GJ5DMSCDV8N5GqXDA23MgMBGkafniVYXuIB2K7f8AxIf0m8xtvY4uq5PSoY00qAWDGBaIsRYxYEkG/tfDilnAmOqBRaFViFKE0SQxsLVBztaCMaJnaiU2BUk0jIRtJMx+mRZ+2rt/OwU8+VylYsur8zLWKb+vfuZGL1yK5sW3VfMkEETaQNxBtFsVfGmwXYo6ZlkzElzIBlaeo/Yji3GGOf6GoQtTXRUp6XUxa59M83MfbBmZ6PQpZZ0pwGkQQYYOtyx5kT/OEFDN5iu1MVXZ11AARAPe4gThK7tPQV0zYU6nmaqECmZsCwIiAJ+oHykbYQGlTZhqJfsBJBPPlW5Hzw/zHVq1CmxNIGGCoZ3JMfVrdtsUfDuWWiDWsKjAkgHb9yjt/jEKkrKzoo+Hs8lPMMKtIIsKy60ANtyARZZI2xV8UfEFGrV0o40qIlVksw7e3Ezg/qVZM2PB1MdIB1dhPc31EW+RxgfCNNKYFFxqYhfPFwSLryCB98aKr+4zaZSiyQwEb7z9T7H/AJzjFQqSGP8A3ARHt7W2F8Yr1CbL5bT5hce0mwvI/wA4jSZtOq1jJbVf6i5k+wGMdGyTImnBubftn09vkTO/zxEiJ3jvc88TH3xmnfdvNYbzMDngb74wDLXN4g2v9RttvhjyiNYAktHO+xNrmP8AGKm2JBlpgWknYbk3PbEqiwD6oH1A+vzxGs0jUIAI+Vu+KEN+hmXnzD8uvvEH8phIE72+3bCSn1aF0EtUAtrsGA4jkrxDfTDT4dA8YqZnw8x/9T/b6YSZnKkqwZbKohp0jYXAXgztvEXGKpNGfeC7KZjzBAxpkSQ1gA3c/wBP/GHOXWCyuwIVl1QYAIPmg8tbjvhbk00hA4CxElrSASYG8mLfXnEqGY8SKhbct5EAOn3JNyx2k9o7HCrFjGGbzoA8NVR5AKyuwud+TAm4274h+AUQDqOoRpiNUm2+0HnY32xdmc8gXSrAtAII3UDfWIFoMffFdTqNKQ0zZVk2EDbTF2Yd+MKS7JV0UNlarT5JGjQYUkQthKydRETPe49h6nVI8rkTT1KVO2xABkTsZ/jBH4WnqZ5FtRdizekCfKYBniRPG+F1WrSqqGJYKLDbUjftJiCGsRIN9WKq3kDZ+mdTBoVdIaouugNMggSHmFItEA3P9MBdQ6nVLA0/CVwANInz39JYcz2sIx7Kvqy1Vygy+psudQO9qnJhTJERFpwKOotSjy0XAFypJYg7W+cbe2JnF2mhxyhXSzTVKjNmqbJRYwFB/UDYMedzO042HN5HJhPF1MBYKtIn1cEAHf8Atg7oNUs3nQ0+RJF5BMwD/vx7YTfFGRptmB+lWJLQYDGwmNpMTbeMTyTd6BLoVZjPVqrrUJrVqVNj61AK8H02Y8T7Yrp5psxV00R4FoaLSJsTOzcCBh+vUkpqoWPJZjwsmxt3iJO1vnjPXeu0WiooLFBLmI1Lsfttt3xrGd6XsJxoyKqZdCqC3LG5n9R7knAXTaxZvGc2Uwgn0kcmd9vf3wFlMz+LqkSQgAIG5b23sP7jBlXptMVAq09WpSpp6ip8TaTB3uDJ+2GkoupbC70WPaTJ53ggzxcyf8YqRBaJBExEDfeDF9vptgjNx+o+YHkbWvPczihqtxAsbCOZ+e3acYo1syi2I2B7mNv6TPJxS7Fh5v8Au9/lafvi9/Kfl3/8/wCcUPT5JMX+kbT2/thZsZCtlyV/LJgbe3uZgfTvjwMruGmI31CLCCO4Ee/GIhGAYmG0kcTwJBA2/wB/bERS5Ow3/wA/bGl9GfuOfhpT48kAt4VUR+mfDa0zM8ETbEKYLaZXUHI16QBoGw0rwAeZkkX95fDBHjjkeHW2/wD5vuMAPmPKrAEo0z3aTJJsAZHtvGBvQiyqSqFSSwkqrva5sY5EjnTaYJxE5BzejB0tEyto/cNiRMgjGK+gwKYaIEggBhbYDgbbfPFXU6oUqE1EL+0xBO8z65gD3jArYEqfUVRoZTUI/UDpiTsARYd7ScL8/ndRBGm0xI3G8GwC24EYJrU/ND+XVBHCvNhE7MZ9PfFGYpgKqspVuYsD7kd/l/bFwrbJZmtU1EKCCkCSQfN8pMwDtxvjy5VYuBMGPKP4EQD3xijTSNRaCImBYjuQZkzvxcYtUxEzE/puGi8Cbdjf/bE60Ox78OVKCUKxrRBq0pVvTtUABAtf29sX9OytKoRVVkpgjyBNIM7amDLc+aI7fTAnS6oSjVLjetQBEBvM3ido3kHbbA1c0mq1DUBBHlmBvyL8HEzT2Cy2i7PdOdA7JXZWVvKBAETNhuZuQOBhX03pz5gs2YqOoUwYEbbxbb/nGCeldZoa2WrrBkLKLI0jsRzePrinNdSqGtUakqqhnyNxBsRE8cYI80qKtXYa/QkoAVKYLB1OpTI2NipixFzBtjX+rU6ZqLAIm5LW1C30N+cHZnN1nk1KpBECEhYEXALc8bTgCtVLLpc6gCGHDC+/+ntMY2gpXyZm2qoL6jlKFKg7JUPiBhp0DSBabkn6WmY2wLlPFqENULODFibkW7f8OGeV6evhsPPDxpcrqbSQbDjmJIteN8R8FKW1XgQpN4I49oM/2xPOlW2Pjk3r/puSekaxNVEBMMasHtJ1LaeDivLdCy8KTRqqhElmrrYcN6bg+8bgxjW/ivJ5iuJLEMgB8NgAsCTAjaJ5J+eCemZfMVqFJ3fwVIA0CX1wYJqBzBBj0iLc4eKvH7f0Rb1YbW/BCpUVqWY0J+sVBoYrxZZW5gcE4XUOo9OEeJSzFOTKhauokd1AS8mPvvgvM5Or+HqqSazPLsQCDAJICrJhRaI3jnAfwvmjVSplRTDuSyholRTJ8xO0Qbgc27YLvWSsoJUZNj5cvmJJJAFdbD9zWhdueTi5svkU8/g5goFJLeIPJG8qyzbvfvg6r8L+FRC06mjTbew+Ujf5+qffCPp/jGpmC7o1JHZIaVEgxYAEAMJkTvhXi2kF5wNfh5si1VBSo1vzPEpglwRBptf03DCVtMEYlk+nZOtRR38aimgAFq+3IUeTzGB9sXdB6sz5ikJpgjWpVdUaQjQUBULFtsavnVapTTzsVSA0PHmMAEgmxYiZjTaMU5xetBxfYe1HpyVG0JmPJYk19Kx7St72j64KOS6eyyfEpFpI1V1G3LFUMYRJkqj09NNFaoC5qa5uuykfsBv898GdSyjmfEooQfDVVVbGT57x5V2Pvibzf8A9UgwZLpTH8s16zIBqC1CVA21MSgXnfewwxTIZZj4bUapL+Yg1hHM+YqJNtvrhL1Ks7ladBUQxDAMCCpuoZdNpIsLxfBNPqLU0VWWmzIZ0KSaikxqsZj7wB7Y0lImmGp0bKaoanVUMgJY1/wBM3nySDA3nbtguh8MZKqodTWKwAW8cSAOYCmca+uhqjOjUyCDIeQDJMQxMhdwfl2thbmupaXZ0eqsAadL7W80A2K3sDxiYS9UU4+50DIdEyVCmWCOR4tOzuD5lDFTYf6if/GNY6v1nIPUYVKVeEZlJWqBBYk7RtNgZtirp+dar0+tU8xIr0jyJGgieAszNjE/bCPMdFNHLnMekgqyhgCW1G88ESLTwL74cpfcoy+MFD7XJDXJ1+nhG0ZfNGbeWpqPystpGJZnqGRB82XrLPP4hR8phSfvziGWzueakp8OhDQRpUIY3vFvthNnqOYWovi0QAxJLESCDwYJv2gjBBttt0OWPUfZerknaEo5kwBqiuIQe8p/G5xbmOl9N1yy5hPKd6ygRyLrv7Yo+H+ll6ZJKIi1CDF/qexBjcm31wk6jmPEq6GdaYpzOruOw2n59sbKSbwZVWzcfhwZLMO1MLmKYp09bF6qwqjYG295I4i+FrJ0k1SyLm6zKTcMCWHciLKItthT+PpUR4VFvEXd3kFmNjPlmJNgD/OM9FyeYzGZ0pTBLMWk6l0g8kpYDmdzbEKT5NKP9lcVWWbu+QpVr1mDVIWKayIEktYxrkCDFrDAr5Ks1dgiJToqPKSxGomCSFWQqjtHGDDRbxkPhllVz5pB0n29j3H1wo6v8S6qng0ULQAS5B0i8CIHnE2kHcY5Ivkqa+Lsp2naD6HUEy7N4jhlMEuq+g7CYliu1zMH2OFuf+I2oVT4CqodZaEksWPqKjYhVJmDvfFPT6edBRWokevxTCnUp2VQDK2BGq0Ya52imfptQqK1HMIDotcD2m7L+4fUTvjaMfRkt9mtZ7rhYIjlmoj8windqagiHJ5QFpAP/AIev8JZZqcr5SfN4jMW9UQfMYI9/tjXOp9ArLRPiMoZfKCpMiQZMwJQgbc9rYefDfwrmDl6ZqsGVZhNRED2PMGLYlLkqjscsOyr4RVvxiBdThdakop0zoaJMW+pxbQyR001RBTdqaKxqRGoASu94YXsAD8xLDo7vls8lFKbaHDkyTIbQx5N1MD64SZjq1FXTxEbXVp0XamG/UQSHDexjyk7DvIwcKjXuU5W7ZZm6GYAapQ0LUI8Ms5UAXv4Qa5abEAm474lmM1XCBaelBEEhjLN+ry2gmTzI32jBnT8rRikpps7NqILmB5vMY5Ag78GI3xTopA6NelDqudlUwCoLeuTGqLmADacCb0TSYBUystNRSkLDOrCWHqkATqPY+xw16Oq1EqginqeBTqkD80D1A9j2UnbA69MFGtUpr4kMXDORZREiDwpM3U7Da2Fjp+dpIYFpbUpMW/aB5XaPMDb64d07oe8BdIVKYYVKBekSoELLAG0EGCRbV7mT3wtzOXQ+GPBbS2sSzQpgyt0UiJFlmZBkExOxvVXz66YlFUhjIEkEgOQWUTBJHBnbFlBaoo02UB3dv1M0EBTACyAIa+mxMC+Ki+MiXlBGTypfIrT8RmBqUrkBbQx07RxG0zuBhP8AFOdp0KQpPV84VVUFTLDvcabbb/1wTncoT02uwqAv41IkrIKsOYGxvf64sq5OvmqUU6tJ3EB1qpB1DcAiQb8kYx8kU5Js1hJpUiGUyhFGmKkhioJHYkz9It8sI+pZXQoltRYnSsyxWTeOIA53wdlOtzT8Mo/iK/htTC+aQey/6TwYwv67Ty/iflxl2HlYSWMjcFDJWIN1Y7XGF4uSkyptNIH6P1MZTM+HUANCrAJFh/pb2gyCexM7Yh8QZecwaaKzNUMHQ4F1H6pBjyiZ9sLuoUqam6vX1ksTrKjVckxp1De9x8sNuk9RdB6FJUATPpJHlDE9ltO0rfHZmlKOzn08ibL5RENQEsqoQGJgywvYgfTBPSer5iqxSnUZBP6SdX8b/wC2PZRA9Q1azEgNBsNIt+kcMeDxJ3OHlLPKksECoBaR89j/ABhSnxfv6lRjyNoyeW0VatErUak6q6FzI7MgGyAW8uF/xB0+rWVUpMiUwSPDJ06gNr7ARwceyakgLUrOai+IFZTpVidp/UyiLTE84a5QU6dD8TJqU9KngkRbb9xax5+2OX9cuSHXHDEo6xWoUwlXKtpOldasDMbKAfVa0/1wqyzeNUHh6lqUwdJeoU8Mz/qksONImcGdZ6++YhTSCUpMBxd2BIF9kMgwN5G+EdHqTM+iqKi1OCvrE2G3rF997Y1SbYrSQ/623jA06xAjQwIktUYbMoKgadUnbjGels4zWpMxURGXzKoAGoCRYyIO5MTPOFvWOhV/FpEs7s7QX1HfgN+23IEcbjDDpuc8OVqhlUyVJuWdCAY7i9iY37YFJRVoGr7Niy+WnN0aguWNQO5m48MwF4W42AjfCerQSnTpzTRgqhQS0u0ASQtxMxa9jwMXdF62hzdIKCXOsQdwPDY6rdysd8V5RhXop4hdKkIxEAAiB+pbETEg9r4TfJJhrBDMZUs2moQoOkpcrMCQOYMgnVYD6Rgat0qKSF2DBdZ8vDGLrYahAEsQByYjBuXoVmdlKhGKgM2kGQb7MYHlJ2Mbb4rNeJbSQTIOpd6YvAAiSTEGBIxNviPsGGWcaHYqBBvqLtHZbgNYk3FwbTiNDKnQzvXZbEERBPY+osGN9iNotOCKfVWqKQwbWikBrwxiyiL8xeYEwe4ecSGRAFOkeYlifLIv/wDNid+498Un6BTKunpQptoQPUXT6iGCtPJUxwYmONxgjqXVYY0nrMgZRFQL5rntME8WvbjA5ytYrqQCmC5iZHp30qZ3B78HviVNalRT41WnRpwCAVknkoSbqYvE8r88PN2GDYfgTJg0WUiV8cfqkEGm43vPbvfAq162RfwEUVQ1XV4hJ1qsyVKRLHTswsfmIwd8D1ECMUfxEOYWCFjem0DtG3yxD45RDVpqapoO6QGDEAjVeQLEgSADG/bCkrhb2C/ULuq/E+Tp5jxfOK+k02NMXC23mBqtwdiRhN1Os1Wyppo1AHlh5jpm53gn2+vOMdX8B6q0qTJqgQzH9X6QSbXvJ2BI7YCyFHMU9DOjGkGaTPoKkhtQjykERHy74XjiuKl/1lN5oz1bIeHpcgmmLK3+o/uiYIXcc2jFVKlTA1NUENvpcgMOLaZtxvg7IIlahFdtMtJIJkGZ2PMWx74joUmPjK4fSoHhaSAAJ29gsfMzjWL/AMbz7EvOawL6NBTS1BtRRrCDDoZvcbrzxiVB9ahDdQdRWfV2Edv52+olEtWKqp0ngSI+gt/bFvSqNY1CkaiCAW3AH9caONW2xJrSNq6fFNw9GjmKzMuoH9ERvLcb7C/G8Ys6cAGpB1n1MFWQpYidQXYkqDuJGH/Set5aiKeWNTS6qqaWB1D9oZtIAwt+JciGUPSdG0ENqDQYUzp8u/YHcffHNPxqKTixqd/qBqmXoVQ9B5eohYkIWVY1FkMxGohwYvv7YW1OiVAHZDBThmGqN/UBHuDbYjAWZ6oy1hWZNNK3mSGAmPUV5i2w+tsOcz1Bao01IanM6RfxmtpDEelA0arCwmdsW3bUeiVpst6b1xMxQPiEqQnmmx08MI5J7bEYT57q9FKSUPDdyIYExaZuQTdjzO38YXdSRfEqCiWIH61OlSQPNBMCJHlF+NzhL+MYsHOpm0kSZPER7R3/AIw4+O37Bo3b4Lq0xm00ypJqGNM/+20gNEcT8x74tyCaqYd5dR4ahF8gqGxZ231ETJIMSIG2KvgV8h+JotTStUzDK5P6aSNoaVP7pFud8Mek5JK1LV4+khlKUwQCCn6FUmNOo6ZO8ThvxuKXY+SbJZitUZAtNizBSVJYDSDYK0gkgAzPzsRhZ+IKMwqPofdKamRpH6gxGkxcgTFt5xgZWqazZhyaiCoARMN5SREABSYk+42xXQqVEQ6U1qGIVVXzaJlbwIAKSRzt8866AvyrVadXXTj/AFDTMz2g+UzJm9x7YlTyetj51ZmvoUwJAgzbcESDJF9rYjlM8dBSnThnQjURACzLPI2b23JEiNsWVauoKz03QIdRIHFuRIKm9zN5nE2MxUqtTIBCoshdbW0mbzpkkgCZjbE83UCL4hqGoC8ygAYwbFgDA4EwTsTgLKVjrYCowJIuEu03sNlMC9xaTziS51qkAUPOoLGowja0CN14PY7RBxVUhscpWNKm7KAT+MoGFNlGk32giAZ4xrnxFXOZzFauih6dIimATaPp6juQO2Cc1XcdLr6WP/56axvGoNIB5W/2wpy9KoaCUtQVddMskASQd5HMCL7/AEw5VFJiUXKzKZGo0J4VE21GaYcovZjNv4Ag4Zr1XSWRBeovnRxKlkstS5uWp2PyEi2N0/6cBlKxHqqI7TE7yQPcCf54xznMlwz+YMHC3j0i3ANgPa+8ziIOS2zSVPSPJnNDU5C6bA2uR9btAFsE/FWXXLsmnzK4BgixHP8AGEJyrrUDOAZ9JDBgfsdvnhp1NHrUlTWpZSux8wUSbDne1+BjSUePki7/ACSm2nRV05GZmYksqgn/AJ/jD/KZYUGPJC6qgBnTOwY7FgOBETBvhX0VgKVQKJJlRJ3MfYXjnAmT6XmTYVAAImCSP6hfvhTfJyVjSaSwOviYtXapUFALECdYkgWJKgTMkCDe3Awq6RTHhGm48VexMQbdt/mbYe5GlroeGXDRqEAMoJ3OoTqJnnCqllzRrk1aLNRIEGn5tB/dxqPdSNo5wt4TITS2jGfywdXFEMRbUoUwq8A6VnV2tb3wpyuUrVWCLSdJsdQK6lm4mAJIF/kcdBT4j8N0XTqpnT+Ytomw8TVDLO9xjWusdSzNbMOS405ZyFWmZUgbkz6mg/S+NoqMY38sztyZrOcyT02SlF2gMPVBNjEcRe2Ck6R4ZBNRlQG9ryIiBc4adUq0zFcuFZSpCnc3uO48p53gYqr5+kx1JqcbWHP12xPNtItRQy+B84WzqBEMDxNbSAZ0MRI4BxDI5YKA3hOCNMVAotO7qz8jYGDbF3wQwbOIY3FTff0Nv9MMqFLxEpto0mwkowERA0qxk3Ez7i0WxE5X13/BSXHbKKGRQsPFJqBRBa8IsHSVBO2omTci3zxjMdMJZWnTAQzqJcmD9WHadgOcG5qNBqSVAZR29Nw3eoAZnbC/PfhmYOrVGLaQWpwBJ21TLC/7friVbyK6KqeWNP8AMVpUzctee4YwCBBBB/rj1XqXpOgtNghYgQpGrSfQ31tuY3wVmMopCagpWdOvXI1xuZs24v3G2PJ0pVBd3At+ZbSwAsHW58mq0gCSTxhx7E3oXZLpoaqpFJ6YqSg1RY+oXFi30+s4jm+lgsEWoCoGksreWQYK77ieLE4szeXpOQlOsdAI1nT5SSYUBxYXPEiQb4HXpymWckxUI0tYnvBEjfbjacPqw7HVemidPqeGob/1NNbG9gwABPIFtsa9VMPqdNApMtibGZ8xb0i4sDjbaFOjSyjmpR1A1qWsBtjobSxvcgETGK81lMi8JqYqwmQd2UhoBvIAubneMZzatcl0XFusMs6j8Xf+m8PKkvVMIKgEJTa25Ihj7DCnpXhtQpUMyhEh3d1EsjljpaOV0i4HfCnqK0sq4fLeJvcM0qbG0RP1O2AOl1XhwzMupTpqarh94vcfLGlNRxrH5Fi82MOu9EbKtDMHUsPDZeZvIm9wLjgwcLVzyI+uprWFEaN5vvwR/fD3pmeXMUvw+ZuVulY3MNsZOxUgggbgHscIes9GqU6oVxLSIg+teGB7HnFRab4y+fgLpWgikzfhjEQQz+bY+3tG2+GNLKpp8TMFyrQFWnVWCYv+nVB4i28nFFM0cqgTM1FqNFsulwJgw7XgTxc+2BW6m7nxCaatJVVFMaeDChxwP1RziVbdr12NytUPclSqrTAkEkklXQr6jv8AuBJPuJw36P1PLrKGqviGTDSD8hqF+BjqfhL2H2xE5RDui/YY1/8AN6sxfkxRwf4gyT5vM6EIIpUwTqNmYkkL9RaeL4j8PZUtSFFQUPiQ5m5gnyoR8rnHehlUGyL9hjAydMbIvf0jfGj8P2qKYuebOOZrJ0aVSpTZgFRQSWudBEnaSYP124wvGRoZkeJRqwQdLLa6j9drX2/tjubZKmZJRDO8qMYTIUwIFNAOwUf2wl4aunkOfqcj+Gul+FnKRVYUip+qSPyzBiNjz8xio+VaYWg61FHrUMwWVBN2HkVgo8q7XuNsdjGWQEEKsjYwJGLMH0MVY/qepyYis4DldRNtIXyx+mARsDFvfY2xTlMqrPoK+Eyt5Rp9TEWtwZkkG3yvPX4x7SMH0F6i5s4vmhVpItNpY6vyyyjSpne0KGuSZBgnfCdMk7MWr+JT1HSWB1CJtBAJAtef98fQGgdhj2gdhil4khcjgmX6KUAK6jciJlZ/TIAOkfOYwyTNOWRwkjTclSNLKxsSZsf+HbHaNA7DGdA7YPpZtsfM4++SqHJVlRnZ2zNMnUIBlW1aY4vP8e+BqWUQ5BSdVJ6VQq5i4L7n3VpG3b2x2nSMY0DsMT9H3Dn7HCum9C/OOka3ncqSGEEEEAwZJEEGLdjhNnej1qXkZWVhJsbWO87cRj6PCjtjBQdhio+Nrbv/AEN+T0Rwzo3w/Xq01ZaTlqpLiIVFT0klmE02LLIgdpww65kH8FaVUqzUxOtQfyi1hcXCbA/PaBbsgXHtI7YcvFF0Spuz5lqdOqrqJosoiS8bydwf6c2wd0HotStXhF1MNLjUTHlNxfuDj6M0DsMYCDsMVxwL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20" name="AutoShape 12" descr="data:image/jpeg;base64,/9j/4AAQSkZJRgABAQAAAQABAAD/2wCEAAkGBhMSERUUEhQWFBUWGBkZGRcXGSAeHxoaHiAhIB4cHCAaHyYeGB0kGhggHy8iIycpLCwsHCAxNTAqNSYrLSkBCQoKDgwOGg8PGi8kHyUyMC80LCwvKiwsMCwqMDQsLCwsLCosLCw0LDQsLCwsLCwvLCwsLC8sLCwsLC8sKiksLP/AABEIAKoAsAMBIgACEQEDEQH/xAAcAAACAgMBAQAAAAAAAAAAAAAEBQIDAQYHAAj/xAA8EAACAQIFAgQEBQMDAwQDAAABAhEDIQAEEjFBBVETIjJhBnGBkRQjQlKhsdHhYsHwFZLxJENyszNTc//EABkBAAMBAQEAAAAAAAAAAAAAAAABAgMEBf/EACoRAAICAgIBAwMEAwEAAAAAAAABAhEhMRJBA1Fh8BMicTKR0eFCgbEU/9oADAMBAAIRAxEAPwDNasC0QzGfeCR7+wi/9sRa/vIWLk2O5gEyREnbjEncaSymCf232v8AS3f+cVMpIGmBMsbxM3kH298ePfZ3pGS42LEjaBI+3cYHNOSAZkHk3A7kjEymoLJEE8SATE3/AI/ziupUNwBLDkQPqY++GnRS9C+ozEkCZ1GYJkxsfNa+8C/+0Q8dl5jkHee2xmcYptpMrBPJPeT6Y+8fO9sU1GMERMkC4mDvvx9e2KawSsDj4czoNYCCfy60nVv+W3bmZGMJm1cloMMACo0hpZYkkbkgGSBuMWfDaMKtxpinV5n/ANtpP37YHzBDEhEBdmJABIGoeoxum2wsTf2w7dIiSyG9NqCWy7OCGVqZWZYE3FwIBDKebzivJIjAmkAI1W0kliBszEkcQABacDnKaSiyadQMGKyHgjmBAmw7/PBubVUZ3RGLVAzQsBYiSQL7D6nCSwJkKZbxF1mlDAu0GfDAG2pT5gTuTYe+LcxXFmPkUEqxkA1DHew1Lt2Ed8BdKClHCqRF9BZQB7JYQTEkC3G5xV1DLsH8RYqUyoGsENE7poNh3ImZvvh2FZ2F1M6tNBDNUjSBwskGCxMwDEyIJiMQc1NG60w0yoBdiR2J9N/6RjKZSqG8NW1RpKB5A29IBmN8ZzKeISwFMkLDlXDOsEypWCrCf9OCu0K0iPU86UyVVhDMr0CSCVZTLSCCA387E3MYD6FlWo0TXqNzOmZbSBbUNyAbj674d5Oh4tEivoaj4lGbL5lXWbFSQVJjnvYY1nN5NMxW/D5csNW7EkBVG0gGGMW+vGLlpR0KOrZT1b4jOZqrVAICAiSYBmAwtECPe8+2Lsv8XVdSU6aCxgsSSdxNxHAiMRz3wW9On5GLXgEsII2NgPLJ98Luj5EgOrSCCAxH2gE2B98NOFNp3RWcI2jp/hNU8WrVMgtJbzBdoBAuZOx4xf1vqzIaf4aqFa+oNEFeWdRftE3jtgfMfCWXWZdrqZBeJgdhE3iwwF8MVsvQpM7Q9RnIgidCgxebGwJJ9xGIpL5/YWELk6NKprqMHqsBLB7AMIhY2tsTJ74H6d0HUlaMyBVAOgNM6Pn6Z4J/vg7J5TJ5pmZ65TUTopoANIXYDedp4N8V5PRkatVHY1C/llxJ0m/eJnf5DD5Vt/EJK8EagEllEEmQTtfifbjbfbA5qAkyAfTtY/MfLt/bBDTI8wKXOkWb5fzvviinRmwUr3aSRP8ATiMZG5LQp8wY9jefrfbj++K/wwm5F7gteYMyPfFhWLDe8C/yv78R98V1KRg30/uH9OQPp/jCRJ5KUmJJHspF+DtHtOMeHqJAIB2028x+m/e2MpWGnc6tvLG1rj6zJ323xhmmTuLiPoSL8/Lkn64qNBkb9Cf85ZufCrRfbyNbi3zg4vTyOC6gimZNTcwRDC1yOcBfDjRmJu35VS8ggflsd/pgo9VC6mZg8gSBTmQdi21ogSO+wxeUsGcssAytYEamKMG2NwWZYmVYyoj7nBXTm8NlLHUrH1FjpUHywDtqEkHYQT2tSlYCSKenUNIfjkQdayRPu39cC5qq1O6BfOF00nHlYX89zF5nTuf6xFvobSZGjlECEuFILAQDEhT97ETzhnkeqU4IA0KRFRXAMyI3BIY7GNzfC+iICiqjA+qTIHuIWywBYyB88FZtkULpSRY/lhZhhBgO0gwZnfDjaYSpkXp1UqHSmprrpBYDTFoYWIIINoJ7jFX/AE2oIWrSWoTbTTQgCLglvT89WomPbA349tUqjIAIRbFlpkiYLWYAwb7EniIuegJLKiuDYhpLHsL2GqZsPcbYLS2DTHfSMylGlVDkFVqUtSEekw9gB5DcAiw2vxhbnMv41T8TllujgVBSYBnp2JlYuYkTz9MYr0JyVddLIRVowCApF2ImLbbn+uAvh/qBywcgp5iZlr3sALe3tv74G8JhQ+6v10VaenLmXMgIRBBjkHaN/pgP4d+Haihy9RGn1ELMNvIJvN42vP1xCtSp5qstRxpYBtDao2iBHvP1IwBmfixqLNTaW807g7DYz8sTG5YWR1QbnPgZqjFVruXMMSx8sHg6RIJ+dsQyHRloCqKvhu6EAixULAJIB2Y8SPvi/pPVc0fEYJZ4IZvLYjYg8Dg4E6t02mW1tWcVW9R3BIFgV4iw+Qnvi27XGyVF3YHmetAzTXJQk+WoitJ5BsIG5uDacRy3TVr3zVRqTzKKZLaWN52kTt2xnJddqZZBS1LW0SyAKbybgncAHaLfTAuczlfMVFZh4TSdOqZ0njb0yO3ONnv7f3IWsjZ5YgAMBMAxZvkTYX5HtiDOoIW9zE2+ZU8TI3xa9OdmPkaw3t8tuOTfFKVf1WkGDq5B2MC+2Ob8HR0ZIUsYhtNrn27ciOOMV6SbgmBcgccEiAeLXxaQRDCZ4PeTxPf5YitU6QoBOk+YAAz9OfqcCBg70CbEWWJiDpJ2Ji8Rz74tVSAYjWBp2tBsD5bA/L2xWEBJmQWAgyYjt94t37TjyEpqkGRfae07fPDJG/QUK1u35dYQI/8A1tt9ALHbAnT6finyzVNt7Mq7EQJEzcEHi+Cvh+nNUMBP5de1rzTe0g4RrlFaqS4NNgAWA3UWgWFoPPvvirx89iWjYSyqBSagxA/XUXQskmdOuxMSN+TGFlKiUepUYiFPlkGwJiI/VAj2nGa/T3A8wJ9MNclzvIG3F4Pv85ZjINZ5NOT6BcrMyWuIYgye0WGE6Be5Gv1gMBoYAMSrSSIi5qeayieRcG18Bvn1A1QG41aeBaWJ3nue2Ds/0cKvqOoemwusyd9jJ5E3FxgWhlFRvEvBmwJ72gg+aT/TnBgaeMEH6o9MagLktAaYRB230j/GJ5DMSCDV8N5GqXDA23MgMBGkafniVYXuIB2K7f8AxIf0m8xtvY4uq5PSoY00qAWDGBaIsRYxYEkG/tfDilnAmOqBRaFViFKE0SQxsLVBztaCMaJnaiU2BUk0jIRtJMx+mRZ+2rt/OwU8+VylYsur8zLWKb+vfuZGL1yK5sW3VfMkEETaQNxBtFsVfGmwXYo6ZlkzElzIBlaeo/Yji3GGOf6GoQtTXRUp6XUxa59M83MfbBmZ6PQpZZ0pwGkQQYYOtyx5kT/OEFDN5iu1MVXZ11AARAPe4gThK7tPQV0zYU6nmaqECmZsCwIiAJ+oHykbYQGlTZhqJfsBJBPPlW5Hzw/zHVq1CmxNIGGCoZ3JMfVrdtsUfDuWWiDWsKjAkgHb9yjt/jEKkrKzoo+Hs8lPMMKtIIsKy60ANtyARZZI2xV8UfEFGrV0o40qIlVksw7e3Ezg/qVZM2PB1MdIB1dhPc31EW+RxgfCNNKYFFxqYhfPFwSLryCB98aKr+4zaZSiyQwEb7z9T7H/AJzjFQqSGP8A3ARHt7W2F8Yr1CbL5bT5hce0mwvI/wA4jSZtOq1jJbVf6i5k+wGMdGyTImnBubftn09vkTO/zxEiJ3jvc88TH3xmnfdvNYbzMDngb74wDLXN4g2v9RttvhjyiNYAktHO+xNrmP8AGKm2JBlpgWknYbk3PbEqiwD6oH1A+vzxGs0jUIAI+Vu+KEN+hmXnzD8uvvEH8phIE72+3bCSn1aF0EtUAtrsGA4jkrxDfTDT4dA8YqZnw8x/9T/b6YSZnKkqwZbKohp0jYXAXgztvEXGKpNGfeC7KZjzBAxpkSQ1gA3c/wBP/GHOXWCyuwIVl1QYAIPmg8tbjvhbk00hA4CxElrSASYG8mLfXnEqGY8SKhbct5EAOn3JNyx2k9o7HCrFjGGbzoA8NVR5AKyuwud+TAm4274h+AUQDqOoRpiNUm2+0HnY32xdmc8gXSrAtAII3UDfWIFoMffFdTqNKQ0zZVk2EDbTF2Yd+MKS7JV0UNlarT5JGjQYUkQthKydRETPe49h6nVI8rkTT1KVO2xABkTsZ/jBH4WnqZ5FtRdizekCfKYBniRPG+F1WrSqqGJYKLDbUjftJiCGsRIN9WKq3kDZ+mdTBoVdIaouugNMggSHmFItEA3P9MBdQ6nVLA0/CVwANInz39JYcz2sIx7Kvqy1Vygy+psudQO9qnJhTJERFpwKOotSjy0XAFypJYg7W+cbe2JnF2mhxyhXSzTVKjNmqbJRYwFB/UDYMedzO042HN5HJhPF1MBYKtIn1cEAHf8Atg7oNUs3nQ0+RJF5BMwD/vx7YTfFGRptmB+lWJLQYDGwmNpMTbeMTyTd6BLoVZjPVqrrUJrVqVNj61AK8H02Y8T7Yrp5psxV00R4FoaLSJsTOzcCBh+vUkpqoWPJZjwsmxt3iJO1vnjPXeu0WiooLFBLmI1Lsfttt3xrGd6XsJxoyKqZdCqC3LG5n9R7knAXTaxZvGc2Uwgn0kcmd9vf3wFlMz+LqkSQgAIG5b23sP7jBlXptMVAq09WpSpp6ip8TaTB3uDJ+2GkoupbC70WPaTJ53ggzxcyf8YqRBaJBExEDfeDF9vptgjNx+o+YHkbWvPczihqtxAsbCOZ+e3acYo1syi2I2B7mNv6TPJxS7Fh5v8Au9/lafvi9/Kfl3/8/wCcUPT5JMX+kbT2/thZsZCtlyV/LJgbe3uZgfTvjwMruGmI31CLCCO4Ee/GIhGAYmG0kcTwJBA2/wB/bERS5Ow3/wA/bGl9GfuOfhpT48kAt4VUR+mfDa0zM8ETbEKYLaZXUHI16QBoGw0rwAeZkkX95fDBHjjkeHW2/wD5vuMAPmPKrAEo0z3aTJJsAZHtvGBvQiyqSqFSSwkqrva5sY5EjnTaYJxE5BzejB0tEyto/cNiRMgjGK+gwKYaIEggBhbYDgbbfPFXU6oUqE1EL+0xBO8z65gD3jArYEqfUVRoZTUI/UDpiTsARYd7ScL8/ndRBGm0xI3G8GwC24EYJrU/ND+XVBHCvNhE7MZ9PfFGYpgKqspVuYsD7kd/l/bFwrbJZmtU1EKCCkCSQfN8pMwDtxvjy5VYuBMGPKP4EQD3xijTSNRaCImBYjuQZkzvxcYtUxEzE/puGi8Cbdjf/bE60Ox78OVKCUKxrRBq0pVvTtUABAtf29sX9OytKoRVVkpgjyBNIM7amDLc+aI7fTAnS6oSjVLjetQBEBvM3ido3kHbbA1c0mq1DUBBHlmBvyL8HEzT2Cy2i7PdOdA7JXZWVvKBAETNhuZuQOBhX03pz5gs2YqOoUwYEbbxbb/nGCeldZoa2WrrBkLKLI0jsRzePrinNdSqGtUakqqhnyNxBsRE8cYI80qKtXYa/QkoAVKYLB1OpTI2NipixFzBtjX+rU6ZqLAIm5LW1C30N+cHZnN1nk1KpBECEhYEXALc8bTgCtVLLpc6gCGHDC+/+ntMY2gpXyZm2qoL6jlKFKg7JUPiBhp0DSBabkn6WmY2wLlPFqENULODFibkW7f8OGeV6evhsPPDxpcrqbSQbDjmJIteN8R8FKW1XgQpN4I49oM/2xPOlW2Pjk3r/puSekaxNVEBMMasHtJ1LaeDivLdCy8KTRqqhElmrrYcN6bg+8bgxjW/ivJ5iuJLEMgB8NgAsCTAjaJ5J+eCemZfMVqFJ3fwVIA0CX1wYJqBzBBj0iLc4eKvH7f0Rb1YbW/BCpUVqWY0J+sVBoYrxZZW5gcE4XUOo9OEeJSzFOTKhauokd1AS8mPvvgvM5Or+HqqSazPLsQCDAJICrJhRaI3jnAfwvmjVSplRTDuSyholRTJ8xO0Qbgc27YLvWSsoJUZNj5cvmJJJAFdbD9zWhdueTi5svkU8/g5goFJLeIPJG8qyzbvfvg6r8L+FRC06mjTbew+Ujf5+qffCPp/jGpmC7o1JHZIaVEgxYAEAMJkTvhXi2kF5wNfh5si1VBSo1vzPEpglwRBptf03DCVtMEYlk+nZOtRR38aimgAFq+3IUeTzGB9sXdB6sz5ikJpgjWpVdUaQjQUBULFtsavnVapTTzsVSA0PHmMAEgmxYiZjTaMU5xetBxfYe1HpyVG0JmPJYk19Kx7St72j64KOS6eyyfEpFpI1V1G3LFUMYRJkqj09NNFaoC5qa5uuykfsBv898GdSyjmfEooQfDVVVbGT57x5V2Pvibzf8A9UgwZLpTH8s16zIBqC1CVA21MSgXnfewwxTIZZj4bUapL+Yg1hHM+YqJNtvrhL1Ks7ladBUQxDAMCCpuoZdNpIsLxfBNPqLU0VWWmzIZ0KSaikxqsZj7wB7Y0lImmGp0bKaoanVUMgJY1/wBM3nySDA3nbtguh8MZKqodTWKwAW8cSAOYCmca+uhqjOjUyCDIeQDJMQxMhdwfl2thbmupaXZ0eqsAadL7W80A2K3sDxiYS9UU4+50DIdEyVCmWCOR4tOzuD5lDFTYf6if/GNY6v1nIPUYVKVeEZlJWqBBYk7RtNgZtirp+dar0+tU8xIr0jyJGgieAszNjE/bCPMdFNHLnMekgqyhgCW1G88ESLTwL74cpfcoy+MFD7XJDXJ1+nhG0ZfNGbeWpqPystpGJZnqGRB82XrLPP4hR8phSfvziGWzueakp8OhDQRpUIY3vFvthNnqOYWovi0QAxJLESCDwYJv2gjBBttt0OWPUfZerknaEo5kwBqiuIQe8p/G5xbmOl9N1yy5hPKd6ygRyLrv7Yo+H+ll6ZJKIi1CDF/qexBjcm31wk6jmPEq6GdaYpzOruOw2n59sbKSbwZVWzcfhwZLMO1MLmKYp09bF6qwqjYG295I4i+FrJ0k1SyLm6zKTcMCWHciLKItthT+PpUR4VFvEXd3kFmNjPlmJNgD/OM9FyeYzGZ0pTBLMWk6l0g8kpYDmdzbEKT5NKP9lcVWWbu+QpVr1mDVIWKayIEktYxrkCDFrDAr5Ks1dgiJToqPKSxGomCSFWQqjtHGDDRbxkPhllVz5pB0n29j3H1wo6v8S6qng0ULQAS5B0i8CIHnE2kHcY5Ivkqa+Lsp2naD6HUEy7N4jhlMEuq+g7CYliu1zMH2OFuf+I2oVT4CqodZaEksWPqKjYhVJmDvfFPT6edBRWokevxTCnUp2VQDK2BGq0Ya52imfptQqK1HMIDotcD2m7L+4fUTvjaMfRkt9mtZ7rhYIjlmoj8windqagiHJ5QFpAP/AIev8JZZqcr5SfN4jMW9UQfMYI9/tjXOp9ArLRPiMoZfKCpMiQZMwJQgbc9rYefDfwrmDl6ZqsGVZhNRED2PMGLYlLkqjscsOyr4RVvxiBdThdakop0zoaJMW+pxbQyR001RBTdqaKxqRGoASu94YXsAD8xLDo7vls8lFKbaHDkyTIbQx5N1MD64SZjq1FXTxEbXVp0XamG/UQSHDexjyk7DvIwcKjXuU5W7ZZm6GYAapQ0LUI8Ms5UAXv4Qa5abEAm474lmM1XCBaelBEEhjLN+ry2gmTzI32jBnT8rRikpps7NqILmB5vMY5Ag78GI3xTopA6NelDqudlUwCoLeuTGqLmADacCb0TSYBUystNRSkLDOrCWHqkATqPY+xw16Oq1EqginqeBTqkD80D1A9j2UnbA69MFGtUpr4kMXDORZREiDwpM3U7Da2Fjp+dpIYFpbUpMW/aB5XaPMDb64d07oe8BdIVKYYVKBekSoELLAG0EGCRbV7mT3wtzOXQ+GPBbS2sSzQpgyt0UiJFlmZBkExOxvVXz66YlFUhjIEkEgOQWUTBJHBnbFlBaoo02UB3dv1M0EBTACyAIa+mxMC+Ki+MiXlBGTypfIrT8RmBqUrkBbQx07RxG0zuBhP8AFOdp0KQpPV84VVUFTLDvcabbb/1wTncoT02uwqAv41IkrIKsOYGxvf64sq5OvmqUU6tJ3EB1qpB1DcAiQb8kYx8kU5Js1hJpUiGUyhFGmKkhioJHYkz9It8sI+pZXQoltRYnSsyxWTeOIA53wdlOtzT8Mo/iK/htTC+aQey/6TwYwv67Ty/iflxl2HlYSWMjcFDJWIN1Y7XGF4uSkyptNIH6P1MZTM+HUANCrAJFh/pb2gyCexM7Yh8QZecwaaKzNUMHQ4F1H6pBjyiZ9sLuoUqam6vX1ksTrKjVckxp1De9x8sNuk9RdB6FJUATPpJHlDE9ltO0rfHZmlKOzn08ibL5RENQEsqoQGJgywvYgfTBPSer5iqxSnUZBP6SdX8b/wC2PZRA9Q1azEgNBsNIt+kcMeDxJ3OHlLPKksECoBaR89j/ABhSnxfv6lRjyNoyeW0VatErUak6q6FzI7MgGyAW8uF/xB0+rWVUpMiUwSPDJ06gNr7ARwceyakgLUrOai+IFZTpVidp/UyiLTE84a5QU6dD8TJqU9KngkRbb9xax5+2OX9cuSHXHDEo6xWoUwlXKtpOldasDMbKAfVa0/1wqyzeNUHh6lqUwdJeoU8Mz/qksONImcGdZ6++YhTSCUpMBxd2BIF9kMgwN5G+EdHqTM+iqKi1OCvrE2G3rF997Y1SbYrSQ/623jA06xAjQwIktUYbMoKgadUnbjGels4zWpMxURGXzKoAGoCRYyIO5MTPOFvWOhV/FpEs7s7QX1HfgN+23IEcbjDDpuc8OVqhlUyVJuWdCAY7i9iY37YFJRVoGr7Niy+WnN0aguWNQO5m48MwF4W42AjfCerQSnTpzTRgqhQS0u0ASQtxMxa9jwMXdF62hzdIKCXOsQdwPDY6rdysd8V5RhXop4hdKkIxEAAiB+pbETEg9r4TfJJhrBDMZUs2moQoOkpcrMCQOYMgnVYD6Rgat0qKSF2DBdZ8vDGLrYahAEsQByYjBuXoVmdlKhGKgM2kGQb7MYHlJ2Mbb4rNeJbSQTIOpd6YvAAiSTEGBIxNviPsGGWcaHYqBBvqLtHZbgNYk3FwbTiNDKnQzvXZbEERBPY+osGN9iNotOCKfVWqKQwbWikBrwxiyiL8xeYEwe4ecSGRAFOkeYlifLIv/wDNid+498Un6BTKunpQptoQPUXT6iGCtPJUxwYmONxgjqXVYY0nrMgZRFQL5rntME8WvbjA5ytYrqQCmC5iZHp30qZ3B78HviVNalRT41WnRpwCAVknkoSbqYvE8r88PN2GDYfgTJg0WUiV8cfqkEGm43vPbvfAq162RfwEUVQ1XV4hJ1qsyVKRLHTswsfmIwd8D1ECMUfxEOYWCFjem0DtG3yxD45RDVpqapoO6QGDEAjVeQLEgSADG/bCkrhb2C/ULuq/E+Tp5jxfOK+k02NMXC23mBqtwdiRhN1Os1Wyppo1AHlh5jpm53gn2+vOMdX8B6q0qTJqgQzH9X6QSbXvJ2BI7YCyFHMU9DOjGkGaTPoKkhtQjykERHy74XjiuKl/1lN5oz1bIeHpcgmmLK3+o/uiYIXcc2jFVKlTA1NUENvpcgMOLaZtxvg7IIlahFdtMtJIJkGZ2PMWx74joUmPjK4fSoHhaSAAJ29gsfMzjWL/AMbz7EvOawL6NBTS1BtRRrCDDoZvcbrzxiVB9ahDdQdRWfV2Edv52+olEtWKqp0ngSI+gt/bFvSqNY1CkaiCAW3AH9caONW2xJrSNq6fFNw9GjmKzMuoH9ERvLcb7C/G8Ys6cAGpB1n1MFWQpYidQXYkqDuJGH/Set5aiKeWNTS6qqaWB1D9oZtIAwt+JciGUPSdG0ENqDQYUzp8u/YHcffHNPxqKTixqd/qBqmXoVQ9B5eohYkIWVY1FkMxGohwYvv7YW1OiVAHZDBThmGqN/UBHuDbYjAWZ6oy1hWZNNK3mSGAmPUV5i2w+tsOcz1Bao01IanM6RfxmtpDEelA0arCwmdsW3bUeiVpst6b1xMxQPiEqQnmmx08MI5J7bEYT57q9FKSUPDdyIYExaZuQTdjzO38YXdSRfEqCiWIH61OlSQPNBMCJHlF+NzhL+MYsHOpm0kSZPER7R3/AIw4+O37Bo3b4Lq0xm00ypJqGNM/+20gNEcT8x74tyCaqYd5dR4ahF8gqGxZ231ETJIMSIG2KvgV8h+JotTStUzDK5P6aSNoaVP7pFud8Mek5JK1LV4+khlKUwQCCn6FUmNOo6ZO8ThvxuKXY+SbJZitUZAtNizBSVJYDSDYK0gkgAzPzsRhZ+IKMwqPofdKamRpH6gxGkxcgTFt5xgZWqazZhyaiCoARMN5SREABSYk+42xXQqVEQ6U1qGIVVXzaJlbwIAKSRzt8866AvyrVadXXTj/AFDTMz2g+UzJm9x7YlTyetj51ZmvoUwJAgzbcESDJF9rYjlM8dBSnThnQjURACzLPI2b23JEiNsWVauoKz03QIdRIHFuRIKm9zN5nE2MxUqtTIBCoshdbW0mbzpkkgCZjbE83UCL4hqGoC8ygAYwbFgDA4EwTsTgLKVjrYCowJIuEu03sNlMC9xaTziS51qkAUPOoLGowja0CN14PY7RBxVUhscpWNKm7KAT+MoGFNlGk32giAZ4xrnxFXOZzFauih6dIimATaPp6juQO2Cc1XcdLr6WP/56axvGoNIB5W/2wpy9KoaCUtQVddMskASQd5HMCL7/AEw5VFJiUXKzKZGo0J4VE21GaYcovZjNv4Ag4Zr1XSWRBeovnRxKlkstS5uWp2PyEi2N0/6cBlKxHqqI7TE7yQPcCf54xznMlwz+YMHC3j0i3ANgPa+8ziIOS2zSVPSPJnNDU5C6bA2uR9btAFsE/FWXXLsmnzK4BgixHP8AGEJyrrUDOAZ9JDBgfsdvnhp1NHrUlTWpZSux8wUSbDne1+BjSUePki7/ACSm2nRV05GZmYksqgn/AJ/jD/KZYUGPJC6qgBnTOwY7FgOBETBvhX0VgKVQKJJlRJ3MfYXjnAmT6XmTYVAAImCSP6hfvhTfJyVjSaSwOviYtXapUFALECdYkgWJKgTMkCDe3Awq6RTHhGm48VexMQbdt/mbYe5GlroeGXDRqEAMoJ3OoTqJnnCqllzRrk1aLNRIEGn5tB/dxqPdSNo5wt4TITS2jGfywdXFEMRbUoUwq8A6VnV2tb3wpyuUrVWCLSdJsdQK6lm4mAJIF/kcdBT4j8N0XTqpnT+Ytomw8TVDLO9xjWusdSzNbMOS405ZyFWmZUgbkz6mg/S+NoqMY38sztyZrOcyT02SlF2gMPVBNjEcRe2Ck6R4ZBNRlQG9ryIiBc4adUq0zFcuFZSpCnc3uO48p53gYqr5+kx1JqcbWHP12xPNtItRQy+B84WzqBEMDxNbSAZ0MRI4BxDI5YKA3hOCNMVAotO7qz8jYGDbF3wQwbOIY3FTff0Nv9MMqFLxEpto0mwkowERA0qxk3Ez7i0WxE5X13/BSXHbKKGRQsPFJqBRBa8IsHSVBO2omTci3zxjMdMJZWnTAQzqJcmD9WHadgOcG5qNBqSVAZR29Nw3eoAZnbC/PfhmYOrVGLaQWpwBJ21TLC/7friVbyK6KqeWNP8AMVpUzctee4YwCBBBB/rj1XqXpOgtNghYgQpGrSfQ31tuY3wVmMopCagpWdOvXI1xuZs24v3G2PJ0pVBd3At+ZbSwAsHW58mq0gCSTxhx7E3oXZLpoaqpFJ6YqSg1RY+oXFi30+s4jm+lgsEWoCoGksreWQYK77ieLE4szeXpOQlOsdAI1nT5SSYUBxYXPEiQb4HXpymWckxUI0tYnvBEjfbjacPqw7HVemidPqeGob/1NNbG9gwABPIFtsa9VMPqdNApMtibGZ8xb0i4sDjbaFOjSyjmpR1A1qWsBtjobSxvcgETGK81lMi8JqYqwmQd2UhoBvIAubneMZzatcl0XFusMs6j8Xf+m8PKkvVMIKgEJTa25Ihj7DCnpXhtQpUMyhEh3d1EsjljpaOV0i4HfCnqK0sq4fLeJvcM0qbG0RP1O2AOl1XhwzMupTpqarh94vcfLGlNRxrH5Fi82MOu9EbKtDMHUsPDZeZvIm9wLjgwcLVzyI+uprWFEaN5vvwR/fD3pmeXMUvw+ZuVulY3MNsZOxUgggbgHscIes9GqU6oVxLSIg+teGB7HnFRab4y+fgLpWgikzfhjEQQz+bY+3tG2+GNLKpp8TMFyrQFWnVWCYv+nVB4i28nFFM0cqgTM1FqNFsulwJgw7XgTxc+2BW6m7nxCaatJVVFMaeDChxwP1RziVbdr12NytUPclSqrTAkEkklXQr6jv8AuBJPuJw36P1PLrKGqviGTDSD8hqF+BjqfhL2H2xE5RDui/YY1/8AN6sxfkxRwf4gyT5vM6EIIpUwTqNmYkkL9RaeL4j8PZUtSFFQUPiQ5m5gnyoR8rnHehlUGyL9hjAydMbIvf0jfGj8P2qKYuebOOZrJ0aVSpTZgFRQSWudBEnaSYP124wvGRoZkeJRqwQdLLa6j9drX2/tjubZKmZJRDO8qMYTIUwIFNAOwUf2wl4aunkOfqcj+Gul+FnKRVYUip+qSPyzBiNjz8xio+VaYWg61FHrUMwWVBN2HkVgo8q7XuNsdjGWQEEKsjYwJGLMH0MVY/qepyYis4DldRNtIXyx+mARsDFvfY2xTlMqrPoK+Eyt5Rp9TEWtwZkkG3yvPX4x7SMH0F6i5s4vmhVpItNpY6vyyyjSpne0KGuSZBgnfCdMk7MWr+JT1HSWB1CJtBAJAtef98fQGgdhj2gdhil4khcjgmX6KUAK6jciJlZ/TIAOkfOYwyTNOWRwkjTclSNLKxsSZsf+HbHaNA7DGdA7YPpZtsfM4++SqHJVlRnZ2zNMnUIBlW1aY4vP8e+BqWUQ5BSdVJ6VQq5i4L7n3VpG3b2x2nSMY0DsMT9H3Dn7HCum9C/OOka3ncqSGEEEEAwZJEEGLdjhNnej1qXkZWVhJsbWO87cRj6PCjtjBQdhio+Nrbv/AEN+T0Rwzo3w/Xq01ZaTlqpLiIVFT0klmE02LLIgdpww65kH8FaVUqzUxOtQfyi1hcXCbA/PaBbsgXHtI7YcvFF0Spuz5lqdOqrqJosoiS8bydwf6c2wd0HotStXhF1MNLjUTHlNxfuDj6M0DsMYCDsMVxwL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3022" name="Picture 14" descr="http://www.passzivhazak.hu/pictures/bi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429000"/>
            <a:ext cx="290060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120680" cy="445736"/>
          </a:xfrm>
        </p:spPr>
        <p:txBody>
          <a:bodyPr/>
          <a:lstStyle/>
          <a:p>
            <a:pPr algn="ctr"/>
            <a:r>
              <a:rPr lang="hu-HU" sz="3200" dirty="0" smtClean="0">
                <a:solidFill>
                  <a:srgbClr val="FFFF00"/>
                </a:solidFill>
              </a:rPr>
              <a:t>Emlékeztető kérdések</a:t>
            </a:r>
            <a:endParaRPr lang="hu-HU" sz="3200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0548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hu-HU" sz="1800" dirty="0" smtClean="0"/>
              <a:t>Mely országokba terjedt el leginkább a napenergia felhasználása?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Mi történhet a duzzasztás következtében?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Milyen helyeken alkalmazható a szélenergiával való energiagyűjtés?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Mi a biomassza?</a:t>
            </a:r>
          </a:p>
          <a:p>
            <a:pPr>
              <a:buFont typeface="+mj-lt"/>
              <a:buAutoNum type="arabicPeriod"/>
            </a:pPr>
            <a:r>
              <a:rPr lang="hu-HU" sz="1800" dirty="0" smtClean="0"/>
              <a:t>Mi a geotermikus energia?</a:t>
            </a:r>
          </a:p>
          <a:p>
            <a:pPr>
              <a:buFont typeface="+mj-lt"/>
              <a:buAutoNum type="arabicPeriod"/>
            </a:pPr>
            <a:endParaRPr lang="hu-HU" sz="1800" dirty="0"/>
          </a:p>
        </p:txBody>
      </p:sp>
      <p:pic>
        <p:nvPicPr>
          <p:cNvPr id="1028" name="Picture 4" descr="http://www.netanimations.net/Animated-gif-spinning-question-mark-picture-mov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176212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árskút - Megújuló Energia Közpon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704967" cy="48965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95736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Hárskút: Megújuló energiaforrás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47864" y="162880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latin typeface="English157 BT" pitchFamily="66" charset="0"/>
              </a:rPr>
              <a:t>Vége</a:t>
            </a:r>
            <a:endParaRPr lang="hu-HU" sz="6000" dirty="0">
              <a:latin typeface="English157 BT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75856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Huber Péter</a:t>
            </a:r>
            <a:endParaRPr lang="hu-HU" dirty="0"/>
          </a:p>
        </p:txBody>
      </p:sp>
      <p:pic>
        <p:nvPicPr>
          <p:cNvPr id="44034" name="Picture 2" descr="http://www3.canisius.edu/~grandem/electricity/animated_lightning_lef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2016224" cy="194421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251520" y="76470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hlinkClick r:id="rId3"/>
              </a:rPr>
              <a:t> http</a:t>
            </a:r>
            <a:r>
              <a:rPr lang="hu-HU" sz="1400" dirty="0" smtClean="0">
                <a:hlinkClick r:id="rId3"/>
              </a:rPr>
              <a:t>://</a:t>
            </a:r>
            <a:r>
              <a:rPr lang="hu-HU" sz="1400" dirty="0" smtClean="0">
                <a:hlinkClick r:id="rId3"/>
              </a:rPr>
              <a:t>hu.wikipedia.org/wiki/Napenergia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1520" y="188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7504" y="126876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hlinkClick r:id="rId4"/>
              </a:rPr>
              <a:t>http://</a:t>
            </a:r>
            <a:r>
              <a:rPr lang="hu-HU" sz="1400" dirty="0" smtClean="0">
                <a:hlinkClick r:id="rId4"/>
              </a:rPr>
              <a:t>www.youtube.com/watch?v=Q5thcGN0aAc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516216" y="1886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Zene: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228184" y="69269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chemeClr val="accent1"/>
                </a:solidFill>
              </a:rPr>
              <a:t>Buckethead</a:t>
            </a:r>
            <a:r>
              <a:rPr lang="hu-HU" sz="1400" dirty="0" smtClean="0">
                <a:solidFill>
                  <a:schemeClr val="accent1"/>
                </a:solidFill>
              </a:rPr>
              <a:t> - </a:t>
            </a:r>
            <a:r>
              <a:rPr lang="hu-HU" sz="1400" dirty="0" err="1" smtClean="0">
                <a:solidFill>
                  <a:schemeClr val="accent1"/>
                </a:solidFill>
              </a:rPr>
              <a:t>Soothsayer</a:t>
            </a:r>
            <a:endParaRPr lang="hu-HU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394</TotalTime>
  <Words>236</Words>
  <Application>Microsoft Office PowerPoint</Application>
  <PresentationFormat>Diavetítés a képernyőre (4:3 oldalarány)</PresentationFormat>
  <Paragraphs>52</Paragraphs>
  <Slides>9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Metró</vt:lpstr>
      <vt:lpstr>1. dia</vt:lpstr>
      <vt:lpstr>Napenergia</vt:lpstr>
      <vt:lpstr>Vízenergia</vt:lpstr>
      <vt:lpstr>Szélenergia</vt:lpstr>
      <vt:lpstr>Geotermikus energia</vt:lpstr>
      <vt:lpstr>Biomassza</vt:lpstr>
      <vt:lpstr>Emlékeztető kérdések</vt:lpstr>
      <vt:lpstr>8. dia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Szabi</dc:creator>
  <cp:lastModifiedBy>Szabi</cp:lastModifiedBy>
  <cp:revision>38</cp:revision>
  <dcterms:created xsi:type="dcterms:W3CDTF">2013-02-13T12:05:06Z</dcterms:created>
  <dcterms:modified xsi:type="dcterms:W3CDTF">2013-02-19T15:11:51Z</dcterms:modified>
</cp:coreProperties>
</file>