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3" r:id="rId27"/>
    <p:sldId id="285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30" autoAdjust="0"/>
    <p:restoredTop sz="94660" autoAdjust="0"/>
  </p:normalViewPr>
  <p:slideViewPr>
    <p:cSldViewPr>
      <p:cViewPr>
        <p:scale>
          <a:sx n="100" d="100"/>
          <a:sy n="100" d="100"/>
        </p:scale>
        <p:origin x="-52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03FEE-8C5B-4F98-9AED-629A803F7797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30A5C-70AD-4049-A108-E4A1AC99FFA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54075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161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4184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88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304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2350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075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4103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713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579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182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989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73A154-67A8-463C-B2AC-73D02388F3BC}" type="datetimeFigureOut">
              <a:rPr lang="hu-HU" smtClean="0"/>
              <a:t>2013.03.12.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1BAFC-1775-42DB-A50D-A7C5AD40074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9031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3.pn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Layout" Target="../slideLayouts/slideLayout7.xml"/><Relationship Id="rId7" Type="http://schemas.openxmlformats.org/officeDocument/2006/relationships/slide" Target="slide2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slide" Target="slide23.xml"/><Relationship Id="rId5" Type="http://schemas.openxmlformats.org/officeDocument/2006/relationships/slide" Target="slide22.xml"/><Relationship Id="rId10" Type="http://schemas.openxmlformats.org/officeDocument/2006/relationships/image" Target="../media/image25.png"/><Relationship Id="rId4" Type="http://schemas.openxmlformats.org/officeDocument/2006/relationships/image" Target="../media/image24.jpg"/><Relationship Id="rId9" Type="http://schemas.openxmlformats.org/officeDocument/2006/relationships/slide" Target="slide3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1.xml"/><Relationship Id="rId7" Type="http://schemas.openxmlformats.org/officeDocument/2006/relationships/slide" Target="slide26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image" Target="../media/image29.png"/><Relationship Id="rId4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image" Target="../media/image29.png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image" Target="../media/image29.png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8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hu.wikipedia.org/wiki/Wikip%C3%A9dia:CC-BY-SA-3.0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m.cdn.blog.hu/uz/uzletiangol/image/Bank.jpg" TargetMode="External"/><Relationship Id="rId13" Type="http://schemas.openxmlformats.org/officeDocument/2006/relationships/hyperlink" Target="http://upload.wikimedia.org/wikipedia/commons/6/6a/Mona_Lisa.jpg" TargetMode="External"/><Relationship Id="rId3" Type="http://schemas.openxmlformats.org/officeDocument/2006/relationships/image" Target="../media/image39.png"/><Relationship Id="rId7" Type="http://schemas.openxmlformats.org/officeDocument/2006/relationships/hyperlink" Target="http://www.virtualdepo.hu/files/images/2000/1634-0-large.jpg" TargetMode="External"/><Relationship Id="rId12" Type="http://schemas.openxmlformats.org/officeDocument/2006/relationships/hyperlink" Target="http://futureradio.co.uk/files/images/Robber.jpg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usicartists.org/wp-content/uploads/2012/10/LED-TV-Sony-KDL-52NX800.jpg" TargetMode="External"/><Relationship Id="rId11" Type="http://schemas.openxmlformats.org/officeDocument/2006/relationships/hyperlink" Target="http://images.pcworld.com/news/graphics/219883-email-envelope_original.jpg" TargetMode="External"/><Relationship Id="rId5" Type="http://schemas.openxmlformats.org/officeDocument/2006/relationships/hyperlink" Target="http://www.edenkert.hu/upload/2/article/1957/1_original.jpg" TargetMode="External"/><Relationship Id="rId15" Type="http://schemas.openxmlformats.org/officeDocument/2006/relationships/hyperlink" Target="http://hu.wikipedia.org/wiki/Wikip%C3%A9dia:CC-BY-SA-3.0" TargetMode="External"/><Relationship Id="rId10" Type="http://schemas.openxmlformats.org/officeDocument/2006/relationships/hyperlink" Target="http://player.hu/wp-content/uploads/2013/01/facebook2_770.jpg" TargetMode="External"/><Relationship Id="rId4" Type="http://schemas.openxmlformats.org/officeDocument/2006/relationships/hyperlink" Target="http://allhouse.hu/images/fa_ajto.jpg" TargetMode="External"/><Relationship Id="rId9" Type="http://schemas.openxmlformats.org/officeDocument/2006/relationships/hyperlink" Target="http://customersrock.files.wordpress.com/2007/05/at-sign.jpg" TargetMode="External"/><Relationship Id="rId14" Type="http://schemas.openxmlformats.org/officeDocument/2006/relationships/hyperlink" Target="https://www.abaqoos.com/guide_otpbank/images/netbank_otp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églalap 4">
            <a:hlinkClick r:id="rId3" action="ppaction://hlinksldjump"/>
          </p:cNvPr>
          <p:cNvSpPr/>
          <p:nvPr/>
        </p:nvSpPr>
        <p:spPr>
          <a:xfrm>
            <a:off x="3527884" y="206287"/>
            <a:ext cx="2088232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Folyamatábra: Másik feldolgozás 1"/>
          <p:cNvSpPr/>
          <p:nvPr/>
        </p:nvSpPr>
        <p:spPr>
          <a:xfrm>
            <a:off x="6300192" y="692696"/>
            <a:ext cx="2232248" cy="86409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Kattints az ajtóra, hogy kinyisd!</a:t>
            </a:r>
            <a:endParaRPr lang="hu-HU" dirty="0"/>
          </a:p>
        </p:txBody>
      </p:sp>
      <p:sp>
        <p:nvSpPr>
          <p:cNvPr id="6" name="Téglalap 5"/>
          <p:cNvSpPr/>
          <p:nvPr/>
        </p:nvSpPr>
        <p:spPr>
          <a:xfrm>
            <a:off x="950913" y="4545519"/>
            <a:ext cx="7242174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hu-HU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Az internet veszélyei</a:t>
            </a:r>
          </a:p>
          <a:p>
            <a:pPr algn="ctr"/>
            <a:r>
              <a:rPr lang="hu-HU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Készítette: Zahorán Bence</a:t>
            </a:r>
          </a:p>
          <a:p>
            <a:pPr algn="ctr"/>
            <a:r>
              <a:rPr lang="hu-HU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Felkészítő tanár: </a:t>
            </a:r>
            <a:r>
              <a:rPr lang="hu-HU" sz="28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Krámer</a:t>
            </a:r>
            <a:r>
              <a:rPr lang="hu-HU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Judit</a:t>
            </a:r>
          </a:p>
          <a:p>
            <a:pPr algn="ctr"/>
            <a:r>
              <a:rPr lang="hu-HU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Gépészeti és Számítástechnikai Szakközépiskola</a:t>
            </a:r>
            <a:br>
              <a:rPr lang="hu-HU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</a:br>
            <a:r>
              <a:rPr lang="hu-HU" sz="28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Békéscsaba</a:t>
            </a:r>
            <a:endParaRPr lang="hu-HU" sz="2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585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7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Wooden Door Clos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3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9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9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9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5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5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cales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9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6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églalap 5">
            <a:hlinkClick r:id="rId5" action="ppaction://hlinksldjump"/>
          </p:cNvPr>
          <p:cNvSpPr/>
          <p:nvPr/>
        </p:nvSpPr>
        <p:spPr>
          <a:xfrm>
            <a:off x="1043608" y="764704"/>
            <a:ext cx="165618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>
            <a:hlinkClick r:id="rId6" action="ppaction://hlinksldjump"/>
          </p:cNvPr>
          <p:cNvSpPr/>
          <p:nvPr/>
        </p:nvSpPr>
        <p:spPr>
          <a:xfrm>
            <a:off x="2915816" y="548680"/>
            <a:ext cx="1224136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Téglalap 8">
            <a:hlinkClick r:id="rId7" action="ppaction://hlinksldjump"/>
          </p:cNvPr>
          <p:cNvSpPr/>
          <p:nvPr/>
        </p:nvSpPr>
        <p:spPr>
          <a:xfrm>
            <a:off x="1187624" y="1844824"/>
            <a:ext cx="144016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Téglalap 9">
            <a:hlinkClick r:id="rId8" action="ppaction://hlinksldjump"/>
          </p:cNvPr>
          <p:cNvSpPr/>
          <p:nvPr/>
        </p:nvSpPr>
        <p:spPr>
          <a:xfrm>
            <a:off x="2915816" y="1772816"/>
            <a:ext cx="122413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Ellipszis 2">
            <a:hlinkClick r:id="rId9" action="ppaction://hlinksldjump"/>
          </p:cNvPr>
          <p:cNvSpPr/>
          <p:nvPr/>
        </p:nvSpPr>
        <p:spPr>
          <a:xfrm>
            <a:off x="4446637" y="764704"/>
            <a:ext cx="2304256" cy="590465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Folyamatábra: Másik feldolgozás 3"/>
          <p:cNvSpPr/>
          <p:nvPr/>
        </p:nvSpPr>
        <p:spPr>
          <a:xfrm>
            <a:off x="7441405" y="224644"/>
            <a:ext cx="1421507" cy="86409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Válassz a monitorról!</a:t>
            </a:r>
          </a:p>
        </p:txBody>
      </p:sp>
      <p:sp>
        <p:nvSpPr>
          <p:cNvPr id="5" name="Lekerekített téglalap feliratnak 4"/>
          <p:cNvSpPr/>
          <p:nvPr/>
        </p:nvSpPr>
        <p:spPr>
          <a:xfrm>
            <a:off x="6846364" y="1390700"/>
            <a:ext cx="1944216" cy="1152128"/>
          </a:xfrm>
          <a:prstGeom prst="wedgeRoundRectCallout">
            <a:avLst>
              <a:gd name="adj1" fmla="val -85011"/>
              <a:gd name="adj2" fmla="val -1769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/>
              <a:t>Ha mindent elolvastál kattints rám!</a:t>
            </a:r>
          </a:p>
        </p:txBody>
      </p:sp>
      <p:pic>
        <p:nvPicPr>
          <p:cNvPr id="8" name="jackie1-kiko_Hdz-6204_hif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4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6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alra nyíl 2">
            <a:hlinkClick r:id="rId3" action="ppaction://hlinksldjump"/>
          </p:cNvPr>
          <p:cNvSpPr/>
          <p:nvPr/>
        </p:nvSpPr>
        <p:spPr>
          <a:xfrm>
            <a:off x="971600" y="47667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788934" y="188640"/>
            <a:ext cx="2232248" cy="1656184"/>
          </a:xfrm>
          <a:prstGeom prst="cloudCallout">
            <a:avLst>
              <a:gd name="adj1" fmla="val -70086"/>
              <a:gd name="adj2" fmla="val 17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Feltöltöm ezt a vicces buli fotót!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16732"/>
            <a:ext cx="1800200" cy="135015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9" name="Szövegdoboz 8"/>
          <p:cNvSpPr txBox="1"/>
          <p:nvPr/>
        </p:nvSpPr>
        <p:spPr>
          <a:xfrm>
            <a:off x="3851920" y="2452246"/>
            <a:ext cx="193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Biztosan feltöltöd?</a:t>
            </a:r>
            <a:endParaRPr lang="hu-HU" dirty="0"/>
          </a:p>
        </p:txBody>
      </p:sp>
      <p:sp>
        <p:nvSpPr>
          <p:cNvPr id="10" name="Lekerekített téglalap 9">
            <a:hlinkClick r:id="rId7" action="ppaction://hlinksldjump"/>
          </p:cNvPr>
          <p:cNvSpPr/>
          <p:nvPr/>
        </p:nvSpPr>
        <p:spPr>
          <a:xfrm>
            <a:off x="2771800" y="3565443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Igen</a:t>
            </a:r>
            <a:endParaRPr lang="hu-HU" dirty="0"/>
          </a:p>
        </p:txBody>
      </p:sp>
      <p:sp>
        <p:nvSpPr>
          <p:cNvPr id="11" name="Lekerekített téglalap 10">
            <a:hlinkClick r:id="rId8" action="ppaction://hlinksldjump"/>
          </p:cNvPr>
          <p:cNvSpPr/>
          <p:nvPr/>
        </p:nvSpPr>
        <p:spPr>
          <a:xfrm>
            <a:off x="5708814" y="3565443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Nem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1684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alra nyíl 2">
            <a:hlinkClick r:id="rId3" action="ppaction://hlinksldjump"/>
          </p:cNvPr>
          <p:cNvSpPr/>
          <p:nvPr/>
        </p:nvSpPr>
        <p:spPr>
          <a:xfrm>
            <a:off x="971600" y="47667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788934" y="188640"/>
            <a:ext cx="2232248" cy="1656184"/>
          </a:xfrm>
          <a:prstGeom prst="cloudCallout">
            <a:avLst>
              <a:gd name="adj1" fmla="val -70086"/>
              <a:gd name="adj2" fmla="val 17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Interneten keresztül akarok pénzt átutalni.</a:t>
            </a:r>
            <a:endParaRPr lang="hu-HU" dirty="0"/>
          </a:p>
        </p:txBody>
      </p:sp>
      <p:sp>
        <p:nvSpPr>
          <p:cNvPr id="6" name="Felhő 5"/>
          <p:cNvSpPr/>
          <p:nvPr/>
        </p:nvSpPr>
        <p:spPr>
          <a:xfrm>
            <a:off x="6699178" y="204085"/>
            <a:ext cx="2411760" cy="1656184"/>
          </a:xfrm>
          <a:prstGeom prst="cloudCallout">
            <a:avLst>
              <a:gd name="adj1" fmla="val -70086"/>
              <a:gd name="adj2" fmla="val 17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Hogyan tudnám ezt biztonságosan megtenni?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2175537" y="2132856"/>
            <a:ext cx="48598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dirty="0" smtClean="0"/>
              <a:t>  Jó a kérdés. Gyakran nem figyelünk oda, hogy amikor letöltünk egy fájlt, azt nem biztonságos oldalról tesszük. Ilyenkor letöltődhetnek úgynevezett kémprogramok, melyek legtöbbjét arra programozták, hogy a gyanútlan számítógép használó  hozzáférést adjon, például a bank fiókjához.</a:t>
            </a:r>
            <a:endParaRPr lang="hu-HU" dirty="0"/>
          </a:p>
        </p:txBody>
      </p:sp>
      <p:sp>
        <p:nvSpPr>
          <p:cNvPr id="9" name="Lekerekített téglalap 8">
            <a:hlinkClick r:id="rId6" action="ppaction://hlinksldjump"/>
          </p:cNvPr>
          <p:cNvSpPr/>
          <p:nvPr/>
        </p:nvSpPr>
        <p:spPr>
          <a:xfrm>
            <a:off x="3670643" y="3934439"/>
            <a:ext cx="1869619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Mit kell tennem?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4000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8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alra nyíl 2">
            <a:hlinkClick r:id="rId3" action="ppaction://hlinksldjump"/>
          </p:cNvPr>
          <p:cNvSpPr/>
          <p:nvPr/>
        </p:nvSpPr>
        <p:spPr>
          <a:xfrm>
            <a:off x="971600" y="47667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788934" y="188640"/>
            <a:ext cx="2232248" cy="1656184"/>
          </a:xfrm>
          <a:prstGeom prst="cloudCallout">
            <a:avLst>
              <a:gd name="adj1" fmla="val -70086"/>
              <a:gd name="adj2" fmla="val 17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Jött egy valamilyen  Pistitől egy e-mail.</a:t>
            </a:r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2142084" y="2274758"/>
            <a:ext cx="48598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Szia!</a:t>
            </a:r>
            <a:br>
              <a:rPr lang="hu-HU" dirty="0" smtClean="0"/>
            </a:br>
            <a:r>
              <a:rPr lang="hu-HU" dirty="0" smtClean="0"/>
              <a:t>Budapestről írok, segítségre lenne szükségem. A vasútállomáson ellopták a táskámat, szükségem lenne 10000 Ft-ra, hogy haza tudjak menni. Küldd el, és én a dupláját visszafizetem, ha hazaértem.  </a:t>
            </a:r>
            <a:endParaRPr lang="hu-HU" dirty="0"/>
          </a:p>
        </p:txBody>
      </p:sp>
      <p:sp>
        <p:nvSpPr>
          <p:cNvPr id="8" name="Lekerekített téglalap 7">
            <a:hlinkClick r:id="rId6" action="ppaction://hlinksldjump"/>
          </p:cNvPr>
          <p:cNvSpPr/>
          <p:nvPr/>
        </p:nvSpPr>
        <p:spPr>
          <a:xfrm>
            <a:off x="3710493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Elolvastam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5973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alra nyíl 2">
            <a:hlinkClick r:id="rId3" action="ppaction://hlinksldjump"/>
          </p:cNvPr>
          <p:cNvSpPr/>
          <p:nvPr/>
        </p:nvSpPr>
        <p:spPr>
          <a:xfrm>
            <a:off x="971600" y="47667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Felhő 8"/>
          <p:cNvSpPr/>
          <p:nvPr/>
        </p:nvSpPr>
        <p:spPr>
          <a:xfrm>
            <a:off x="6191672" y="209253"/>
            <a:ext cx="2952328" cy="1728192"/>
          </a:xfrm>
          <a:prstGeom prst="cloudCallout">
            <a:avLst>
              <a:gd name="adj1" fmla="val -53309"/>
              <a:gd name="adj2" fmla="val 4591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Ha erről az internetes oldalról lemásolok valamit akkor az illegális?</a:t>
            </a:r>
            <a:endParaRPr lang="hu-HU" dirty="0"/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11" name="Szövegdoboz 10"/>
          <p:cNvSpPr txBox="1"/>
          <p:nvPr/>
        </p:nvSpPr>
        <p:spPr>
          <a:xfrm>
            <a:off x="2142084" y="2274758"/>
            <a:ext cx="48598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Nem, de csak akkor, ha feltünteted, hogy honnan másoltad ki a tartalmat.  A </a:t>
            </a:r>
            <a:r>
              <a:rPr lang="hu-HU" dirty="0" err="1" smtClean="0"/>
              <a:t>Wikipediáról</a:t>
            </a:r>
            <a:r>
              <a:rPr lang="hu-HU" dirty="0" smtClean="0"/>
              <a:t>  pedig úgy másolhatsz ha betartod </a:t>
            </a:r>
            <a:r>
              <a:rPr lang="hu-HU" dirty="0"/>
              <a:t>a </a:t>
            </a:r>
            <a:r>
              <a:rPr lang="hu-HU" dirty="0" err="1" smtClean="0"/>
              <a:t>Creative</a:t>
            </a:r>
            <a:r>
              <a:rPr lang="hu-HU" dirty="0" smtClean="0"/>
              <a:t> </a:t>
            </a:r>
            <a:r>
              <a:rPr lang="hu-HU" dirty="0" err="1"/>
              <a:t>Commons</a:t>
            </a:r>
            <a:r>
              <a:rPr lang="hu-HU" dirty="0"/>
              <a:t> Nevezd meg! – Így add tovább! 3.0 </a:t>
            </a:r>
            <a:r>
              <a:rPr lang="hu-HU" dirty="0" smtClean="0"/>
              <a:t>licencszerződést.</a:t>
            </a:r>
            <a:endParaRPr lang="hu-HU" dirty="0"/>
          </a:p>
        </p:txBody>
      </p:sp>
      <p:sp>
        <p:nvSpPr>
          <p:cNvPr id="12" name="Lekerekített téglalap 11">
            <a:hlinkClick r:id="rId6" action="ppaction://hlinksldjump"/>
          </p:cNvPr>
          <p:cNvSpPr/>
          <p:nvPr/>
        </p:nvSpPr>
        <p:spPr>
          <a:xfrm>
            <a:off x="3710493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Bővebben…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9037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448" y="-267416"/>
            <a:ext cx="10241138" cy="7944888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smtClean="0"/>
              <a:t>Fel akarod tölteni? Gondolj bele a következményekbe!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hu-HU" dirty="0" smtClean="0"/>
              <a:t>A </a:t>
            </a:r>
            <a:r>
              <a:rPr lang="hu-HU" dirty="0" err="1" smtClean="0"/>
              <a:t>Facebook-ra</a:t>
            </a:r>
            <a:r>
              <a:rPr lang="hu-HU" dirty="0" smtClean="0"/>
              <a:t> feltöltött képek gyakran nem törölhetők, így egy kínos fotó akár örökre is a világhálón maradhat.</a:t>
            </a:r>
          </a:p>
          <a:p>
            <a:pPr marL="0" indent="0" algn="just">
              <a:buNone/>
            </a:pPr>
            <a:r>
              <a:rPr lang="hu-HU" dirty="0" smtClean="0"/>
              <a:t>Mostanában egyre gyakrabban fordul elő, hogy az állásinterjún megnézik a személy profilját, kijelentéseit - és ezeket egybevetve az önéletrajzzal - hozzák meg a végső döntést.</a:t>
            </a:r>
            <a:endParaRPr lang="hu-HU" dirty="0"/>
          </a:p>
        </p:txBody>
      </p:sp>
      <p:sp>
        <p:nvSpPr>
          <p:cNvPr id="8" name="Lekerekített téglalap 7">
            <a:hlinkClick r:id="rId3" action="ppaction://hlinksldjump"/>
          </p:cNvPr>
          <p:cNvSpPr/>
          <p:nvPr/>
        </p:nvSpPr>
        <p:spPr>
          <a:xfrm>
            <a:off x="4031940" y="5589240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7626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alra nyíl 2">
            <a:hlinkClick r:id="rId3" action="ppaction://hlinksldjump"/>
          </p:cNvPr>
          <p:cNvSpPr/>
          <p:nvPr/>
        </p:nvSpPr>
        <p:spPr>
          <a:xfrm>
            <a:off x="971600" y="476672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660232" y="116632"/>
            <a:ext cx="2360950" cy="1728192"/>
          </a:xfrm>
          <a:prstGeom prst="cloudCallout">
            <a:avLst>
              <a:gd name="adj1" fmla="val -67576"/>
              <a:gd name="adj2" fmla="val 3201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Jó-jó nem töltöm fel, de mit fognak szólni a barátaim?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16732"/>
            <a:ext cx="1800200" cy="1350150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13" name="Szövegdoboz 12"/>
          <p:cNvSpPr txBox="1"/>
          <p:nvPr/>
        </p:nvSpPr>
        <p:spPr>
          <a:xfrm>
            <a:off x="2376463" y="2452246"/>
            <a:ext cx="4859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Hidd el jobban tetted, hogy nem töltötted fel, de hogy bebizonyítsam olvasd el más emberek hogyan kerültek így bajba. </a:t>
            </a:r>
            <a:endParaRPr lang="hu-HU" dirty="0"/>
          </a:p>
        </p:txBody>
      </p:sp>
      <p:sp>
        <p:nvSpPr>
          <p:cNvPr id="14" name="Lekerekített téglalap 13">
            <a:hlinkClick r:id="rId7" action="ppaction://hlinksldjump"/>
          </p:cNvPr>
          <p:cNvSpPr/>
          <p:nvPr/>
        </p:nvSpPr>
        <p:spPr>
          <a:xfrm>
            <a:off x="3706466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Oké, elolvasom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3760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448" y="-267416"/>
            <a:ext cx="10241138" cy="7944888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Néhány példa: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dirty="0" smtClean="0"/>
              <a:t>Így járt egy nő, </a:t>
            </a:r>
            <a:r>
              <a:rPr lang="hu-HU" dirty="0"/>
              <a:t>aki migrénre hivatkozva szabadnapot vett ki. Állítása szerint otthon pihent, a </a:t>
            </a:r>
            <a:r>
              <a:rPr lang="hu-HU" dirty="0" err="1"/>
              <a:t>Facebookra</a:t>
            </a:r>
            <a:r>
              <a:rPr lang="hu-HU" dirty="0"/>
              <a:t> azonban bejelentkezett aznap, és a közösségi oldalon aktívan tevékenykedett. Munkaadója ezt nem díjazta, a nőt </a:t>
            </a:r>
            <a:r>
              <a:rPr lang="hu-HU" dirty="0" smtClean="0"/>
              <a:t>pedig elbocsátották</a:t>
            </a:r>
            <a:r>
              <a:rPr lang="hu-HU" dirty="0"/>
              <a:t>. 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>Hasonlóképp </a:t>
            </a:r>
            <a:r>
              <a:rPr lang="hu-HU" dirty="0"/>
              <a:t>járt az a hölgy is, akit már amiatt is kirúgtak, hogy csak megemlítette az oldalon: munkája unalmas. A sértett munkaadó felmondott neki. 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>A </a:t>
            </a:r>
            <a:r>
              <a:rPr lang="hu-HU" dirty="0"/>
              <a:t>legszélsőségesebb eset egy indonéz, háromgyermekes családanyáé, akit kis híján hat év börtönbüntetésre ítéltek, mert a </a:t>
            </a:r>
            <a:r>
              <a:rPr lang="hu-HU" dirty="0" err="1"/>
              <a:t>Facebookon</a:t>
            </a:r>
            <a:r>
              <a:rPr lang="hu-HU" dirty="0"/>
              <a:t> panaszkodott a szegényes kórházi ellátásra. A nő több hetet ült előzetesben, és csak a hatalmas közfelháborodás - melynek zöme épp a </a:t>
            </a:r>
            <a:r>
              <a:rPr lang="hu-HU" dirty="0" err="1"/>
              <a:t>Facebookon</a:t>
            </a:r>
            <a:r>
              <a:rPr lang="hu-HU" dirty="0"/>
              <a:t> zajlott - hatására ejtették ügyét.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5" name="Lekerekített téglalap 4">
            <a:hlinkClick r:id="rId3" action="ppaction://hlinksldjump"/>
          </p:cNvPr>
          <p:cNvSpPr/>
          <p:nvPr/>
        </p:nvSpPr>
        <p:spPr>
          <a:xfrm>
            <a:off x="4010980" y="5903995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6606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660232" y="116632"/>
            <a:ext cx="2360950" cy="1728192"/>
          </a:xfrm>
          <a:prstGeom prst="cloudCallout">
            <a:avLst>
              <a:gd name="adj1" fmla="val -67576"/>
              <a:gd name="adj2" fmla="val 3201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Akkor inkább feltöltök egy új profilképet!</a:t>
            </a:r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8" name="Lekerekített téglalap 7">
            <a:hlinkClick r:id="rId5" action="ppaction://hlinksldjump"/>
          </p:cNvPr>
          <p:cNvSpPr/>
          <p:nvPr/>
        </p:nvSpPr>
        <p:spPr>
          <a:xfrm>
            <a:off x="3459184" y="3789040"/>
            <a:ext cx="2225633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Inkább maradok a régi profilképemnél </a:t>
            </a:r>
            <a:endParaRPr lang="hu-HU" dirty="0"/>
          </a:p>
        </p:txBody>
      </p:sp>
      <p:sp>
        <p:nvSpPr>
          <p:cNvPr id="9" name="Szövegdoboz 8"/>
          <p:cNvSpPr txBox="1"/>
          <p:nvPr/>
        </p:nvSpPr>
        <p:spPr>
          <a:xfrm>
            <a:off x="2376463" y="2452246"/>
            <a:ext cx="4859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smtClean="0"/>
              <a:t>Hát ez egész jól sikerült. De gond van, ugyanis ez egy betörőnek igazi csemege lenne, hiszen a háttérben egy értékes tárgy van és önkéntelenül is megmutattad honnan és hogyan tudná ellopni.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915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Wooden Door Open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8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2142084" y="2452246"/>
            <a:ext cx="4859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Kijelentkezés a </a:t>
            </a:r>
            <a:r>
              <a:rPr lang="hu-HU" dirty="0" err="1" smtClean="0"/>
              <a:t>Facebook-ból</a:t>
            </a:r>
            <a:r>
              <a:rPr lang="hu-HU" dirty="0" smtClean="0"/>
              <a:t>.</a:t>
            </a:r>
            <a:endParaRPr lang="hu-HU" dirty="0"/>
          </a:p>
        </p:txBody>
      </p:sp>
      <p:sp>
        <p:nvSpPr>
          <p:cNvPr id="6" name="Lekerekített téglalap 5">
            <a:hlinkClick r:id="rId4" action="ppaction://hlinksldjump"/>
          </p:cNvPr>
          <p:cNvSpPr/>
          <p:nvPr/>
        </p:nvSpPr>
        <p:spPr>
          <a:xfrm>
            <a:off x="3706466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Kijelentkezés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9056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Felhő 2"/>
          <p:cNvSpPr/>
          <p:nvPr/>
        </p:nvSpPr>
        <p:spPr>
          <a:xfrm>
            <a:off x="6788934" y="188640"/>
            <a:ext cx="2232248" cy="1656184"/>
          </a:xfrm>
          <a:prstGeom prst="cloudCallout">
            <a:avLst>
              <a:gd name="adj1" fmla="val -70086"/>
              <a:gd name="adj2" fmla="val 17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Elég gyanús ez az e-mail.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2142084" y="2452246"/>
            <a:ext cx="4859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Jogos a gyanakvásod. Az ilyen ismeretlen személytől érkezett e-mail-ek általában átverések.</a:t>
            </a:r>
            <a:endParaRPr lang="hu-HU" dirty="0"/>
          </a:p>
        </p:txBody>
      </p:sp>
      <p:sp>
        <p:nvSpPr>
          <p:cNvPr id="6" name="Lekerekített téglalap 5">
            <a:hlinkClick r:id="rId4" action="ppaction://hlinksldjump"/>
          </p:cNvPr>
          <p:cNvSpPr/>
          <p:nvPr/>
        </p:nvSpPr>
        <p:spPr>
          <a:xfrm>
            <a:off x="3706466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Bővebben…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5737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448" y="-267416"/>
            <a:ext cx="10241138" cy="7944888"/>
          </a:xfrm>
          <a:prstGeom prst="rect">
            <a:avLst/>
          </a:prstGeom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hu-HU" dirty="0"/>
              <a:t>A Panda </a:t>
            </a:r>
            <a:r>
              <a:rPr lang="hu-HU" dirty="0" err="1"/>
              <a:t>ActiveScan</a:t>
            </a:r>
            <a:r>
              <a:rPr lang="hu-HU" dirty="0"/>
              <a:t> adatai alapján a </a:t>
            </a:r>
            <a:r>
              <a:rPr lang="hu-HU" dirty="0" err="1"/>
              <a:t>Facebook</a:t>
            </a:r>
            <a:r>
              <a:rPr lang="hu-HU" dirty="0"/>
              <a:t> felhasználók egy százalékát fertőzte meg a </a:t>
            </a:r>
            <a:r>
              <a:rPr lang="hu-HU" dirty="0" err="1"/>
              <a:t>Boface-féregtípusok</a:t>
            </a:r>
            <a:r>
              <a:rPr lang="hu-HU" dirty="0"/>
              <a:t> valamelyike - nyilatkozta Sándor Zsolt, a Panda </a:t>
            </a:r>
            <a:r>
              <a:rPr lang="hu-HU" dirty="0" err="1"/>
              <a:t>Security</a:t>
            </a:r>
            <a:r>
              <a:rPr lang="hu-HU" dirty="0"/>
              <a:t> magyarországi igazgatója. - A legújabb féreg, miután megfertőzte a gépet, csak akkor aktiválja magát, ha a felhasználó a </a:t>
            </a:r>
            <a:r>
              <a:rPr lang="hu-HU" dirty="0" err="1"/>
              <a:t>Facebookra</a:t>
            </a:r>
            <a:r>
              <a:rPr lang="hu-HU" dirty="0"/>
              <a:t> csatlakozik. Ekkor küld egy üzenetet minden, a felhasználó címlistájában szereplő ismerősnek, egy videót ígérő linkkel.</a:t>
            </a:r>
          </a:p>
          <a:p>
            <a:pPr marL="0" indent="0" algn="just">
              <a:buNone/>
            </a:pPr>
            <a:endParaRPr lang="hu-HU" dirty="0"/>
          </a:p>
          <a:p>
            <a:pPr marL="0" indent="0" algn="just">
              <a:buNone/>
            </a:pPr>
            <a:r>
              <a:rPr lang="hu-HU" dirty="0"/>
              <a:t>A link egy </a:t>
            </a:r>
            <a:r>
              <a:rPr lang="hu-HU" dirty="0" err="1"/>
              <a:t>videómegosztó</a:t>
            </a:r>
            <a:r>
              <a:rPr lang="hu-HU" dirty="0"/>
              <a:t> portálra vezet, ami a békeidők "</a:t>
            </a:r>
            <a:r>
              <a:rPr lang="hu-HU" dirty="0" err="1"/>
              <a:t>Adidas-Adios</a:t>
            </a:r>
            <a:r>
              <a:rPr lang="hu-HU" dirty="0"/>
              <a:t>" márkahamisítását idézi: a "</a:t>
            </a:r>
            <a:r>
              <a:rPr lang="hu-HU" dirty="0" err="1"/>
              <a:t>YuoTube</a:t>
            </a:r>
            <a:r>
              <a:rPr lang="hu-HU" dirty="0"/>
              <a:t>"</a:t>
            </a:r>
            <a:r>
              <a:rPr lang="hu-HU" dirty="0" err="1"/>
              <a:t>-os</a:t>
            </a:r>
            <a:r>
              <a:rPr lang="hu-HU" dirty="0"/>
              <a:t> videó természetesen nem lejátszható, viszont megnyitáskor felszólít egy </a:t>
            </a:r>
            <a:r>
              <a:rPr lang="hu-HU" dirty="0" err="1"/>
              <a:t>plugin</a:t>
            </a:r>
            <a:r>
              <a:rPr lang="hu-HU" dirty="0"/>
              <a:t> (kis segédprogram) letöltésére, ami valójában egy hamis vírusirtó. A Panda adatai szerint az ilyen jellegű fertőzéseknél 1200 százalékos növekedés könyvelhető el 2008-hoz képest.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5" name="Lekerekített téglalap 4">
            <a:hlinkClick r:id="rId3" action="ppaction://hlinksldjump"/>
          </p:cNvPr>
          <p:cNvSpPr/>
          <p:nvPr/>
        </p:nvSpPr>
        <p:spPr>
          <a:xfrm>
            <a:off x="4010980" y="5903995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4458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elhő 4"/>
          <p:cNvSpPr/>
          <p:nvPr/>
        </p:nvSpPr>
        <p:spPr>
          <a:xfrm>
            <a:off x="6372200" y="188640"/>
            <a:ext cx="2648982" cy="1656184"/>
          </a:xfrm>
          <a:prstGeom prst="cloudCallout">
            <a:avLst>
              <a:gd name="adj1" fmla="val -59219"/>
              <a:gd name="adj2" fmla="val 4541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Hát mostantól az ilyen e-mail-eket figyelmen kívül hagyom.</a:t>
            </a:r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2142084" y="2452246"/>
            <a:ext cx="4859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Kilépés a levelezőprogramból.</a:t>
            </a:r>
            <a:endParaRPr lang="hu-HU" dirty="0"/>
          </a:p>
        </p:txBody>
      </p:sp>
      <p:sp>
        <p:nvSpPr>
          <p:cNvPr id="8" name="Lekerekített téglalap 7">
            <a:hlinkClick r:id="rId4" action="ppaction://hlinksldjump"/>
          </p:cNvPr>
          <p:cNvSpPr/>
          <p:nvPr/>
        </p:nvSpPr>
        <p:spPr>
          <a:xfrm>
            <a:off x="3706466" y="3789040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Kilépés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8794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448" y="-267416"/>
            <a:ext cx="10241138" cy="7944888"/>
          </a:xfrm>
          <a:prstGeom prst="rect">
            <a:avLst/>
          </a:prstGeom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Vírusos támadások megelőzése</a:t>
            </a:r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dirty="0" smtClean="0"/>
              <a:t>A kémprogramok és a gyakran nagyon egyszerű billentyűzet figyelő programok is nagy galibát tudnak okozni.</a:t>
            </a:r>
          </a:p>
          <a:p>
            <a:pPr marL="0" indent="0" algn="just">
              <a:buNone/>
            </a:pPr>
            <a:r>
              <a:rPr lang="hu-HU" dirty="0" smtClean="0"/>
              <a:t>Ezért fontos vírusirtó program működtetése. A legtöbb vírusirtó program már ezeket könnyen ki tudja szűrni, sőt némelyik képes védett zónát is létrehozni mely még jobban védi számítógépünket.</a:t>
            </a:r>
          </a:p>
        </p:txBody>
      </p:sp>
      <p:sp>
        <p:nvSpPr>
          <p:cNvPr id="5" name="Lekerekített téglalap 4">
            <a:hlinkClick r:id="rId3" action="ppaction://hlinksldjump"/>
          </p:cNvPr>
          <p:cNvSpPr/>
          <p:nvPr/>
        </p:nvSpPr>
        <p:spPr>
          <a:xfrm>
            <a:off x="3715426" y="5903995"/>
            <a:ext cx="1713148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 a </a:t>
            </a:r>
            <a:r>
              <a:rPr lang="hu-HU" dirty="0" smtClean="0"/>
              <a:t>kezdőoldalra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4388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256" y="-267416"/>
            <a:ext cx="10241138" cy="7944888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Szerzői jogok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21513" y="1644757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hu-HU" dirty="0" smtClean="0"/>
              <a:t>A </a:t>
            </a:r>
            <a:r>
              <a:rPr lang="hu-HU" dirty="0" err="1"/>
              <a:t>Creative</a:t>
            </a:r>
            <a:r>
              <a:rPr lang="hu-HU" dirty="0"/>
              <a:t> </a:t>
            </a:r>
            <a:r>
              <a:rPr lang="hu-HU" dirty="0" err="1"/>
              <a:t>Commons</a:t>
            </a:r>
            <a:r>
              <a:rPr lang="hu-HU" dirty="0"/>
              <a:t> Nevezd meg! – Így add tovább! 3.0 (röviden CC-BY-SA-3.0) egy licencszerződés, a </a:t>
            </a:r>
            <a:r>
              <a:rPr lang="hu-HU" dirty="0" err="1"/>
              <a:t>Creative</a:t>
            </a:r>
            <a:r>
              <a:rPr lang="hu-HU" dirty="0"/>
              <a:t> </a:t>
            </a:r>
            <a:r>
              <a:rPr lang="hu-HU" dirty="0" err="1"/>
              <a:t>Commons</a:t>
            </a:r>
            <a:r>
              <a:rPr lang="hu-HU" dirty="0"/>
              <a:t> nevű nonprofit szervezet által kidolgozott licencformák egyike. A licencszerződés rögzíti a szöveges tartalmak vagy </a:t>
            </a:r>
            <a:r>
              <a:rPr lang="hu-HU" dirty="0" err="1"/>
              <a:t>nemszöveges</a:t>
            </a:r>
            <a:r>
              <a:rPr lang="hu-HU" dirty="0"/>
              <a:t> médiafájlok (képek, ábrák, hangfájlok, videók, stb.) újrafelhasználóinak jogait és kötelezettségeit. A CC-BY-SA-3.0 úgynevezett szabad licenc, segítségével a mű szerzője vagy az erre jogosult lemond bizonyos jogokról, ugyanakkor meghatározott feltételeket előír az újrafelhasználóknak</a:t>
            </a:r>
            <a:r>
              <a:rPr lang="hu-HU" dirty="0" smtClean="0"/>
              <a:t>. </a:t>
            </a:r>
            <a:r>
              <a:rPr lang="hu-HU" dirty="0"/>
              <a:t>Bővebben: </a:t>
            </a:r>
            <a:r>
              <a:rPr lang="hu-HU" dirty="0">
                <a:hlinkClick r:id="rId3"/>
              </a:rPr>
              <a:t>http://hu.wikipedia.org/wiki/Wikip%C3%A9dia:CC-BY-SA-3.0</a:t>
            </a:r>
            <a:endParaRPr lang="hu-HU" dirty="0"/>
          </a:p>
        </p:txBody>
      </p:sp>
      <p:sp>
        <p:nvSpPr>
          <p:cNvPr id="5" name="Lekerekített téglalap 4">
            <a:hlinkClick r:id="rId4" action="ppaction://hlinksldjump"/>
          </p:cNvPr>
          <p:cNvSpPr/>
          <p:nvPr/>
        </p:nvSpPr>
        <p:spPr>
          <a:xfrm>
            <a:off x="4010980" y="5903995"/>
            <a:ext cx="1080120" cy="5760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6843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Felhő 5"/>
          <p:cNvSpPr/>
          <p:nvPr/>
        </p:nvSpPr>
        <p:spPr>
          <a:xfrm>
            <a:off x="6191672" y="188640"/>
            <a:ext cx="2952328" cy="1728192"/>
          </a:xfrm>
          <a:prstGeom prst="cloudCallout">
            <a:avLst>
              <a:gd name="adj1" fmla="val -53309"/>
              <a:gd name="adj2" fmla="val 4591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Most már értem.</a:t>
            </a:r>
            <a:endParaRPr lang="hu-HU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9" name="Lekerekített téglalap 8">
            <a:hlinkClick r:id="rId4" action="ppaction://hlinksldjump"/>
          </p:cNvPr>
          <p:cNvSpPr/>
          <p:nvPr/>
        </p:nvSpPr>
        <p:spPr>
          <a:xfrm>
            <a:off x="3710492" y="2969517"/>
            <a:ext cx="1723015" cy="45948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Vissza a kezdőoldalra.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3718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16632"/>
            <a:ext cx="3636304" cy="7272608"/>
          </a:xfrm>
          <a:prstGeom prst="rect">
            <a:avLst/>
          </a:prstGeom>
        </p:spPr>
      </p:pic>
      <p:sp>
        <p:nvSpPr>
          <p:cNvPr id="7" name="Ellipszis feliratnak 6"/>
          <p:cNvSpPr/>
          <p:nvPr/>
        </p:nvSpPr>
        <p:spPr>
          <a:xfrm>
            <a:off x="2843808" y="557833"/>
            <a:ext cx="4176464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Most kérdezek Tőled néhány dolgot, lássuk figyeltél-e?</a:t>
            </a:r>
          </a:p>
          <a:p>
            <a:pPr algn="ctr"/>
            <a:r>
              <a:rPr lang="hu-HU" dirty="0" smtClean="0"/>
              <a:t>(Kattints az első kérdésért.)</a:t>
            </a:r>
            <a:endParaRPr lang="hu-HU" dirty="0"/>
          </a:p>
        </p:txBody>
      </p:sp>
      <p:sp>
        <p:nvSpPr>
          <p:cNvPr id="8" name="Ellipszis feliratnak 7"/>
          <p:cNvSpPr/>
          <p:nvPr/>
        </p:nvSpPr>
        <p:spPr>
          <a:xfrm>
            <a:off x="2843808" y="557833"/>
            <a:ext cx="4204295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hu-HU" dirty="0" smtClean="0"/>
              <a:t>Kérdés: Mire kell ügyelni, ha a </a:t>
            </a:r>
            <a:r>
              <a:rPr lang="hu-HU" dirty="0" err="1" smtClean="0"/>
              <a:t>Facebook-ra</a:t>
            </a:r>
            <a:r>
              <a:rPr lang="hu-HU" dirty="0" smtClean="0"/>
              <a:t> fényképet töltünk fel?</a:t>
            </a:r>
            <a:br>
              <a:rPr lang="hu-HU" dirty="0" smtClean="0"/>
            </a:br>
            <a:r>
              <a:rPr lang="hu-HU" sz="1200" dirty="0" smtClean="0"/>
              <a:t>(Kattints, hogy megtudd a választ!) </a:t>
            </a:r>
            <a:endParaRPr lang="hu-HU" sz="1200" dirty="0"/>
          </a:p>
        </p:txBody>
      </p:sp>
      <p:sp>
        <p:nvSpPr>
          <p:cNvPr id="9" name="Ellipszis feliratnak 8"/>
          <p:cNvSpPr/>
          <p:nvPr/>
        </p:nvSpPr>
        <p:spPr>
          <a:xfrm>
            <a:off x="2915816" y="2420888"/>
            <a:ext cx="4204295" cy="1728192"/>
          </a:xfrm>
          <a:prstGeom prst="wedgeEllipseCallout">
            <a:avLst>
              <a:gd name="adj1" fmla="val -73600"/>
              <a:gd name="adj2" fmla="val -688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Válasz: Csak olyan fotót tölts fel, amit később nem bánsz meg. A háttérben ne legyen figyelemfelkeltő tartalom.</a:t>
            </a:r>
            <a:br>
              <a:rPr lang="hu-HU" dirty="0" smtClean="0"/>
            </a:br>
            <a:r>
              <a:rPr lang="hu-HU" sz="1200" dirty="0" smtClean="0"/>
              <a:t>(Kattints, a következő kérdésért!) </a:t>
            </a:r>
            <a:endParaRPr lang="hu-HU" sz="1200" dirty="0"/>
          </a:p>
        </p:txBody>
      </p:sp>
      <p:sp>
        <p:nvSpPr>
          <p:cNvPr id="10" name="Ellipszis feliratnak 9"/>
          <p:cNvSpPr/>
          <p:nvPr/>
        </p:nvSpPr>
        <p:spPr>
          <a:xfrm>
            <a:off x="2836142" y="538808"/>
            <a:ext cx="4204295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2. Kérdés: Általában milyen vírusok veszélyeztetik az internetes banki ügyleteinket?</a:t>
            </a:r>
            <a:br>
              <a:rPr lang="hu-HU" dirty="0" smtClean="0"/>
            </a:br>
            <a:r>
              <a:rPr lang="hu-HU" sz="1200" dirty="0" smtClean="0"/>
              <a:t>(Kattints, hogy megtudd a választ!) </a:t>
            </a:r>
            <a:endParaRPr lang="hu-HU" sz="1200" dirty="0"/>
          </a:p>
        </p:txBody>
      </p:sp>
      <p:sp>
        <p:nvSpPr>
          <p:cNvPr id="11" name="Ellipszis feliratnak 10"/>
          <p:cNvSpPr/>
          <p:nvPr/>
        </p:nvSpPr>
        <p:spPr>
          <a:xfrm>
            <a:off x="2918495" y="2420888"/>
            <a:ext cx="4204295" cy="1728192"/>
          </a:xfrm>
          <a:prstGeom prst="wedgeEllipseCallout">
            <a:avLst>
              <a:gd name="adj1" fmla="val -73600"/>
              <a:gd name="adj2" fmla="val -688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Válasz: Veszélyesek a kémprogramok és a billentyűzet figyelő programok.</a:t>
            </a:r>
            <a:br>
              <a:rPr lang="hu-HU" dirty="0" smtClean="0"/>
            </a:br>
            <a:r>
              <a:rPr lang="hu-HU" sz="1200" dirty="0" smtClean="0"/>
              <a:t>(Kattints, a következő kérdésért!) </a:t>
            </a:r>
            <a:endParaRPr lang="hu-HU" sz="1200" dirty="0"/>
          </a:p>
        </p:txBody>
      </p:sp>
      <p:sp>
        <p:nvSpPr>
          <p:cNvPr id="12" name="Ellipszis feliratnak 11"/>
          <p:cNvSpPr/>
          <p:nvPr/>
        </p:nvSpPr>
        <p:spPr>
          <a:xfrm>
            <a:off x="2789659" y="538808"/>
            <a:ext cx="4204295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/>
              <a:t>3</a:t>
            </a:r>
            <a:r>
              <a:rPr lang="hu-HU" dirty="0" smtClean="0"/>
              <a:t>. Kérdés: Hogyan védekezhetünk a vírusok ellen?</a:t>
            </a:r>
            <a:br>
              <a:rPr lang="hu-HU" dirty="0" smtClean="0"/>
            </a:br>
            <a:r>
              <a:rPr lang="hu-HU" sz="1200" dirty="0" smtClean="0"/>
              <a:t>(Kattints, hogy megtudd a választ!) </a:t>
            </a:r>
            <a:endParaRPr lang="hu-HU" sz="1200" dirty="0"/>
          </a:p>
        </p:txBody>
      </p:sp>
      <p:sp>
        <p:nvSpPr>
          <p:cNvPr id="13" name="Ellipszis feliratnak 12"/>
          <p:cNvSpPr/>
          <p:nvPr/>
        </p:nvSpPr>
        <p:spPr>
          <a:xfrm>
            <a:off x="2918495" y="2420888"/>
            <a:ext cx="4204295" cy="1728192"/>
          </a:xfrm>
          <a:prstGeom prst="wedgeEllipseCallout">
            <a:avLst>
              <a:gd name="adj1" fmla="val -73600"/>
              <a:gd name="adj2" fmla="val -688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Válasz: Vírusirtó szoftverrel.</a:t>
            </a:r>
            <a:br>
              <a:rPr lang="hu-HU" dirty="0" smtClean="0"/>
            </a:br>
            <a:r>
              <a:rPr lang="hu-HU" sz="1200" dirty="0" smtClean="0"/>
              <a:t>(Kattints, a következő kérdésért!) </a:t>
            </a:r>
            <a:endParaRPr lang="hu-HU" sz="1200" dirty="0"/>
          </a:p>
        </p:txBody>
      </p:sp>
      <p:sp>
        <p:nvSpPr>
          <p:cNvPr id="14" name="Ellipszis feliratnak 13"/>
          <p:cNvSpPr/>
          <p:nvPr/>
        </p:nvSpPr>
        <p:spPr>
          <a:xfrm>
            <a:off x="2789658" y="538808"/>
            <a:ext cx="4204295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4. Kérdés: Mit kell tennünk, ha gyanús e-mail érkezik a postafiókunkba?</a:t>
            </a:r>
            <a:br>
              <a:rPr lang="hu-HU" dirty="0" smtClean="0"/>
            </a:br>
            <a:r>
              <a:rPr lang="hu-HU" sz="1200" dirty="0" smtClean="0"/>
              <a:t>(Kattints, hogy megtudd a választ!) </a:t>
            </a:r>
            <a:endParaRPr lang="hu-HU" sz="1200" dirty="0"/>
          </a:p>
        </p:txBody>
      </p:sp>
      <p:sp>
        <p:nvSpPr>
          <p:cNvPr id="15" name="Ellipszis feliratnak 14"/>
          <p:cNvSpPr/>
          <p:nvPr/>
        </p:nvSpPr>
        <p:spPr>
          <a:xfrm>
            <a:off x="2907432" y="2417465"/>
            <a:ext cx="4204295" cy="1728192"/>
          </a:xfrm>
          <a:prstGeom prst="wedgeEllipseCallout">
            <a:avLst>
              <a:gd name="adj1" fmla="val -73600"/>
              <a:gd name="adj2" fmla="val -688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Válasz: Az ilyen e-mail-ekkel elővigyázatosan kell eljárni, mert átverés áldozatává válhatunk.</a:t>
            </a:r>
            <a:br>
              <a:rPr lang="hu-HU" dirty="0" smtClean="0"/>
            </a:br>
            <a:r>
              <a:rPr lang="hu-HU" sz="1200" dirty="0" smtClean="0"/>
              <a:t>(Kattints, a következő kérdésért!) </a:t>
            </a:r>
            <a:endParaRPr lang="hu-HU" sz="1200" dirty="0"/>
          </a:p>
        </p:txBody>
      </p:sp>
      <p:sp>
        <p:nvSpPr>
          <p:cNvPr id="16" name="Ellipszis feliratnak 15"/>
          <p:cNvSpPr/>
          <p:nvPr/>
        </p:nvSpPr>
        <p:spPr>
          <a:xfrm>
            <a:off x="2815977" y="538808"/>
            <a:ext cx="4204295" cy="1728192"/>
          </a:xfrm>
          <a:prstGeom prst="wedgeEllipseCallout">
            <a:avLst>
              <a:gd name="adj1" fmla="val -72014"/>
              <a:gd name="adj2" fmla="val 3089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/>
              <a:t>5</a:t>
            </a:r>
            <a:r>
              <a:rPr lang="hu-HU" dirty="0" smtClean="0"/>
              <a:t>. Kérdés: Hogyan másolhatunk legálisan tartalmakat az internetről?</a:t>
            </a:r>
            <a:br>
              <a:rPr lang="hu-HU" dirty="0" smtClean="0"/>
            </a:br>
            <a:r>
              <a:rPr lang="hu-HU" sz="1200" dirty="0" smtClean="0"/>
              <a:t>(Kattints, hogy megtudd a választ!) </a:t>
            </a:r>
            <a:endParaRPr lang="hu-HU" sz="1200" dirty="0"/>
          </a:p>
        </p:txBody>
      </p:sp>
      <p:sp>
        <p:nvSpPr>
          <p:cNvPr id="17" name="Ellipszis feliratnak 16"/>
          <p:cNvSpPr/>
          <p:nvPr/>
        </p:nvSpPr>
        <p:spPr>
          <a:xfrm>
            <a:off x="2923083" y="2417465"/>
            <a:ext cx="4204295" cy="1728192"/>
          </a:xfrm>
          <a:prstGeom prst="wedgeEllipseCallout">
            <a:avLst>
              <a:gd name="adj1" fmla="val -73600"/>
              <a:gd name="adj2" fmla="val -688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dirty="0" smtClean="0"/>
              <a:t>Válasz: Minden esetben figyelni kell a szerzői jogok betartására.</a:t>
            </a:r>
            <a:r>
              <a:rPr lang="hu-HU" sz="1200" dirty="0" smtClean="0"/>
              <a:t> </a:t>
            </a:r>
            <a:endParaRPr lang="hu-HU" sz="1200" dirty="0"/>
          </a:p>
        </p:txBody>
      </p:sp>
      <p:sp>
        <p:nvSpPr>
          <p:cNvPr id="18" name="Lekerekített téglalap 17"/>
          <p:cNvSpPr/>
          <p:nvPr/>
        </p:nvSpPr>
        <p:spPr>
          <a:xfrm>
            <a:off x="7111727" y="4149080"/>
            <a:ext cx="1780753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1400" dirty="0" smtClean="0"/>
              <a:t>Kattints, hogy elérd a forrásokat!</a:t>
            </a: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254791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16632"/>
            <a:ext cx="3636304" cy="7272608"/>
          </a:xfrm>
          <a:prstGeom prst="rect">
            <a:avLst/>
          </a:prstGeom>
        </p:spPr>
      </p:pic>
      <p:sp>
        <p:nvSpPr>
          <p:cNvPr id="4" name="Lekerekített téglalap 3"/>
          <p:cNvSpPr/>
          <p:nvPr/>
        </p:nvSpPr>
        <p:spPr>
          <a:xfrm>
            <a:off x="3563888" y="260648"/>
            <a:ext cx="5256584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1600" dirty="0" smtClean="0"/>
              <a:t>Források</a:t>
            </a:r>
          </a:p>
          <a:p>
            <a:pPr algn="just"/>
            <a:r>
              <a:rPr lang="hu-HU" sz="1400" dirty="0" smtClean="0">
                <a:hlinkClick r:id="rId4"/>
              </a:rPr>
              <a:t>http</a:t>
            </a:r>
            <a:r>
              <a:rPr lang="hu-HU" sz="1400" dirty="0">
                <a:hlinkClick r:id="rId4"/>
              </a:rPr>
              <a:t>://allhouse.hu/images/fa_ajto.jpg</a:t>
            </a:r>
            <a:endParaRPr lang="hu-HU" sz="1400" dirty="0"/>
          </a:p>
          <a:p>
            <a:pPr algn="just"/>
            <a:r>
              <a:rPr lang="hu-HU" sz="1400" dirty="0">
                <a:hlinkClick r:id="rId5"/>
              </a:rPr>
              <a:t>http://www.edenkert.hu/upload/2/article/1957/1_original.jpg</a:t>
            </a:r>
            <a:endParaRPr lang="hu-HU" sz="1400" dirty="0"/>
          </a:p>
          <a:p>
            <a:pPr algn="just"/>
            <a:r>
              <a:rPr lang="hu-HU" sz="1400" dirty="0">
                <a:hlinkClick r:id="rId6"/>
              </a:rPr>
              <a:t>http://musicartists.org/wp-content/uploads/2012/10/LED-TV-Sony-KDL-52NX800.jpg</a:t>
            </a:r>
            <a:endParaRPr lang="hu-HU" sz="1400" dirty="0"/>
          </a:p>
          <a:p>
            <a:pPr algn="just"/>
            <a:r>
              <a:rPr lang="hu-HU" sz="1400" dirty="0">
                <a:hlinkClick r:id="rId7"/>
              </a:rPr>
              <a:t>http://</a:t>
            </a:r>
            <a:r>
              <a:rPr lang="hu-HU" sz="1400" dirty="0" smtClean="0">
                <a:hlinkClick r:id="rId7"/>
              </a:rPr>
              <a:t>www.virtualdepo.hu/files/images/2000/1634-0-large.jpg</a:t>
            </a:r>
            <a:endParaRPr lang="hu-HU" sz="1400" dirty="0" smtClean="0"/>
          </a:p>
          <a:p>
            <a:pPr algn="just"/>
            <a:r>
              <a:rPr lang="hu-HU" sz="1400" dirty="0" smtClean="0">
                <a:hlinkClick r:id="rId8"/>
              </a:rPr>
              <a:t>http</a:t>
            </a:r>
            <a:r>
              <a:rPr lang="hu-HU" sz="1400" dirty="0">
                <a:hlinkClick r:id="rId8"/>
              </a:rPr>
              <a:t>://m.cdn.blog.hu/uz/uzletiangol/image/Bank.jpg</a:t>
            </a:r>
            <a:endParaRPr lang="hu-HU" sz="1400" dirty="0"/>
          </a:p>
          <a:p>
            <a:pPr algn="just"/>
            <a:r>
              <a:rPr lang="hu-HU" sz="1400" dirty="0">
                <a:hlinkClick r:id="rId9"/>
              </a:rPr>
              <a:t>http://customersrock.files.wordpress.com/2007/05/at-sign.jpg</a:t>
            </a:r>
            <a:endParaRPr lang="hu-HU" sz="1400" dirty="0"/>
          </a:p>
          <a:p>
            <a:pPr algn="just"/>
            <a:r>
              <a:rPr lang="hu-HU" sz="1400" dirty="0">
                <a:hlinkClick r:id="rId10"/>
              </a:rPr>
              <a:t>http://player.hu/wp-content/uploads/2013/01/facebook2_770.jpg</a:t>
            </a:r>
            <a:endParaRPr lang="hu-HU" sz="1400" dirty="0"/>
          </a:p>
          <a:p>
            <a:pPr algn="just"/>
            <a:r>
              <a:rPr lang="hu-HU" sz="1400" dirty="0">
                <a:hlinkClick r:id="rId11"/>
              </a:rPr>
              <a:t>http://images.pcworld.com/news/graphics/219883-email-envelope_original.jpg</a:t>
            </a:r>
            <a:endParaRPr lang="hu-HU" sz="1400" dirty="0"/>
          </a:p>
          <a:p>
            <a:pPr algn="just"/>
            <a:r>
              <a:rPr lang="hu-HU" sz="1400" dirty="0">
                <a:hlinkClick r:id="rId12"/>
              </a:rPr>
              <a:t>http://futureradio.co.uk/files/images/Robber.jpg</a:t>
            </a:r>
            <a:endParaRPr lang="hu-HU" sz="1400" dirty="0"/>
          </a:p>
          <a:p>
            <a:pPr algn="just"/>
            <a:r>
              <a:rPr lang="hu-HU" sz="1400" dirty="0">
                <a:hlinkClick r:id="rId13"/>
              </a:rPr>
              <a:t>http://upload.wikimedia.org/wikipedia/commons/6/6a/Mona_Lisa.jpg</a:t>
            </a:r>
            <a:endParaRPr lang="hu-HU" sz="1400" dirty="0"/>
          </a:p>
          <a:p>
            <a:pPr algn="just"/>
            <a:r>
              <a:rPr lang="hu-HU" sz="1400" dirty="0">
                <a:hlinkClick r:id="rId14"/>
              </a:rPr>
              <a:t>https://www.abaqoos.com/guide_otpbank/images/netbank_otp.jpg</a:t>
            </a:r>
            <a:endParaRPr lang="hu-HU" sz="1400" dirty="0"/>
          </a:p>
          <a:p>
            <a:pPr algn="just"/>
            <a:r>
              <a:rPr lang="hu-HU" sz="1400" dirty="0">
                <a:hlinkClick r:id="rId15"/>
              </a:rPr>
              <a:t>http://hu.wikipedia.org/wiki/Wikip%C3%A9dia:CC-BY-SA-3.0</a:t>
            </a:r>
            <a:endParaRPr lang="hu-HU" sz="1400" dirty="0"/>
          </a:p>
        </p:txBody>
      </p:sp>
      <p:sp>
        <p:nvSpPr>
          <p:cNvPr id="5" name="Lekerekített téglalap 4"/>
          <p:cNvSpPr/>
          <p:nvPr/>
        </p:nvSpPr>
        <p:spPr>
          <a:xfrm>
            <a:off x="5306342" y="5193196"/>
            <a:ext cx="1780753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1400" dirty="0" smtClean="0"/>
              <a:t>Kattints, hogy továbblépj!</a:t>
            </a: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423537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16632"/>
            <a:ext cx="3636304" cy="7272608"/>
          </a:xfrm>
          <a:prstGeom prst="rect">
            <a:avLst/>
          </a:prstGeom>
        </p:spPr>
      </p:pic>
      <p:sp>
        <p:nvSpPr>
          <p:cNvPr id="4" name="Lekerekített téglalap feliratnak 3"/>
          <p:cNvSpPr/>
          <p:nvPr/>
        </p:nvSpPr>
        <p:spPr>
          <a:xfrm>
            <a:off x="2699792" y="1628800"/>
            <a:ext cx="4680520" cy="1584176"/>
          </a:xfrm>
          <a:prstGeom prst="wedgeRoundRectCallout">
            <a:avLst>
              <a:gd name="adj1" fmla="val -66822"/>
              <a:gd name="adj2" fmla="val -2995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3600" dirty="0" smtClean="0"/>
              <a:t>Köszönöm a figyelmet!</a:t>
            </a:r>
            <a:endParaRPr lang="hu-HU" sz="3600" dirty="0"/>
          </a:p>
        </p:txBody>
      </p:sp>
    </p:spTree>
    <p:extLst>
      <p:ext uri="{BB962C8B-B14F-4D97-AF65-F5344CB8AC3E}">
        <p14:creationId xmlns:p14="http://schemas.microsoft.com/office/powerpoint/2010/main" val="142661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32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4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Footsteps Concre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4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2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9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"/>
    </mc:Choice>
    <mc:Fallback xmlns=""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</TotalTime>
  <Words>856</Words>
  <Application>Microsoft Office PowerPoint</Application>
  <PresentationFormat>Diavetítés a képernyőre (4:3 oldalarány)</PresentationFormat>
  <Paragraphs>83</Paragraphs>
  <Slides>39</Slides>
  <Notes>0</Notes>
  <HiddenSlides>0</HiddenSlides>
  <MMClips>5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39</vt:i4>
      </vt:variant>
    </vt:vector>
  </HeadingPairs>
  <TitlesOfParts>
    <vt:vector size="40" baseType="lpstr">
      <vt:lpstr>Office-téma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Fel akarod tölteni? Gondolj bele a következményekbe!</vt:lpstr>
      <vt:lpstr>PowerPoint bemutató</vt:lpstr>
      <vt:lpstr>Néhány példa:</vt:lpstr>
      <vt:lpstr>PowerPoint bemutató</vt:lpstr>
      <vt:lpstr>PowerPoint bemutató</vt:lpstr>
      <vt:lpstr>PowerPoint bemutató</vt:lpstr>
      <vt:lpstr>PowerPoint bemutató</vt:lpstr>
      <vt:lpstr>PowerPoint bemutató</vt:lpstr>
      <vt:lpstr>Vírusos támadások megelőzése</vt:lpstr>
      <vt:lpstr>Szerzői jogok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Bence</dc:creator>
  <cp:lastModifiedBy>Bence</cp:lastModifiedBy>
  <cp:revision>74</cp:revision>
  <dcterms:created xsi:type="dcterms:W3CDTF">2013-03-09T09:31:09Z</dcterms:created>
  <dcterms:modified xsi:type="dcterms:W3CDTF">2013-03-12T19:03:02Z</dcterms:modified>
</cp:coreProperties>
</file>