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Default Extension="wav" ContentType="audio/wav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816" r:id="rId2"/>
    <p:sldMasterId id="2147483828" r:id="rId3"/>
    <p:sldMasterId id="2147483840" r:id="rId4"/>
    <p:sldMasterId id="2147483852" r:id="rId5"/>
    <p:sldMasterId id="2147483876" r:id="rId6"/>
    <p:sldMasterId id="2147483900" r:id="rId7"/>
    <p:sldMasterId id="2147483912" r:id="rId8"/>
    <p:sldMasterId id="2147483924" r:id="rId9"/>
    <p:sldMasterId id="2147483948" r:id="rId10"/>
  </p:sldMasterIdLst>
  <p:notesMasterIdLst>
    <p:notesMasterId r:id="rId39"/>
  </p:notesMasterIdLst>
  <p:sldIdLst>
    <p:sldId id="256" r:id="rId11"/>
    <p:sldId id="260" r:id="rId12"/>
    <p:sldId id="269" r:id="rId13"/>
    <p:sldId id="268" r:id="rId14"/>
    <p:sldId id="257" r:id="rId15"/>
    <p:sldId id="279" r:id="rId16"/>
    <p:sldId id="295" r:id="rId17"/>
    <p:sldId id="259" r:id="rId18"/>
    <p:sldId id="267" r:id="rId19"/>
    <p:sldId id="281" r:id="rId20"/>
    <p:sldId id="265" r:id="rId21"/>
    <p:sldId id="264" r:id="rId22"/>
    <p:sldId id="261" r:id="rId23"/>
    <p:sldId id="292" r:id="rId24"/>
    <p:sldId id="278" r:id="rId25"/>
    <p:sldId id="286" r:id="rId26"/>
    <p:sldId id="284" r:id="rId27"/>
    <p:sldId id="287" r:id="rId28"/>
    <p:sldId id="289" r:id="rId29"/>
    <p:sldId id="291" r:id="rId30"/>
    <p:sldId id="266" r:id="rId31"/>
    <p:sldId id="290" r:id="rId32"/>
    <p:sldId id="294" r:id="rId33"/>
    <p:sldId id="262" r:id="rId34"/>
    <p:sldId id="280" r:id="rId35"/>
    <p:sldId id="258" r:id="rId36"/>
    <p:sldId id="296" r:id="rId37"/>
    <p:sldId id="297" r:id="rId38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6303" autoAdjust="0"/>
  </p:normalViewPr>
  <p:slideViewPr>
    <p:cSldViewPr>
      <p:cViewPr>
        <p:scale>
          <a:sx n="70" d="100"/>
          <a:sy n="70" d="100"/>
        </p:scale>
        <p:origin x="-1500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3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F3560-B4CA-47BF-881D-5E2769D003EB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EA3FC-D3BD-4857-AECB-63D792A7EF1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4034671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EA3FC-D3BD-4857-AECB-63D792A7EF1E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243353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EA3FC-D3BD-4857-AECB-63D792A7EF1E}" type="slidenum">
              <a:rPr lang="hu-HU" smtClean="0"/>
              <a:pPr/>
              <a:t>8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402699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864383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162001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426460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376937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664731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3523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844845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20589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750500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5618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6358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9595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0650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7630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1916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121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5462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9456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8643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10489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7059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03876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95951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0650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76301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19168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121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54620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9456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86434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10489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70592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03876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95951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06504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76301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19168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1216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546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94560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86434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10489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70592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03876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95951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06504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76301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19168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12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546203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94560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86434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10489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70592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038768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82114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63003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794579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53802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75815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09309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332634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559740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85842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430133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80519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821142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63003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7945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5380280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758154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09309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33263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55974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858421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43013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805193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821142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630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794579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5380280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758154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0930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332634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559740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858421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430133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805193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8643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162001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426460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376937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664731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35237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844845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20589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750500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561884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6358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4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4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CD2CAF-5118-49C1-8165-0BEC1A1B7878}" type="datetimeFigureOut">
              <a:rPr lang="hu-HU" smtClean="0"/>
              <a:pPr/>
              <a:t>2013.03.17.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7D963E-E499-468F-9EDE-6E52D714885A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695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815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815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815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815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0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0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0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CD2CAF-5118-49C1-8165-0BEC1A1B7878}" type="datetimeFigureOut">
              <a:rPr lang="hu-HU" smtClean="0">
                <a:solidFill>
                  <a:srgbClr val="465E9C"/>
                </a:solidFill>
              </a:rPr>
              <a:pPr/>
              <a:t>2013.03.17.</a:t>
            </a:fld>
            <a:endParaRPr lang="hu-H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hu-H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7D963E-E499-468F-9EDE-6E52D714885A}" type="slidenum">
              <a:rPr lang="hu-HU" smtClean="0">
                <a:solidFill>
                  <a:srgbClr val="465E9C"/>
                </a:solidFill>
              </a:rPr>
              <a:pPr/>
              <a:t>‹#›</a:t>
            </a:fld>
            <a:endParaRPr lang="hu-H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695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51.xml"/><Relationship Id="rId5" Type="http://schemas.openxmlformats.org/officeDocument/2006/relationships/slide" Target="slide2.xml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ferinternet.hu/szulok/videok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2.jpeg"/><Relationship Id="rId4" Type="http://schemas.openxmlformats.org/officeDocument/2006/relationships/hyperlink" Target="http://www.egyszervolt.hu/hellohalo/index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image" Target="../media/image6.gif"/><Relationship Id="rId3" Type="http://schemas.openxmlformats.org/officeDocument/2006/relationships/slide" Target="slide1.xml"/><Relationship Id="rId7" Type="http://schemas.openxmlformats.org/officeDocument/2006/relationships/slide" Target="slide10.xml"/><Relationship Id="rId12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slide" Target="slide14.xml"/><Relationship Id="rId5" Type="http://schemas.openxmlformats.org/officeDocument/2006/relationships/slide" Target="slide24.xml"/><Relationship Id="rId10" Type="http://schemas.openxmlformats.org/officeDocument/2006/relationships/slide" Target="slide26.xml"/><Relationship Id="rId4" Type="http://schemas.openxmlformats.org/officeDocument/2006/relationships/slide" Target="slide3.xml"/><Relationship Id="rId9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5.xml"/><Relationship Id="rId1" Type="http://schemas.openxmlformats.org/officeDocument/2006/relationships/slideLayout" Target="../slideLayouts/slideLayout106.xml"/><Relationship Id="rId5" Type="http://schemas.openxmlformats.org/officeDocument/2006/relationships/image" Target="../media/image34.pn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slide" Target="slide2.xml"/><Relationship Id="rId4" Type="http://schemas.openxmlformats.org/officeDocument/2006/relationships/slide" Target="slide9.xml"/><Relationship Id="rId9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media" Target="../media/media2.wav"/><Relationship Id="rId3" Type="http://schemas.openxmlformats.org/officeDocument/2006/relationships/slide" Target="slide23.xml"/><Relationship Id="rId7" Type="http://schemas.openxmlformats.org/officeDocument/2006/relationships/image" Target="../media/image41.gif"/><Relationship Id="rId2" Type="http://schemas.openxmlformats.org/officeDocument/2006/relationships/slideLayout" Target="../slideLayouts/slideLayout40.xml"/><Relationship Id="rId1" Type="http://schemas.openxmlformats.org/officeDocument/2006/relationships/audio" Target="../media/media2.wav"/><Relationship Id="rId6" Type="http://schemas.openxmlformats.org/officeDocument/2006/relationships/slide" Target="slide2.xml"/><Relationship Id="rId5" Type="http://schemas.openxmlformats.org/officeDocument/2006/relationships/image" Target="../media/image6.gif"/><Relationship Id="rId4" Type="http://schemas.openxmlformats.org/officeDocument/2006/relationships/slide" Target="slide26.xml"/><Relationship Id="rId9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hoc.hu/Kozlemeny/A-felhasznaloknak-fontos-a-szemelyes-adatok-vedelme.html" TargetMode="External"/><Relationship Id="rId13" Type="http://schemas.openxmlformats.org/officeDocument/2006/relationships/hyperlink" Target="http://csaladhalo.hu/cikk/hatter/veszely-interneten" TargetMode="External"/><Relationship Id="rId3" Type="http://schemas.openxmlformats.org/officeDocument/2006/relationships/hyperlink" Target="http://letoltes.blog.hu/2009/09/01/opera_963" TargetMode="External"/><Relationship Id="rId7" Type="http://schemas.openxmlformats.org/officeDocument/2006/relationships/hyperlink" Target="http://www.inf.unideb.hu/~bodai/internet/internet_tortenete.html" TargetMode="External"/><Relationship Id="rId12" Type="http://schemas.openxmlformats.org/officeDocument/2006/relationships/hyperlink" Target="http://www.alliteracio.eoldal.hu/cikkek/humor-es-mosoly-----------vicces-kepek/az-internetes-ismerkedes-veszelyei---.html" TargetMode="External"/><Relationship Id="rId2" Type="http://schemas.openxmlformats.org/officeDocument/2006/relationships/hyperlink" Target="http://blog.secfence.com/2011/07/vulnerabilities-in-oracle-and-safari-fixed/safari-logo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23rf.com/photo_9353062_cartoon-smiling-desktop-computer--vector-illustration.html" TargetMode="External"/><Relationship Id="rId11" Type="http://schemas.openxmlformats.org/officeDocument/2006/relationships/hyperlink" Target="http://www.123rf.com/photo_6620069_aluminum-laptop-with-blue-gradient-on-screen-isolated-on-white-background.html" TargetMode="External"/><Relationship Id="rId5" Type="http://schemas.openxmlformats.org/officeDocument/2006/relationships/hyperlink" Target="http://en.wikipedia.org/wiki/Desktop_computer" TargetMode="External"/><Relationship Id="rId15" Type="http://schemas.openxmlformats.org/officeDocument/2006/relationships/hyperlink" Target="http://www.sceda.eu/hogyan-maximalizalhatod-eselyeidet-a-dan-felsooktatasba-valo-bekerulesben-81-tipp/" TargetMode="External"/><Relationship Id="rId10" Type="http://schemas.openxmlformats.org/officeDocument/2006/relationships/hyperlink" Target="http://www.powersupportusa.com/shop/ipad-3/crystal-film-set.html" TargetMode="External"/><Relationship Id="rId4" Type="http://schemas.openxmlformats.org/officeDocument/2006/relationships/hyperlink" Target="http://www.logobird.com/new-google-chrome-logo/" TargetMode="External"/><Relationship Id="rId9" Type="http://schemas.openxmlformats.org/officeDocument/2006/relationships/hyperlink" Target="http://mashable.com/2012/12/03/iphone-5-arrives-50-more-countries/" TargetMode="External"/><Relationship Id="rId14" Type="http://schemas.openxmlformats.org/officeDocument/2006/relationships/hyperlink" Target="http://www.canstockphoto.hu/karikat%C3%BAra-k%C3%A9z-hegyez%C3%A9s-3078411.html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obilx.hu/mobiltelefon/kartyafuggetlen/samsung-galaxy-siii-mini-gt-i8190-kartyafuggetlen-okostelefon-feher.html" TargetMode="External"/><Relationship Id="rId13" Type="http://schemas.openxmlformats.org/officeDocument/2006/relationships/hyperlink" Target="http://www.clear.com/blog/easy-ways-to-improve-your-clear-4g-speed/" TargetMode="External"/><Relationship Id="rId3" Type="http://schemas.openxmlformats.org/officeDocument/2006/relationships/hyperlink" Target="http://hirdetesfeladas.ma/allas/egyeb-10/internetes-munka-otthon-masodallasban-644.htm" TargetMode="External"/><Relationship Id="rId7" Type="http://schemas.openxmlformats.org/officeDocument/2006/relationships/hyperlink" Target="http://www.pcadvisor.co.uk/reviews/digital-home/3419372/sony-bravia-xbr-55x900a-xbr-65x900a-4k-tv-hands-on-review/" TargetMode="External"/><Relationship Id="rId12" Type="http://schemas.openxmlformats.org/officeDocument/2006/relationships/hyperlink" Target="http://www.tokod.hu/hir/1766/szamitogep_kezeloi_tanfolyam" TargetMode="External"/><Relationship Id="rId2" Type="http://schemas.openxmlformats.org/officeDocument/2006/relationships/hyperlink" Target="http://www.mozilla.org/en-US/styleguide/identity/firefox/brandin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log.olcsobbat.hu/toshiba_dx735_asztali_szamitogep_a_szoba_ekessege/" TargetMode="External"/><Relationship Id="rId11" Type="http://schemas.openxmlformats.org/officeDocument/2006/relationships/hyperlink" Target="http://www.e-etikett.hu/tal%C3%A1l%C3%B3s%20k%C3%A9rd%C3%A9s" TargetMode="External"/><Relationship Id="rId5" Type="http://schemas.openxmlformats.org/officeDocument/2006/relationships/hyperlink" Target="http://arstechnica.com/gadgets/2012/08/sony-embraces-jelly-bean-with-new-xperia-tablet-three-smartphones/" TargetMode="External"/><Relationship Id="rId10" Type="http://schemas.openxmlformats.org/officeDocument/2006/relationships/hyperlink" Target="http://it-tanacsado.hu/egyetlen-kerdes/" TargetMode="External"/><Relationship Id="rId4" Type="http://schemas.openxmlformats.org/officeDocument/2006/relationships/hyperlink" Target="http://www.abbcenter.com/startpage.php?tema=animaciok" TargetMode="External"/><Relationship Id="rId9" Type="http://schemas.openxmlformats.org/officeDocument/2006/relationships/hyperlink" Target="http://egyszervolt.hu/vers/internet-vers.html" TargetMode="External"/><Relationship Id="rId14" Type="http://schemas.openxmlformats.org/officeDocument/2006/relationships/hyperlink" Target="http://engage.intel.com/thread/15982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erettsegi24.hu/informatika/a-szamitogepes-virusok-es-fajtai/" TargetMode="External"/><Relationship Id="rId13" Type="http://schemas.openxmlformats.org/officeDocument/2006/relationships/hyperlink" Target="http://support.microsoft.com/kb/260971/hu" TargetMode="External"/><Relationship Id="rId3" Type="http://schemas.openxmlformats.org/officeDocument/2006/relationships/hyperlink" Target="http://www.webbeteg.hu/beteg_klub/lista/prosztata/blog/35/reszletes/488" TargetMode="External"/><Relationship Id="rId7" Type="http://schemas.openxmlformats.org/officeDocument/2006/relationships/hyperlink" Target="http://www.lazar.hostzi.com/oldalak/szoftverek_jogi_kategoriai.pdf" TargetMode="External"/><Relationship Id="rId12" Type="http://schemas.openxmlformats.org/officeDocument/2006/relationships/hyperlink" Target="http://www.naih.hu/adatvedelmi-szotar.html" TargetMode="External"/><Relationship Id="rId2" Type="http://schemas.openxmlformats.org/officeDocument/2006/relationships/hyperlink" Target="http://www.saferinternet.hu/szulok/mobiltelef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zar.hostzi.com/oldalak/virusok.pdf" TargetMode="External"/><Relationship Id="rId11" Type="http://schemas.openxmlformats.org/officeDocument/2006/relationships/hyperlink" Target="http://www.adatvedelmiszakerto.hu/2010/10/a-facebook-kedvezni-probal-az-adatvedelemnek-de-ujabb-kritikat-kap" TargetMode="External"/><Relationship Id="rId5" Type="http://schemas.openxmlformats.org/officeDocument/2006/relationships/hyperlink" Target="http://videotanfolyam.hu/biztonsagos_szamitogep_hasznalat" TargetMode="External"/><Relationship Id="rId10" Type="http://schemas.openxmlformats.org/officeDocument/2006/relationships/hyperlink" Target="http://www.adatvedelmiszakerto.hu/2010/10/cookie-es-adatvedelem-felhasznalok-nyomokovetese-az-interneten/" TargetMode="External"/><Relationship Id="rId4" Type="http://schemas.openxmlformats.org/officeDocument/2006/relationships/hyperlink" Target="http://www.virushirado.hu/oldal.php?hid=49" TargetMode="External"/><Relationship Id="rId9" Type="http://schemas.openxmlformats.org/officeDocument/2006/relationships/hyperlink" Target="http://hu.spam.wikia.com/wiki/Romantikus_%C3%A1tver%C3%A9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image" Target="../media/image1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slide" Target="slide2.xml"/><Relationship Id="rId5" Type="http://schemas.openxmlformats.org/officeDocument/2006/relationships/slide" Target="slide5.xml"/><Relationship Id="rId10" Type="http://schemas.openxmlformats.org/officeDocument/2006/relationships/image" Target="../media/image16.png"/><Relationship Id="rId4" Type="http://schemas.openxmlformats.org/officeDocument/2006/relationships/slide" Target="slide3.xml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9.xml"/><Relationship Id="rId5" Type="http://schemas.openxmlformats.org/officeDocument/2006/relationships/slide" Target="slide2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6.gif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6.gif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71600" y="-243408"/>
            <a:ext cx="7454660" cy="1470025"/>
          </a:xfrm>
        </p:spPr>
        <p:txBody>
          <a:bodyPr/>
          <a:lstStyle/>
          <a:p>
            <a:r>
              <a:rPr lang="hu-H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>
                  <a:reflection blurRad="6350" stA="60000" endA="900" endPos="58000" dir="5400000" sy="-100000" algn="bl" rotWithShape="0"/>
                </a:effectLst>
              </a:rPr>
              <a:t>Az internet veszélyei</a:t>
            </a:r>
            <a:endParaRPr lang="hu-H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1088196" y="1916832"/>
            <a:ext cx="434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Nevem: Véber Krisztina</a:t>
            </a:r>
          </a:p>
          <a:p>
            <a:r>
              <a:rPr lang="hu-H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Felkésztő tanárom: Ravasz Imréné Ildikó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3779912" y="3429000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Iskolám: Herendi Általános Iskola és Alapfokú Művészetoktatási Intézmény</a:t>
            </a:r>
          </a:p>
          <a:p>
            <a:r>
              <a:rPr lang="hu-H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8440, Herend Iskola u.8.</a:t>
            </a:r>
            <a:endParaRPr lang="hu-H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196" y="3730803"/>
            <a:ext cx="2252496" cy="198087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églalap 9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Ötszög 11">
            <a:hlinkClick r:id="rId3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tovább</a:t>
            </a:r>
            <a:endParaRPr lang="hu-HU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581128"/>
            <a:ext cx="1062674" cy="12539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1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rId2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Szövegdoboz 11"/>
          <p:cNvSpPr txBox="1"/>
          <p:nvPr/>
        </p:nvSpPr>
        <p:spPr>
          <a:xfrm>
            <a:off x="2483768" y="144339"/>
            <a:ext cx="4176464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perspectiveRelaxedModerately"/>
            <a:lightRig rig="threePt" dir="t"/>
          </a:scene3d>
          <a:sp3d>
            <a:bevelT prst="slope"/>
          </a:sp3d>
        </p:spPr>
        <p:txBody>
          <a:bodyPr wrap="square" rtlCol="0">
            <a:spAutoFit/>
            <a:scene3d>
              <a:camera prst="perspectiveRelaxedModerately"/>
              <a:lightRig rig="threePt" dir="t"/>
            </a:scene3d>
          </a:bodyPr>
          <a:lstStyle/>
          <a:p>
            <a:r>
              <a:rPr lang="hu-HU" sz="2400" dirty="0" smtClean="0"/>
              <a:t>   Személyes adatok védelme</a:t>
            </a:r>
            <a:endParaRPr lang="hu-HU" sz="2400" dirty="0"/>
          </a:p>
        </p:txBody>
      </p:sp>
      <p:sp>
        <p:nvSpPr>
          <p:cNvPr id="4" name="Téglalap 3"/>
          <p:cNvSpPr/>
          <p:nvPr/>
        </p:nvSpPr>
        <p:spPr>
          <a:xfrm>
            <a:off x="1547664" y="1178853"/>
            <a:ext cx="640927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60"/>
              </a:lnSpc>
            </a:pPr>
            <a:r>
              <a:rPr lang="hu-HU" dirty="0"/>
              <a:t>Bármilyen információ, amit az interneten közzéteszünk, </a:t>
            </a:r>
            <a:r>
              <a:rPr lang="hu-HU" dirty="0" smtClean="0"/>
              <a:t>örökre </a:t>
            </a:r>
            <a:r>
              <a:rPr lang="hu-HU" dirty="0"/>
              <a:t>ott marad, és mindenki </a:t>
            </a:r>
            <a:r>
              <a:rPr lang="hu-HU" dirty="0" smtClean="0"/>
              <a:t>láthatja. </a:t>
            </a:r>
            <a:r>
              <a:rPr lang="hu-H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Lehetetlen </a:t>
            </a:r>
            <a:r>
              <a:rPr lang="hu-H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letörölni</a:t>
            </a:r>
            <a:r>
              <a:rPr lang="hu-H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!!! </a:t>
            </a:r>
            <a:endParaRPr lang="hu-HU" dirty="0" smtClean="0"/>
          </a:p>
          <a:p>
            <a:pPr>
              <a:lnSpc>
                <a:spcPts val="2160"/>
              </a:lnSpc>
            </a:pPr>
            <a:r>
              <a:rPr lang="hu-HU" dirty="0" smtClean="0"/>
              <a:t>Ezért fontos </a:t>
            </a:r>
            <a:r>
              <a:rPr lang="hu-HU" dirty="0"/>
              <a:t>átgondolni, mit teszünk nyilvánossá magunkról a világhálón. Tanuljuk meg, hogy milyen információt </a:t>
            </a:r>
            <a:r>
              <a:rPr lang="hu-HU" dirty="0" smtClean="0"/>
              <a:t>tehetünk közzé a világhálón vagy melyeket jobb ha magunknak megtartunk.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1547663" y="3284984"/>
            <a:ext cx="64092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Mit ne adjunk ki</a:t>
            </a:r>
            <a:r>
              <a:rPr lang="hu-HU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SOHA </a:t>
            </a:r>
            <a:r>
              <a:rPr lang="hu-HU" dirty="0" smtClean="0"/>
              <a:t>másoknak?</a:t>
            </a:r>
          </a:p>
          <a:p>
            <a:endParaRPr lang="hu-HU" dirty="0"/>
          </a:p>
          <a:p>
            <a:r>
              <a:rPr lang="hu-HU" dirty="0" smtClean="0"/>
              <a:t>Jelszavunkat,</a:t>
            </a:r>
          </a:p>
          <a:p>
            <a:r>
              <a:rPr lang="hu-HU" dirty="0" smtClean="0"/>
              <a:t>Tartózkodási helyünket,</a:t>
            </a:r>
          </a:p>
          <a:p>
            <a:r>
              <a:rPr lang="hu-HU" dirty="0" smtClean="0"/>
              <a:t>Nevet, lakcímet, telefonszámot vagy bármilyen elérhetőséget,</a:t>
            </a:r>
          </a:p>
          <a:p>
            <a:r>
              <a:rPr lang="hu-HU" dirty="0" smtClean="0"/>
              <a:t>Fényképet magunkról és környezetünkről,</a:t>
            </a:r>
          </a:p>
          <a:p>
            <a:r>
              <a:rPr lang="hu-HU" dirty="0" smtClean="0"/>
              <a:t>Pénzügyi helyzetünket.</a:t>
            </a: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11" y="3788534"/>
            <a:ext cx="474357" cy="528261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11" y="4274717"/>
            <a:ext cx="474357" cy="528262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009" y="4780467"/>
            <a:ext cx="480859" cy="535502"/>
          </a:xfrm>
          <a:prstGeom prst="rect">
            <a:avLst/>
          </a:prstGeom>
        </p:spPr>
      </p:pic>
      <p:sp>
        <p:nvSpPr>
          <p:cNvPr id="16" name="Akciógomb: Kezdő dia 15">
            <a:hlinkClick r:id="rId5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473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Ötszög 8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tovább</a:t>
            </a:r>
            <a:endParaRPr lang="hu-HU" dirty="0"/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vissza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Szövegdoboz 11"/>
          <p:cNvSpPr txBox="1"/>
          <p:nvPr/>
        </p:nvSpPr>
        <p:spPr>
          <a:xfrm>
            <a:off x="962908" y="1268760"/>
            <a:ext cx="7272808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u-HU" b="1" i="1" u="sng" dirty="0" smtClean="0"/>
              <a:t>Teendők:</a:t>
            </a:r>
          </a:p>
          <a:p>
            <a:pPr>
              <a:lnSpc>
                <a:spcPct val="150000"/>
              </a:lnSpc>
            </a:pPr>
            <a:r>
              <a:rPr lang="hu-HU" dirty="0" smtClean="0">
                <a:solidFill>
                  <a:schemeClr val="tx2"/>
                </a:solidFill>
              </a:rPr>
              <a:t>Ha e-mailben olyan levelet kapunk, melynek küldöttei személyes adatainkat kérik győződjünk meg a levél hitelességéről s csak ezek alapos ellenőrzése után küldjük el adatainkat, </a:t>
            </a:r>
          </a:p>
          <a:p>
            <a:pPr>
              <a:lnSpc>
                <a:spcPct val="150000"/>
              </a:lnSpc>
            </a:pPr>
            <a:r>
              <a:rPr lang="hu-HU" dirty="0" smtClean="0">
                <a:solidFill>
                  <a:schemeClr val="accent1"/>
                </a:solidFill>
              </a:rPr>
              <a:t>Ne tegyünk közzé magunkról közösségi oldalakon olyan információt, melyekkel az </a:t>
            </a:r>
            <a:r>
              <a:rPr lang="hu-HU" dirty="0">
                <a:solidFill>
                  <a:schemeClr val="accent1"/>
                </a:solidFill>
              </a:rPr>
              <a:t>o</a:t>
            </a:r>
            <a:r>
              <a:rPr lang="hu-HU" dirty="0" smtClean="0">
                <a:solidFill>
                  <a:schemeClr val="accent1"/>
                </a:solidFill>
              </a:rPr>
              <a:t>lvasók a későbbiekben visszaélhetnek s zaklathatnak minket, </a:t>
            </a:r>
            <a:endParaRPr lang="hu-HU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hu-HU" dirty="0" smtClean="0">
                <a:solidFill>
                  <a:schemeClr val="accent4"/>
                </a:solidFill>
              </a:rPr>
              <a:t>Ne hagyjunk magunkról olyan fotókat készíteni, melyek később</a:t>
            </a:r>
          </a:p>
          <a:p>
            <a:pPr>
              <a:lnSpc>
                <a:spcPct val="150000"/>
              </a:lnSpc>
            </a:pPr>
            <a:r>
              <a:rPr lang="hu-HU" dirty="0" smtClean="0">
                <a:solidFill>
                  <a:schemeClr val="accent4"/>
                </a:solidFill>
              </a:rPr>
              <a:t>nevetség tárgyai lehetnek.</a:t>
            </a:r>
          </a:p>
        </p:txBody>
      </p:sp>
      <p:sp>
        <p:nvSpPr>
          <p:cNvPr id="13" name="Akciógomb: Kezdő dia 12">
            <a:hlinkClick r:id="rId3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203940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zövegdoboz 13"/>
          <p:cNvSpPr txBox="1"/>
          <p:nvPr/>
        </p:nvSpPr>
        <p:spPr>
          <a:xfrm>
            <a:off x="827584" y="2060848"/>
            <a:ext cx="777686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u-HU" dirty="0" smtClean="0"/>
              <a:t>Ajánlom ezt az oldalt is, mely kicsik,nagyok és felnőttek számára egyaránt elmagyarázza s videókkal szemlélteti az internet biztonságos </a:t>
            </a:r>
            <a:r>
              <a:rPr lang="hu-HU" dirty="0"/>
              <a:t>használatát</a:t>
            </a:r>
            <a:r>
              <a:rPr lang="hu-HU" dirty="0" smtClean="0"/>
              <a:t>:</a:t>
            </a:r>
          </a:p>
          <a:p>
            <a:pPr>
              <a:lnSpc>
                <a:spcPct val="150000"/>
              </a:lnSpc>
            </a:pPr>
            <a:endParaRPr lang="hu-HU" dirty="0" smtClean="0"/>
          </a:p>
          <a:p>
            <a:pPr>
              <a:lnSpc>
                <a:spcPct val="150000"/>
              </a:lnSpc>
            </a:pPr>
            <a:r>
              <a:rPr lang="hu-HU" dirty="0" smtClean="0"/>
              <a:t>Ha </a:t>
            </a:r>
            <a:r>
              <a:rPr lang="hu-HU" dirty="0"/>
              <a:t>egy levelet kapna pl. egy cégtől amiben a hitelkártyaszámát  kérik győződjön meg a cég megbízhatóságáról, kérdezze barátait, olvassa el az oldal adatvédelmi nyilatkozatát, melynek egyértelműen közölnie kell hogy az </a:t>
            </a:r>
            <a:r>
              <a:rPr lang="hu-HU" dirty="0" smtClean="0"/>
              <a:t>ön          </a:t>
            </a:r>
          </a:p>
          <a:p>
            <a:pPr>
              <a:lnSpc>
                <a:spcPct val="150000"/>
              </a:lnSpc>
            </a:pPr>
            <a:r>
              <a:rPr lang="hu-HU" dirty="0"/>
              <a:t> </a:t>
            </a:r>
            <a:r>
              <a:rPr lang="hu-HU" dirty="0" smtClean="0"/>
              <a:t>                                     adatit miért kérik s milyen </a:t>
            </a:r>
          </a:p>
          <a:p>
            <a:pPr>
              <a:lnSpc>
                <a:spcPct val="150000"/>
              </a:lnSpc>
            </a:pPr>
            <a:r>
              <a:rPr lang="hu-HU" dirty="0"/>
              <a:t> </a:t>
            </a:r>
            <a:r>
              <a:rPr lang="hu-HU" dirty="0" smtClean="0"/>
              <a:t>                                                                  célokra használják fel!</a:t>
            </a:r>
          </a:p>
          <a:p>
            <a:pPr>
              <a:lnSpc>
                <a:spcPct val="150000"/>
              </a:lnSpc>
            </a:pPr>
            <a:endParaRPr lang="hu-HU" dirty="0" smtClean="0"/>
          </a:p>
          <a:p>
            <a:pPr>
              <a:lnSpc>
                <a:spcPct val="150000"/>
              </a:lnSpc>
            </a:pPr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Ötszög 8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tovább</a:t>
            </a:r>
            <a:endParaRPr lang="hu-HU" dirty="0"/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vissza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971600" y="764704"/>
            <a:ext cx="727280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u-HU" dirty="0"/>
              <a:t>Ezen az oldalon érdekes és jól megérthető példákat találunk az arra, hogy mit tegyünk személyes adataink védelmének érdekében</a:t>
            </a:r>
            <a:r>
              <a:rPr lang="hu-HU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hu-H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saferinternet.hu</a:t>
            </a:r>
            <a:r>
              <a:rPr lang="hu-H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/</a:t>
            </a:r>
            <a:r>
              <a:rPr lang="hu-H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szulok</a:t>
            </a:r>
            <a:r>
              <a:rPr lang="hu-H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/</a:t>
            </a:r>
            <a:r>
              <a:rPr lang="hu-H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videok</a:t>
            </a:r>
            <a:endParaRPr lang="hu-H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églalap 12"/>
          <p:cNvSpPr/>
          <p:nvPr/>
        </p:nvSpPr>
        <p:spPr>
          <a:xfrm>
            <a:off x="971600" y="2996952"/>
            <a:ext cx="5670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4"/>
              </a:rPr>
              <a:t>egyszervolt.hu</a:t>
            </a:r>
            <a:r>
              <a:rPr lang="hu-H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4"/>
              </a:rPr>
              <a:t>/</a:t>
            </a:r>
            <a:r>
              <a:rPr lang="hu-HU" sz="2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4"/>
              </a:rPr>
              <a:t>hellohalo</a:t>
            </a:r>
            <a:endParaRPr lang="hu-H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Névtábla 3"/>
          <p:cNvSpPr/>
          <p:nvPr/>
        </p:nvSpPr>
        <p:spPr>
          <a:xfrm>
            <a:off x="1187624" y="4653136"/>
            <a:ext cx="1980220" cy="1496199"/>
          </a:xfrm>
          <a:prstGeom prst="plaqu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Akciógomb: Kezdő dia 14">
            <a:hlinkClick r:id="rId6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84834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Ötszög 8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0" name="Ötszög 9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tovább</a:t>
            </a:r>
            <a:endParaRPr lang="hu-HU" dirty="0"/>
          </a:p>
        </p:txBody>
      </p:sp>
      <p:sp>
        <p:nvSpPr>
          <p:cNvPr id="11" name="Szövegdoboz 10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vissza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3" name="Akciógomb: Kezdő dia 12">
            <a:hlinkClick r:id="rId3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Szövegdoboz 1"/>
          <p:cNvSpPr txBox="1"/>
          <p:nvPr/>
        </p:nvSpPr>
        <p:spPr>
          <a:xfrm>
            <a:off x="2464287" y="164200"/>
            <a:ext cx="4760737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u-H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Személyes adatok védelme- Teszt 2.</a:t>
            </a:r>
            <a:endParaRPr lang="hu-H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1056398" y="1526011"/>
            <a:ext cx="70927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/>
              <a:t>1)Mit kell tenni ha egy cég személyes információt kér tőlünk?</a:t>
            </a:r>
          </a:p>
          <a:p>
            <a:endParaRPr lang="hu-HU" sz="2000" dirty="0" smtClean="0"/>
          </a:p>
          <a:p>
            <a:r>
              <a:rPr lang="hu-HU" sz="2000" dirty="0" smtClean="0"/>
              <a:t>Győződjünk meg a cég megbízhatóságáról, olvassuk el az adatvédelmi nyilatkozatot, legyünk körültekintőek.</a:t>
            </a:r>
          </a:p>
          <a:p>
            <a:endParaRPr lang="hu-HU" sz="2000" dirty="0"/>
          </a:p>
          <a:p>
            <a:r>
              <a:rPr lang="hu-HU" sz="2000" b="1" dirty="0" smtClean="0"/>
              <a:t>2)Milyen információt NE adjunk ki magunkról?</a:t>
            </a:r>
          </a:p>
          <a:p>
            <a:endParaRPr lang="hu-HU" sz="2000" dirty="0" smtClean="0"/>
          </a:p>
          <a:p>
            <a:r>
              <a:rPr lang="hu-HU" sz="2000" dirty="0" smtClean="0"/>
              <a:t>Pontos lakcím, telefonszám, bankkártya szám, jelszó, teljes név, személyes adatok…</a:t>
            </a:r>
            <a:endParaRPr lang="hu-HU" sz="2000" dirty="0"/>
          </a:p>
          <a:p>
            <a:endParaRPr lang="hu-HU" dirty="0"/>
          </a:p>
        </p:txBody>
      </p:sp>
      <p:pic>
        <p:nvPicPr>
          <p:cNvPr id="8194" name="Picture 2" descr="http://zoimondo.blog.com/files/2009/11/kerdojel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638995"/>
            <a:ext cx="1378915" cy="1466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47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Akciógomb: Kezdő dia 11">
            <a:hlinkClick r:id="rId3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971600" y="598661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i="1" u="sng" dirty="0" smtClean="0"/>
              <a:t>Szoftver licencszerződés</a:t>
            </a:r>
            <a:r>
              <a:rPr lang="hu-HU" dirty="0" smtClean="0"/>
              <a:t>: </a:t>
            </a:r>
            <a:r>
              <a:rPr lang="hu-HU" dirty="0"/>
              <a:t>Egy adott szoftver esetében a licencszerződés határozza meg a szerzői jog tulajdonosa által megengedett szoftverhasználat feltételeit. </a:t>
            </a:r>
          </a:p>
          <a:p>
            <a:endParaRPr lang="hu-HU" dirty="0"/>
          </a:p>
          <a:p>
            <a:r>
              <a:rPr lang="hu-HU" b="1" i="1" u="sng" dirty="0" smtClean="0"/>
              <a:t>Jogosulatlan </a:t>
            </a:r>
            <a:r>
              <a:rPr lang="hu-HU" b="1" i="1" u="sng" dirty="0"/>
              <a:t>másolás </a:t>
            </a:r>
            <a:r>
              <a:rPr lang="hu-HU" dirty="0"/>
              <a:t>: A megvett programot egy példányban másolhatjuk le, </a:t>
            </a:r>
            <a:r>
              <a:rPr lang="hu-HU" dirty="0" smtClean="0"/>
              <a:t>több </a:t>
            </a:r>
            <a:r>
              <a:rPr lang="hu-HU" dirty="0"/>
              <a:t>másolattal  megsértjük a szoftvert védő és használatát szabályozó licencszerződést, valamint a szerzői jogi törvényt.</a:t>
            </a:r>
          </a:p>
          <a:p>
            <a:endParaRPr lang="hu-HU" dirty="0"/>
          </a:p>
          <a:p>
            <a:r>
              <a:rPr lang="hu-HU" b="1" i="1" u="sng" dirty="0" smtClean="0"/>
              <a:t>Hamisítás</a:t>
            </a:r>
            <a:r>
              <a:rPr lang="hu-HU" dirty="0" smtClean="0"/>
              <a:t> </a:t>
            </a:r>
            <a:r>
              <a:rPr lang="hu-HU" dirty="0"/>
              <a:t>: a szoftver vagy fájl nem jogszerű sokszorosítása és eladása.  </a:t>
            </a:r>
          </a:p>
          <a:p>
            <a:endParaRPr lang="hu-HU" dirty="0"/>
          </a:p>
          <a:p>
            <a:r>
              <a:rPr lang="hu-HU" b="1" i="1" u="sng" dirty="0" smtClean="0"/>
              <a:t>Freeware</a:t>
            </a:r>
            <a:r>
              <a:rPr lang="hu-HU" dirty="0" smtClean="0"/>
              <a:t>: </a:t>
            </a:r>
            <a:r>
              <a:rPr lang="hu-HU" dirty="0"/>
              <a:t>Olyan szoftvertermék, amelyet szerzője térítés nélkül terjeszt, s az szabadon felhasználható. </a:t>
            </a:r>
          </a:p>
          <a:p>
            <a:endParaRPr lang="hu-HU" dirty="0"/>
          </a:p>
          <a:p>
            <a:r>
              <a:rPr lang="hu-HU" b="1" i="1" u="sng" dirty="0" smtClean="0"/>
              <a:t>Shareware</a:t>
            </a:r>
            <a:r>
              <a:rPr lang="hu-HU" dirty="0"/>
              <a:t>:  szabadon terjeszthető szoftver de általában vagy időkorlátos vagy funkcionalitásában korlátozott a teljes, pénzért megvásárolható verzióhoz képest.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2663788" y="18466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Szerzői jogok, internetes tartalmak</a:t>
            </a:r>
            <a:endParaRPr lang="hu-H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30064"/>
            <a:ext cx="2693501" cy="17900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7538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9" name="Akciógomb: Kezdő dia 18">
            <a:hlinkClick r:id="rId3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Téglalap 1"/>
          <p:cNvSpPr/>
          <p:nvPr/>
        </p:nvSpPr>
        <p:spPr>
          <a:xfrm>
            <a:off x="672071" y="836712"/>
            <a:ext cx="7704856" cy="289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hu-HU" sz="1600" dirty="0" smtClean="0"/>
              <a:t>Vannak olyan </a:t>
            </a:r>
            <a:r>
              <a:rPr lang="hu-HU" sz="1600" dirty="0"/>
              <a:t>helyek, ahonnan ingyen le lehet </a:t>
            </a:r>
            <a:r>
              <a:rPr lang="hu-HU" sz="1600" dirty="0" smtClean="0"/>
              <a:t> tölteni a filmeket, zeneszámokat, </a:t>
            </a:r>
            <a:r>
              <a:rPr lang="hu-HU" sz="1600" dirty="0"/>
              <a:t>de ha valaki saját használaton túl foglalkozik velük (cd-re, DVD-re kiírja, sokszorosítja, vagy feltölti más oldalakra) akkor már </a:t>
            </a:r>
            <a:r>
              <a:rPr lang="hu-HU" sz="1600" u="sng" dirty="0"/>
              <a:t>vétséget</a:t>
            </a:r>
            <a:r>
              <a:rPr lang="hu-HU" sz="1600" dirty="0"/>
              <a:t> valósít </a:t>
            </a:r>
            <a:r>
              <a:rPr lang="hu-HU" sz="1600" dirty="0" smtClean="0"/>
              <a:t>meg.</a:t>
            </a:r>
            <a:endParaRPr lang="hu-HU" sz="1600" dirty="0"/>
          </a:p>
          <a:p>
            <a:pPr>
              <a:lnSpc>
                <a:spcPts val="2200"/>
              </a:lnSpc>
            </a:pPr>
            <a:endParaRPr lang="hu-HU" sz="1600" dirty="0"/>
          </a:p>
          <a:p>
            <a:pPr>
              <a:lnSpc>
                <a:spcPts val="2200"/>
              </a:lnSpc>
            </a:pPr>
            <a:r>
              <a:rPr lang="hu-HU" sz="1600" dirty="0"/>
              <a:t> A fájlcsere a jelenlegi törvényi szabályozások szerint ugyanis csak a saját </a:t>
            </a:r>
            <a:r>
              <a:rPr lang="hu-HU" sz="1600" dirty="0" smtClean="0"/>
              <a:t>magunk </a:t>
            </a:r>
            <a:r>
              <a:rPr lang="hu-HU" sz="1600" dirty="0"/>
              <a:t>által létrehozott fájl cseréje, </a:t>
            </a:r>
            <a:r>
              <a:rPr lang="hu-HU" sz="1600" dirty="0" smtClean="0"/>
              <a:t>közzététele </a:t>
            </a:r>
            <a:r>
              <a:rPr lang="hu-HU" sz="1600" dirty="0"/>
              <a:t>–  </a:t>
            </a:r>
            <a:r>
              <a:rPr lang="hu-HU" sz="1600" dirty="0" smtClean="0"/>
              <a:t>pl. </a:t>
            </a:r>
            <a:r>
              <a:rPr lang="hu-HU" sz="1600" dirty="0"/>
              <a:t>olyan fájl, aminek </a:t>
            </a:r>
            <a:r>
              <a:rPr lang="hu-HU" sz="1600" dirty="0" smtClean="0"/>
              <a:t>mi </a:t>
            </a:r>
            <a:r>
              <a:rPr lang="hu-HU" sz="1600" dirty="0"/>
              <a:t>vagy a </a:t>
            </a:r>
            <a:r>
              <a:rPr lang="hu-HU" sz="1600" dirty="0" smtClean="0"/>
              <a:t>szerzői </a:t>
            </a:r>
            <a:r>
              <a:rPr lang="hu-HU" sz="1600" dirty="0"/>
              <a:t>– esetén törvényes, akkor is csak ha azt </a:t>
            </a:r>
            <a:r>
              <a:rPr lang="hu-HU" sz="1600" dirty="0" smtClean="0"/>
              <a:t>mi osztjuk </a:t>
            </a:r>
            <a:r>
              <a:rPr lang="hu-HU" sz="1600" dirty="0"/>
              <a:t>meg másokkal, saját </a:t>
            </a:r>
            <a:r>
              <a:rPr lang="hu-HU" sz="1600" dirty="0" smtClean="0"/>
              <a:t>akaratunkból</a:t>
            </a:r>
            <a:r>
              <a:rPr lang="hu-HU" sz="1600" dirty="0"/>
              <a:t>. „Más tollával ne ékeskedj!” szól a régi mondás is, azaz amennyiben más szerző művével </a:t>
            </a:r>
            <a:r>
              <a:rPr lang="hu-HU" sz="1600" dirty="0" smtClean="0"/>
              <a:t>tesszük </a:t>
            </a:r>
            <a:r>
              <a:rPr lang="hu-HU" sz="1600" dirty="0"/>
              <a:t>ugyanezt, ha ő nem járult hozzá – általában nem szoktak… – akkor az, </a:t>
            </a:r>
            <a:r>
              <a:rPr lang="hu-HU" sz="1600" u="sng" dirty="0"/>
              <a:t>törvénybe ütközik.</a:t>
            </a:r>
          </a:p>
        </p:txBody>
      </p:sp>
      <p:sp>
        <p:nvSpPr>
          <p:cNvPr id="5" name="Téglalap 4"/>
          <p:cNvSpPr/>
          <p:nvPr/>
        </p:nvSpPr>
        <p:spPr>
          <a:xfrm>
            <a:off x="3082776" y="116632"/>
            <a:ext cx="2762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Fájlcsere és letöltés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429000"/>
            <a:ext cx="2962493" cy="2884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73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Akciógomb: Kezdő dia 11">
            <a:hlinkClick r:id="rId3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2231740" y="33265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accent4"/>
                </a:solidFill>
              </a:rPr>
              <a:t>Szerzői jogok, internetes tartalmak- Teszt 3.</a:t>
            </a:r>
            <a:endParaRPr lang="hu-HU" dirty="0">
              <a:solidFill>
                <a:schemeClr val="accent4"/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899592" y="1268760"/>
            <a:ext cx="68893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u-HU" sz="2000" b="1" dirty="0" smtClean="0">
                <a:latin typeface="Comic Sans MS" pitchFamily="66" charset="0"/>
              </a:rPr>
              <a:t>1)Mikor lehet más „művét” megosztani, terjeszteni?</a:t>
            </a:r>
          </a:p>
          <a:p>
            <a:pPr>
              <a:lnSpc>
                <a:spcPct val="150000"/>
              </a:lnSpc>
            </a:pPr>
            <a:endParaRPr lang="hu-HU" sz="2000" b="1" dirty="0" smtClean="0"/>
          </a:p>
          <a:p>
            <a:pPr>
              <a:lnSpc>
                <a:spcPct val="150000"/>
              </a:lnSpc>
            </a:pPr>
            <a:r>
              <a:rPr lang="hu-HU" sz="2000" dirty="0" smtClean="0"/>
              <a:t>Ha ő hozzájárul és feltüntetjük a forrást is. </a:t>
            </a:r>
          </a:p>
          <a:p>
            <a:pPr>
              <a:lnSpc>
                <a:spcPct val="150000"/>
              </a:lnSpc>
            </a:pPr>
            <a:endParaRPr lang="hu-HU" sz="2000" dirty="0" smtClean="0"/>
          </a:p>
          <a:p>
            <a:pPr>
              <a:lnSpc>
                <a:spcPct val="150000"/>
              </a:lnSpc>
            </a:pPr>
            <a:r>
              <a:rPr lang="hu-HU" sz="2000" b="1" dirty="0" smtClean="0">
                <a:latin typeface="Comic Sans MS" pitchFamily="66" charset="0"/>
              </a:rPr>
              <a:t>2) Mi a hamisítás?</a:t>
            </a:r>
          </a:p>
          <a:p>
            <a:pPr>
              <a:lnSpc>
                <a:spcPct val="150000"/>
              </a:lnSpc>
            </a:pPr>
            <a:endParaRPr lang="hu-HU" sz="2000" dirty="0" smtClean="0"/>
          </a:p>
          <a:p>
            <a:pPr>
              <a:lnSpc>
                <a:spcPct val="150000"/>
              </a:lnSpc>
            </a:pPr>
            <a:r>
              <a:rPr lang="hu-HU" sz="2000" dirty="0" smtClean="0"/>
              <a:t>Egy fájl vagy szoftver  nem jogszerű sokszorosítása, eladása és jogosulatlan használata.</a:t>
            </a:r>
          </a:p>
        </p:txBody>
      </p:sp>
    </p:spTree>
    <p:extLst>
      <p:ext uri="{BB962C8B-B14F-4D97-AF65-F5344CB8AC3E}">
        <p14:creationId xmlns="" xmlns:p14="http://schemas.microsoft.com/office/powerpoint/2010/main" val="125945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Akciógomb: Kezdő dia 11">
            <a:hlinkClick r:id="rId3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 rot="20748869">
            <a:off x="3023828" y="404664"/>
            <a:ext cx="2880320" cy="369332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square" rtlCol="0">
            <a:spAutoFit/>
          </a:bodyPr>
          <a:lstStyle/>
          <a:p>
            <a:r>
              <a:rPr lang="hu-HU" dirty="0" smtClean="0"/>
              <a:t>Interneten terjedő kártevők</a:t>
            </a:r>
            <a:endParaRPr lang="hu-HU" dirty="0"/>
          </a:p>
        </p:txBody>
      </p:sp>
      <p:pic>
        <p:nvPicPr>
          <p:cNvPr id="13" name="Kép 12" descr="images (13)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764704"/>
            <a:ext cx="1440000" cy="1080000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5" name="Téglalap 4"/>
          <p:cNvSpPr/>
          <p:nvPr/>
        </p:nvSpPr>
        <p:spPr>
          <a:xfrm>
            <a:off x="683568" y="1412776"/>
            <a:ext cx="77098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b="1" dirty="0"/>
              <a:t>Mit nevezünk vírusnak?</a:t>
            </a:r>
            <a:r>
              <a:rPr lang="hu-HU" sz="1600" dirty="0"/>
              <a:t/>
            </a:r>
            <a:br>
              <a:rPr lang="hu-HU" sz="1600" dirty="0"/>
            </a:br>
            <a:r>
              <a:rPr lang="hu-HU" sz="1600" dirty="0"/>
              <a:t/>
            </a:r>
            <a:br>
              <a:rPr lang="hu-HU" sz="1600" dirty="0"/>
            </a:br>
            <a:r>
              <a:rPr lang="hu-HU" sz="1600" dirty="0"/>
              <a:t>A számítógépes </a:t>
            </a:r>
            <a:r>
              <a:rPr lang="hu-HU" sz="1600" dirty="0" smtClean="0"/>
              <a:t>vírusok programok</a:t>
            </a:r>
            <a:r>
              <a:rPr lang="hu-HU" sz="1600" dirty="0"/>
              <a:t>, </a:t>
            </a:r>
            <a:r>
              <a:rPr lang="hu-HU" sz="1600" dirty="0" smtClean="0"/>
              <a:t>melyek </a:t>
            </a:r>
            <a:r>
              <a:rPr lang="hu-HU" sz="1600" dirty="0"/>
              <a:t>többnyire olyan kicsik, hogy a rendszerben megbújva képesek </a:t>
            </a:r>
            <a:r>
              <a:rPr lang="hu-HU" sz="1600" dirty="0" smtClean="0"/>
              <a:t>észrevétlenül működni. </a:t>
            </a:r>
            <a:r>
              <a:rPr lang="hu-HU" sz="1600" dirty="0"/>
              <a:t>Szaporodásra </a:t>
            </a:r>
            <a:r>
              <a:rPr lang="hu-HU" sz="1600" dirty="0" smtClean="0"/>
              <a:t>képes, futtatható </a:t>
            </a:r>
            <a:r>
              <a:rPr lang="hu-HU" sz="1600" dirty="0"/>
              <a:t>fájlokat fertőz meg </a:t>
            </a:r>
            <a:r>
              <a:rPr lang="hu-HU" sz="1600" dirty="0" smtClean="0"/>
              <a:t>úgy, </a:t>
            </a:r>
            <a:r>
              <a:rPr lang="hu-HU" sz="1600" dirty="0"/>
              <a:t>hogy hozzá másolja önmagát, és a program futását magára irányítja.</a:t>
            </a:r>
          </a:p>
        </p:txBody>
      </p:sp>
      <p:sp>
        <p:nvSpPr>
          <p:cNvPr id="6" name="Téglalap 5"/>
          <p:cNvSpPr/>
          <p:nvPr/>
        </p:nvSpPr>
        <p:spPr>
          <a:xfrm>
            <a:off x="755576" y="2780928"/>
            <a:ext cx="770982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b="1" dirty="0"/>
              <a:t>A vírusokat két részre </a:t>
            </a:r>
            <a:r>
              <a:rPr lang="hu-HU" sz="1600" b="1" dirty="0" smtClean="0"/>
              <a:t>oszthatjuk</a:t>
            </a:r>
          </a:p>
          <a:p>
            <a:endParaRPr lang="hu-HU" sz="1600" b="1" dirty="0"/>
          </a:p>
          <a:p>
            <a:r>
              <a:rPr lang="hu-HU" sz="1600" dirty="0" smtClean="0"/>
              <a:t>1) </a:t>
            </a:r>
            <a:r>
              <a:rPr lang="hu-HU" sz="1600" i="1" u="sng" dirty="0"/>
              <a:t>Lappangási időszak:</a:t>
            </a:r>
          </a:p>
          <a:p>
            <a:r>
              <a:rPr lang="hu-HU" sz="1600" dirty="0"/>
              <a:t>A vírus megpróbál észrevétlen maradni, csak szaporodik, azaz más rendszereket fertőz </a:t>
            </a:r>
            <a:r>
              <a:rPr lang="hu-HU" sz="1600" dirty="0" smtClean="0"/>
              <a:t>meg. Minél </a:t>
            </a:r>
            <a:r>
              <a:rPr lang="hu-HU" sz="1600" dirty="0"/>
              <a:t>nagyobb példányszámú egyedet próbál magából </a:t>
            </a:r>
            <a:r>
              <a:rPr lang="hu-HU" sz="1600" dirty="0" smtClean="0"/>
              <a:t>létrehozni. Lényege </a:t>
            </a:r>
            <a:r>
              <a:rPr lang="hu-HU" sz="1600" dirty="0"/>
              <a:t>az életben maradás, tehát ha egy példány megsemmisül, még legyenek másolatok.</a:t>
            </a:r>
          </a:p>
          <a:p>
            <a:r>
              <a:rPr lang="hu-HU" sz="1600" dirty="0" smtClean="0"/>
              <a:t>2)</a:t>
            </a:r>
            <a:r>
              <a:rPr lang="hu-HU" sz="1600" i="1" u="sng" dirty="0" smtClean="0"/>
              <a:t> </a:t>
            </a:r>
            <a:r>
              <a:rPr lang="hu-HU" sz="1600" i="1" u="sng" dirty="0"/>
              <a:t>Aktiválódási időszak:</a:t>
            </a:r>
          </a:p>
          <a:p>
            <a:r>
              <a:rPr lang="hu-HU" sz="1600" dirty="0"/>
              <a:t>A vírusos rendszer bizonyos számú indítás után </a:t>
            </a:r>
            <a:r>
              <a:rPr lang="hu-HU" sz="1600" dirty="0" smtClean="0"/>
              <a:t>esetleg rögtön, vagy egy </a:t>
            </a:r>
            <a:r>
              <a:rPr lang="hu-HU" sz="1600" dirty="0"/>
              <a:t>külső</a:t>
            </a:r>
          </a:p>
          <a:p>
            <a:r>
              <a:rPr lang="hu-HU" sz="1600" dirty="0"/>
              <a:t> körülmény bekövetkezésekor (PL.: péntek 13.), a vírus aktivizálódik.</a:t>
            </a:r>
          </a:p>
          <a:p>
            <a:r>
              <a:rPr lang="hu-HU" sz="1600" dirty="0"/>
              <a:t> Ez azt jelenti, hogy ettől a pillanattól nem szaporodással,</a:t>
            </a:r>
          </a:p>
          <a:p>
            <a:r>
              <a:rPr lang="hu-HU" sz="1600" dirty="0"/>
              <a:t> hanem károkozással foglalkozik.</a:t>
            </a:r>
          </a:p>
        </p:txBody>
      </p:sp>
    </p:spTree>
    <p:extLst>
      <p:ext uri="{BB962C8B-B14F-4D97-AF65-F5344CB8AC3E}">
        <p14:creationId xmlns="" xmlns:p14="http://schemas.microsoft.com/office/powerpoint/2010/main" val="12594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Akciógomb: Kezdő dia 11">
            <a:hlinkClick r:id="rId3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Téglalap 2"/>
          <p:cNvSpPr/>
          <p:nvPr/>
        </p:nvSpPr>
        <p:spPr>
          <a:xfrm>
            <a:off x="772497" y="1772816"/>
            <a:ext cx="7599005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hu-HU" b="1" dirty="0" smtClean="0"/>
              <a:t>Megelőzése: </a:t>
            </a:r>
            <a:r>
              <a:rPr lang="hu-HU" dirty="0"/>
              <a:t>csak jogtiszta programot </a:t>
            </a:r>
            <a:r>
              <a:rPr lang="hu-HU" dirty="0" smtClean="0"/>
              <a:t>használjunk!</a:t>
            </a:r>
            <a:endParaRPr lang="hu-HU" dirty="0"/>
          </a:p>
          <a:p>
            <a:endParaRPr lang="hu-HU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hu-HU" b="1" dirty="0"/>
              <a:t>Korai felismerés</a:t>
            </a:r>
            <a:r>
              <a:rPr lang="hu-HU" dirty="0"/>
              <a:t>: figyeljük a gyanús jeleket a számítógép működése </a:t>
            </a:r>
            <a:r>
              <a:rPr lang="hu-HU" dirty="0" smtClean="0"/>
              <a:t>során  </a:t>
            </a:r>
          </a:p>
          <a:p>
            <a:r>
              <a:rPr lang="hu-HU" dirty="0" smtClean="0"/>
              <a:t>(</a:t>
            </a:r>
            <a:r>
              <a:rPr lang="hu-HU" dirty="0"/>
              <a:t>pl.: a gép lelassul, a programok nem úgy működnek, ahogy megszoktuk őket stb.)</a:t>
            </a:r>
          </a:p>
          <a:p>
            <a:endParaRPr lang="hu-HU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hu-HU" b="1" dirty="0"/>
              <a:t>Védelem</a:t>
            </a:r>
            <a:r>
              <a:rPr lang="hu-HU" dirty="0"/>
              <a:t>: használjunk vírusfigyelő, memóriarezidens programot</a:t>
            </a:r>
          </a:p>
          <a:p>
            <a:endParaRPr lang="hu-HU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hu-HU" b="1" dirty="0"/>
              <a:t>Gyógyítás</a:t>
            </a:r>
            <a:r>
              <a:rPr lang="hu-HU" dirty="0"/>
              <a:t>: víruskereső és ártalmatlanító programmal próbáljuk felderíteni, majd törölni a vírust.</a:t>
            </a:r>
          </a:p>
        </p:txBody>
      </p:sp>
      <p:pic>
        <p:nvPicPr>
          <p:cNvPr id="13" name="Kép 12" descr="images (24)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809" y="620688"/>
            <a:ext cx="1440000" cy="1440000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pic>
        <p:nvPicPr>
          <p:cNvPr id="15" name="Kép 14" descr="images (14)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 rot="151390">
            <a:off x="3234847" y="4684135"/>
            <a:ext cx="1440000" cy="14400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" name="Téglalap 1"/>
          <p:cNvSpPr/>
          <p:nvPr/>
        </p:nvSpPr>
        <p:spPr>
          <a:xfrm>
            <a:off x="3223041" y="233875"/>
            <a:ext cx="29746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hu-HU" sz="2000" b="1" dirty="0"/>
              <a:t>Védekezés a vírusok ellen</a:t>
            </a:r>
          </a:p>
        </p:txBody>
      </p:sp>
    </p:spTree>
    <p:extLst>
      <p:ext uri="{BB962C8B-B14F-4D97-AF65-F5344CB8AC3E}">
        <p14:creationId xmlns="" xmlns:p14="http://schemas.microsoft.com/office/powerpoint/2010/main" val="12594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Akciógomb: Kezdő dia 11">
            <a:hlinkClick r:id="rId3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Szövegdoboz 1"/>
          <p:cNvSpPr txBox="1"/>
          <p:nvPr/>
        </p:nvSpPr>
        <p:spPr>
          <a:xfrm>
            <a:off x="2555776" y="332656"/>
            <a:ext cx="4179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accent5"/>
                </a:solidFill>
              </a:rPr>
              <a:t>Interneten terjedő kártevők- Teszt 4.</a:t>
            </a:r>
            <a:endParaRPr lang="hu-HU" dirty="0">
              <a:solidFill>
                <a:schemeClr val="accent5"/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685316" y="1309221"/>
            <a:ext cx="83511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hu-HU" sz="2000" b="1" dirty="0" smtClean="0"/>
              <a:t>Milyen részekre osztjuk a vírusokat?</a:t>
            </a:r>
          </a:p>
          <a:p>
            <a:pPr marL="342900" indent="-342900">
              <a:buAutoNum type="arabicParenR"/>
            </a:pPr>
            <a:endParaRPr lang="hu-HU" sz="2000" b="1" dirty="0"/>
          </a:p>
          <a:p>
            <a:r>
              <a:rPr lang="hu-HU" sz="2000" dirty="0" smtClean="0"/>
              <a:t>Lappangási időszak, aktiválódási időszak.</a:t>
            </a:r>
          </a:p>
          <a:p>
            <a:endParaRPr lang="hu-HU" sz="2000" dirty="0"/>
          </a:p>
          <a:p>
            <a:r>
              <a:rPr lang="hu-HU" sz="2000" b="1" dirty="0" smtClean="0"/>
              <a:t>2) Mi a megelőzési lehetőségük?</a:t>
            </a:r>
          </a:p>
          <a:p>
            <a:endParaRPr lang="hu-HU" sz="2000" b="1" dirty="0"/>
          </a:p>
          <a:p>
            <a:r>
              <a:rPr lang="hu-HU" sz="2000" dirty="0" smtClean="0"/>
              <a:t>Ha csak jogtiszta programokat használunk kisebb a „megfertőződés” </a:t>
            </a:r>
          </a:p>
          <a:p>
            <a:r>
              <a:rPr lang="hu-HU" sz="2000" dirty="0" smtClean="0"/>
              <a:t>esélye. Mindig használjunk vírusirtót a gépünkön és kapcsoljuk be a tűzfalat!</a:t>
            </a:r>
            <a:endParaRPr lang="hu-HU" sz="2000" dirty="0"/>
          </a:p>
          <a:p>
            <a:endParaRPr lang="hu-HU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17032"/>
            <a:ext cx="3024336" cy="2546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9193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us.123rf.com/400wm/400/400/clairev/clairev1104/clairev110400011/9353062-cartoon-smiling-desktop-computer--vector-illust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708920"/>
            <a:ext cx="1944216" cy="1778958"/>
          </a:xfrm>
          <a:prstGeom prst="rect">
            <a:avLst/>
          </a:prstGeom>
          <a:noFill/>
        </p:spPr>
      </p:pic>
      <p:cxnSp>
        <p:nvCxnSpPr>
          <p:cNvPr id="28" name="Egyenes összekötő 27"/>
          <p:cNvCxnSpPr/>
          <p:nvPr/>
        </p:nvCxnSpPr>
        <p:spPr>
          <a:xfrm flipH="1" flipV="1">
            <a:off x="3089750" y="2242580"/>
            <a:ext cx="775198" cy="5953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Szövegdoboz 5"/>
          <p:cNvSpPr txBox="1"/>
          <p:nvPr/>
        </p:nvSpPr>
        <p:spPr>
          <a:xfrm>
            <a:off x="1450679" y="110840"/>
            <a:ext cx="620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MENÜ</a:t>
            </a:r>
            <a:endParaRPr lang="hu-H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Ötszög 9">
            <a:hlinkClick r:id="rId3" action="ppaction://hlinksldjump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1" name="Ötszög 10">
            <a:hlinkClick r:id="rId4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tovább</a:t>
            </a:r>
            <a:endParaRPr lang="hu-HU" dirty="0"/>
          </a:p>
        </p:txBody>
      </p:sp>
      <p:sp>
        <p:nvSpPr>
          <p:cNvPr id="12" name="Szövegdoboz 11">
            <a:hlinkClick r:id="rId3" action="ppaction://hlinksldjump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vissza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14" name="Picture 2" descr="http://upload.wikimedia.org/wikipedia/commons/thumb/c/c1/Computer-aj_aj_ashton_01.svg/320px-Computer-aj_aj_ashton_01.svg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399528"/>
            <a:ext cx="1800200" cy="1800201"/>
          </a:xfrm>
          <a:prstGeom prst="rect">
            <a:avLst/>
          </a:prstGeom>
          <a:noFill/>
        </p:spPr>
      </p:pic>
      <p:pic>
        <p:nvPicPr>
          <p:cNvPr id="15" name="Picture 2" descr="http://upload.wikimedia.org/wikipedia/commons/thumb/c/c1/Computer-aj_aj_ashton_01.svg/320px-Computer-aj_aj_ashton_01.svg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2680" y="3991456"/>
            <a:ext cx="1800200" cy="1800201"/>
          </a:xfrm>
          <a:prstGeom prst="rect">
            <a:avLst/>
          </a:prstGeom>
          <a:noFill/>
        </p:spPr>
      </p:pic>
      <p:pic>
        <p:nvPicPr>
          <p:cNvPr id="16" name="Picture 2" descr="http://upload.wikimedia.org/wikipedia/commons/thumb/c/c1/Computer-aj_aj_ashton_01.svg/320px-Computer-aj_aj_ashton_01.svg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0729" y="1997230"/>
            <a:ext cx="1800200" cy="1800201"/>
          </a:xfrm>
          <a:prstGeom prst="rect">
            <a:avLst/>
          </a:prstGeom>
          <a:noFill/>
        </p:spPr>
      </p:pic>
      <p:pic>
        <p:nvPicPr>
          <p:cNvPr id="18" name="Picture 2" descr="http://upload.wikimedia.org/wikipedia/commons/thumb/c/c1/Computer-aj_aj_ashton_01.svg/320px-Computer-aj_aj_ashton_01.svg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43022" y="4519500"/>
            <a:ext cx="1584176" cy="1584177"/>
          </a:xfrm>
          <a:prstGeom prst="rect">
            <a:avLst/>
          </a:prstGeom>
          <a:noFill/>
        </p:spPr>
      </p:pic>
      <p:cxnSp>
        <p:nvCxnSpPr>
          <p:cNvPr id="21" name="Egyenes összekötő 20"/>
          <p:cNvCxnSpPr/>
          <p:nvPr/>
        </p:nvCxnSpPr>
        <p:spPr>
          <a:xfrm flipH="1">
            <a:off x="2591780" y="3212976"/>
            <a:ext cx="10441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Egyenes összekötő 24"/>
          <p:cNvCxnSpPr/>
          <p:nvPr/>
        </p:nvCxnSpPr>
        <p:spPr>
          <a:xfrm flipH="1">
            <a:off x="2591780" y="4074845"/>
            <a:ext cx="1152684" cy="41303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Egyenes összekötő 26"/>
          <p:cNvCxnSpPr/>
          <p:nvPr/>
        </p:nvCxnSpPr>
        <p:spPr>
          <a:xfrm>
            <a:off x="4758419" y="4210943"/>
            <a:ext cx="180019" cy="58620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Egyenes összekötő 28"/>
          <p:cNvCxnSpPr/>
          <p:nvPr/>
        </p:nvCxnSpPr>
        <p:spPr>
          <a:xfrm flipV="1">
            <a:off x="4734272" y="1951630"/>
            <a:ext cx="97035" cy="7523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" name="Picture 2" descr="http://upload.wikimedia.org/wikipedia/commons/thumb/c/c1/Computer-aj_aj_ashton_01.svg/320px-Computer-aj_aj_ashton_01.svg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2589" y="2549840"/>
            <a:ext cx="1800200" cy="1800201"/>
          </a:xfrm>
          <a:prstGeom prst="rect">
            <a:avLst/>
          </a:prstGeom>
          <a:noFill/>
        </p:spPr>
      </p:pic>
      <p:cxnSp>
        <p:nvCxnSpPr>
          <p:cNvPr id="56" name="Egyenes összekötő 55"/>
          <p:cNvCxnSpPr/>
          <p:nvPr/>
        </p:nvCxnSpPr>
        <p:spPr>
          <a:xfrm flipH="1">
            <a:off x="5148065" y="3449940"/>
            <a:ext cx="1440160" cy="1983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Szövegdoboz 64">
            <a:hlinkClick r:id="rId4" action="ppaction://hlinksldjump"/>
          </p:cNvPr>
          <p:cNvSpPr txBox="1"/>
          <p:nvPr/>
        </p:nvSpPr>
        <p:spPr>
          <a:xfrm>
            <a:off x="3320989" y="5725082"/>
            <a:ext cx="359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Az internet története, bevezetés</a:t>
            </a:r>
            <a:endParaRPr lang="hu-HU" dirty="0"/>
          </a:p>
        </p:txBody>
      </p:sp>
      <p:sp>
        <p:nvSpPr>
          <p:cNvPr id="66" name="Szövegdoboz 65">
            <a:hlinkClick r:id="rId7" action="ppaction://hlinksldjump"/>
          </p:cNvPr>
          <p:cNvSpPr txBox="1"/>
          <p:nvPr/>
        </p:nvSpPr>
        <p:spPr>
          <a:xfrm>
            <a:off x="539552" y="5422325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Személyes adatok védelme</a:t>
            </a:r>
            <a:endParaRPr lang="hu-HU" dirty="0"/>
          </a:p>
        </p:txBody>
      </p:sp>
      <p:sp>
        <p:nvSpPr>
          <p:cNvPr id="67" name="Szövegdoboz 66">
            <a:hlinkClick r:id="rId8" action="ppaction://hlinksldjump"/>
          </p:cNvPr>
          <p:cNvSpPr txBox="1"/>
          <p:nvPr/>
        </p:nvSpPr>
        <p:spPr>
          <a:xfrm>
            <a:off x="440669" y="3463593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Interneten terjedő kártevők</a:t>
            </a:r>
            <a:endParaRPr lang="hu-HU" dirty="0"/>
          </a:p>
        </p:txBody>
      </p:sp>
      <p:sp>
        <p:nvSpPr>
          <p:cNvPr id="68" name="Szövegdoboz 67">
            <a:hlinkClick r:id="rId9" action="ppaction://hlinksldjump"/>
          </p:cNvPr>
          <p:cNvSpPr txBox="1"/>
          <p:nvPr/>
        </p:nvSpPr>
        <p:spPr>
          <a:xfrm>
            <a:off x="6088492" y="392465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Internetes csalások és átverések megelőzése</a:t>
            </a:r>
            <a:endParaRPr lang="hu-HU" dirty="0"/>
          </a:p>
        </p:txBody>
      </p:sp>
      <p:sp>
        <p:nvSpPr>
          <p:cNvPr id="69" name="Szövegdoboz 68">
            <a:hlinkClick r:id="rId5" action="ppaction://hlinksldjump"/>
          </p:cNvPr>
          <p:cNvSpPr txBox="1"/>
          <p:nvPr/>
        </p:nvSpPr>
        <p:spPr>
          <a:xfrm>
            <a:off x="4842284" y="181256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Tesztek</a:t>
            </a:r>
            <a:endParaRPr lang="hu-HU" dirty="0"/>
          </a:p>
        </p:txBody>
      </p:sp>
      <p:pic>
        <p:nvPicPr>
          <p:cNvPr id="34" name="Picture 2" descr="http://upload.wikimedia.org/wikipedia/commons/thumb/c/c1/Computer-aj_aj_ashton_01.svg/320px-Computer-aj_aj_ashton_01.svg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6609" y="807382"/>
            <a:ext cx="1800200" cy="1800201"/>
          </a:xfrm>
          <a:prstGeom prst="rect">
            <a:avLst/>
          </a:prstGeom>
          <a:noFill/>
        </p:spPr>
      </p:pic>
      <p:sp>
        <p:nvSpPr>
          <p:cNvPr id="38" name="Szövegdoboz 37">
            <a:hlinkClick r:id="rId10" action="ppaction://hlinksldjump"/>
          </p:cNvPr>
          <p:cNvSpPr txBox="1"/>
          <p:nvPr/>
        </p:nvSpPr>
        <p:spPr>
          <a:xfrm>
            <a:off x="6667180" y="223518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Bibliográfia</a:t>
            </a:r>
            <a:endParaRPr lang="hu-HU" dirty="0"/>
          </a:p>
        </p:txBody>
      </p:sp>
      <p:cxnSp>
        <p:nvCxnSpPr>
          <p:cNvPr id="42" name="Egyenes összekötő 41"/>
          <p:cNvCxnSpPr/>
          <p:nvPr/>
        </p:nvCxnSpPr>
        <p:spPr>
          <a:xfrm flipH="1">
            <a:off x="5148065" y="2199729"/>
            <a:ext cx="1294524" cy="7417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95839"/>
            <a:ext cx="1798637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Kép 3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24" name="Szövegdoboz 23">
            <a:hlinkClick r:id="rId11" action="ppaction://hlinksldjump"/>
          </p:cNvPr>
          <p:cNvSpPr txBox="1"/>
          <p:nvPr/>
        </p:nvSpPr>
        <p:spPr>
          <a:xfrm>
            <a:off x="755576" y="1340768"/>
            <a:ext cx="2126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Szerzői jogok, internetes tartalmak</a:t>
            </a:r>
            <a:endParaRPr lang="hu-HU" dirty="0"/>
          </a:p>
        </p:txBody>
      </p:sp>
    </p:spTree>
    <p:extLst>
      <p:ext uri="{BB962C8B-B14F-4D97-AF65-F5344CB8AC3E}">
        <p14:creationId xmlns="" xmlns:p14="http://schemas.microsoft.com/office/powerpoint/2010/main" val="115500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Akciógomb: Kezdő dia 11">
            <a:hlinkClick r:id="rId3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Szövegdoboz 1"/>
          <p:cNvSpPr txBox="1"/>
          <p:nvPr/>
        </p:nvSpPr>
        <p:spPr>
          <a:xfrm>
            <a:off x="1965658" y="188640"/>
            <a:ext cx="5219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Internetes csalások, átverések megelőzése</a:t>
            </a:r>
            <a:endParaRPr lang="hu-H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687101" y="112474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black"/>
                </a:solidFill>
                <a:latin typeface="Calibri"/>
              </a:rPr>
              <a:t>Az internetes csalások sajnos szinte egyidősek a világhálóval, igaz egyre körültekintőbbek vagyunk és egyre nehezebben átverhetők.</a:t>
            </a:r>
            <a:endParaRPr lang="hu-H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4954619" y="285349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Blip>
                <a:blip r:embed="rId4"/>
              </a:buBlip>
            </a:pPr>
            <a:r>
              <a:rPr lang="hu-HU" i="1" dirty="0"/>
              <a:t> Visszaélés a képekkel  </a:t>
            </a:r>
          </a:p>
          <a:p>
            <a:pPr>
              <a:buBlip>
                <a:blip r:embed="rId4"/>
              </a:buBlip>
            </a:pPr>
            <a:r>
              <a:rPr lang="hu-HU" i="1" dirty="0"/>
              <a:t> Adatlap feltörése      </a:t>
            </a:r>
          </a:p>
          <a:p>
            <a:pPr>
              <a:buBlip>
                <a:blip r:embed="rId4"/>
              </a:buBlip>
            </a:pPr>
            <a:r>
              <a:rPr lang="hu-HU" i="1" dirty="0"/>
              <a:t> Társkereső oldalak    </a:t>
            </a:r>
          </a:p>
          <a:p>
            <a:pPr>
              <a:buBlip>
                <a:blip r:embed="rId4"/>
              </a:buBlip>
            </a:pPr>
            <a:r>
              <a:rPr lang="hu-HU" i="1" dirty="0"/>
              <a:t> Személyes adatok      </a:t>
            </a:r>
          </a:p>
          <a:p>
            <a:pPr>
              <a:buBlip>
                <a:blip r:embed="rId4"/>
              </a:buBlip>
            </a:pPr>
            <a:r>
              <a:rPr lang="hu-HU" i="1" dirty="0"/>
              <a:t> Chat, </a:t>
            </a:r>
            <a:r>
              <a:rPr lang="hu-HU" i="1" dirty="0" err="1"/>
              <a:t>Blog</a:t>
            </a:r>
            <a:r>
              <a:rPr lang="hu-HU" i="1" dirty="0"/>
              <a:t>, fórum</a:t>
            </a:r>
          </a:p>
          <a:p>
            <a:pPr>
              <a:buBlip>
                <a:blip r:embed="rId4"/>
              </a:buBlip>
            </a:pPr>
            <a:r>
              <a:rPr lang="hu-HU" i="1" dirty="0"/>
              <a:t> Levelezés</a:t>
            </a:r>
          </a:p>
          <a:p>
            <a:pPr>
              <a:buBlip>
                <a:blip r:embed="rId4"/>
              </a:buBlip>
            </a:pPr>
            <a:r>
              <a:rPr lang="hu-HU" i="1" dirty="0"/>
              <a:t> Vásárlás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3923928" y="220635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Leggyakoribb helyzetek:</a:t>
            </a:r>
            <a:endParaRPr lang="hu-H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4176713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9193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Ötszög 8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tovább</a:t>
            </a:r>
            <a:endParaRPr lang="hu-HU" dirty="0"/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vissza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Akciógomb: Kezdő dia 11">
            <a:hlinkClick r:id="rId3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Téglalap 2"/>
          <p:cNvSpPr/>
          <p:nvPr/>
        </p:nvSpPr>
        <p:spPr>
          <a:xfrm>
            <a:off x="771458" y="896833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hu-HU" sz="1600" dirty="0"/>
              <a:t>A chat-programok </a:t>
            </a:r>
            <a:r>
              <a:rPr lang="hu-HU" sz="1600" dirty="0" smtClean="0"/>
              <a:t>az </a:t>
            </a:r>
            <a:r>
              <a:rPr lang="hu-HU" sz="1600" dirty="0"/>
              <a:t>ismerkedés, társkeresés leggyakoribb </a:t>
            </a:r>
            <a:r>
              <a:rPr lang="hu-HU" sz="1600" dirty="0" smtClean="0"/>
              <a:t>eszközei. Óriási </a:t>
            </a:r>
            <a:r>
              <a:rPr lang="hu-HU" sz="1600" dirty="0"/>
              <a:t>távolságokat képes áthidalni, ingyenes, és az adatátviteli formái is korlátlanok. Veszélye az </a:t>
            </a:r>
            <a:r>
              <a:rPr lang="hu-HU" sz="1600" dirty="0" smtClean="0"/>
              <a:t>arcnélküliség mert </a:t>
            </a:r>
            <a:r>
              <a:rPr lang="hu-HU" sz="1600" dirty="0"/>
              <a:t>soha nem tudhatod, ki is ül valójában a másik gépnél!</a:t>
            </a:r>
          </a:p>
          <a:p>
            <a:pPr marL="285750" indent="-285750">
              <a:lnSpc>
                <a:spcPct val="150000"/>
              </a:lnSpc>
              <a:buBlip>
                <a:blip r:embed="rId4"/>
              </a:buBlip>
            </a:pPr>
            <a:r>
              <a:rPr lang="hu-HU" sz="1600" dirty="0" smtClean="0"/>
              <a:t>ha </a:t>
            </a:r>
            <a:r>
              <a:rPr lang="hu-HU" sz="1600" dirty="0"/>
              <a:t>valaki durván beszél veled, erőszakoskodik, azonnal zárd be az ablakot</a:t>
            </a:r>
          </a:p>
          <a:p>
            <a:pPr marL="285750" indent="-285750">
              <a:lnSpc>
                <a:spcPct val="150000"/>
              </a:lnSpc>
              <a:buBlip>
                <a:blip r:embed="rId4"/>
              </a:buBlip>
            </a:pPr>
            <a:r>
              <a:rPr lang="hu-HU" sz="1600" dirty="0" smtClean="0"/>
              <a:t>ne válaszolj személyes kérdésekre</a:t>
            </a:r>
            <a:endParaRPr lang="hu-HU" sz="1600" dirty="0"/>
          </a:p>
          <a:p>
            <a:pPr marL="285750" indent="-285750">
              <a:lnSpc>
                <a:spcPct val="150000"/>
              </a:lnSpc>
              <a:buBlip>
                <a:blip r:embed="rId4"/>
              </a:buBlip>
            </a:pPr>
            <a:r>
              <a:rPr lang="hu-HU" sz="1600" dirty="0" smtClean="0"/>
              <a:t>ne </a:t>
            </a:r>
            <a:r>
              <a:rPr lang="hu-HU" sz="1600" dirty="0"/>
              <a:t>hagyd a géped őrizetlenül ha chat-re be vagy </a:t>
            </a:r>
            <a:r>
              <a:rPr lang="hu-HU" sz="1600" dirty="0" smtClean="0"/>
              <a:t>jelentkezve</a:t>
            </a:r>
          </a:p>
          <a:p>
            <a:pPr marL="285750" indent="-285750">
              <a:lnSpc>
                <a:spcPct val="150000"/>
              </a:lnSpc>
              <a:buBlip>
                <a:blip r:embed="rId4"/>
              </a:buBlip>
            </a:pPr>
            <a:r>
              <a:rPr lang="hu-HU" sz="1600" dirty="0" smtClean="0"/>
              <a:t>ne engedd, hogy zsaroljanak, képet lehetőleg ne küldj magadról</a:t>
            </a:r>
          </a:p>
          <a:p>
            <a:pPr marL="285750" indent="-285750">
              <a:lnSpc>
                <a:spcPct val="150000"/>
              </a:lnSpc>
              <a:buBlip>
                <a:blip r:embed="rId4"/>
              </a:buBlip>
            </a:pPr>
            <a:r>
              <a:rPr lang="hu-HU" sz="1600" dirty="0" smtClean="0"/>
              <a:t>ha </a:t>
            </a:r>
            <a:r>
              <a:rPr lang="hu-HU" sz="1600" dirty="0"/>
              <a:t>találkozót, </a:t>
            </a:r>
            <a:r>
              <a:rPr lang="hu-HU" sz="1600" dirty="0" smtClean="0"/>
              <a:t> </a:t>
            </a:r>
            <a:r>
              <a:rPr lang="hu-HU" sz="1600" dirty="0"/>
              <a:t>beszéltek meg </a:t>
            </a:r>
            <a:r>
              <a:rPr lang="hu-HU" sz="1600" dirty="0" smtClean="0"/>
              <a:t> </a:t>
            </a:r>
            <a:r>
              <a:rPr lang="hu-HU" sz="1600" dirty="0"/>
              <a:t>soha </a:t>
            </a:r>
            <a:r>
              <a:rPr lang="hu-HU" sz="1600" dirty="0" smtClean="0"/>
              <a:t>ne menj egyedül, </a:t>
            </a:r>
            <a:r>
              <a:rPr lang="hu-HU" sz="1600" dirty="0"/>
              <a:t>és először </a:t>
            </a:r>
            <a:r>
              <a:rPr lang="hu-HU" sz="1600" dirty="0" smtClean="0"/>
              <a:t>forgalmas    helyen találkozzatok</a:t>
            </a:r>
            <a:endParaRPr lang="hu-HU" sz="16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2535654" y="254450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latin typeface="AR JULIAN" pitchFamily="2" charset="0"/>
              </a:rPr>
              <a:t>Chat-programok, </a:t>
            </a:r>
            <a:r>
              <a:rPr lang="hu-HU" sz="2800" dirty="0" err="1" smtClean="0">
                <a:latin typeface="AR JULIAN" pitchFamily="2" charset="0"/>
              </a:rPr>
              <a:t>blog</a:t>
            </a:r>
            <a:r>
              <a:rPr lang="hu-HU" sz="2800" dirty="0" smtClean="0">
                <a:latin typeface="AR JULIAN" pitchFamily="2" charset="0"/>
              </a:rPr>
              <a:t>, fórum</a:t>
            </a:r>
            <a:endParaRPr lang="hu-HU" sz="2800" dirty="0">
              <a:latin typeface="AR JULIAN" pitchFamily="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25144"/>
            <a:ext cx="2232248" cy="14837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1167094" y="3971786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Az ismerkedő programokban csak igazi ismerősöket jelölj meg, ne adj meg olyan információt magadról melyek nem feltétlenül kellenek, képeidet válogasd meg, mert visszaélhetnek vele.</a:t>
            </a:r>
            <a:endParaRPr lang="hu-HU" sz="1600" dirty="0"/>
          </a:p>
        </p:txBody>
      </p:sp>
    </p:spTree>
    <p:extLst>
      <p:ext uri="{BB962C8B-B14F-4D97-AF65-F5344CB8AC3E}">
        <p14:creationId xmlns="" xmlns:p14="http://schemas.microsoft.com/office/powerpoint/2010/main" val="203940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" action="ppaction://hlinkshowjump?jump=nextslide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Akciógomb: Kezdő dia 11">
            <a:hlinkClick r:id="rId3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Szövegdoboz 1"/>
          <p:cNvSpPr txBox="1"/>
          <p:nvPr/>
        </p:nvSpPr>
        <p:spPr>
          <a:xfrm>
            <a:off x="3148907" y="260648"/>
            <a:ext cx="2738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/>
              <a:t>Levelezés az interneten</a:t>
            </a:r>
            <a:endParaRPr lang="hu-HU" sz="2000" dirty="0"/>
          </a:p>
        </p:txBody>
      </p:sp>
      <p:sp>
        <p:nvSpPr>
          <p:cNvPr id="3" name="Téglalap 2"/>
          <p:cNvSpPr/>
          <p:nvPr/>
        </p:nvSpPr>
        <p:spPr>
          <a:xfrm>
            <a:off x="770668" y="2379142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hu-HU" dirty="0">
                <a:solidFill>
                  <a:schemeClr val="accent6"/>
                </a:solidFill>
              </a:rPr>
              <a:t> a postafiókodból bárhol netezel is, mindig lépj ki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u-HU" dirty="0">
                <a:solidFill>
                  <a:schemeClr val="tx2"/>
                </a:solidFill>
              </a:rPr>
              <a:t> soha ne jegyeztesd meg a jelszót a géppel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u-HU" dirty="0">
                <a:solidFill>
                  <a:schemeClr val="accent5"/>
                </a:solidFill>
              </a:rPr>
              <a:t> a jelszódat tartsd a legnagyobb  titokban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u-HU" dirty="0">
                <a:solidFill>
                  <a:schemeClr val="accent2"/>
                </a:solidFill>
              </a:rPr>
              <a:t> ha tudod más jelszavát, akkor se élj azzal vissza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u-HU" dirty="0">
                <a:solidFill>
                  <a:schemeClr val="accent1"/>
                </a:solidFill>
              </a:rPr>
              <a:t>  az ismeretlen feladótól érkező leveleket soha ne nyisd meg, töröld ki azonnal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u-HU" dirty="0">
                <a:solidFill>
                  <a:schemeClr val="accent3"/>
                </a:solidFill>
              </a:rPr>
              <a:t> levélben se add meg elérhetőségeid idegen feladónak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u-HU" dirty="0">
                <a:solidFill>
                  <a:schemeClr val="accent4"/>
                </a:solidFill>
              </a:rPr>
              <a:t> bankoktól érkező gyanús levelekre ne válaszolj, inkább személyesen intézd ügyeid náluk 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1292727" y="908719"/>
            <a:ext cx="651672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hu-H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Az interneten bárhonnan és bármikor ingyen levelezhetünk az ismerőseinkkel és a levélhet képet vagy videót is csatolhatunk. Vigyáznunk kell a postafiókunkra mert ha óvatlanok vagyunk mások is könnyen hozzáférhetnek.</a:t>
            </a:r>
            <a:endParaRPr lang="hu-H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193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" action="ppaction://hlinkshowjump?jump=previousslide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rId2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" action="ppaction://hlinkshowjump?jump=previousslide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Akciógomb: Kezdő dia 11">
            <a:hlinkClick r:id="rId4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1690852" y="260648"/>
            <a:ext cx="608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Internetes csalások, átverések megelőzése- Teszt 5.</a:t>
            </a:r>
            <a:endParaRPr lang="hu-H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899592" y="1196752"/>
            <a:ext cx="7488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/>
              <a:t>1)Mikor alakultak ki az internetes csalások?</a:t>
            </a:r>
          </a:p>
          <a:p>
            <a:endParaRPr lang="hu-HU" sz="2000" b="1" dirty="0"/>
          </a:p>
          <a:p>
            <a:r>
              <a:rPr lang="hu-HU" sz="2000" dirty="0" smtClean="0"/>
              <a:t>Szinte egy időben az internettel.</a:t>
            </a:r>
          </a:p>
          <a:p>
            <a:endParaRPr lang="hu-HU" sz="2000" dirty="0"/>
          </a:p>
          <a:p>
            <a:r>
              <a:rPr lang="hu-HU" sz="2000" b="1" dirty="0" smtClean="0"/>
              <a:t>2)Milyen 3 fontos dolgot kell betartanunk az ismerkedési programoknál?</a:t>
            </a:r>
          </a:p>
          <a:p>
            <a:endParaRPr lang="hu-HU" sz="2000" b="1" dirty="0"/>
          </a:p>
          <a:p>
            <a:r>
              <a:rPr lang="hu-HU" sz="2000" dirty="0" smtClean="0"/>
              <a:t>Csak ismerősöket jelöljünk meg, képeinket jól válogassuk meg, csak a legszükségesebb információkat adjuk meg magunkról.</a:t>
            </a:r>
            <a:endParaRPr lang="hu-HU" sz="2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90693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7538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zövegdoboz 11"/>
          <p:cNvSpPr txBox="1"/>
          <p:nvPr/>
        </p:nvSpPr>
        <p:spPr>
          <a:xfrm>
            <a:off x="975097" y="995536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i="1" dirty="0" smtClean="0">
                <a:solidFill>
                  <a:schemeClr val="tx2">
                    <a:lumMod val="75000"/>
                  </a:schemeClr>
                </a:solidFill>
              </a:rPr>
              <a:t>Válassza ki a kívánt tesztet!</a:t>
            </a:r>
            <a:endParaRPr lang="hu-HU" sz="2000" dirty="0" smtClean="0">
              <a:solidFill>
                <a:schemeClr val="accent6"/>
              </a:solidFill>
            </a:endParaRP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569" y="620688"/>
            <a:ext cx="2370841" cy="17758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792" y="2161116"/>
            <a:ext cx="49561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36" y="2604484"/>
            <a:ext cx="448151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059" y="3154616"/>
            <a:ext cx="537686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606" y="3656725"/>
            <a:ext cx="45608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144" y="4176376"/>
            <a:ext cx="62547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kciógomb: Kezdő dia 10">
            <a:hlinkClick r:id="rId10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04791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rId3" action="ppaction://hlinksldjump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rId4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rId3" action="ppaction://hlinksldjump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1115616" y="877132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hu-HU" sz="2000" b="1" i="1" u="sng" dirty="0" err="1"/>
              <a:t>Petőcz</a:t>
            </a:r>
            <a:r>
              <a:rPr lang="hu-HU" sz="2000" b="1" i="1" u="sng" dirty="0"/>
              <a:t> András: Internet-vers </a:t>
            </a:r>
          </a:p>
          <a:p>
            <a:pPr>
              <a:lnSpc>
                <a:spcPct val="150000"/>
              </a:lnSpc>
            </a:pPr>
            <a:r>
              <a:rPr lang="hu-HU" sz="2000" dirty="0"/>
              <a:t>Ha valaki keresne,</a:t>
            </a:r>
          </a:p>
          <a:p>
            <a:pPr>
              <a:lnSpc>
                <a:spcPct val="150000"/>
              </a:lnSpc>
            </a:pPr>
            <a:r>
              <a:rPr lang="hu-HU" sz="2000" dirty="0"/>
              <a:t>felmentem az internetre</a:t>
            </a:r>
          </a:p>
          <a:p>
            <a:pPr>
              <a:lnSpc>
                <a:spcPct val="150000"/>
              </a:lnSpc>
            </a:pPr>
            <a:r>
              <a:rPr lang="hu-HU" sz="2000" dirty="0"/>
              <a:t>Bementem egy file-ba,</a:t>
            </a:r>
          </a:p>
          <a:p>
            <a:pPr>
              <a:lnSpc>
                <a:spcPct val="150000"/>
              </a:lnSpc>
            </a:pPr>
            <a:r>
              <a:rPr lang="hu-HU" sz="2000" dirty="0"/>
              <a:t>ez még nem is fájna</a:t>
            </a:r>
          </a:p>
          <a:p>
            <a:pPr>
              <a:lnSpc>
                <a:spcPct val="150000"/>
              </a:lnSpc>
            </a:pPr>
            <a:r>
              <a:rPr lang="hu-HU" sz="2000" dirty="0"/>
              <a:t>De ha úgy megviccel,</a:t>
            </a:r>
          </a:p>
          <a:p>
            <a:pPr>
              <a:lnSpc>
                <a:spcPct val="150000"/>
              </a:lnSpc>
            </a:pPr>
            <a:r>
              <a:rPr lang="hu-HU" sz="2000" dirty="0"/>
              <a:t>hogy épp rám klikkel</a:t>
            </a:r>
          </a:p>
          <a:p>
            <a:pPr>
              <a:lnSpc>
                <a:spcPct val="150000"/>
              </a:lnSpc>
            </a:pPr>
            <a:r>
              <a:rPr lang="hu-HU" sz="2000" dirty="0"/>
              <a:t>Azt én ki nem bírom,</a:t>
            </a:r>
          </a:p>
          <a:p>
            <a:pPr>
              <a:lnSpc>
                <a:spcPct val="150000"/>
              </a:lnSpc>
            </a:pPr>
            <a:r>
              <a:rPr lang="hu-HU" sz="2000" dirty="0"/>
              <a:t>lesz belőlem ikon...</a:t>
            </a:r>
          </a:p>
          <a:p>
            <a:pPr>
              <a:lnSpc>
                <a:spcPct val="150000"/>
              </a:lnSpc>
            </a:pPr>
            <a:r>
              <a:rPr lang="hu-HU" sz="2000" dirty="0"/>
              <a:t>s kijövök nyomtatásba. </a:t>
            </a:r>
          </a:p>
        </p:txBody>
      </p:sp>
      <p:sp>
        <p:nvSpPr>
          <p:cNvPr id="12" name="Akciógomb: Kezdő dia 11">
            <a:hlinkClick r:id="rId6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3" name="Picture 4" descr="http://babanet.hu/tarsalgo/attachments/1173336681.5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84264" y="1086246"/>
            <a:ext cx="2891263" cy="3540322"/>
          </a:xfrm>
          <a:prstGeom prst="rect">
            <a:avLst/>
          </a:prstGeom>
          <a:noFill/>
        </p:spPr>
      </p:pic>
      <p:pic>
        <p:nvPicPr>
          <p:cNvPr id="4" name="Rögzített hang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8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1050039" y="5586113"/>
            <a:ext cx="609600" cy="6096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4463988" y="480644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Köszönöm a figyelmet! </a:t>
            </a:r>
            <a:r>
              <a:rPr lang="hu-HU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hu-H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3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16164" y="68238"/>
            <a:ext cx="2674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BIBLIOGRÁFIA</a:t>
            </a:r>
            <a:endParaRPr lang="hu-HU" sz="2000" dirty="0">
              <a:solidFill>
                <a:srgbClr val="FF0000"/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755576" y="5805264"/>
            <a:ext cx="97210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2"/>
              </a:rPr>
              <a:t>blog.secfence.com</a:t>
            </a:r>
            <a:r>
              <a:rPr lang="hu-HU" sz="1600" dirty="0" smtClean="0">
                <a:hlinkClick r:id="rId2"/>
              </a:rPr>
              <a:t>/2011/07/</a:t>
            </a:r>
            <a:r>
              <a:rPr lang="hu-HU" sz="1600" dirty="0" err="1" smtClean="0">
                <a:hlinkClick r:id="rId2"/>
              </a:rPr>
              <a:t>vulnerabilities-in-oracle-and-safari-fixed</a:t>
            </a:r>
            <a:r>
              <a:rPr lang="hu-HU" sz="1600" dirty="0" smtClean="0">
                <a:hlinkClick r:id="rId2"/>
              </a:rPr>
              <a:t>/</a:t>
            </a:r>
            <a:r>
              <a:rPr lang="hu-HU" sz="1600" dirty="0" err="1" smtClean="0">
                <a:hlinkClick r:id="rId2"/>
              </a:rPr>
              <a:t>safari-logo</a:t>
            </a:r>
            <a:r>
              <a:rPr lang="hu-HU" sz="1600" dirty="0"/>
              <a:t>/</a:t>
            </a:r>
          </a:p>
        </p:txBody>
      </p:sp>
      <p:sp>
        <p:nvSpPr>
          <p:cNvPr id="6" name="Téglalap 5"/>
          <p:cNvSpPr/>
          <p:nvPr/>
        </p:nvSpPr>
        <p:spPr>
          <a:xfrm>
            <a:off x="755576" y="4797152"/>
            <a:ext cx="52383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3"/>
              </a:rPr>
              <a:t>letoltes.blog.hu</a:t>
            </a:r>
            <a:r>
              <a:rPr lang="hu-HU" sz="1600" dirty="0" smtClean="0">
                <a:hlinkClick r:id="rId3"/>
              </a:rPr>
              <a:t>/2009/09/01/opera_963</a:t>
            </a:r>
            <a:endParaRPr lang="hu-HU" sz="1600" dirty="0"/>
          </a:p>
        </p:txBody>
      </p:sp>
      <p:sp>
        <p:nvSpPr>
          <p:cNvPr id="7" name="Téglalap 6"/>
          <p:cNvSpPr/>
          <p:nvPr/>
        </p:nvSpPr>
        <p:spPr>
          <a:xfrm>
            <a:off x="755576" y="4437112"/>
            <a:ext cx="73265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4"/>
              </a:rPr>
              <a:t>www.logobird.com</a:t>
            </a:r>
            <a:r>
              <a:rPr lang="hu-HU" sz="1600" dirty="0" smtClean="0">
                <a:hlinkClick r:id="rId4"/>
              </a:rPr>
              <a:t>/</a:t>
            </a:r>
            <a:r>
              <a:rPr lang="hu-HU" sz="1600" dirty="0" err="1" smtClean="0">
                <a:hlinkClick r:id="rId4"/>
              </a:rPr>
              <a:t>new-google-chrome-logo</a:t>
            </a:r>
            <a:r>
              <a:rPr lang="hu-HU" sz="1600" dirty="0"/>
              <a:t>/</a:t>
            </a:r>
          </a:p>
        </p:txBody>
      </p:sp>
      <p:sp>
        <p:nvSpPr>
          <p:cNvPr id="9" name="Téglalap 8"/>
          <p:cNvSpPr/>
          <p:nvPr/>
        </p:nvSpPr>
        <p:spPr>
          <a:xfrm>
            <a:off x="827584" y="764704"/>
            <a:ext cx="6030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5"/>
              </a:rPr>
              <a:t>en.wikipedia.org</a:t>
            </a:r>
            <a:r>
              <a:rPr lang="hu-HU" sz="1600" dirty="0" smtClean="0">
                <a:hlinkClick r:id="rId5"/>
              </a:rPr>
              <a:t>/</a:t>
            </a:r>
            <a:r>
              <a:rPr lang="hu-HU" sz="1600" dirty="0" err="1" smtClean="0">
                <a:hlinkClick r:id="rId5"/>
              </a:rPr>
              <a:t>wiki</a:t>
            </a:r>
            <a:r>
              <a:rPr lang="hu-HU" sz="1600" dirty="0" smtClean="0">
                <a:hlinkClick r:id="rId5"/>
              </a:rPr>
              <a:t>/</a:t>
            </a:r>
            <a:r>
              <a:rPr lang="hu-HU" sz="1600" dirty="0" err="1" smtClean="0">
                <a:hlinkClick r:id="rId5"/>
              </a:rPr>
              <a:t>Desktop</a:t>
            </a:r>
            <a:r>
              <a:rPr lang="hu-HU" sz="1600" dirty="0" smtClean="0">
                <a:hlinkClick r:id="rId5"/>
              </a:rPr>
              <a:t>_computer</a:t>
            </a:r>
            <a:endParaRPr lang="hu-HU" sz="1600" dirty="0"/>
          </a:p>
        </p:txBody>
      </p:sp>
      <p:sp>
        <p:nvSpPr>
          <p:cNvPr id="10" name="Téglalap 9"/>
          <p:cNvSpPr/>
          <p:nvPr/>
        </p:nvSpPr>
        <p:spPr>
          <a:xfrm>
            <a:off x="755576" y="4077072"/>
            <a:ext cx="96125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smtClean="0">
                <a:hlinkClick r:id="rId6"/>
              </a:rPr>
              <a:t>www.123rf.com/</a:t>
            </a:r>
            <a:r>
              <a:rPr lang="hu-HU" sz="1600" dirty="0" err="1" smtClean="0">
                <a:hlinkClick r:id="rId6"/>
              </a:rPr>
              <a:t>photo</a:t>
            </a:r>
            <a:r>
              <a:rPr lang="hu-HU" sz="1600" dirty="0" smtClean="0">
                <a:hlinkClick r:id="rId6"/>
              </a:rPr>
              <a:t>_9353062_</a:t>
            </a:r>
            <a:r>
              <a:rPr lang="hu-HU" sz="1600" dirty="0" err="1" smtClean="0">
                <a:hlinkClick r:id="rId6"/>
              </a:rPr>
              <a:t>cartoon-smiling-desktop-computer-</a:t>
            </a:r>
            <a:endParaRPr lang="hu-HU" sz="1400" dirty="0"/>
          </a:p>
        </p:txBody>
      </p:sp>
      <p:sp>
        <p:nvSpPr>
          <p:cNvPr id="12" name="Téglalap 11"/>
          <p:cNvSpPr/>
          <p:nvPr/>
        </p:nvSpPr>
        <p:spPr>
          <a:xfrm>
            <a:off x="755576" y="3789040"/>
            <a:ext cx="74350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400" dirty="0">
                <a:hlinkClick r:id="rId7"/>
              </a:rPr>
              <a:t>http://www.inf.unideb.hu/~</a:t>
            </a:r>
            <a:r>
              <a:rPr lang="hu-HU" sz="1600" dirty="0">
                <a:hlinkClick r:id="rId7"/>
              </a:rPr>
              <a:t>bodai/internet/internet_tortenete.html</a:t>
            </a:r>
            <a:endParaRPr lang="hu-HU" sz="1400" dirty="0"/>
          </a:p>
        </p:txBody>
      </p:sp>
      <p:sp>
        <p:nvSpPr>
          <p:cNvPr id="14" name="Téglalap 13"/>
          <p:cNvSpPr/>
          <p:nvPr/>
        </p:nvSpPr>
        <p:spPr>
          <a:xfrm>
            <a:off x="755576" y="2420888"/>
            <a:ext cx="9486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8"/>
              </a:rPr>
              <a:t>hoc.hu</a:t>
            </a:r>
            <a:r>
              <a:rPr lang="hu-HU" sz="1600" dirty="0" smtClean="0">
                <a:hlinkClick r:id="rId8"/>
              </a:rPr>
              <a:t>/</a:t>
            </a:r>
            <a:r>
              <a:rPr lang="hu-HU" sz="1600" dirty="0" err="1" smtClean="0">
                <a:hlinkClick r:id="rId8"/>
              </a:rPr>
              <a:t>Kozlemeny</a:t>
            </a:r>
            <a:r>
              <a:rPr lang="hu-HU" sz="1600" dirty="0" smtClean="0">
                <a:hlinkClick r:id="rId8"/>
              </a:rPr>
              <a:t>/</a:t>
            </a:r>
            <a:r>
              <a:rPr lang="hu-HU" sz="1600" dirty="0" err="1" smtClean="0">
                <a:hlinkClick r:id="rId8"/>
              </a:rPr>
              <a:t>A-felhasznaloknak-fontos-a-szemelyes-adatok-vedelme.html</a:t>
            </a:r>
            <a:endParaRPr lang="hu-HU" sz="1400" dirty="0"/>
          </a:p>
        </p:txBody>
      </p:sp>
      <p:sp>
        <p:nvSpPr>
          <p:cNvPr id="15" name="Téglalap 14"/>
          <p:cNvSpPr/>
          <p:nvPr/>
        </p:nvSpPr>
        <p:spPr>
          <a:xfrm>
            <a:off x="755576" y="2132856"/>
            <a:ext cx="81906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9"/>
              </a:rPr>
              <a:t>mashable.com</a:t>
            </a:r>
            <a:r>
              <a:rPr lang="hu-HU" sz="1600" dirty="0" smtClean="0">
                <a:hlinkClick r:id="rId9"/>
              </a:rPr>
              <a:t>/2012/12/03/iphone-5-arrives-50-more-countries</a:t>
            </a:r>
            <a:r>
              <a:rPr lang="hu-HU" sz="1400" dirty="0"/>
              <a:t>/</a:t>
            </a:r>
          </a:p>
        </p:txBody>
      </p:sp>
      <p:sp>
        <p:nvSpPr>
          <p:cNvPr id="16" name="Téglalap 15"/>
          <p:cNvSpPr/>
          <p:nvPr/>
        </p:nvSpPr>
        <p:spPr>
          <a:xfrm>
            <a:off x="755576" y="1844824"/>
            <a:ext cx="87024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10"/>
              </a:rPr>
              <a:t>www.powersupportusa.com</a:t>
            </a:r>
            <a:r>
              <a:rPr lang="hu-HU" sz="1600" dirty="0" smtClean="0">
                <a:hlinkClick r:id="rId10"/>
              </a:rPr>
              <a:t>/shop/ipad-3/</a:t>
            </a:r>
            <a:r>
              <a:rPr lang="hu-HU" sz="1600" dirty="0" err="1" smtClean="0">
                <a:hlinkClick r:id="rId10"/>
              </a:rPr>
              <a:t>crystal-film-set.html</a:t>
            </a:r>
            <a:endParaRPr lang="hu-HU" sz="1400" dirty="0"/>
          </a:p>
        </p:txBody>
      </p:sp>
      <p:sp>
        <p:nvSpPr>
          <p:cNvPr id="17" name="Téglalap 16"/>
          <p:cNvSpPr/>
          <p:nvPr/>
        </p:nvSpPr>
        <p:spPr>
          <a:xfrm>
            <a:off x="755576" y="3212976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400" dirty="0">
                <a:hlinkClick r:id="rId11"/>
              </a:rPr>
              <a:t>http://</a:t>
            </a:r>
            <a:r>
              <a:rPr lang="hu-HU" sz="1600" dirty="0">
                <a:hlinkClick r:id="rId11"/>
              </a:rPr>
              <a:t>www.123rf.com/</a:t>
            </a:r>
            <a:r>
              <a:rPr lang="hu-HU" sz="1600" dirty="0" err="1">
                <a:hlinkClick r:id="rId11"/>
              </a:rPr>
              <a:t>photo</a:t>
            </a:r>
            <a:r>
              <a:rPr lang="hu-HU" sz="1600" dirty="0">
                <a:hlinkClick r:id="rId11"/>
              </a:rPr>
              <a:t>_6620069_aluminum-laptop-with-blue-gradient-on-screen-isolated-on-white-background.html</a:t>
            </a:r>
            <a:endParaRPr lang="hu-HU" sz="1400" dirty="0"/>
          </a:p>
        </p:txBody>
      </p:sp>
      <p:sp>
        <p:nvSpPr>
          <p:cNvPr id="18" name="Téglalap 17"/>
          <p:cNvSpPr/>
          <p:nvPr/>
        </p:nvSpPr>
        <p:spPr>
          <a:xfrm>
            <a:off x="755576" y="1484784"/>
            <a:ext cx="917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12"/>
              </a:rPr>
              <a:t>www.alliteracio.eoldal.hu</a:t>
            </a:r>
            <a:r>
              <a:rPr lang="hu-HU" sz="1600" dirty="0" smtClean="0">
                <a:hlinkClick r:id="rId12"/>
              </a:rPr>
              <a:t>/cikkek/</a:t>
            </a:r>
            <a:r>
              <a:rPr lang="hu-HU" sz="1600" dirty="0" err="1" smtClean="0">
                <a:hlinkClick r:id="rId12"/>
              </a:rPr>
              <a:t>humor-es-mosoly-</a:t>
            </a:r>
            <a:endParaRPr lang="hu-HU" sz="1400" dirty="0"/>
          </a:p>
        </p:txBody>
      </p:sp>
      <p:sp>
        <p:nvSpPr>
          <p:cNvPr id="19" name="Téglalap 18"/>
          <p:cNvSpPr/>
          <p:nvPr/>
        </p:nvSpPr>
        <p:spPr>
          <a:xfrm>
            <a:off x="827584" y="1124744"/>
            <a:ext cx="69874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solidFill>
                  <a:schemeClr val="accent6">
                    <a:lumMod val="50000"/>
                  </a:schemeClr>
                </a:solidFill>
                <a:hlinkClick r:id="rId13"/>
              </a:rPr>
              <a:t>csaladhalo.hu</a:t>
            </a:r>
            <a:r>
              <a:rPr lang="hu-HU" sz="1600" dirty="0" smtClean="0">
                <a:solidFill>
                  <a:schemeClr val="accent6">
                    <a:lumMod val="50000"/>
                  </a:schemeClr>
                </a:solidFill>
                <a:hlinkClick r:id="rId13"/>
              </a:rPr>
              <a:t>/cikk/</a:t>
            </a:r>
            <a:r>
              <a:rPr lang="hu-HU" sz="1600" dirty="0" err="1" smtClean="0">
                <a:solidFill>
                  <a:schemeClr val="accent6">
                    <a:lumMod val="50000"/>
                  </a:schemeClr>
                </a:solidFill>
                <a:hlinkClick r:id="rId13"/>
              </a:rPr>
              <a:t>hatter</a:t>
            </a:r>
            <a:r>
              <a:rPr lang="hu-HU" sz="1600" dirty="0" smtClean="0">
                <a:solidFill>
                  <a:schemeClr val="accent6">
                    <a:lumMod val="50000"/>
                  </a:schemeClr>
                </a:solidFill>
                <a:hlinkClick r:id="rId13"/>
              </a:rPr>
              <a:t>/</a:t>
            </a:r>
            <a:r>
              <a:rPr lang="hu-HU" sz="1600" dirty="0" err="1" smtClean="0">
                <a:solidFill>
                  <a:schemeClr val="accent6">
                    <a:lumMod val="50000"/>
                  </a:schemeClr>
                </a:solidFill>
                <a:hlinkClick r:id="rId13"/>
              </a:rPr>
              <a:t>veszely-interneten</a:t>
            </a:r>
            <a:endParaRPr lang="hu-H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églalap 12"/>
          <p:cNvSpPr/>
          <p:nvPr/>
        </p:nvSpPr>
        <p:spPr>
          <a:xfrm>
            <a:off x="755576" y="2708920"/>
            <a:ext cx="6246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14"/>
              </a:rPr>
              <a:t>www.canstockphoto.hu</a:t>
            </a:r>
            <a:r>
              <a:rPr lang="hu-HU" sz="1600" dirty="0" smtClean="0">
                <a:hlinkClick r:id="rId14"/>
              </a:rPr>
              <a:t>/karikat%C3%BAra-k%C3%A9z-hegyez%C3%A9s-3078411.html</a:t>
            </a:r>
            <a:endParaRPr lang="hu-HU" sz="1400" dirty="0"/>
          </a:p>
        </p:txBody>
      </p:sp>
      <p:sp>
        <p:nvSpPr>
          <p:cNvPr id="31" name="Téglalap 30"/>
          <p:cNvSpPr/>
          <p:nvPr/>
        </p:nvSpPr>
        <p:spPr>
          <a:xfrm>
            <a:off x="755576" y="5157192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15"/>
              </a:rPr>
              <a:t>www.sceda.eu</a:t>
            </a:r>
            <a:r>
              <a:rPr lang="hu-HU" sz="1600" dirty="0" smtClean="0">
                <a:hlinkClick r:id="rId15"/>
              </a:rPr>
              <a:t>/hogyan-maximalizalhatod-eselyeidet-a-dan-felsooktatasba-valo-bekerulesben-81-tipp</a:t>
            </a:r>
            <a:r>
              <a:rPr lang="hu-HU" sz="1600" dirty="0"/>
              <a:t>/</a:t>
            </a:r>
          </a:p>
        </p:txBody>
      </p:sp>
    </p:spTree>
    <p:extLst>
      <p:ext uri="{BB962C8B-B14F-4D97-AF65-F5344CB8AC3E}">
        <p14:creationId xmlns="" xmlns:p14="http://schemas.microsoft.com/office/powerpoint/2010/main" val="76105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899592" y="5445224"/>
            <a:ext cx="685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2"/>
              </a:rPr>
              <a:t>www.mozilla.org</a:t>
            </a:r>
            <a:r>
              <a:rPr lang="hu-HU" sz="1600" dirty="0" smtClean="0">
                <a:hlinkClick r:id="rId2"/>
              </a:rPr>
              <a:t>/en-US/</a:t>
            </a:r>
            <a:r>
              <a:rPr lang="hu-HU" sz="1600" dirty="0" err="1" smtClean="0">
                <a:hlinkClick r:id="rId2"/>
              </a:rPr>
              <a:t>styleguide</a:t>
            </a:r>
            <a:r>
              <a:rPr lang="hu-HU" sz="1600" dirty="0" smtClean="0">
                <a:hlinkClick r:id="rId2"/>
              </a:rPr>
              <a:t>/</a:t>
            </a:r>
            <a:r>
              <a:rPr lang="hu-HU" sz="1600" dirty="0" err="1" smtClean="0">
                <a:hlinkClick r:id="rId2"/>
              </a:rPr>
              <a:t>identity</a:t>
            </a:r>
            <a:r>
              <a:rPr lang="hu-HU" sz="1600" dirty="0" smtClean="0">
                <a:hlinkClick r:id="rId2"/>
              </a:rPr>
              <a:t>/</a:t>
            </a:r>
            <a:r>
              <a:rPr lang="hu-HU" sz="1600" dirty="0" err="1" smtClean="0">
                <a:hlinkClick r:id="rId2"/>
              </a:rPr>
              <a:t>firefox</a:t>
            </a:r>
            <a:r>
              <a:rPr lang="hu-HU" sz="1600" dirty="0" smtClean="0">
                <a:hlinkClick r:id="rId2"/>
              </a:rPr>
              <a:t>/</a:t>
            </a:r>
            <a:r>
              <a:rPr lang="hu-HU" sz="1600" dirty="0" err="1" smtClean="0">
                <a:hlinkClick r:id="rId2"/>
              </a:rPr>
              <a:t>branding</a:t>
            </a:r>
            <a:r>
              <a:rPr lang="hu-HU" sz="1600" dirty="0"/>
              <a:t>/</a:t>
            </a:r>
          </a:p>
        </p:txBody>
      </p:sp>
      <p:sp>
        <p:nvSpPr>
          <p:cNvPr id="3" name="Téglalap 2"/>
          <p:cNvSpPr/>
          <p:nvPr/>
        </p:nvSpPr>
        <p:spPr>
          <a:xfrm>
            <a:off x="827584" y="2204864"/>
            <a:ext cx="76943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3"/>
              </a:rPr>
              <a:t>hirdetesfeladas.ma</a:t>
            </a:r>
            <a:r>
              <a:rPr lang="hu-HU" sz="1600" dirty="0" smtClean="0">
                <a:hlinkClick r:id="rId3"/>
              </a:rPr>
              <a:t>/</a:t>
            </a:r>
            <a:r>
              <a:rPr lang="hu-HU" sz="1600" dirty="0" err="1" smtClean="0">
                <a:hlinkClick r:id="rId3"/>
              </a:rPr>
              <a:t>allas</a:t>
            </a:r>
            <a:r>
              <a:rPr lang="hu-HU" sz="1600" dirty="0" smtClean="0">
                <a:hlinkClick r:id="rId3"/>
              </a:rPr>
              <a:t>/egyeb-10/internetes-munka-otthon-masodallasban-644.htm</a:t>
            </a:r>
            <a:endParaRPr lang="hu-HU" sz="1600" dirty="0"/>
          </a:p>
        </p:txBody>
      </p:sp>
      <p:sp>
        <p:nvSpPr>
          <p:cNvPr id="4" name="Téglalap 3"/>
          <p:cNvSpPr/>
          <p:nvPr/>
        </p:nvSpPr>
        <p:spPr>
          <a:xfrm>
            <a:off x="827584" y="4653136"/>
            <a:ext cx="6030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4"/>
              </a:rPr>
              <a:t>www.abbcenter.com</a:t>
            </a:r>
            <a:r>
              <a:rPr lang="hu-HU" sz="1600" dirty="0" smtClean="0">
                <a:hlinkClick r:id="rId4"/>
              </a:rPr>
              <a:t>/</a:t>
            </a:r>
            <a:r>
              <a:rPr lang="hu-HU" sz="1600" dirty="0" err="1" smtClean="0">
                <a:hlinkClick r:id="rId4"/>
              </a:rPr>
              <a:t>startpage.php</a:t>
            </a:r>
            <a:r>
              <a:rPr lang="hu-HU" sz="1600" dirty="0" smtClean="0">
                <a:hlinkClick r:id="rId4"/>
              </a:rPr>
              <a:t>?</a:t>
            </a:r>
            <a:r>
              <a:rPr lang="hu-HU" sz="1600" dirty="0" err="1" smtClean="0">
                <a:hlinkClick r:id="rId4"/>
              </a:rPr>
              <a:t>tema</a:t>
            </a:r>
            <a:r>
              <a:rPr lang="hu-HU" sz="1600" dirty="0" smtClean="0">
                <a:hlinkClick r:id="rId4"/>
              </a:rPr>
              <a:t>=</a:t>
            </a:r>
            <a:r>
              <a:rPr lang="hu-HU" sz="1600" dirty="0" err="1" smtClean="0">
                <a:hlinkClick r:id="rId4"/>
              </a:rPr>
              <a:t>animaciok</a:t>
            </a:r>
            <a:endParaRPr lang="hu-HU" sz="1600" dirty="0"/>
          </a:p>
        </p:txBody>
      </p:sp>
      <p:sp>
        <p:nvSpPr>
          <p:cNvPr id="5" name="Téglalap 4"/>
          <p:cNvSpPr/>
          <p:nvPr/>
        </p:nvSpPr>
        <p:spPr>
          <a:xfrm>
            <a:off x="827584" y="3501008"/>
            <a:ext cx="7884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5"/>
              </a:rPr>
              <a:t>arstechnica.com</a:t>
            </a:r>
            <a:r>
              <a:rPr lang="hu-HU" sz="1600" dirty="0" smtClean="0">
                <a:hlinkClick r:id="rId5"/>
              </a:rPr>
              <a:t>/</a:t>
            </a:r>
            <a:r>
              <a:rPr lang="hu-HU" sz="1600" dirty="0" err="1" smtClean="0">
                <a:hlinkClick r:id="rId5"/>
              </a:rPr>
              <a:t>gadgets</a:t>
            </a:r>
            <a:r>
              <a:rPr lang="hu-HU" sz="1600" dirty="0" smtClean="0">
                <a:hlinkClick r:id="rId5"/>
              </a:rPr>
              <a:t>/2012/08/sony-embraces-jelly-bean-with-new-xperia-tablet-three-smartphones</a:t>
            </a:r>
            <a:r>
              <a:rPr lang="hu-HU" sz="1600" dirty="0"/>
              <a:t>/</a:t>
            </a:r>
          </a:p>
        </p:txBody>
      </p:sp>
      <p:sp>
        <p:nvSpPr>
          <p:cNvPr id="6" name="Téglalap 5"/>
          <p:cNvSpPr/>
          <p:nvPr/>
        </p:nvSpPr>
        <p:spPr>
          <a:xfrm>
            <a:off x="827584" y="2564904"/>
            <a:ext cx="85200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6"/>
              </a:rPr>
              <a:t>blog.olcsobbat.hu</a:t>
            </a:r>
            <a:r>
              <a:rPr lang="hu-HU" sz="1600" dirty="0" smtClean="0">
                <a:hlinkClick r:id="rId6"/>
              </a:rPr>
              <a:t>/</a:t>
            </a:r>
            <a:r>
              <a:rPr lang="hu-HU" sz="1600" dirty="0" err="1" smtClean="0">
                <a:hlinkClick r:id="rId6"/>
              </a:rPr>
              <a:t>toshiba</a:t>
            </a:r>
            <a:r>
              <a:rPr lang="hu-HU" sz="1600" dirty="0" smtClean="0">
                <a:hlinkClick r:id="rId6"/>
              </a:rPr>
              <a:t>_dx735_asztali_</a:t>
            </a:r>
            <a:r>
              <a:rPr lang="hu-HU" sz="1600" dirty="0" err="1" smtClean="0">
                <a:hlinkClick r:id="rId6"/>
              </a:rPr>
              <a:t>szamitogep</a:t>
            </a:r>
            <a:r>
              <a:rPr lang="hu-HU" sz="1600" dirty="0" smtClean="0">
                <a:hlinkClick r:id="rId6"/>
              </a:rPr>
              <a:t>_a_szoba_</a:t>
            </a:r>
            <a:r>
              <a:rPr lang="hu-HU" sz="1600" dirty="0" err="1" smtClean="0">
                <a:hlinkClick r:id="rId6"/>
              </a:rPr>
              <a:t>ekessege</a:t>
            </a:r>
            <a:r>
              <a:rPr lang="hu-HU" sz="1600" dirty="0"/>
              <a:t>/</a:t>
            </a:r>
          </a:p>
        </p:txBody>
      </p:sp>
      <p:sp>
        <p:nvSpPr>
          <p:cNvPr id="7" name="Téglalap 6"/>
          <p:cNvSpPr/>
          <p:nvPr/>
        </p:nvSpPr>
        <p:spPr>
          <a:xfrm>
            <a:off x="827584" y="292494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7"/>
              </a:rPr>
              <a:t>www.pcadvisor.co.uk</a:t>
            </a:r>
            <a:r>
              <a:rPr lang="hu-HU" sz="1600" dirty="0" smtClean="0">
                <a:hlinkClick r:id="rId7"/>
              </a:rPr>
              <a:t>/</a:t>
            </a:r>
            <a:r>
              <a:rPr lang="hu-HU" sz="1600" dirty="0" err="1" smtClean="0">
                <a:hlinkClick r:id="rId7"/>
              </a:rPr>
              <a:t>reviews</a:t>
            </a:r>
            <a:r>
              <a:rPr lang="hu-HU" sz="1600" dirty="0" smtClean="0">
                <a:hlinkClick r:id="rId7"/>
              </a:rPr>
              <a:t>/</a:t>
            </a:r>
            <a:r>
              <a:rPr lang="hu-HU" sz="1600" dirty="0" err="1" smtClean="0">
                <a:hlinkClick r:id="rId7"/>
              </a:rPr>
              <a:t>digital-home</a:t>
            </a:r>
            <a:r>
              <a:rPr lang="hu-HU" sz="1600" dirty="0" smtClean="0">
                <a:hlinkClick r:id="rId7"/>
              </a:rPr>
              <a:t>/3419372/sony-bravia-xbr-55x900a-xbr-65x900a-4k-tv-hands-on-review</a:t>
            </a:r>
            <a:r>
              <a:rPr lang="hu-HU" sz="1600" dirty="0"/>
              <a:t>/</a:t>
            </a:r>
          </a:p>
        </p:txBody>
      </p:sp>
      <p:sp>
        <p:nvSpPr>
          <p:cNvPr id="8" name="Téglalap 7"/>
          <p:cNvSpPr/>
          <p:nvPr/>
        </p:nvSpPr>
        <p:spPr>
          <a:xfrm>
            <a:off x="827584" y="4077072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8"/>
              </a:rPr>
              <a:t>www.mobilx.hu</a:t>
            </a:r>
            <a:r>
              <a:rPr lang="hu-HU" sz="1600" dirty="0" smtClean="0">
                <a:hlinkClick r:id="rId8"/>
              </a:rPr>
              <a:t>/mobiltelefon/</a:t>
            </a:r>
            <a:r>
              <a:rPr lang="hu-HU" sz="1600" dirty="0" err="1" smtClean="0">
                <a:hlinkClick r:id="rId8"/>
              </a:rPr>
              <a:t>kartyafuggetlen</a:t>
            </a:r>
            <a:r>
              <a:rPr lang="hu-HU" sz="1600" dirty="0" smtClean="0">
                <a:hlinkClick r:id="rId8"/>
              </a:rPr>
              <a:t>/samsung-galaxy-siii-mini-gt-i8190-kartyafuggetlen-okostelefon-feher.html</a:t>
            </a:r>
            <a:endParaRPr lang="hu-HU" sz="1600" dirty="0"/>
          </a:p>
        </p:txBody>
      </p:sp>
      <p:sp>
        <p:nvSpPr>
          <p:cNvPr id="9" name="Téglalap 8"/>
          <p:cNvSpPr/>
          <p:nvPr/>
        </p:nvSpPr>
        <p:spPr>
          <a:xfrm>
            <a:off x="755576" y="1916832"/>
            <a:ext cx="34842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600" dirty="0" err="1" smtClean="0">
                <a:hlinkClick r:id="rId9"/>
              </a:rPr>
              <a:t>egyszervolt.hu</a:t>
            </a:r>
            <a:r>
              <a:rPr lang="hu-HU" sz="1600" dirty="0" smtClean="0">
                <a:hlinkClick r:id="rId9"/>
              </a:rPr>
              <a:t>/vers/</a:t>
            </a:r>
            <a:r>
              <a:rPr lang="hu-HU" sz="1600" dirty="0" err="1" smtClean="0">
                <a:hlinkClick r:id="rId9"/>
              </a:rPr>
              <a:t>internet-vers.html</a:t>
            </a:r>
            <a:endParaRPr lang="hu-HU" sz="1600" dirty="0"/>
          </a:p>
        </p:txBody>
      </p:sp>
      <p:sp>
        <p:nvSpPr>
          <p:cNvPr id="10" name="Téglalap 9"/>
          <p:cNvSpPr/>
          <p:nvPr/>
        </p:nvSpPr>
        <p:spPr>
          <a:xfrm>
            <a:off x="899592" y="5013176"/>
            <a:ext cx="30695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600" dirty="0" err="1" smtClean="0">
                <a:hlinkClick r:id="rId10"/>
              </a:rPr>
              <a:t>it-tanacsado.hu</a:t>
            </a:r>
            <a:r>
              <a:rPr lang="hu-HU" sz="1600" dirty="0" smtClean="0">
                <a:hlinkClick r:id="rId10"/>
              </a:rPr>
              <a:t>/</a:t>
            </a:r>
            <a:r>
              <a:rPr lang="hu-HU" sz="1600" dirty="0" err="1" smtClean="0">
                <a:hlinkClick r:id="rId10"/>
              </a:rPr>
              <a:t>egyetlen-kerdes</a:t>
            </a:r>
            <a:r>
              <a:rPr lang="hu-HU" sz="1600" dirty="0"/>
              <a:t>/</a:t>
            </a:r>
          </a:p>
        </p:txBody>
      </p:sp>
      <p:sp>
        <p:nvSpPr>
          <p:cNvPr id="11" name="Téglalap 10"/>
          <p:cNvSpPr/>
          <p:nvPr/>
        </p:nvSpPr>
        <p:spPr>
          <a:xfrm>
            <a:off x="827584" y="5805264"/>
            <a:ext cx="65527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11"/>
              </a:rPr>
              <a:t>www.e-etikett.hu</a:t>
            </a:r>
            <a:r>
              <a:rPr lang="hu-HU" sz="1600" dirty="0" smtClean="0">
                <a:hlinkClick r:id="rId11"/>
              </a:rPr>
              <a:t>/tal%C3%A1l%C3%B3s%20k%C3%A9rd%C3%A9s</a:t>
            </a:r>
            <a:endParaRPr lang="hu-HU" sz="1400" dirty="0"/>
          </a:p>
        </p:txBody>
      </p:sp>
      <p:sp>
        <p:nvSpPr>
          <p:cNvPr id="12" name="Téglalap 11"/>
          <p:cNvSpPr/>
          <p:nvPr/>
        </p:nvSpPr>
        <p:spPr>
          <a:xfrm>
            <a:off x="755576" y="1196752"/>
            <a:ext cx="66064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12"/>
              </a:rPr>
              <a:t>www.tokod.hu</a:t>
            </a:r>
            <a:r>
              <a:rPr lang="hu-HU" sz="1600" dirty="0" smtClean="0">
                <a:hlinkClick r:id="rId12"/>
              </a:rPr>
              <a:t>/</a:t>
            </a:r>
            <a:r>
              <a:rPr lang="hu-HU" sz="1600" dirty="0" err="1" smtClean="0">
                <a:hlinkClick r:id="rId12"/>
              </a:rPr>
              <a:t>hir</a:t>
            </a:r>
            <a:r>
              <a:rPr lang="hu-HU" sz="1600" dirty="0" smtClean="0">
                <a:hlinkClick r:id="rId12"/>
              </a:rPr>
              <a:t>/1766/</a:t>
            </a:r>
            <a:r>
              <a:rPr lang="hu-HU" sz="1600" dirty="0" err="1" smtClean="0">
                <a:hlinkClick r:id="rId12"/>
              </a:rPr>
              <a:t>szamitogep</a:t>
            </a:r>
            <a:r>
              <a:rPr lang="hu-HU" sz="1600" dirty="0" smtClean="0">
                <a:hlinkClick r:id="rId12"/>
              </a:rPr>
              <a:t>_</a:t>
            </a:r>
            <a:r>
              <a:rPr lang="hu-HU" sz="1600" dirty="0" err="1" smtClean="0">
                <a:hlinkClick r:id="rId12"/>
              </a:rPr>
              <a:t>kezeloi</a:t>
            </a:r>
            <a:r>
              <a:rPr lang="hu-HU" sz="1600" dirty="0" smtClean="0">
                <a:hlinkClick r:id="rId12"/>
              </a:rPr>
              <a:t>_tanfolyam</a:t>
            </a:r>
            <a:r>
              <a:rPr lang="hu-HU" sz="1600" dirty="0" smtClean="0"/>
              <a:t>/</a:t>
            </a:r>
            <a:endParaRPr lang="hu-HU" sz="1600" dirty="0"/>
          </a:p>
        </p:txBody>
      </p:sp>
      <p:sp>
        <p:nvSpPr>
          <p:cNvPr id="13" name="Téglalap 12"/>
          <p:cNvSpPr/>
          <p:nvPr/>
        </p:nvSpPr>
        <p:spPr>
          <a:xfrm>
            <a:off x="755576" y="1556792"/>
            <a:ext cx="71105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err="1" smtClean="0">
                <a:hlinkClick r:id="rId13"/>
              </a:rPr>
              <a:t>www.clear.com</a:t>
            </a:r>
            <a:r>
              <a:rPr lang="hu-HU" sz="1600" dirty="0" smtClean="0">
                <a:hlinkClick r:id="rId13"/>
              </a:rPr>
              <a:t>/</a:t>
            </a:r>
            <a:r>
              <a:rPr lang="hu-HU" sz="1600" dirty="0" err="1" smtClean="0">
                <a:hlinkClick r:id="rId13"/>
              </a:rPr>
              <a:t>blog</a:t>
            </a:r>
            <a:r>
              <a:rPr lang="hu-HU" sz="1600" dirty="0" smtClean="0">
                <a:hlinkClick r:id="rId13"/>
              </a:rPr>
              <a:t>/easy-ways-to-improve-your-clear-4g-speed</a:t>
            </a:r>
            <a:r>
              <a:rPr lang="hu-HU" sz="1600" dirty="0"/>
              <a:t>/</a:t>
            </a:r>
          </a:p>
        </p:txBody>
      </p:sp>
      <p:sp>
        <p:nvSpPr>
          <p:cNvPr id="14" name="Téglalap 13"/>
          <p:cNvSpPr/>
          <p:nvPr/>
        </p:nvSpPr>
        <p:spPr>
          <a:xfrm>
            <a:off x="827584" y="908720"/>
            <a:ext cx="30155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600" dirty="0" err="1" smtClean="0">
                <a:hlinkClick r:id="rId14"/>
              </a:rPr>
              <a:t>engage.intel.com</a:t>
            </a:r>
            <a:r>
              <a:rPr lang="hu-HU" sz="1600" dirty="0" smtClean="0">
                <a:hlinkClick r:id="rId14"/>
              </a:rPr>
              <a:t>/</a:t>
            </a:r>
            <a:r>
              <a:rPr lang="hu-HU" sz="1600" dirty="0" err="1" smtClean="0">
                <a:hlinkClick r:id="rId14"/>
              </a:rPr>
              <a:t>thread</a:t>
            </a:r>
            <a:r>
              <a:rPr lang="hu-HU" sz="1600" dirty="0" smtClean="0">
                <a:hlinkClick r:id="rId14"/>
              </a:rPr>
              <a:t>/15982</a:t>
            </a:r>
            <a:endParaRPr lang="hu-H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83568" y="1412776"/>
            <a:ext cx="77048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hlinkClick r:id="rId2"/>
              </a:rPr>
              <a:t>http://www.saferinternet.hu/szulok/mobiltelefon</a:t>
            </a:r>
            <a:endParaRPr lang="hu-HU" dirty="0" smtClean="0"/>
          </a:p>
          <a:p>
            <a:r>
              <a:rPr lang="hu-HU" dirty="0" smtClean="0">
                <a:hlinkClick r:id="rId3"/>
              </a:rPr>
              <a:t>http://www.webbeteg.hu/beteg_klub/lista/prosztata/blog/35/reszletes/488</a:t>
            </a:r>
            <a:endParaRPr lang="hu-HU" dirty="0" smtClean="0"/>
          </a:p>
          <a:p>
            <a:r>
              <a:rPr lang="hu-HU" dirty="0" smtClean="0">
                <a:hlinkClick r:id="rId4"/>
              </a:rPr>
              <a:t>http://www.virushirado.hu/oldal.php?hid=49</a:t>
            </a:r>
            <a:endParaRPr lang="hu-HU" dirty="0" smtClean="0"/>
          </a:p>
          <a:p>
            <a:r>
              <a:rPr lang="hu-HU" dirty="0" smtClean="0">
                <a:hlinkClick r:id="rId5"/>
              </a:rPr>
              <a:t>http://videotanfolyam.hu/biztonsagos_szamitogep_hasznalat</a:t>
            </a:r>
            <a:endParaRPr lang="hu-HU" dirty="0" smtClean="0"/>
          </a:p>
          <a:p>
            <a:r>
              <a:rPr lang="hu-HU" dirty="0" smtClean="0">
                <a:hlinkClick r:id="rId6"/>
              </a:rPr>
              <a:t>http://www.lazar.hostzi.com/oldalak/virusok.pdf</a:t>
            </a:r>
            <a:endParaRPr lang="hu-HU" dirty="0" smtClean="0"/>
          </a:p>
          <a:p>
            <a:r>
              <a:rPr lang="hu-HU" dirty="0" smtClean="0">
                <a:hlinkClick r:id="rId7"/>
              </a:rPr>
              <a:t>http://www.lazar.hostzi.com/oldalak/szoftverek_jogi_kategoriai.pdf</a:t>
            </a:r>
            <a:endParaRPr lang="hu-HU" dirty="0" smtClean="0"/>
          </a:p>
          <a:p>
            <a:r>
              <a:rPr lang="hu-HU" dirty="0" smtClean="0">
                <a:hlinkClick r:id="rId8"/>
              </a:rPr>
              <a:t>http://erettsegi24.hu/informatika/</a:t>
            </a:r>
            <a:r>
              <a:rPr lang="hu-HU" dirty="0" err="1" smtClean="0">
                <a:hlinkClick r:id="rId8"/>
              </a:rPr>
              <a:t>a-szamitogepes-virusok-es-fajtai</a:t>
            </a:r>
            <a:r>
              <a:rPr lang="hu-HU" dirty="0" smtClean="0">
                <a:hlinkClick r:id="rId8"/>
              </a:rPr>
              <a:t>/</a:t>
            </a:r>
            <a:endParaRPr lang="hu-HU" dirty="0" smtClean="0"/>
          </a:p>
          <a:p>
            <a:r>
              <a:rPr lang="hu-HU" dirty="0" smtClean="0">
                <a:hlinkClick r:id="rId9"/>
              </a:rPr>
              <a:t>http://hu.spam.wikia.com/wiki/Romantikus_%C3%A1tver%C3%A9s</a:t>
            </a:r>
            <a:endParaRPr lang="hu-HU" dirty="0" smtClean="0"/>
          </a:p>
          <a:p>
            <a:r>
              <a:rPr lang="hu-HU" dirty="0" smtClean="0">
                <a:hlinkClick r:id="rId10"/>
              </a:rPr>
              <a:t>http://www.adatvedelmiszakerto.hu/2010/10/cookie-es-adatvedelem-felhasznalok-nyomokovetese-az-interneten/</a:t>
            </a:r>
            <a:endParaRPr lang="hu-HU" dirty="0" smtClean="0"/>
          </a:p>
          <a:p>
            <a:r>
              <a:rPr lang="hu-HU" dirty="0" smtClean="0">
                <a:hlinkClick r:id="rId11"/>
              </a:rPr>
              <a:t>http://www.adatvedelmiszakerto.hu/2010/10/a-facebook-kedvezni-probal-az-adatvedelemnek-de-ujabb-kritikat-kap</a:t>
            </a:r>
            <a:endParaRPr lang="hu-HU" b="1" dirty="0" smtClean="0"/>
          </a:p>
          <a:p>
            <a:r>
              <a:rPr lang="hu-HU" dirty="0" smtClean="0">
                <a:hlinkClick r:id="rId12"/>
              </a:rPr>
              <a:t>http://www.naih.hu/adatvedelmi-szotar.html</a:t>
            </a:r>
            <a:endParaRPr lang="hu-HU" dirty="0" smtClean="0"/>
          </a:p>
          <a:p>
            <a:r>
              <a:rPr lang="hu-HU" dirty="0" smtClean="0">
                <a:hlinkClick r:id="rId13"/>
              </a:rPr>
              <a:t>http://support.microsoft.com/kb/260971/hu</a:t>
            </a:r>
            <a:endParaRPr lang="hu-HU" dirty="0" smtClean="0"/>
          </a:p>
          <a:p>
            <a:r>
              <a:rPr lang="hu-HU" dirty="0" smtClean="0">
                <a:hlinkClick r:id="rId8"/>
              </a:rPr>
              <a:t>http://erettsegi24.hu/informatika/</a:t>
            </a:r>
            <a:r>
              <a:rPr lang="hu-HU" dirty="0" err="1" smtClean="0">
                <a:hlinkClick r:id="rId8"/>
              </a:rPr>
              <a:t>a-szamitogepes-virusok-es-fajtai</a:t>
            </a:r>
            <a:r>
              <a:rPr lang="hu-HU" dirty="0" smtClean="0">
                <a:hlinkClick r:id="rId8"/>
              </a:rPr>
              <a:t>/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029454" y="229361"/>
            <a:ext cx="30243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hu-HU" sz="2400" b="1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Az internet története</a:t>
            </a:r>
            <a:endParaRPr lang="hu-HU" sz="2400" b="1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Ötszög 4">
            <a:hlinkClick r:id="rId4" action="ppaction://hlinksldjump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6" name="Ötszög 5">
            <a:hlinkClick r:id="rId5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tovább</a:t>
            </a:r>
            <a:endParaRPr lang="hu-HU" dirty="0"/>
          </a:p>
        </p:txBody>
      </p:sp>
      <p:sp>
        <p:nvSpPr>
          <p:cNvPr id="7" name="Szövegdoboz 6">
            <a:hlinkClick r:id="rId4" action="ppaction://hlinksldjump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vissza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770295" y="1727906"/>
            <a:ext cx="7798148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6"/>
              </a:buBlip>
            </a:pPr>
            <a:r>
              <a:rPr lang="hu-HU" dirty="0" smtClean="0"/>
              <a:t>1956-ben a Szovjetunió fellőtte az első műholdat (Szputnyik-t)</a:t>
            </a:r>
          </a:p>
          <a:p>
            <a:pPr>
              <a:lnSpc>
                <a:spcPct val="150000"/>
              </a:lnSpc>
            </a:pPr>
            <a:r>
              <a:rPr lang="hu-HU" dirty="0" smtClean="0"/>
              <a:t>	- az Egyesült Államok létrehozta az </a:t>
            </a:r>
            <a:r>
              <a:rPr lang="hu-HU" dirty="0" err="1" smtClean="0"/>
              <a:t>ARPA-t</a:t>
            </a:r>
            <a:r>
              <a:rPr lang="hu-HU" dirty="0" smtClean="0"/>
              <a:t> kutatási célokra.</a:t>
            </a:r>
          </a:p>
          <a:p>
            <a:pPr marL="285750" indent="-285750">
              <a:lnSpc>
                <a:spcPct val="150000"/>
              </a:lnSpc>
              <a:buBlip>
                <a:blip r:embed="rId6"/>
              </a:buBlip>
            </a:pPr>
            <a:r>
              <a:rPr lang="hu-HU" dirty="0" smtClean="0"/>
              <a:t>1960-ban létrehozták az </a:t>
            </a:r>
            <a:r>
              <a:rPr lang="hu-HU" dirty="0" err="1" smtClean="0"/>
              <a:t>ARPANET-et</a:t>
            </a:r>
            <a:r>
              <a:rPr lang="hu-HU" dirty="0" smtClean="0"/>
              <a:t> ami egy kísérleti számítógép-hálózat</a:t>
            </a:r>
          </a:p>
          <a:p>
            <a:pPr marL="285750" indent="-285750">
              <a:lnSpc>
                <a:spcPct val="150000"/>
              </a:lnSpc>
              <a:buBlip>
                <a:blip r:embed="rId6"/>
              </a:buBlip>
            </a:pPr>
            <a:r>
              <a:rPr lang="hu-HU" dirty="0" smtClean="0"/>
              <a:t>1970-ben csatlakoztak főiskolások és egyetemisták is. Lehetővé tették a gépek együttműködését</a:t>
            </a:r>
          </a:p>
          <a:p>
            <a:pPr marL="285750" indent="-285750">
              <a:lnSpc>
                <a:spcPct val="150000"/>
              </a:lnSpc>
              <a:buBlip>
                <a:blip r:embed="rId6"/>
              </a:buBlip>
            </a:pPr>
            <a:r>
              <a:rPr lang="hu-HU" dirty="0" smtClean="0"/>
              <a:t>1973 első nemzetközi  kapcsolat az </a:t>
            </a:r>
            <a:r>
              <a:rPr lang="hu-HU" dirty="0" err="1" smtClean="0"/>
              <a:t>ARPANET-hez</a:t>
            </a:r>
            <a:endParaRPr lang="hu-HU" dirty="0"/>
          </a:p>
          <a:p>
            <a:pPr>
              <a:lnSpc>
                <a:spcPct val="150000"/>
              </a:lnSpc>
            </a:pPr>
            <a:r>
              <a:rPr lang="hu-HU" dirty="0" smtClean="0"/>
              <a:t>	- internet kialakulása</a:t>
            </a:r>
          </a:p>
          <a:p>
            <a:pPr marL="285750" indent="-285750">
              <a:lnSpc>
                <a:spcPct val="150000"/>
              </a:lnSpc>
              <a:buBlip>
                <a:blip r:embed="rId6"/>
              </a:buBlip>
            </a:pPr>
            <a:r>
              <a:rPr lang="hu-HU" dirty="0" smtClean="0"/>
              <a:t>1990-ben megszűnt az ARPANET</a:t>
            </a:r>
          </a:p>
          <a:p>
            <a:pPr marL="285750" indent="-285750">
              <a:lnSpc>
                <a:spcPct val="150000"/>
              </a:lnSpc>
              <a:buBlip>
                <a:blip r:embed="rId6"/>
              </a:buBlip>
            </a:pPr>
            <a:r>
              <a:rPr lang="hu-HU" dirty="0" smtClean="0"/>
              <a:t>1990-től az internet tovább fejlődik </a:t>
            </a:r>
            <a:endParaRPr lang="hu-HU" dirty="0"/>
          </a:p>
        </p:txBody>
      </p:sp>
      <p:sp>
        <p:nvSpPr>
          <p:cNvPr id="10" name="Akciógomb: Kezdő dia 9">
            <a:hlinkClick r:id="rId4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églalap 8"/>
          <p:cNvSpPr/>
          <p:nvPr/>
        </p:nvSpPr>
        <p:spPr>
          <a:xfrm>
            <a:off x="284403" y="1011929"/>
            <a:ext cx="85144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Az Internet  számítógépes hálózatok világhálózata, amely behálózza az egész Földet</a:t>
            </a:r>
            <a:r>
              <a:rPr lang="hu-HU" dirty="0" smtClean="0"/>
              <a:t>.</a:t>
            </a:r>
            <a:endParaRPr lang="hu-HU" dirty="0"/>
          </a:p>
        </p:txBody>
      </p:sp>
    </p:spTree>
    <p:extLst>
      <p:ext uri="{BB962C8B-B14F-4D97-AF65-F5344CB8AC3E}">
        <p14:creationId xmlns="" xmlns:p14="http://schemas.microsoft.com/office/powerpoint/2010/main" val="76394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10005"/>
            <a:ext cx="1584176" cy="181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101" y="3033799"/>
            <a:ext cx="2444245" cy="163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Ötszög 7">
            <a:hlinkClick r:id="rId4" action="ppaction://hlinksldjump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Ötszög 8">
            <a:hlinkClick r:id="rId5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tovább</a:t>
            </a:r>
            <a:endParaRPr lang="hu-HU" dirty="0"/>
          </a:p>
        </p:txBody>
      </p:sp>
      <p:sp>
        <p:nvSpPr>
          <p:cNvPr id="10" name="Szövegdoboz 9">
            <a:hlinkClick r:id="rId4" action="ppaction://hlinksldjump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vissza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205627" y="186211"/>
            <a:ext cx="666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XXI. század eszközei melyekkel bárhol, bármikor internetezhetünk.</a:t>
            </a:r>
            <a:endParaRPr lang="hu-H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655">
            <a:off x="5479369" y="1119200"/>
            <a:ext cx="2776516" cy="1560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6939240" y="288128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/>
              <a:t>Iphone</a:t>
            </a:r>
            <a:endParaRPr lang="hu-H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346" y="2563171"/>
            <a:ext cx="2233281" cy="145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zövegdoboz 5"/>
          <p:cNvSpPr txBox="1"/>
          <p:nvPr/>
        </p:nvSpPr>
        <p:spPr>
          <a:xfrm>
            <a:off x="2592389" y="459867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LAPTOP</a:t>
            </a:r>
            <a:endParaRPr lang="hu-HU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683568" y="3933056"/>
            <a:ext cx="1772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OKOSTELEFON</a:t>
            </a:r>
            <a:endParaRPr lang="hu-HU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041" y="3985695"/>
            <a:ext cx="2283114" cy="204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6194631" y="380102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TABLET</a:t>
            </a:r>
            <a:endParaRPr lang="hu-HU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299373"/>
            <a:ext cx="2468287" cy="1734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zövegdoboz 13"/>
          <p:cNvSpPr txBox="1"/>
          <p:nvPr/>
        </p:nvSpPr>
        <p:spPr>
          <a:xfrm>
            <a:off x="3124191" y="94538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TV</a:t>
            </a:r>
            <a:endParaRPr lang="hu-HU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2590490" y="537505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Asztali számítógép</a:t>
            </a:r>
            <a:endParaRPr lang="hu-HU" dirty="0"/>
          </a:p>
        </p:txBody>
      </p:sp>
      <p:sp>
        <p:nvSpPr>
          <p:cNvPr id="21" name="Akciógomb: Kezdő dia 20">
            <a:hlinkClick r:id="rId11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203940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4" grpId="0"/>
      <p:bldP spid="14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769742" y="238740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>
                <a:solidFill>
                  <a:schemeClr val="accent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Cooper Black" pitchFamily="18" charset="0"/>
              </a:rPr>
              <a:t>Az internetnek vannak jó és rossz oldalai is.</a:t>
            </a:r>
            <a:endParaRPr lang="hu-HU" dirty="0">
              <a:solidFill>
                <a:schemeClr val="accent1"/>
              </a:solidFill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Ötszög 13">
            <a:hlinkClick r:id="rId2" action="ppaction://hlinksldjump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" name="Ötszög 2">
            <a:hlinkClick r:id="rId3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tovább</a:t>
            </a:r>
            <a:endParaRPr lang="hu-HU" dirty="0"/>
          </a:p>
        </p:txBody>
      </p:sp>
      <p:sp>
        <p:nvSpPr>
          <p:cNvPr id="8" name="Szövegdoboz 7">
            <a:hlinkClick r:id="rId2" action="ppaction://hlinksldjump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vissza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800413" y="1433480"/>
            <a:ext cx="9270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u-HU" i="1" u="sng" dirty="0">
                <a:latin typeface="Arial Black" pitchFamily="34" charset="0"/>
              </a:rPr>
              <a:t>Előnyei</a:t>
            </a:r>
            <a:r>
              <a:rPr lang="hu-HU" i="1" u="sng" dirty="0"/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"/>
            </a:pPr>
            <a:r>
              <a:rPr lang="hu-HU" dirty="0"/>
              <a:t>Új információkat szerezhetünk melyeket még nem tudunk,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"/>
            </a:pPr>
            <a:r>
              <a:rPr lang="hu-HU" dirty="0"/>
              <a:t>A nagy világ új híreit,eseményeit követhetjük nyomon,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"/>
            </a:pPr>
            <a:r>
              <a:rPr lang="hu-HU" dirty="0"/>
              <a:t>Zenéket hallgathatunk,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"/>
            </a:pPr>
            <a:r>
              <a:rPr lang="hu-HU" dirty="0"/>
              <a:t>Visszanézhetünk TV műsorokat,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"/>
            </a:pPr>
            <a:r>
              <a:rPr lang="hu-HU" dirty="0"/>
              <a:t>Távoli barátainkkal, ismerőseinkkel levelezhetünk, tarthatjuk a kapcsolatot,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"/>
            </a:pPr>
            <a:r>
              <a:rPr lang="hu-HU" dirty="0"/>
              <a:t>Ma már hivatalos ügyeinket is intézhetjük interneten,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"/>
            </a:pPr>
            <a:r>
              <a:rPr lang="hu-HU" dirty="0"/>
              <a:t>Otthonról kényelmesen vásásrohadtunk.</a:t>
            </a:r>
          </a:p>
        </p:txBody>
      </p:sp>
      <p:sp>
        <p:nvSpPr>
          <p:cNvPr id="11" name="Akciógomb: Kezdő dia 10">
            <a:hlinkClick r:id="rId5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61095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rId2" action="ppaction://hlinksldjump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rId3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rId2" action="ppaction://hlinksldjump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1003278" y="908720"/>
            <a:ext cx="716396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u-HU" i="1" u="sng" dirty="0">
                <a:latin typeface="Arial Black" pitchFamily="34" charset="0"/>
              </a:rPr>
              <a:t>Hátrányai: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"/>
            </a:pPr>
            <a:r>
              <a:rPr lang="hu-HU" dirty="0"/>
              <a:t>Személyes adataink kiadásával visszaélhetnek s felhasználhatják </a:t>
            </a:r>
            <a:r>
              <a:rPr lang="hu-HU" dirty="0" smtClean="0"/>
              <a:t>ellenünk: zaklatás, betörés…</a:t>
            </a:r>
            <a:endParaRPr lang="hu-HU" dirty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"/>
            </a:pPr>
            <a:r>
              <a:rPr lang="hu-HU" dirty="0"/>
              <a:t>Számos olyan hirdetés van fent az interneten melyeknek akár </a:t>
            </a:r>
            <a:r>
              <a:rPr lang="hu-HU" dirty="0" smtClean="0"/>
              <a:t>semmi </a:t>
            </a:r>
            <a:r>
              <a:rPr lang="hu-HU" dirty="0"/>
              <a:t>valóságalapjuk sincsen és csak átverések,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"/>
            </a:pPr>
            <a:r>
              <a:rPr lang="hu-HU" dirty="0"/>
              <a:t>Rosszakarók számos kártevőt terjesztenek az interneten.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"/>
            </a:pPr>
            <a:r>
              <a:rPr lang="hu-HU" dirty="0"/>
              <a:t>Megszűnnek a családi beszélgetések, az emberi kapcsolatok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"/>
            </a:pPr>
            <a:r>
              <a:rPr lang="hu-HU" dirty="0"/>
              <a:t>A gyerekek agresszív játékokkal játszanak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"/>
            </a:pPr>
            <a:r>
              <a:rPr lang="hu-HU" dirty="0"/>
              <a:t>Az egészségre is ártalmas lehet, káros a </a:t>
            </a:r>
            <a:r>
              <a:rPr lang="hu-HU" dirty="0" smtClean="0"/>
              <a:t>szemnek</a:t>
            </a:r>
            <a:r>
              <a:rPr lang="hu-HU" dirty="0"/>
              <a:t> </a:t>
            </a:r>
            <a:r>
              <a:rPr lang="hu-HU" dirty="0" smtClean="0"/>
              <a:t>és gerincbetegséget okozhat.</a:t>
            </a:r>
            <a:endParaRPr lang="hu-HU" dirty="0"/>
          </a:p>
        </p:txBody>
      </p:sp>
      <p:sp>
        <p:nvSpPr>
          <p:cNvPr id="12" name="Akciógomb: Kezdő dia 11">
            <a:hlinkClick r:id="rId5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473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83568" y="1340768"/>
            <a:ext cx="792088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u-HU" b="1" dirty="0" smtClean="0"/>
              <a:t>játékszenvedély </a:t>
            </a:r>
          </a:p>
          <a:p>
            <a:pPr>
              <a:lnSpc>
                <a:spcPct val="150000"/>
              </a:lnSpc>
            </a:pPr>
            <a:r>
              <a:rPr lang="hu-HU" b="1" dirty="0" smtClean="0"/>
              <a:t>rossz közérzet, sóvárgás: </a:t>
            </a:r>
            <a:r>
              <a:rPr lang="hu-HU" dirty="0" smtClean="0"/>
              <a:t>a gondolatok egyre gyakrabban forognak a játék körül</a:t>
            </a:r>
          </a:p>
          <a:p>
            <a:pPr>
              <a:lnSpc>
                <a:spcPct val="150000"/>
              </a:lnSpc>
            </a:pPr>
            <a:r>
              <a:rPr lang="hu-HU" b="1" dirty="0" smtClean="0"/>
              <a:t>hanyagolás</a:t>
            </a:r>
            <a:r>
              <a:rPr lang="hu-HU" b="1" dirty="0"/>
              <a:t>: </a:t>
            </a:r>
            <a:r>
              <a:rPr lang="hu-HU" dirty="0"/>
              <a:t>kapcsolatok elsorvadása, a magánélet az Internetre szűkül</a:t>
            </a:r>
          </a:p>
          <a:p>
            <a:pPr>
              <a:lnSpc>
                <a:spcPct val="150000"/>
              </a:lnSpc>
            </a:pPr>
            <a:r>
              <a:rPr lang="hu-HU" b="1" dirty="0"/>
              <a:t>információ-túladagolás: </a:t>
            </a:r>
            <a:r>
              <a:rPr lang="hu-HU" dirty="0"/>
              <a:t>csillapíthatatlan információéhség, újabb és újabb dokumentumok megismerésének beteges </a:t>
            </a:r>
            <a:r>
              <a:rPr lang="hu-HU" dirty="0" smtClean="0"/>
              <a:t>kényszere</a:t>
            </a:r>
          </a:p>
          <a:p>
            <a:pPr>
              <a:lnSpc>
                <a:spcPct val="150000"/>
              </a:lnSpc>
            </a:pPr>
            <a:r>
              <a:rPr lang="hu-HU" b="1" dirty="0" smtClean="0"/>
              <a:t>számítógép-mánia</a:t>
            </a:r>
            <a:r>
              <a:rPr lang="hu-HU" dirty="0"/>
              <a:t>: a játékok mértéktelen fogyasztása programozási mániává alakul</a:t>
            </a:r>
          </a:p>
        </p:txBody>
      </p:sp>
      <p:sp>
        <p:nvSpPr>
          <p:cNvPr id="3" name="Téglalap 2"/>
          <p:cNvSpPr/>
          <p:nvPr/>
        </p:nvSpPr>
        <p:spPr>
          <a:xfrm>
            <a:off x="2339752" y="129166"/>
            <a:ext cx="4244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Pszichikai </a:t>
            </a:r>
            <a:r>
              <a:rPr lang="hu-H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változások</a:t>
            </a:r>
            <a:r>
              <a:rPr lang="hu-H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 </a:t>
            </a:r>
            <a:r>
              <a:rPr lang="hu-H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függőség</a:t>
            </a:r>
            <a:endParaRPr lang="hu-H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4" name="Kép 3" descr="images (50)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4473116"/>
            <a:ext cx="1872208" cy="1512168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69639"/>
            <a:ext cx="2736304" cy="2319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kciógomb: Kezdő dia 5">
            <a:hlinkClick r:id="rId4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prstClr val="white"/>
              </a:solidFill>
            </a:endParaRPr>
          </a:p>
        </p:txBody>
      </p:sp>
      <p:sp>
        <p:nvSpPr>
          <p:cNvPr id="8" name="Ötszög 7">
            <a:hlinkClick r:id="rId5" action="ppaction://hlinksldjump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9" name="Ötszög 8">
            <a:hlinkClick r:id="rId6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tovább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hlinkClick r:id="rId5" action="ppaction://hlinksldjump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prstClr val="white"/>
                </a:solidFill>
              </a:rPr>
              <a:t>vissza</a:t>
            </a:r>
            <a:endParaRPr lang="hu-H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797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Ötszög 8">
            <a:hlinkClick r:id="rId3" action="ppaction://hlinksldjump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0" name="Ötszög 9">
            <a:hlinkClick r:id="rId4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tovább</a:t>
            </a:r>
            <a:endParaRPr lang="hu-HU" dirty="0"/>
          </a:p>
        </p:txBody>
      </p:sp>
      <p:sp>
        <p:nvSpPr>
          <p:cNvPr id="11" name="Szövegdoboz 10">
            <a:hlinkClick r:id="rId3" action="ppaction://hlinksldjump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vissza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788806" y="3978038"/>
            <a:ext cx="63045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hu-HU" dirty="0" smtClean="0"/>
              <a:t>Számos videó van fent az interneten melyek az átverésekről szólnak, egy-egy történetet mesélnek el vagy akár a megelőzésükre készült oktatató filmekből is jó párat találhatunk.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764886" y="640875"/>
            <a:ext cx="693949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u-HU" dirty="0" smtClean="0"/>
              <a:t>Amanda Toldd is az internet áldozata. Igaz, tett pár rossz dolgot, de meg is bánta őket. Az emberek mégis végig elítélték, nem hagyták...</a:t>
            </a:r>
          </a:p>
          <a:p>
            <a:pPr>
              <a:lnSpc>
                <a:spcPct val="150000"/>
              </a:lnSpc>
            </a:pPr>
            <a:r>
              <a:rPr lang="hu-HU" dirty="0" smtClean="0"/>
              <a:t>Amanda Toldd belehalt a sok gyötrelembe. </a:t>
            </a:r>
            <a:endParaRPr lang="hu-HU" dirty="0"/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12" name="Akciógomb: Kezdő dia 11">
            <a:hlinkClick r:id="rId6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Szövegdoboz 3"/>
          <p:cNvSpPr txBox="1"/>
          <p:nvPr/>
        </p:nvSpPr>
        <p:spPr>
          <a:xfrm>
            <a:off x="850259" y="2600037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Legyen tanulság számunkra az Ő története.</a:t>
            </a:r>
            <a:endParaRPr lang="hu-HU" dirty="0"/>
          </a:p>
        </p:txBody>
      </p:sp>
      <p:sp>
        <p:nvSpPr>
          <p:cNvPr id="15" name="Lekerekített téglalap 14"/>
          <p:cNvSpPr/>
          <p:nvPr/>
        </p:nvSpPr>
        <p:spPr>
          <a:xfrm>
            <a:off x="5436096" y="1988840"/>
            <a:ext cx="2808312" cy="1872208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16845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37112"/>
            <a:ext cx="1457327" cy="16422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4" name="Szövegdoboz 3"/>
          <p:cNvSpPr txBox="1"/>
          <p:nvPr/>
        </p:nvSpPr>
        <p:spPr>
          <a:xfrm>
            <a:off x="1115616" y="836712"/>
            <a:ext cx="6768752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hu-HU" b="1" dirty="0" smtClean="0"/>
              <a:t>Milyen pszichikai változások következhetnek be a sok internethasználat miatt?</a:t>
            </a:r>
          </a:p>
          <a:p>
            <a:pPr marL="342900" indent="-342900">
              <a:lnSpc>
                <a:spcPct val="150000"/>
              </a:lnSpc>
            </a:pPr>
            <a:endParaRPr lang="hu-HU" dirty="0" smtClean="0"/>
          </a:p>
          <a:p>
            <a:pPr>
              <a:lnSpc>
                <a:spcPct val="150000"/>
              </a:lnSpc>
            </a:pPr>
            <a:r>
              <a:rPr lang="hu-HU" dirty="0" smtClean="0"/>
              <a:t>játékszenvedély , rossz közérzet, sóvárgás, hanyagolás, információ-túladagolás, számítógép-mánia</a:t>
            </a:r>
          </a:p>
          <a:p>
            <a:pPr marL="342900" indent="-342900"/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8100392" y="5363072"/>
            <a:ext cx="76333" cy="1494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Ötszög 7">
            <a:hlinkClick r:id="rId3" action="ppaction://hlinksldjump"/>
          </p:cNvPr>
          <p:cNvSpPr/>
          <p:nvPr/>
        </p:nvSpPr>
        <p:spPr>
          <a:xfrm rot="10800000">
            <a:off x="7240620" y="5920993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Ötszög 8">
            <a:hlinkClick r:id="rId4" action="ppaction://hlinksldjump"/>
          </p:cNvPr>
          <p:cNvSpPr/>
          <p:nvPr/>
        </p:nvSpPr>
        <p:spPr>
          <a:xfrm>
            <a:off x="8100391" y="5559724"/>
            <a:ext cx="936105" cy="365368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tovább</a:t>
            </a:r>
            <a:endParaRPr lang="hu-HU" dirty="0"/>
          </a:p>
        </p:txBody>
      </p:sp>
      <p:sp>
        <p:nvSpPr>
          <p:cNvPr id="10" name="Szövegdoboz 9">
            <a:hlinkClick r:id="rId3" action="ppaction://hlinksldjump"/>
          </p:cNvPr>
          <p:cNvSpPr txBox="1"/>
          <p:nvPr/>
        </p:nvSpPr>
        <p:spPr>
          <a:xfrm>
            <a:off x="7383809" y="5920993"/>
            <a:ext cx="7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vissza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330" y="4665332"/>
            <a:ext cx="1062674" cy="1253955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2224561" y="260648"/>
            <a:ext cx="4622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Az internet története, bevezetés - Teszt 1.</a:t>
            </a:r>
          </a:p>
        </p:txBody>
      </p:sp>
      <p:sp>
        <p:nvSpPr>
          <p:cNvPr id="21" name="Akciógomb: Kezdő dia 20">
            <a:hlinkClick r:id="rId6" action="ppaction://hlinksldjump" highlightClick="1"/>
          </p:cNvPr>
          <p:cNvSpPr/>
          <p:nvPr/>
        </p:nvSpPr>
        <p:spPr>
          <a:xfrm>
            <a:off x="4067944" y="6290325"/>
            <a:ext cx="792088" cy="56952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Téglalap 11"/>
          <p:cNvSpPr/>
          <p:nvPr/>
        </p:nvSpPr>
        <p:spPr>
          <a:xfrm>
            <a:off x="2771800" y="2924944"/>
            <a:ext cx="6858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hu-HU" dirty="0" smtClean="0">
                <a:solidFill>
                  <a:prstClr val="black"/>
                </a:solidFill>
                <a:latin typeface="Comic Sans MS" pitchFamily="66" charset="0"/>
              </a:rPr>
              <a:t>2) Milyen események voltak 1956-ban?</a:t>
            </a:r>
          </a:p>
          <a:p>
            <a:pPr lvl="0">
              <a:lnSpc>
                <a:spcPct val="150000"/>
              </a:lnSpc>
            </a:pPr>
            <a:endParaRPr lang="hu-HU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0">
              <a:lnSpc>
                <a:spcPct val="150000"/>
              </a:lnSpc>
            </a:pPr>
            <a:r>
              <a:rPr lang="hu-HU" dirty="0" smtClean="0">
                <a:solidFill>
                  <a:prstClr val="black"/>
                </a:solidFill>
              </a:rPr>
              <a:t>A Szovjetunió fellőtte az első műholdat (Szputnyik)</a:t>
            </a:r>
          </a:p>
          <a:p>
            <a:pPr lvl="0">
              <a:lnSpc>
                <a:spcPct val="150000"/>
              </a:lnSpc>
            </a:pPr>
            <a:r>
              <a:rPr lang="hu-HU" dirty="0" smtClean="0">
                <a:solidFill>
                  <a:prstClr val="black"/>
                </a:solidFill>
              </a:rPr>
              <a:t>Az Egyesült Államok létrehozta az </a:t>
            </a:r>
            <a:r>
              <a:rPr lang="hu-HU" dirty="0" err="1" smtClean="0">
                <a:solidFill>
                  <a:prstClr val="black"/>
                </a:solidFill>
              </a:rPr>
              <a:t>APRA-t</a:t>
            </a:r>
            <a:r>
              <a:rPr lang="hu-HU" dirty="0" smtClean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03940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ajzszög">
  <a:themeElements>
    <a:clrScheme name="Rajzszög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Rajzszög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jzszö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_Rajzszög">
  <a:themeElements>
    <a:clrScheme name="Rajzszög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Rajzszög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jzszö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Rajzszög">
  <a:themeElements>
    <a:clrScheme name="Rajzszög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Rajzszög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jzszö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Rajzszög">
  <a:themeElements>
    <a:clrScheme name="Rajzszög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Rajzszög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jzszö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Rajzszög">
  <a:themeElements>
    <a:clrScheme name="Rajzszög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Rajzszög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jzszö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Rajzszög">
  <a:themeElements>
    <a:clrScheme name="Rajzszög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Rajzszög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jzszö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9_Rajzszög">
  <a:themeElements>
    <a:clrScheme name="Rajzszög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Rajzszög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jzszö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1_Rajzszög">
  <a:themeElements>
    <a:clrScheme name="Rajzszög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Rajzszög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jzszö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2_Rajzszög">
  <a:themeElements>
    <a:clrScheme name="Rajzszög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Rajzszög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jzszö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Rajzszög">
  <a:themeElements>
    <a:clrScheme name="Rajzszög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Rajzszög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jzszö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1486</TotalTime>
  <Words>1644</Words>
  <Application>Microsoft Office PowerPoint</Application>
  <PresentationFormat>Diavetítés a képernyőre (4:3 oldalarány)</PresentationFormat>
  <Paragraphs>284</Paragraphs>
  <Slides>28</Slides>
  <Notes>2</Notes>
  <HiddenSlides>0</HiddenSlides>
  <MMClips>1</MMClips>
  <ScaleCrop>false</ScaleCrop>
  <HeadingPairs>
    <vt:vector size="4" baseType="variant">
      <vt:variant>
        <vt:lpstr>Téma</vt:lpstr>
      </vt:variant>
      <vt:variant>
        <vt:i4>10</vt:i4>
      </vt:variant>
      <vt:variant>
        <vt:lpstr>Diacímek</vt:lpstr>
      </vt:variant>
      <vt:variant>
        <vt:i4>28</vt:i4>
      </vt:variant>
    </vt:vector>
  </HeadingPairs>
  <TitlesOfParts>
    <vt:vector size="38" baseType="lpstr">
      <vt:lpstr>Rajzszög</vt:lpstr>
      <vt:lpstr>5_Rajzszög</vt:lpstr>
      <vt:lpstr>6_Rajzszög</vt:lpstr>
      <vt:lpstr>7_Rajzszög</vt:lpstr>
      <vt:lpstr>8_Rajzszög</vt:lpstr>
      <vt:lpstr>9_Rajzszög</vt:lpstr>
      <vt:lpstr>11_Rajzszög</vt:lpstr>
      <vt:lpstr>12_Rajzszög</vt:lpstr>
      <vt:lpstr>1_Rajzszög</vt:lpstr>
      <vt:lpstr>3_Rajzszög</vt:lpstr>
      <vt:lpstr>Az internet veszélyei</vt:lpstr>
      <vt:lpstr>2. dia</vt:lpstr>
      <vt:lpstr>3. dia</vt:lpstr>
      <vt:lpstr>4. dia</vt:lpstr>
      <vt:lpstr>5. dia</vt:lpstr>
      <vt:lpstr>6. dia</vt:lpstr>
      <vt:lpstr>7. dia</vt:lpstr>
      <vt:lpstr>8. dia</vt:lpstr>
      <vt:lpstr>9. dia</vt:lpstr>
      <vt:lpstr>10. dia</vt:lpstr>
      <vt:lpstr>11. dia</vt:lpstr>
      <vt:lpstr>12. dia</vt:lpstr>
      <vt:lpstr>13. dia</vt:lpstr>
      <vt:lpstr>14. dia</vt:lpstr>
      <vt:lpstr>15. dia</vt:lpstr>
      <vt:lpstr>16. dia</vt:lpstr>
      <vt:lpstr>17. dia</vt:lpstr>
      <vt:lpstr>18. dia</vt:lpstr>
      <vt:lpstr>19. dia</vt:lpstr>
      <vt:lpstr>20. dia</vt:lpstr>
      <vt:lpstr>21. dia</vt:lpstr>
      <vt:lpstr>22. dia</vt:lpstr>
      <vt:lpstr>23. dia</vt:lpstr>
      <vt:lpstr>24. dia</vt:lpstr>
      <vt:lpstr>25. dia</vt:lpstr>
      <vt:lpstr>26. dia</vt:lpstr>
      <vt:lpstr>27. dia</vt:lpstr>
      <vt:lpstr>28.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internet veszélyei</dc:title>
  <dc:creator>Notebook</dc:creator>
  <cp:lastModifiedBy>Ravasz</cp:lastModifiedBy>
  <cp:revision>152</cp:revision>
  <dcterms:created xsi:type="dcterms:W3CDTF">2013-03-04T18:06:26Z</dcterms:created>
  <dcterms:modified xsi:type="dcterms:W3CDTF">2013-03-17T19:28:18Z</dcterms:modified>
</cp:coreProperties>
</file>