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84" r:id="rId2"/>
    <p:sldId id="257" r:id="rId3"/>
    <p:sldId id="258" r:id="rId4"/>
    <p:sldId id="264" r:id="rId5"/>
    <p:sldId id="266" r:id="rId6"/>
    <p:sldId id="271" r:id="rId7"/>
    <p:sldId id="268" r:id="rId8"/>
    <p:sldId id="272" r:id="rId9"/>
    <p:sldId id="263" r:id="rId10"/>
    <p:sldId id="273" r:id="rId11"/>
    <p:sldId id="261" r:id="rId12"/>
    <p:sldId id="267" r:id="rId13"/>
    <p:sldId id="262" r:id="rId14"/>
    <p:sldId id="265" r:id="rId15"/>
    <p:sldId id="276" r:id="rId16"/>
    <p:sldId id="278" r:id="rId17"/>
    <p:sldId id="277" r:id="rId18"/>
    <p:sldId id="270" r:id="rId19"/>
    <p:sldId id="282" r:id="rId20"/>
    <p:sldId id="288" r:id="rId21"/>
    <p:sldId id="283" r:id="rId22"/>
    <p:sldId id="281" r:id="rId23"/>
    <p:sldId id="279" r:id="rId24"/>
    <p:sldId id="280" r:id="rId25"/>
    <p:sldId id="287" r:id="rId26"/>
    <p:sldId id="290" r:id="rId27"/>
    <p:sldId id="289" r:id="rId28"/>
    <p:sldId id="286" r:id="rId29"/>
    <p:sldId id="285" r:id="rId3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AA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6" autoAdjust="0"/>
    <p:restoredTop sz="94638" autoAdjust="0"/>
  </p:normalViewPr>
  <p:slideViewPr>
    <p:cSldViewPr>
      <p:cViewPr>
        <p:scale>
          <a:sx n="90" d="100"/>
          <a:sy n="90" d="100"/>
        </p:scale>
        <p:origin x="-1068" y="24"/>
      </p:cViewPr>
      <p:guideLst>
        <p:guide orient="horz" pos="2160"/>
        <p:guide pos="2880"/>
      </p:guideLst>
    </p:cSldViewPr>
  </p:slideViewPr>
  <p:outlineViewPr>
    <p:cViewPr>
      <p:scale>
        <a:sx n="33" d="100"/>
        <a:sy n="33" d="100"/>
      </p:scale>
      <p:origin x="0" y="287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FF0BE-3691-4772-AE99-C9B9DF325F46}" type="datetimeFigureOut">
              <a:rPr lang="hu-HU" smtClean="0"/>
              <a:pPr/>
              <a:t>2013.03.16.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25E67-7642-495D-A99E-CF4094E7E838}"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hu.wikipedia.org/" TargetMode="External"/><Relationship Id="rId3" Type="http://schemas.openxmlformats.org/officeDocument/2006/relationships/hyperlink" Target="http://techcorner.hu/computerworld/miert-ne-lopjunk-kepeket-a-neten.html" TargetMode="External"/><Relationship Id="rId7" Type="http://schemas.openxmlformats.org/officeDocument/2006/relationships/hyperlink" Target="http://www.harmonet.hu/csalad_otthon/62845-az-internet-veszelyei-a-z-generaciora.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ecurityresponse.symantec.com/hu/hu/norton/products/library/article.jsp?aid=whos_tracking_your_web_surfing_habits" TargetMode="External"/><Relationship Id="rId11" Type="http://schemas.openxmlformats.org/officeDocument/2006/relationships/hyperlink" Target="http://ec.europa.eu/justice/data-protection/index_hu.htm" TargetMode="External"/><Relationship Id="rId5" Type="http://schemas.openxmlformats.org/officeDocument/2006/relationships/hyperlink" Target="http://nav.gov.hu/print/nav/ebevallas/ugyfelkapu/abev-gyik/bongeszok_hasznalata.html" TargetMode="External"/><Relationship Id="rId10" Type="http://schemas.openxmlformats.org/officeDocument/2006/relationships/hyperlink" Target="http://tozsdeforum.hu/gazdasag/postacim-is-lehetne-a-facebook-vagy-twitter-profil/" TargetMode="External"/><Relationship Id="rId4" Type="http://schemas.openxmlformats.org/officeDocument/2006/relationships/hyperlink" Target="http://www.origo.hu/techbazis/internet/20080317-blog-honlap-es-a-szerzoi-jog.html" TargetMode="External"/><Relationship Id="rId9" Type="http://schemas.openxmlformats.org/officeDocument/2006/relationships/hyperlink" Target="http://5b.hu/a-chateles-veszelye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9525E67-7642-495D-A99E-CF4094E7E838}" type="slidenum">
              <a:rPr lang="hu-HU" smtClean="0"/>
              <a:pPr/>
              <a:t>11</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sz="1200" dirty="0" smtClean="0">
                <a:hlinkClick r:id="rId3"/>
              </a:rPr>
              <a:t>http://techcorner.hu/computerworld/miert-ne-lopjunk-kepeket-a-neten.html</a:t>
            </a:r>
            <a:endParaRPr lang="hu-HU" sz="1200" dirty="0" smtClean="0"/>
          </a:p>
          <a:p>
            <a:r>
              <a:rPr lang="hu-HU" sz="1200" dirty="0" smtClean="0">
                <a:hlinkClick r:id="rId4"/>
              </a:rPr>
              <a:t>http://www.origo.hu/techbazis/internet/20080317-blog-honlap-es-a-szerzoi-jog.html</a:t>
            </a:r>
            <a:endParaRPr lang="hu-HU" sz="1200" dirty="0" smtClean="0"/>
          </a:p>
          <a:p>
            <a:r>
              <a:rPr lang="hu-HU" sz="1200" dirty="0" smtClean="0">
                <a:hlinkClick r:id="rId5"/>
              </a:rPr>
              <a:t>http://nav.gov.hu/print/nav/ebevallas/ugyfelkapu/abev-gyik/bongeszok_hasznalata.html</a:t>
            </a:r>
            <a:endParaRPr lang="hu-HU" sz="1200" dirty="0" smtClean="0"/>
          </a:p>
          <a:p>
            <a:r>
              <a:rPr lang="hu-HU" sz="1200" dirty="0" smtClean="0">
                <a:hlinkClick r:id="rId6"/>
              </a:rPr>
              <a:t>http://securityresponse.symantec.com/hu/hu/norton/products/library/article.jsp?aid=whos_tracking_your_web_surfing_habits</a:t>
            </a:r>
            <a:endParaRPr lang="hu-HU" sz="1200" dirty="0" smtClean="0"/>
          </a:p>
          <a:p>
            <a:r>
              <a:rPr lang="hu-HU" sz="1200" u="sng" dirty="0" smtClean="0">
                <a:hlinkClick r:id="rId7"/>
              </a:rPr>
              <a:t>http://www.harmonet.hu/csalad_otthon/62845-az-internet-veszelyei-a-z-generaciora.html</a:t>
            </a:r>
            <a:endParaRPr lang="hu-HU" sz="1200" dirty="0" smtClean="0"/>
          </a:p>
          <a:p>
            <a:r>
              <a:rPr lang="hu-HU" sz="1200" dirty="0" smtClean="0">
                <a:hlinkClick r:id="rId8"/>
              </a:rPr>
              <a:t>http://hu.wikipedia.org</a:t>
            </a:r>
            <a:endParaRPr lang="hu-HU" sz="1200" dirty="0" smtClean="0"/>
          </a:p>
          <a:p>
            <a:r>
              <a:rPr lang="hu-HU" sz="1200" dirty="0" smtClean="0">
                <a:hlinkClick r:id="rId9"/>
              </a:rPr>
              <a:t>http://5b.hu/</a:t>
            </a:r>
            <a:r>
              <a:rPr lang="hu-HU" sz="1200" dirty="0" err="1" smtClean="0">
                <a:hlinkClick r:id="rId9"/>
              </a:rPr>
              <a:t>a-chateles-veszelyei</a:t>
            </a:r>
            <a:r>
              <a:rPr lang="hu-HU" sz="1200" dirty="0" smtClean="0">
                <a:hlinkClick r:id="rId9"/>
              </a:rPr>
              <a:t>/</a:t>
            </a:r>
            <a:endParaRPr lang="hu-HU" sz="1200" dirty="0" smtClean="0"/>
          </a:p>
          <a:p>
            <a:r>
              <a:rPr lang="hu-HU" sz="1200" dirty="0" smtClean="0">
                <a:hlinkClick r:id="rId10"/>
              </a:rPr>
              <a:t>http://tozsdeforum.hu/gazdasag/postacim-is-lehetne-a-facebook-vagy-twitter-profil/</a:t>
            </a:r>
            <a:endParaRPr lang="hu-HU" sz="1200" dirty="0" smtClean="0"/>
          </a:p>
          <a:p>
            <a:r>
              <a:rPr lang="hu-HU" sz="1200" dirty="0" smtClean="0">
                <a:hlinkClick r:id="rId11"/>
              </a:rPr>
              <a:t>http://ec.europa.eu/justice/data-protection/index_hu.htm</a:t>
            </a:r>
            <a:endParaRPr lang="hu-H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hu-HU" sz="1200" dirty="0" smtClean="0">
                <a:hlinkClick r:id="rId10"/>
              </a:rPr>
              <a:t>http://tozsdeforum.hu/gazdasag/postacim-is-lehetne-a-facebook-vagy-twitter-profil/</a:t>
            </a:r>
            <a:endParaRPr lang="hu-HU" sz="1200" dirty="0" smtClean="0"/>
          </a:p>
          <a:p>
            <a:endParaRPr lang="hu-HU" dirty="0"/>
          </a:p>
        </p:txBody>
      </p:sp>
      <p:sp>
        <p:nvSpPr>
          <p:cNvPr id="4" name="Dia számának helye 3"/>
          <p:cNvSpPr>
            <a:spLocks noGrp="1"/>
          </p:cNvSpPr>
          <p:nvPr>
            <p:ph type="sldNum" sz="quarter" idx="10"/>
          </p:nvPr>
        </p:nvSpPr>
        <p:spPr/>
        <p:txBody>
          <a:bodyPr/>
          <a:lstStyle/>
          <a:p>
            <a:fld id="{F9525E67-7642-495D-A99E-CF4094E7E838}" type="slidenum">
              <a:rPr lang="hu-HU" smtClean="0"/>
              <a:pPr/>
              <a:t>28</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C2713C-C01D-4E99-B69B-7711E85E9438}"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C2713C-C01D-4E99-B69B-7711E85E9438}" type="slidenum">
              <a:rPr lang="hu-HU" smtClean="0"/>
              <a:pPr/>
              <a:t>‹#›</a:t>
            </a:fld>
            <a:endParaRPr lang="hu-HU"/>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lgn="l">
              <a:defRPr/>
            </a:lvl1pPr>
          </a:lstStyle>
          <a:p>
            <a:r>
              <a:rPr lang="hu-HU" dirty="0" smtClean="0"/>
              <a:t>Mintacím szerkesztése</a:t>
            </a:r>
            <a:endParaRPr lang="hu-HU" dirty="0"/>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AB49B135-7C74-4A0B-9A0C-2C9196135FEC}" type="datetimeFigureOut">
              <a:rPr lang="hu-HU" smtClean="0"/>
              <a:pPr/>
              <a:t>2013.03.16.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C2713C-C01D-4E99-B69B-7711E85E9438}" type="slidenum">
              <a:rPr lang="hu-HU" smtClean="0"/>
              <a:pPr/>
              <a:t>‹#›</a:t>
            </a:fld>
            <a:endParaRPr lang="hu-HU"/>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slide" Target="../slides/slide8.xml"/><Relationship Id="rId3" Type="http://schemas.openxmlformats.org/officeDocument/2006/relationships/slideLayout" Target="../slideLayouts/slideLayout3.xml"/><Relationship Id="rId21" Type="http://schemas.openxmlformats.org/officeDocument/2006/relationships/slide" Target="../slides/slide1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7.xml"/><Relationship Id="rId2" Type="http://schemas.openxmlformats.org/officeDocument/2006/relationships/slideLayout" Target="../slideLayouts/slideLayout2.xml"/><Relationship Id="rId16" Type="http://schemas.openxmlformats.org/officeDocument/2006/relationships/slide" Target="../slides/slide6.xml"/><Relationship Id="rId20" Type="http://schemas.openxmlformats.org/officeDocument/2006/relationships/slide" Target="../slides/slide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23" Type="http://schemas.openxmlformats.org/officeDocument/2006/relationships/slide" Target="../slides/slide24.xml"/><Relationship Id="rId10" Type="http://schemas.openxmlformats.org/officeDocument/2006/relationships/slideLayout" Target="../slideLayouts/slideLayout10.xml"/><Relationship Id="rId19" Type="http://schemas.openxmlformats.org/officeDocument/2006/relationships/slide" Target="../slides/slide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3.xml"/><Relationship Id="rId22" Type="http://schemas.openxmlformats.org/officeDocument/2006/relationships/slide" Target="../slides/slide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331640" y="476672"/>
            <a:ext cx="5832648" cy="576064"/>
          </a:xfrm>
          <a:prstGeom prst="rect">
            <a:avLst/>
          </a:prstGeom>
        </p:spPr>
        <p:txBody>
          <a:bodyPr vert="horz" lIns="91440" tIns="45720" rIns="91440" bIns="45720" rtlCol="0" anchor="ctr">
            <a:normAutofit/>
          </a:bodyPr>
          <a:lstStyle/>
          <a:p>
            <a:r>
              <a:rPr lang="hu-HU" dirty="0" smtClean="0"/>
              <a:t>Mintacím szerkesztése</a:t>
            </a:r>
            <a:endParaRPr lang="hu-HU" dirty="0"/>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B135-7C74-4A0B-9A0C-2C9196135FEC}" type="datetimeFigureOut">
              <a:rPr lang="hu-HU" smtClean="0"/>
              <a:pPr/>
              <a:t>2013.03.16.</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2713C-C01D-4E99-B69B-7711E85E9438}" type="slidenum">
              <a:rPr lang="hu-HU" smtClean="0"/>
              <a:pPr/>
              <a:t>‹#›</a:t>
            </a:fld>
            <a:endParaRPr lang="hu-HU"/>
          </a:p>
        </p:txBody>
      </p:sp>
      <p:pic>
        <p:nvPicPr>
          <p:cNvPr id="1026" name="Picture 2" descr="C:\Users\adam95\Pictures\123.png">
            <a:hlinkClick r:id="rId14" action="ppaction://hlinksldjump"/>
          </p:cNvPr>
          <p:cNvPicPr preferRelativeResize="0">
            <a:picLocks noChangeArrowheads="1"/>
          </p:cNvPicPr>
          <p:nvPr userDrawn="1"/>
        </p:nvPicPr>
        <p:blipFill>
          <a:blip r:embed="rId15" cstate="print"/>
          <a:srcRect/>
          <a:stretch>
            <a:fillRect/>
          </a:stretch>
        </p:blipFill>
        <p:spPr bwMode="auto">
          <a:xfrm>
            <a:off x="0" y="0"/>
            <a:ext cx="1403648" cy="360040"/>
          </a:xfrm>
          <a:prstGeom prst="rect">
            <a:avLst/>
          </a:prstGeom>
          <a:noFill/>
        </p:spPr>
      </p:pic>
      <p:pic>
        <p:nvPicPr>
          <p:cNvPr id="8" name="Picture 2" descr="C:\Users\adam95\Pictures\123.png">
            <a:hlinkClick r:id="rId16" action="ppaction://hlinksldjump"/>
          </p:cNvPr>
          <p:cNvPicPr preferRelativeResize="0">
            <a:picLocks noChangeArrowheads="1"/>
          </p:cNvPicPr>
          <p:nvPr userDrawn="1"/>
        </p:nvPicPr>
        <p:blipFill>
          <a:blip r:embed="rId15" cstate="print"/>
          <a:srcRect/>
          <a:stretch>
            <a:fillRect/>
          </a:stretch>
        </p:blipFill>
        <p:spPr bwMode="auto">
          <a:xfrm>
            <a:off x="1403648" y="0"/>
            <a:ext cx="864096" cy="360040"/>
          </a:xfrm>
          <a:prstGeom prst="rect">
            <a:avLst/>
          </a:prstGeom>
          <a:noFill/>
        </p:spPr>
      </p:pic>
      <p:pic>
        <p:nvPicPr>
          <p:cNvPr id="9" name="Picture 2" descr="C:\Users\adam95\Pictures\123.png">
            <a:hlinkClick r:id="rId17" action="ppaction://hlinksldjump"/>
          </p:cNvPr>
          <p:cNvPicPr preferRelativeResize="0">
            <a:picLocks noChangeArrowheads="1"/>
          </p:cNvPicPr>
          <p:nvPr userDrawn="1"/>
        </p:nvPicPr>
        <p:blipFill>
          <a:blip r:embed="rId15" cstate="print"/>
          <a:srcRect/>
          <a:stretch>
            <a:fillRect/>
          </a:stretch>
        </p:blipFill>
        <p:spPr bwMode="auto">
          <a:xfrm>
            <a:off x="2195736" y="0"/>
            <a:ext cx="576064" cy="360040"/>
          </a:xfrm>
          <a:prstGeom prst="rect">
            <a:avLst/>
          </a:prstGeom>
          <a:noFill/>
        </p:spPr>
      </p:pic>
      <p:pic>
        <p:nvPicPr>
          <p:cNvPr id="10" name="Picture 2" descr="C:\Users\adam95\Pictures\123.png">
            <a:hlinkClick r:id="rId18" action="ppaction://hlinksldjump"/>
          </p:cNvPr>
          <p:cNvPicPr preferRelativeResize="0">
            <a:picLocks noChangeArrowheads="1"/>
          </p:cNvPicPr>
          <p:nvPr userDrawn="1"/>
        </p:nvPicPr>
        <p:blipFill>
          <a:blip r:embed="rId15" cstate="print"/>
          <a:srcRect/>
          <a:stretch>
            <a:fillRect/>
          </a:stretch>
        </p:blipFill>
        <p:spPr bwMode="auto">
          <a:xfrm>
            <a:off x="2771800" y="0"/>
            <a:ext cx="576064" cy="360040"/>
          </a:xfrm>
          <a:prstGeom prst="rect">
            <a:avLst/>
          </a:prstGeom>
          <a:noFill/>
        </p:spPr>
      </p:pic>
      <p:pic>
        <p:nvPicPr>
          <p:cNvPr id="11" name="Picture 2" descr="C:\Users\adam95\Pictures\123.png">
            <a:hlinkClick r:id="rId19" action="ppaction://hlinksldjump"/>
          </p:cNvPr>
          <p:cNvPicPr preferRelativeResize="0">
            <a:picLocks noChangeArrowheads="1"/>
          </p:cNvPicPr>
          <p:nvPr userDrawn="1"/>
        </p:nvPicPr>
        <p:blipFill>
          <a:blip r:embed="rId15" cstate="print"/>
          <a:srcRect/>
          <a:stretch>
            <a:fillRect/>
          </a:stretch>
        </p:blipFill>
        <p:spPr bwMode="auto">
          <a:xfrm>
            <a:off x="3419872" y="0"/>
            <a:ext cx="864096" cy="360040"/>
          </a:xfrm>
          <a:prstGeom prst="rect">
            <a:avLst/>
          </a:prstGeom>
          <a:noFill/>
        </p:spPr>
      </p:pic>
      <p:pic>
        <p:nvPicPr>
          <p:cNvPr id="12" name="Picture 2" descr="C:\Users\adam95\Pictures\123.png">
            <a:hlinkClick r:id="rId20" action="ppaction://hlinksldjump"/>
          </p:cNvPr>
          <p:cNvPicPr preferRelativeResize="0">
            <a:picLocks noChangeArrowheads="1"/>
          </p:cNvPicPr>
          <p:nvPr userDrawn="1"/>
        </p:nvPicPr>
        <p:blipFill>
          <a:blip r:embed="rId15" cstate="print"/>
          <a:srcRect/>
          <a:stretch>
            <a:fillRect/>
          </a:stretch>
        </p:blipFill>
        <p:spPr bwMode="auto">
          <a:xfrm>
            <a:off x="4283968" y="0"/>
            <a:ext cx="648072" cy="360040"/>
          </a:xfrm>
          <a:prstGeom prst="rect">
            <a:avLst/>
          </a:prstGeom>
          <a:noFill/>
        </p:spPr>
      </p:pic>
      <p:pic>
        <p:nvPicPr>
          <p:cNvPr id="13" name="Picture 2" descr="C:\Users\adam95\Pictures\123.png">
            <a:hlinkClick r:id="rId21" action="ppaction://hlinksldjump"/>
          </p:cNvPr>
          <p:cNvPicPr preferRelativeResize="0">
            <a:picLocks noChangeArrowheads="1"/>
          </p:cNvPicPr>
          <p:nvPr userDrawn="1"/>
        </p:nvPicPr>
        <p:blipFill>
          <a:blip r:embed="rId15" cstate="print"/>
          <a:srcRect/>
          <a:stretch>
            <a:fillRect/>
          </a:stretch>
        </p:blipFill>
        <p:spPr bwMode="auto">
          <a:xfrm>
            <a:off x="4932040" y="0"/>
            <a:ext cx="792088" cy="360040"/>
          </a:xfrm>
          <a:prstGeom prst="rect">
            <a:avLst/>
          </a:prstGeom>
          <a:noFill/>
        </p:spPr>
      </p:pic>
      <p:pic>
        <p:nvPicPr>
          <p:cNvPr id="14" name="Picture 2" descr="C:\Users\adam95\Pictures\123.png">
            <a:hlinkClick r:id="rId22" action="ppaction://hlinksldjump"/>
          </p:cNvPr>
          <p:cNvPicPr preferRelativeResize="0">
            <a:picLocks noChangeArrowheads="1"/>
          </p:cNvPicPr>
          <p:nvPr userDrawn="1"/>
        </p:nvPicPr>
        <p:blipFill>
          <a:blip r:embed="rId15" cstate="print"/>
          <a:srcRect/>
          <a:stretch>
            <a:fillRect/>
          </a:stretch>
        </p:blipFill>
        <p:spPr bwMode="auto">
          <a:xfrm>
            <a:off x="5724128" y="0"/>
            <a:ext cx="1152128" cy="360040"/>
          </a:xfrm>
          <a:prstGeom prst="rect">
            <a:avLst/>
          </a:prstGeom>
          <a:noFill/>
        </p:spPr>
      </p:pic>
      <p:pic>
        <p:nvPicPr>
          <p:cNvPr id="15" name="Picture 2" descr="C:\Users\adam95\Pictures\123.png">
            <a:hlinkClick r:id="rId23" action="ppaction://hlinksldjump"/>
          </p:cNvPr>
          <p:cNvPicPr preferRelativeResize="0">
            <a:picLocks noChangeArrowheads="1"/>
          </p:cNvPicPr>
          <p:nvPr userDrawn="1"/>
        </p:nvPicPr>
        <p:blipFill>
          <a:blip r:embed="rId15" cstate="print"/>
          <a:srcRect/>
          <a:stretch>
            <a:fillRect/>
          </a:stretch>
        </p:blipFill>
        <p:spPr bwMode="auto">
          <a:xfrm>
            <a:off x="6876256" y="0"/>
            <a:ext cx="1368152" cy="36004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25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notesSlide" Target="../notesSlides/notesSlide1.xml"/><Relationship Id="rId7"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themeOverride" Target="../theme/themeOverride12.xml"/><Relationship Id="rId6" Type="http://schemas.openxmlformats.org/officeDocument/2006/relationships/image" Target="../media/image31.wmf"/><Relationship Id="rId5" Type="http://schemas.openxmlformats.org/officeDocument/2006/relationships/hyperlink" Target="http://www.youtube.com/watch?v=WKKXo5woHCE" TargetMode="Externa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3.png"/><Relationship Id="rId7" Type="http://schemas.openxmlformats.org/officeDocument/2006/relationships/slide" Target="slide15.xml"/><Relationship Id="rId2" Type="http://schemas.openxmlformats.org/officeDocument/2006/relationships/slideLayout" Target="../slideLayouts/slideLayout4.xml"/><Relationship Id="rId1" Type="http://schemas.openxmlformats.org/officeDocument/2006/relationships/themeOverride" Target="../theme/themeOverride1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themeOverride" Target="../theme/themeOverride14.xml"/><Relationship Id="rId6" Type="http://schemas.openxmlformats.org/officeDocument/2006/relationships/slide" Target="slide1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themeOverride" Target="../theme/themeOverride15.xml"/><Relationship Id="rId6" Type="http://schemas.openxmlformats.org/officeDocument/2006/relationships/slide" Target="slide1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5.wmf"/><Relationship Id="rId1" Type="http://schemas.openxmlformats.org/officeDocument/2006/relationships/slideLayout" Target="../slideLayouts/slideLayout4.xml"/><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hemeOverride" Target="../theme/themeOverride16.xml"/><Relationship Id="rId5" Type="http://schemas.openxmlformats.org/officeDocument/2006/relationships/image" Target="../media/image44.jpe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gif"/><Relationship Id="rId2" Type="http://schemas.openxmlformats.org/officeDocument/2006/relationships/image" Target="../media/image53.gif"/><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gif"/><Relationship Id="rId4" Type="http://schemas.openxmlformats.org/officeDocument/2006/relationships/image" Target="../media/image55.wmf"/></Relationships>
</file>

<file path=ppt/slides/_rels/slide2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jpe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64.wmf"/><Relationship Id="rId1" Type="http://schemas.openxmlformats.org/officeDocument/2006/relationships/slideLayout" Target="../slideLayouts/slideLayout4.xml"/><Relationship Id="rId4" Type="http://schemas.openxmlformats.org/officeDocument/2006/relationships/image" Target="../media/image6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techcorner.hu/computerworld/miert-ne-lopjunk-kepeket-a-neten.html" TargetMode="External"/><Relationship Id="rId3" Type="http://schemas.openxmlformats.org/officeDocument/2006/relationships/hyperlink" Target="http://ec.europa.eu/justice/data-protection/index_hu.htm" TargetMode="External"/><Relationship Id="rId7" Type="http://schemas.openxmlformats.org/officeDocument/2006/relationships/hyperlink" Target="http://windows.microsoft.com/hu-hu/windows-vista/how-to-tell-if-your-computer-is-infected-with-spywar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mobilinfok.hu/2012/01/02/japan-biologiai-fegyver-a-szamitogepes-tamadasok-ellen/" TargetMode="External"/><Relationship Id="rId5" Type="http://schemas.openxmlformats.org/officeDocument/2006/relationships/hyperlink" Target="http://www.technet.hu/hir/20100910/virus_fereg_trojai_-_mi_a_kulonbseg/" TargetMode="External"/><Relationship Id="rId10" Type="http://schemas.openxmlformats.org/officeDocument/2006/relationships/image" Target="../media/image66.jpeg"/><Relationship Id="rId4" Type="http://schemas.openxmlformats.org/officeDocument/2006/relationships/hyperlink" Target="http://www.niif.hu/rendezvenyek/networkshop/97/tartalom/NWS/3/14/index.htm" TargetMode="External"/><Relationship Id="rId9" Type="http://schemas.openxmlformats.org/officeDocument/2006/relationships/hyperlink" Target="http://www.youtube.com/watch?v=M8YVnm91Xp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5.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hemeOverride" Target="../theme/themeOverride6.xml"/><Relationship Id="rId6" Type="http://schemas.openxmlformats.org/officeDocument/2006/relationships/slide" Target="slide7.xml"/><Relationship Id="rId5" Type="http://schemas.openxmlformats.org/officeDocument/2006/relationships/image" Target="../media/image13.jpe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hemeOverride" Target="../theme/themeOverride7.xml"/><Relationship Id="rId5" Type="http://schemas.openxmlformats.org/officeDocument/2006/relationships/slide" Target="slide5.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hemeOverride" Target="../theme/themeOverride8.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slideLayout" Target="../slideLayouts/slideLayout5.xml"/><Relationship Id="rId1" Type="http://schemas.openxmlformats.org/officeDocument/2006/relationships/themeOverride" Target="../theme/themeOverride9.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hemeOverride" Target="../theme/themeOverride10.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z internet veszélyei\fulemule_3013_logo.jpg"/>
          <p:cNvPicPr>
            <a:picLocks noChangeAspect="1" noChangeArrowheads="1"/>
          </p:cNvPicPr>
          <p:nvPr/>
        </p:nvPicPr>
        <p:blipFill>
          <a:blip r:embed="rId2" cstate="print"/>
          <a:srcRect/>
          <a:stretch>
            <a:fillRect/>
          </a:stretch>
        </p:blipFill>
        <p:spPr bwMode="auto">
          <a:xfrm>
            <a:off x="7020272" y="1412776"/>
            <a:ext cx="1731516" cy="1731516"/>
          </a:xfrm>
          <a:prstGeom prst="rect">
            <a:avLst/>
          </a:prstGeom>
          <a:noFill/>
        </p:spPr>
      </p:pic>
      <p:sp>
        <p:nvSpPr>
          <p:cNvPr id="2" name="Cím 1"/>
          <p:cNvSpPr>
            <a:spLocks noGrp="1"/>
          </p:cNvSpPr>
          <p:nvPr>
            <p:ph type="ctrTitle"/>
          </p:nvPr>
        </p:nvSpPr>
        <p:spPr>
          <a:xfrm>
            <a:off x="1331640" y="584684"/>
            <a:ext cx="5832648" cy="360040"/>
          </a:xfrm>
        </p:spPr>
        <p:txBody>
          <a:bodyPr>
            <a:noAutofit/>
          </a:bodyPr>
          <a:lstStyle/>
          <a:p>
            <a:r>
              <a:rPr lang="hu-HU" dirty="0" smtClean="0">
                <a:effectLst>
                  <a:outerShdw blurRad="38100" dist="38100" dir="2700000" algn="tl">
                    <a:srgbClr val="000000">
                      <a:alpha val="43137"/>
                    </a:srgbClr>
                  </a:outerShdw>
                </a:effectLst>
              </a:rPr>
              <a:t>Az </a:t>
            </a:r>
            <a:r>
              <a:rPr lang="hu-HU" dirty="0">
                <a:effectLst>
                  <a:outerShdw blurRad="38100" dist="38100" dir="2700000" algn="tl">
                    <a:srgbClr val="000000">
                      <a:alpha val="43137"/>
                    </a:srgbClr>
                  </a:outerShdw>
                </a:effectLst>
              </a:rPr>
              <a:t>i</a:t>
            </a:r>
            <a:r>
              <a:rPr lang="hu-HU" dirty="0" smtClean="0">
                <a:effectLst>
                  <a:outerShdw blurRad="38100" dist="38100" dir="2700000" algn="tl">
                    <a:srgbClr val="000000">
                      <a:alpha val="43137"/>
                    </a:srgbClr>
                  </a:outerShdw>
                </a:effectLst>
              </a:rPr>
              <a:t>nternet veszélyei</a:t>
            </a:r>
            <a:endParaRPr lang="hu-HU" dirty="0">
              <a:effectLst>
                <a:outerShdw blurRad="38100" dist="38100" dir="2700000" algn="tl">
                  <a:srgbClr val="000000">
                    <a:alpha val="43137"/>
                  </a:srgbClr>
                </a:outerShdw>
              </a:effectLst>
            </a:endParaRPr>
          </a:p>
        </p:txBody>
      </p:sp>
      <p:pic>
        <p:nvPicPr>
          <p:cNvPr id="1026" name="Picture 2" descr="H:\Az internet veszélyei\cursor_arrow_icon.png"/>
          <p:cNvPicPr>
            <a:picLocks noChangeAspect="1" noChangeArrowheads="1"/>
          </p:cNvPicPr>
          <p:nvPr/>
        </p:nvPicPr>
        <p:blipFill>
          <a:blip r:embed="rId3" cstate="print"/>
          <a:srcRect/>
          <a:stretch>
            <a:fillRect/>
          </a:stretch>
        </p:blipFill>
        <p:spPr bwMode="auto">
          <a:xfrm>
            <a:off x="-180528" y="6206207"/>
            <a:ext cx="651793" cy="651793"/>
          </a:xfrm>
          <a:prstGeom prst="rect">
            <a:avLst/>
          </a:prstGeom>
          <a:noFill/>
        </p:spPr>
      </p:pic>
      <p:sp>
        <p:nvSpPr>
          <p:cNvPr id="5" name="Szövegdoboz 4"/>
          <p:cNvSpPr txBox="1"/>
          <p:nvPr/>
        </p:nvSpPr>
        <p:spPr>
          <a:xfrm>
            <a:off x="899592" y="5373216"/>
            <a:ext cx="7272808" cy="861774"/>
          </a:xfrm>
          <a:prstGeom prst="rect">
            <a:avLst/>
          </a:prstGeom>
          <a:noFill/>
        </p:spPr>
        <p:txBody>
          <a:bodyPr wrap="square" rtlCol="0">
            <a:spAutoFit/>
          </a:bodyPr>
          <a:lstStyle/>
          <a:p>
            <a:pPr algn="ctr"/>
            <a:r>
              <a:rPr lang="hu-HU" sz="2500" u="sng" dirty="0" smtClean="0"/>
              <a:t>Figyelem! A címsorra kattintva bármikor visszatérhetsz az előző témákhoz!</a:t>
            </a:r>
            <a:endParaRPr lang="hu-HU" sz="2500" u="sng" dirty="0"/>
          </a:p>
        </p:txBody>
      </p:sp>
      <p:graphicFrame>
        <p:nvGraphicFramePr>
          <p:cNvPr id="6" name="Táblázat 5"/>
          <p:cNvGraphicFramePr>
            <a:graphicFrameLocks noGrp="1"/>
          </p:cNvGraphicFramePr>
          <p:nvPr/>
        </p:nvGraphicFramePr>
        <p:xfrm>
          <a:off x="1259632" y="1844823"/>
          <a:ext cx="6768752" cy="2592289"/>
        </p:xfrm>
        <a:graphic>
          <a:graphicData uri="http://schemas.openxmlformats.org/drawingml/2006/table">
            <a:tbl>
              <a:tblPr firstRow="1" bandRow="1">
                <a:tableStyleId>{2D5ABB26-0587-4C30-8999-92F81FD0307C}</a:tableStyleId>
              </a:tblPr>
              <a:tblGrid>
                <a:gridCol w="2520280"/>
                <a:gridCol w="4248472"/>
              </a:tblGrid>
              <a:tr h="695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2000" cap="small" baseline="0" dirty="0" smtClean="0"/>
                        <a:t>Készítette:</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hu-HU" sz="2400" cap="none" baseline="0" dirty="0" smtClean="0"/>
                        <a:t>Takács Ádám</a:t>
                      </a:r>
                      <a:endParaRPr lang="hu-HU" sz="2400" cap="none" baseline="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95725">
                <a:tc>
                  <a:txBody>
                    <a:bodyPr/>
                    <a:lstStyle/>
                    <a:p>
                      <a:r>
                        <a:rPr lang="hu-HU" sz="2000" cap="small" baseline="0" dirty="0" smtClean="0"/>
                        <a:t>Felkészítő tanár:</a:t>
                      </a:r>
                      <a:endParaRPr lang="hu-HU" sz="2000" cap="small" baseline="0"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hu-HU" sz="2400" cap="none" baseline="0" dirty="0" smtClean="0"/>
                        <a:t>Szabó Emánuel</a:t>
                      </a:r>
                      <a:endParaRPr lang="hu-HU" sz="2400" cap="none" baseline="0" dirty="0"/>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200839">
                <a:tc>
                  <a:txBody>
                    <a:bodyPr/>
                    <a:lstStyle/>
                    <a:p>
                      <a:r>
                        <a:rPr lang="hu-HU" sz="2000" cap="small" baseline="0" dirty="0" smtClean="0"/>
                        <a:t>Iskola:</a:t>
                      </a:r>
                      <a:endParaRPr lang="hu-HU" sz="2000" cap="small" baseline="0"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hu-HU" sz="2400" cap="none" baseline="0" dirty="0" smtClean="0"/>
                        <a:t>Ceglédi Közgazdasági és Informatikai Szakközépiskola</a:t>
                      </a:r>
                      <a:endParaRPr lang="hu-HU" sz="2400" cap="none" baseline="0"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
                                        </p:tgtEl>
                                      </p:cBhvr>
                                      <p:by x="120000" y="120000"/>
                                    </p:animScale>
                                  </p:childTnLst>
                                </p:cTn>
                              </p:par>
                            </p:childTnLst>
                          </p:cTn>
                        </p:par>
                        <p:par>
                          <p:cTn id="7" fill="hold">
                            <p:stCondLst>
                              <p:cond delay="2000"/>
                            </p:stCondLst>
                            <p:childTnLst>
                              <p:par>
                                <p:cTn id="8" presetID="47"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0" presetClass="path" presetSubtype="0" accel="50000" decel="50000" fill="hold" nodeType="afterEffect">
                                  <p:stCondLst>
                                    <p:cond delay="0"/>
                                  </p:stCondLst>
                                  <p:childTnLst>
                                    <p:animMotion origin="layout" path="M 1.11111E-6 2.59259E-6 C 0.02396 -0.23518 0.04809 -0.47083 0.07205 -0.58565 C 0.096 -0.70069 0.05034 -0.66296 0.14409 -0.68958 C 0.23784 -0.7162 0.55364 -0.7206 0.63472 -0.74537 C 0.71614 -0.77014 0.68281 -0.82338 0.63142 -0.83842 C 0.57986 -0.85347 0.38125 -0.84699 0.32673 -0.83541 C 0.27205 -0.82384 0.28437 -0.78727 0.30469 -0.76875 C 0.325 -0.75023 0.36927 -0.74537 0.44878 -0.72361 C 0.52812 -0.70185 0.70225 -0.67893 0.78142 -0.63842 C 0.86059 -0.59791 0.89062 -0.59768 0.9243 -0.48032 C 0.95798 -0.36296 0.97083 -0.14907 0.98368 0.06551 " pathEditMode="relative" ptsTypes="aaaaaaaaaaA">
                                      <p:cBhvr>
                                        <p:cTn id="20" dur="3000" fill="hold"/>
                                        <p:tgtEl>
                                          <p:spTgt spid="1026"/>
                                        </p:tgtEl>
                                        <p:attrNameLst>
                                          <p:attrName>ppt_x</p:attrName>
                                          <p:attrName>ppt_y</p:attrName>
                                        </p:attrNameLst>
                                      </p:cBhvr>
                                    </p:animMotion>
                                  </p:childTnLst>
                                </p:cTn>
                              </p:par>
                            </p:childTnLst>
                          </p:cTn>
                        </p:par>
                        <p:par>
                          <p:cTn id="21" fill="hold">
                            <p:stCondLst>
                              <p:cond delay="6000"/>
                            </p:stCondLst>
                            <p:childTnLst>
                              <p:par>
                                <p:cTn id="22" presetID="5" presetClass="entr" presetSubtype="1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332656"/>
            <a:ext cx="6696744" cy="864096"/>
          </a:xfrm>
        </p:spPr>
        <p:txBody>
          <a:bodyPr>
            <a:normAutofit/>
          </a:bodyPr>
          <a:lstStyle/>
          <a:p>
            <a:r>
              <a:rPr lang="hu-HU" dirty="0" smtClean="0"/>
              <a:t>Önellenőrzés I.</a:t>
            </a:r>
            <a:endParaRPr lang="hu-HU" dirty="0"/>
          </a:p>
        </p:txBody>
      </p:sp>
      <p:sp>
        <p:nvSpPr>
          <p:cNvPr id="3" name="Tartalom helye 2"/>
          <p:cNvSpPr>
            <a:spLocks noGrp="1"/>
          </p:cNvSpPr>
          <p:nvPr>
            <p:ph sz="half" idx="1"/>
          </p:nvPr>
        </p:nvSpPr>
        <p:spPr>
          <a:xfrm>
            <a:off x="251520" y="1052736"/>
            <a:ext cx="8784976" cy="5472608"/>
          </a:xfrm>
        </p:spPr>
        <p:txBody>
          <a:bodyPr>
            <a:normAutofit lnSpcReduction="10000"/>
          </a:bodyPr>
          <a:lstStyle/>
          <a:p>
            <a:pPr>
              <a:buNone/>
            </a:pPr>
            <a:r>
              <a:rPr lang="hu-HU" sz="2400" i="1" u="sng" dirty="0" smtClean="0"/>
              <a:t>Mi a legtöbbet elkövetett hiba a közösségi oldalakon?</a:t>
            </a:r>
          </a:p>
          <a:p>
            <a:pPr>
              <a:buNone/>
            </a:pPr>
            <a:r>
              <a:rPr lang="hu-HU" sz="2200" dirty="0" smtClean="0"/>
              <a:t>	A) Túl sok provokatív kép megosztása.</a:t>
            </a:r>
          </a:p>
          <a:p>
            <a:pPr>
              <a:buNone/>
            </a:pPr>
            <a:r>
              <a:rPr lang="hu-HU" sz="2200" dirty="0" smtClean="0"/>
              <a:t>	B) Túl sok információ megosztása.</a:t>
            </a:r>
          </a:p>
          <a:p>
            <a:pPr>
              <a:buNone/>
            </a:pPr>
            <a:r>
              <a:rPr lang="hu-HU" sz="2200" dirty="0" smtClean="0"/>
              <a:t>	C) Túl sok oldal megosztása.</a:t>
            </a:r>
          </a:p>
          <a:p>
            <a:pPr>
              <a:buNone/>
            </a:pPr>
            <a:r>
              <a:rPr lang="hu-HU" sz="2400" i="1" u="sng" dirty="0" smtClean="0"/>
              <a:t>Miért veszélyes </a:t>
            </a:r>
            <a:r>
              <a:rPr lang="hu-HU" sz="2400" i="1" u="sng" dirty="0" err="1" smtClean="0"/>
              <a:t>chatelni</a:t>
            </a:r>
            <a:r>
              <a:rPr lang="hu-HU" sz="2400" i="1" u="sng" dirty="0" smtClean="0"/>
              <a:t>?</a:t>
            </a:r>
          </a:p>
          <a:p>
            <a:pPr>
              <a:buNone/>
            </a:pPr>
            <a:r>
              <a:rPr lang="hu-HU" sz="2200" dirty="0" smtClean="0"/>
              <a:t>	A) Mert sok időt vesz el az életünkből.</a:t>
            </a:r>
          </a:p>
          <a:p>
            <a:pPr>
              <a:buNone/>
            </a:pPr>
            <a:r>
              <a:rPr lang="hu-HU" sz="2200" dirty="0" smtClean="0"/>
              <a:t>	B) Mert túlságosan kibővíti az ismeretségi körünket.</a:t>
            </a:r>
          </a:p>
          <a:p>
            <a:pPr>
              <a:buNone/>
            </a:pPr>
            <a:r>
              <a:rPr lang="hu-HU" sz="2200" dirty="0" smtClean="0"/>
              <a:t>	C) Mert soha se tudhatjuk kivel beszélünk éppen.</a:t>
            </a:r>
          </a:p>
          <a:p>
            <a:pPr>
              <a:buNone/>
            </a:pPr>
            <a:r>
              <a:rPr lang="hu-HU" sz="2400" i="1" u="sng" dirty="0" smtClean="0"/>
              <a:t>Hogyan előzhetjük meg a fizetéssel kapcsolatos csalásokat?</a:t>
            </a:r>
          </a:p>
          <a:p>
            <a:pPr>
              <a:spcBef>
                <a:spcPts val="1200"/>
              </a:spcBef>
              <a:buNone/>
            </a:pPr>
            <a:r>
              <a:rPr lang="hu-HU" sz="2400" dirty="0" smtClean="0"/>
              <a:t>	</a:t>
            </a:r>
            <a:r>
              <a:rPr lang="hu-HU" sz="2200" dirty="0" smtClean="0"/>
              <a:t>A) Figyelünk a kis lakatra a címsoron és használjunk webhely 	</a:t>
            </a:r>
            <a:r>
              <a:rPr lang="hu-HU" sz="2200" dirty="0" err="1" smtClean="0"/>
              <a:t>minősítőszolgáltatást</a:t>
            </a:r>
            <a:r>
              <a:rPr lang="hu-HU" sz="2200" dirty="0" smtClean="0"/>
              <a:t> illetve erős jelszavakat.</a:t>
            </a:r>
          </a:p>
          <a:p>
            <a:pPr>
              <a:spcBef>
                <a:spcPts val="1200"/>
              </a:spcBef>
              <a:buNone/>
            </a:pPr>
            <a:r>
              <a:rPr lang="hu-HU" sz="2200" dirty="0" smtClean="0"/>
              <a:t>	B) Egyáltalán nem fizetünk interneten keresztül, hiszen nem </a:t>
            </a:r>
            <a:br>
              <a:rPr lang="hu-HU" sz="2200" dirty="0" smtClean="0"/>
            </a:br>
            <a:r>
              <a:rPr lang="hu-HU" sz="2200" dirty="0" smtClean="0"/>
              <a:t>	biztonságos.</a:t>
            </a:r>
          </a:p>
          <a:p>
            <a:pPr>
              <a:spcBef>
                <a:spcPts val="1200"/>
              </a:spcBef>
              <a:buNone/>
            </a:pPr>
            <a:r>
              <a:rPr lang="hu-HU" sz="2200" dirty="0" smtClean="0"/>
              <a:t>	C) Inkább bízzuk rá az ilyen ügyek intézését a szomszédra.</a:t>
            </a:r>
            <a:endParaRPr lang="hu-HU" sz="2200" dirty="0"/>
          </a:p>
        </p:txBody>
      </p:sp>
      <p:sp>
        <p:nvSpPr>
          <p:cNvPr id="5" name="Szövegdoboz 4"/>
          <p:cNvSpPr txBox="1"/>
          <p:nvPr/>
        </p:nvSpPr>
        <p:spPr>
          <a:xfrm>
            <a:off x="5868144" y="1772816"/>
            <a:ext cx="2664296" cy="1631216"/>
          </a:xfrm>
          <a:prstGeom prst="rect">
            <a:avLst/>
          </a:prstGeom>
          <a:noFill/>
        </p:spPr>
        <p:txBody>
          <a:bodyPr wrap="square" rtlCol="0">
            <a:spAutoFit/>
          </a:bodyPr>
          <a:lstStyle/>
          <a:p>
            <a:r>
              <a:rPr lang="hu-HU" sz="2500" dirty="0" smtClean="0"/>
              <a:t>Kattintás után megláthatod melyik a </a:t>
            </a:r>
            <a:r>
              <a:rPr lang="hu-HU" sz="2500" i="1" dirty="0" smtClean="0">
                <a:solidFill>
                  <a:srgbClr val="92D050"/>
                </a:solidFill>
                <a:effectLst>
                  <a:outerShdw blurRad="38100" dist="38100" dir="2700000" algn="tl">
                    <a:srgbClr val="000000">
                      <a:alpha val="43137"/>
                    </a:srgbClr>
                  </a:outerShdw>
                </a:effectLst>
              </a:rPr>
              <a:t>helyes</a:t>
            </a:r>
            <a:r>
              <a:rPr lang="hu-HU" sz="2500" i="1" dirty="0" smtClean="0">
                <a:effectLst>
                  <a:outerShdw blurRad="38100" dist="38100" dir="2700000" algn="tl">
                    <a:srgbClr val="000000">
                      <a:alpha val="43137"/>
                    </a:srgbClr>
                  </a:outerShdw>
                </a:effectLst>
              </a:rPr>
              <a:t> és a </a:t>
            </a:r>
            <a:r>
              <a:rPr lang="hu-HU" sz="2500" i="1" dirty="0" smtClean="0">
                <a:solidFill>
                  <a:srgbClr val="FF0000"/>
                </a:solidFill>
                <a:effectLst>
                  <a:outerShdw blurRad="38100" dist="38100" dir="2700000" algn="tl">
                    <a:srgbClr val="000000">
                      <a:alpha val="43137"/>
                    </a:srgbClr>
                  </a:outerShdw>
                </a:effectLst>
              </a:rPr>
              <a:t>helytelen</a:t>
            </a:r>
            <a:r>
              <a:rPr lang="hu-HU" sz="2500" dirty="0" smtClean="0"/>
              <a:t> válasz! </a:t>
            </a:r>
            <a:endParaRPr lang="hu-HU" sz="2500" dirty="0" smtClean="0">
              <a:solidFill>
                <a:srgbClr val="92D05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1000"/>
                                        <p:tgtEl>
                                          <p:spTgt spid="5"/>
                                        </p:tgtEl>
                                      </p:cBhvr>
                                    </p:animEffect>
                                    <p:anim calcmode="lin" valueType="num">
                                      <p:cBhvr>
                                        <p:cTn id="79" dur="1000" fill="hold"/>
                                        <p:tgtEl>
                                          <p:spTgt spid="5"/>
                                        </p:tgtEl>
                                        <p:attrNameLst>
                                          <p:attrName>ppt_x</p:attrName>
                                        </p:attrNameLst>
                                      </p:cBhvr>
                                      <p:tavLst>
                                        <p:tav tm="0">
                                          <p:val>
                                            <p:strVal val="#ppt_x"/>
                                          </p:val>
                                        </p:tav>
                                        <p:tav tm="100000">
                                          <p:val>
                                            <p:strVal val="#ppt_x"/>
                                          </p:val>
                                        </p:tav>
                                      </p:tavLst>
                                    </p:anim>
                                    <p:anim calcmode="lin" valueType="num">
                                      <p:cBhvr>
                                        <p:cTn id="8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4" presetClass="emph" presetSubtype="0" fill="hold" nodeType="clickEffect">
                                  <p:stCondLst>
                                    <p:cond delay="0"/>
                                  </p:stCondLst>
                                  <p:childTnLst>
                                    <p:animClr clrSpc="rgb">
                                      <p:cBhvr override="childStyle">
                                        <p:cTn id="84" dur="1900" fill="hold">
                                          <p:stCondLst>
                                            <p:cond delay="100"/>
                                          </p:stCondLst>
                                        </p:cTn>
                                        <p:tgtEl>
                                          <p:spTgt spid="3">
                                            <p:txEl>
                                              <p:pRg st="1" end="1"/>
                                            </p:txEl>
                                          </p:spTgt>
                                        </p:tgtEl>
                                        <p:attrNameLst>
                                          <p:attrName>style.color</p:attrName>
                                        </p:attrNameLst>
                                      </p:cBhvr>
                                      <p:to>
                                        <a:schemeClr val="accent2"/>
                                      </p:to>
                                    </p:animClr>
                                    <p:animClr clrSpc="rgb">
                                      <p:cBhvr>
                                        <p:cTn id="85" dur="1900" fill="hold">
                                          <p:stCondLst>
                                            <p:cond delay="100"/>
                                          </p:stCondLst>
                                        </p:cTn>
                                        <p:tgtEl>
                                          <p:spTgt spid="3">
                                            <p:txEl>
                                              <p:pRg st="1" end="1"/>
                                            </p:txEl>
                                          </p:spTgt>
                                        </p:tgtEl>
                                        <p:attrNameLst>
                                          <p:attrName>fillColor</p:attrName>
                                        </p:attrNameLst>
                                      </p:cBhvr>
                                      <p:to>
                                        <a:schemeClr val="accent2"/>
                                      </p:to>
                                    </p:animClr>
                                    <p:set>
                                      <p:cBhvr>
                                        <p:cTn id="86" dur="1900" fill="hold">
                                          <p:stCondLst>
                                            <p:cond delay="100"/>
                                          </p:stCondLst>
                                        </p:cTn>
                                        <p:tgtEl>
                                          <p:spTgt spid="3">
                                            <p:txEl>
                                              <p:pRg st="1" end="1"/>
                                            </p:txEl>
                                          </p:spTgt>
                                        </p:tgtEl>
                                        <p:attrNameLst>
                                          <p:attrName>fill.type</p:attrName>
                                        </p:attrNameLst>
                                      </p:cBhvr>
                                      <p:to>
                                        <p:strVal val="solid"/>
                                      </p:to>
                                    </p:set>
                                    <p:set>
                                      <p:cBhvr>
                                        <p:cTn id="87" dur="1900" fill="hold">
                                          <p:stCondLst>
                                            <p:cond delay="100"/>
                                          </p:stCondLst>
                                        </p:cTn>
                                        <p:tgtEl>
                                          <p:spTgt spid="3">
                                            <p:txEl>
                                              <p:pRg st="1" end="1"/>
                                            </p:txEl>
                                          </p:spTgt>
                                        </p:tgtEl>
                                        <p:attrNameLst>
                                          <p:attrName>fill.on</p:attrName>
                                        </p:attrNameLst>
                                      </p:cBhvr>
                                      <p:to>
                                        <p:strVal val="true"/>
                                      </p:to>
                                    </p:set>
                                    <p:animScale>
                                      <p:cBhvr>
                                        <p:cTn id="88" dur="200" fill="hold">
                                          <p:stCondLst>
                                            <p:cond delay="0"/>
                                          </p:stCondLst>
                                        </p:cTn>
                                        <p:tgtEl>
                                          <p:spTgt spid="3">
                                            <p:txEl>
                                              <p:pRg st="1" end="1"/>
                                            </p:txEl>
                                          </p:spTgt>
                                        </p:tgtEl>
                                      </p:cBhvr>
                                      <p:from x="100000" y="100000"/>
                                      <p:to x="100000" y="5000"/>
                                    </p:animScale>
                                    <p:animScale>
                                      <p:cBhvr>
                                        <p:cTn id="89" dur="200" fill="hold">
                                          <p:stCondLst>
                                            <p:cond delay="200"/>
                                          </p:stCondLst>
                                        </p:cTn>
                                        <p:tgtEl>
                                          <p:spTgt spid="3">
                                            <p:txEl>
                                              <p:pRg st="1" end="1"/>
                                            </p:txEl>
                                          </p:spTgt>
                                        </p:tgtEl>
                                      </p:cBhvr>
                                      <p:from x="100000" y="5000"/>
                                      <p:to x="120000" y="150000"/>
                                    </p:animScale>
                                    <p:animScale>
                                      <p:cBhvr>
                                        <p:cTn id="90" dur="600" fill="hold">
                                          <p:stCondLst>
                                            <p:cond delay="1400"/>
                                          </p:stCondLst>
                                        </p:cTn>
                                        <p:tgtEl>
                                          <p:spTgt spid="3">
                                            <p:txEl>
                                              <p:pRg st="1" end="1"/>
                                            </p:txEl>
                                          </p:spTgt>
                                        </p:tgtEl>
                                      </p:cBhvr>
                                      <p:to x="120000" y="150000"/>
                                    </p:animScale>
                                  </p:childTnLst>
                                </p:cTn>
                              </p:par>
                            </p:childTnLst>
                          </p:cTn>
                        </p:par>
                        <p:par>
                          <p:cTn id="91" fill="hold">
                            <p:stCondLst>
                              <p:cond delay="2000"/>
                            </p:stCondLst>
                            <p:childTnLst>
                              <p:par>
                                <p:cTn id="92" presetID="14" presetClass="emph" presetSubtype="0" fill="hold" nodeType="afterEffect">
                                  <p:stCondLst>
                                    <p:cond delay="0"/>
                                  </p:stCondLst>
                                  <p:childTnLst>
                                    <p:animClr clrSpc="rgb">
                                      <p:cBhvr override="childStyle">
                                        <p:cTn id="93" dur="1900" fill="hold">
                                          <p:stCondLst>
                                            <p:cond delay="100"/>
                                          </p:stCondLst>
                                        </p:cTn>
                                        <p:tgtEl>
                                          <p:spTgt spid="3">
                                            <p:txEl>
                                              <p:pRg st="2" end="2"/>
                                            </p:txEl>
                                          </p:spTgt>
                                        </p:tgtEl>
                                        <p:attrNameLst>
                                          <p:attrName>style.color</p:attrName>
                                        </p:attrNameLst>
                                      </p:cBhvr>
                                      <p:to>
                                        <a:srgbClr val="74EB23"/>
                                      </p:to>
                                    </p:animClr>
                                    <p:animClr clrSpc="rgb">
                                      <p:cBhvr>
                                        <p:cTn id="94" dur="1900" fill="hold">
                                          <p:stCondLst>
                                            <p:cond delay="100"/>
                                          </p:stCondLst>
                                        </p:cTn>
                                        <p:tgtEl>
                                          <p:spTgt spid="3">
                                            <p:txEl>
                                              <p:pRg st="2" end="2"/>
                                            </p:txEl>
                                          </p:spTgt>
                                        </p:tgtEl>
                                        <p:attrNameLst>
                                          <p:attrName>fillColor</p:attrName>
                                        </p:attrNameLst>
                                      </p:cBhvr>
                                      <p:to>
                                        <a:srgbClr val="74EB23"/>
                                      </p:to>
                                    </p:animClr>
                                    <p:set>
                                      <p:cBhvr>
                                        <p:cTn id="95" dur="1900" fill="hold">
                                          <p:stCondLst>
                                            <p:cond delay="100"/>
                                          </p:stCondLst>
                                        </p:cTn>
                                        <p:tgtEl>
                                          <p:spTgt spid="3">
                                            <p:txEl>
                                              <p:pRg st="2" end="2"/>
                                            </p:txEl>
                                          </p:spTgt>
                                        </p:tgtEl>
                                        <p:attrNameLst>
                                          <p:attrName>fill.type</p:attrName>
                                        </p:attrNameLst>
                                      </p:cBhvr>
                                      <p:to>
                                        <p:strVal val="solid"/>
                                      </p:to>
                                    </p:set>
                                    <p:set>
                                      <p:cBhvr>
                                        <p:cTn id="96" dur="1900" fill="hold">
                                          <p:stCondLst>
                                            <p:cond delay="100"/>
                                          </p:stCondLst>
                                        </p:cTn>
                                        <p:tgtEl>
                                          <p:spTgt spid="3">
                                            <p:txEl>
                                              <p:pRg st="2" end="2"/>
                                            </p:txEl>
                                          </p:spTgt>
                                        </p:tgtEl>
                                        <p:attrNameLst>
                                          <p:attrName>fill.on</p:attrName>
                                        </p:attrNameLst>
                                      </p:cBhvr>
                                      <p:to>
                                        <p:strVal val="true"/>
                                      </p:to>
                                    </p:set>
                                    <p:animScale>
                                      <p:cBhvr>
                                        <p:cTn id="97" dur="200" fill="hold">
                                          <p:stCondLst>
                                            <p:cond delay="0"/>
                                          </p:stCondLst>
                                        </p:cTn>
                                        <p:tgtEl>
                                          <p:spTgt spid="3">
                                            <p:txEl>
                                              <p:pRg st="2" end="2"/>
                                            </p:txEl>
                                          </p:spTgt>
                                        </p:tgtEl>
                                      </p:cBhvr>
                                      <p:from x="100000" y="100000"/>
                                      <p:to x="100000" y="5000"/>
                                    </p:animScale>
                                    <p:animScale>
                                      <p:cBhvr>
                                        <p:cTn id="98" dur="200" fill="hold">
                                          <p:stCondLst>
                                            <p:cond delay="200"/>
                                          </p:stCondLst>
                                        </p:cTn>
                                        <p:tgtEl>
                                          <p:spTgt spid="3">
                                            <p:txEl>
                                              <p:pRg st="2" end="2"/>
                                            </p:txEl>
                                          </p:spTgt>
                                        </p:tgtEl>
                                      </p:cBhvr>
                                      <p:from x="100000" y="5000"/>
                                      <p:to x="120000" y="150000"/>
                                    </p:animScale>
                                    <p:animScale>
                                      <p:cBhvr>
                                        <p:cTn id="99" dur="600" fill="hold">
                                          <p:stCondLst>
                                            <p:cond delay="1400"/>
                                          </p:stCondLst>
                                        </p:cTn>
                                        <p:tgtEl>
                                          <p:spTgt spid="3">
                                            <p:txEl>
                                              <p:pRg st="2" end="2"/>
                                            </p:txEl>
                                          </p:spTgt>
                                        </p:tgtEl>
                                      </p:cBhvr>
                                      <p:to x="120000" y="150000"/>
                                    </p:animScale>
                                  </p:childTnLst>
                                </p:cTn>
                              </p:par>
                            </p:childTnLst>
                          </p:cTn>
                        </p:par>
                        <p:par>
                          <p:cTn id="100" fill="hold">
                            <p:stCondLst>
                              <p:cond delay="4000"/>
                            </p:stCondLst>
                            <p:childTnLst>
                              <p:par>
                                <p:cTn id="101" presetID="14" presetClass="emph" presetSubtype="0" fill="hold" nodeType="afterEffect">
                                  <p:stCondLst>
                                    <p:cond delay="0"/>
                                  </p:stCondLst>
                                  <p:childTnLst>
                                    <p:animClr clrSpc="rgb">
                                      <p:cBhvr override="childStyle">
                                        <p:cTn id="102" dur="1900" fill="hold">
                                          <p:stCondLst>
                                            <p:cond delay="100"/>
                                          </p:stCondLst>
                                        </p:cTn>
                                        <p:tgtEl>
                                          <p:spTgt spid="3">
                                            <p:txEl>
                                              <p:pRg st="3" end="3"/>
                                            </p:txEl>
                                          </p:spTgt>
                                        </p:tgtEl>
                                        <p:attrNameLst>
                                          <p:attrName>style.color</p:attrName>
                                        </p:attrNameLst>
                                      </p:cBhvr>
                                      <p:to>
                                        <a:schemeClr val="accent2"/>
                                      </p:to>
                                    </p:animClr>
                                    <p:animClr clrSpc="rgb">
                                      <p:cBhvr>
                                        <p:cTn id="103" dur="1900" fill="hold">
                                          <p:stCondLst>
                                            <p:cond delay="100"/>
                                          </p:stCondLst>
                                        </p:cTn>
                                        <p:tgtEl>
                                          <p:spTgt spid="3">
                                            <p:txEl>
                                              <p:pRg st="3" end="3"/>
                                            </p:txEl>
                                          </p:spTgt>
                                        </p:tgtEl>
                                        <p:attrNameLst>
                                          <p:attrName>fillColor</p:attrName>
                                        </p:attrNameLst>
                                      </p:cBhvr>
                                      <p:to>
                                        <a:schemeClr val="accent2"/>
                                      </p:to>
                                    </p:animClr>
                                    <p:set>
                                      <p:cBhvr>
                                        <p:cTn id="104" dur="1900" fill="hold">
                                          <p:stCondLst>
                                            <p:cond delay="100"/>
                                          </p:stCondLst>
                                        </p:cTn>
                                        <p:tgtEl>
                                          <p:spTgt spid="3">
                                            <p:txEl>
                                              <p:pRg st="3" end="3"/>
                                            </p:txEl>
                                          </p:spTgt>
                                        </p:tgtEl>
                                        <p:attrNameLst>
                                          <p:attrName>fill.type</p:attrName>
                                        </p:attrNameLst>
                                      </p:cBhvr>
                                      <p:to>
                                        <p:strVal val="solid"/>
                                      </p:to>
                                    </p:set>
                                    <p:set>
                                      <p:cBhvr>
                                        <p:cTn id="105" dur="1900" fill="hold">
                                          <p:stCondLst>
                                            <p:cond delay="100"/>
                                          </p:stCondLst>
                                        </p:cTn>
                                        <p:tgtEl>
                                          <p:spTgt spid="3">
                                            <p:txEl>
                                              <p:pRg st="3" end="3"/>
                                            </p:txEl>
                                          </p:spTgt>
                                        </p:tgtEl>
                                        <p:attrNameLst>
                                          <p:attrName>fill.on</p:attrName>
                                        </p:attrNameLst>
                                      </p:cBhvr>
                                      <p:to>
                                        <p:strVal val="true"/>
                                      </p:to>
                                    </p:set>
                                    <p:animScale>
                                      <p:cBhvr>
                                        <p:cTn id="106" dur="200" fill="hold">
                                          <p:stCondLst>
                                            <p:cond delay="0"/>
                                          </p:stCondLst>
                                        </p:cTn>
                                        <p:tgtEl>
                                          <p:spTgt spid="3">
                                            <p:txEl>
                                              <p:pRg st="3" end="3"/>
                                            </p:txEl>
                                          </p:spTgt>
                                        </p:tgtEl>
                                      </p:cBhvr>
                                      <p:from x="100000" y="100000"/>
                                      <p:to x="100000" y="5000"/>
                                    </p:animScale>
                                    <p:animScale>
                                      <p:cBhvr>
                                        <p:cTn id="107" dur="200" fill="hold">
                                          <p:stCondLst>
                                            <p:cond delay="200"/>
                                          </p:stCondLst>
                                        </p:cTn>
                                        <p:tgtEl>
                                          <p:spTgt spid="3">
                                            <p:txEl>
                                              <p:pRg st="3" end="3"/>
                                            </p:txEl>
                                          </p:spTgt>
                                        </p:tgtEl>
                                      </p:cBhvr>
                                      <p:from x="100000" y="5000"/>
                                      <p:to x="120000" y="150000"/>
                                    </p:animScale>
                                    <p:animScale>
                                      <p:cBhvr>
                                        <p:cTn id="108" dur="600" fill="hold">
                                          <p:stCondLst>
                                            <p:cond delay="1400"/>
                                          </p:stCondLst>
                                        </p:cTn>
                                        <p:tgtEl>
                                          <p:spTgt spid="3">
                                            <p:txEl>
                                              <p:pRg st="3" end="3"/>
                                            </p:txEl>
                                          </p:spTgt>
                                        </p:tgtEl>
                                      </p:cBhvr>
                                      <p:to x="120000" y="150000"/>
                                    </p:animScale>
                                  </p:childTnLst>
                                </p:cTn>
                              </p:par>
                            </p:childTnLst>
                          </p:cTn>
                        </p:par>
                      </p:childTnLst>
                    </p:cTn>
                  </p:par>
                  <p:par>
                    <p:cTn id="109" fill="hold">
                      <p:stCondLst>
                        <p:cond delay="indefinite"/>
                      </p:stCondLst>
                      <p:childTnLst>
                        <p:par>
                          <p:cTn id="110" fill="hold">
                            <p:stCondLst>
                              <p:cond delay="0"/>
                            </p:stCondLst>
                            <p:childTnLst>
                              <p:par>
                                <p:cTn id="111" presetID="14" presetClass="emph" presetSubtype="0" fill="hold" nodeType="clickEffect">
                                  <p:stCondLst>
                                    <p:cond delay="0"/>
                                  </p:stCondLst>
                                  <p:childTnLst>
                                    <p:animClr clrSpc="rgb">
                                      <p:cBhvr override="childStyle">
                                        <p:cTn id="112" dur="1900" fill="hold">
                                          <p:stCondLst>
                                            <p:cond delay="100"/>
                                          </p:stCondLst>
                                        </p:cTn>
                                        <p:tgtEl>
                                          <p:spTgt spid="3">
                                            <p:txEl>
                                              <p:pRg st="5" end="5"/>
                                            </p:txEl>
                                          </p:spTgt>
                                        </p:tgtEl>
                                        <p:attrNameLst>
                                          <p:attrName>style.color</p:attrName>
                                        </p:attrNameLst>
                                      </p:cBhvr>
                                      <p:to>
                                        <a:schemeClr val="accent2"/>
                                      </p:to>
                                    </p:animClr>
                                    <p:animClr clrSpc="rgb">
                                      <p:cBhvr>
                                        <p:cTn id="113" dur="1900" fill="hold">
                                          <p:stCondLst>
                                            <p:cond delay="100"/>
                                          </p:stCondLst>
                                        </p:cTn>
                                        <p:tgtEl>
                                          <p:spTgt spid="3">
                                            <p:txEl>
                                              <p:pRg st="5" end="5"/>
                                            </p:txEl>
                                          </p:spTgt>
                                        </p:tgtEl>
                                        <p:attrNameLst>
                                          <p:attrName>fillColor</p:attrName>
                                        </p:attrNameLst>
                                      </p:cBhvr>
                                      <p:to>
                                        <a:schemeClr val="accent2"/>
                                      </p:to>
                                    </p:animClr>
                                    <p:set>
                                      <p:cBhvr>
                                        <p:cTn id="114" dur="1900" fill="hold">
                                          <p:stCondLst>
                                            <p:cond delay="100"/>
                                          </p:stCondLst>
                                        </p:cTn>
                                        <p:tgtEl>
                                          <p:spTgt spid="3">
                                            <p:txEl>
                                              <p:pRg st="5" end="5"/>
                                            </p:txEl>
                                          </p:spTgt>
                                        </p:tgtEl>
                                        <p:attrNameLst>
                                          <p:attrName>fill.type</p:attrName>
                                        </p:attrNameLst>
                                      </p:cBhvr>
                                      <p:to>
                                        <p:strVal val="solid"/>
                                      </p:to>
                                    </p:set>
                                    <p:set>
                                      <p:cBhvr>
                                        <p:cTn id="115" dur="1900" fill="hold">
                                          <p:stCondLst>
                                            <p:cond delay="100"/>
                                          </p:stCondLst>
                                        </p:cTn>
                                        <p:tgtEl>
                                          <p:spTgt spid="3">
                                            <p:txEl>
                                              <p:pRg st="5" end="5"/>
                                            </p:txEl>
                                          </p:spTgt>
                                        </p:tgtEl>
                                        <p:attrNameLst>
                                          <p:attrName>fill.on</p:attrName>
                                        </p:attrNameLst>
                                      </p:cBhvr>
                                      <p:to>
                                        <p:strVal val="true"/>
                                      </p:to>
                                    </p:set>
                                    <p:animScale>
                                      <p:cBhvr>
                                        <p:cTn id="116" dur="200" fill="hold">
                                          <p:stCondLst>
                                            <p:cond delay="0"/>
                                          </p:stCondLst>
                                        </p:cTn>
                                        <p:tgtEl>
                                          <p:spTgt spid="3">
                                            <p:txEl>
                                              <p:pRg st="5" end="5"/>
                                            </p:txEl>
                                          </p:spTgt>
                                        </p:tgtEl>
                                      </p:cBhvr>
                                      <p:from x="100000" y="100000"/>
                                      <p:to x="100000" y="5000"/>
                                    </p:animScale>
                                    <p:animScale>
                                      <p:cBhvr>
                                        <p:cTn id="117" dur="200" fill="hold">
                                          <p:stCondLst>
                                            <p:cond delay="200"/>
                                          </p:stCondLst>
                                        </p:cTn>
                                        <p:tgtEl>
                                          <p:spTgt spid="3">
                                            <p:txEl>
                                              <p:pRg st="5" end="5"/>
                                            </p:txEl>
                                          </p:spTgt>
                                        </p:tgtEl>
                                      </p:cBhvr>
                                      <p:from x="100000" y="5000"/>
                                      <p:to x="120000" y="150000"/>
                                    </p:animScale>
                                    <p:animScale>
                                      <p:cBhvr>
                                        <p:cTn id="118" dur="600" fill="hold">
                                          <p:stCondLst>
                                            <p:cond delay="1400"/>
                                          </p:stCondLst>
                                        </p:cTn>
                                        <p:tgtEl>
                                          <p:spTgt spid="3">
                                            <p:txEl>
                                              <p:pRg st="5" end="5"/>
                                            </p:txEl>
                                          </p:spTgt>
                                        </p:tgtEl>
                                      </p:cBhvr>
                                      <p:to x="120000" y="150000"/>
                                    </p:animScale>
                                  </p:childTnLst>
                                </p:cTn>
                              </p:par>
                            </p:childTnLst>
                          </p:cTn>
                        </p:par>
                        <p:par>
                          <p:cTn id="119" fill="hold">
                            <p:stCondLst>
                              <p:cond delay="2000"/>
                            </p:stCondLst>
                            <p:childTnLst>
                              <p:par>
                                <p:cTn id="120" presetID="14" presetClass="emph" presetSubtype="0" fill="hold" nodeType="afterEffect">
                                  <p:stCondLst>
                                    <p:cond delay="0"/>
                                  </p:stCondLst>
                                  <p:childTnLst>
                                    <p:animClr clrSpc="rgb">
                                      <p:cBhvr override="childStyle">
                                        <p:cTn id="121" dur="1900" fill="hold">
                                          <p:stCondLst>
                                            <p:cond delay="100"/>
                                          </p:stCondLst>
                                        </p:cTn>
                                        <p:tgtEl>
                                          <p:spTgt spid="3">
                                            <p:txEl>
                                              <p:pRg st="6" end="6"/>
                                            </p:txEl>
                                          </p:spTgt>
                                        </p:tgtEl>
                                        <p:attrNameLst>
                                          <p:attrName>style.color</p:attrName>
                                        </p:attrNameLst>
                                      </p:cBhvr>
                                      <p:to>
                                        <a:schemeClr val="accent2"/>
                                      </p:to>
                                    </p:animClr>
                                    <p:animClr clrSpc="rgb">
                                      <p:cBhvr>
                                        <p:cTn id="122" dur="1900" fill="hold">
                                          <p:stCondLst>
                                            <p:cond delay="100"/>
                                          </p:stCondLst>
                                        </p:cTn>
                                        <p:tgtEl>
                                          <p:spTgt spid="3">
                                            <p:txEl>
                                              <p:pRg st="6" end="6"/>
                                            </p:txEl>
                                          </p:spTgt>
                                        </p:tgtEl>
                                        <p:attrNameLst>
                                          <p:attrName>fillColor</p:attrName>
                                        </p:attrNameLst>
                                      </p:cBhvr>
                                      <p:to>
                                        <a:schemeClr val="accent2"/>
                                      </p:to>
                                    </p:animClr>
                                    <p:set>
                                      <p:cBhvr>
                                        <p:cTn id="123" dur="1900" fill="hold">
                                          <p:stCondLst>
                                            <p:cond delay="100"/>
                                          </p:stCondLst>
                                        </p:cTn>
                                        <p:tgtEl>
                                          <p:spTgt spid="3">
                                            <p:txEl>
                                              <p:pRg st="6" end="6"/>
                                            </p:txEl>
                                          </p:spTgt>
                                        </p:tgtEl>
                                        <p:attrNameLst>
                                          <p:attrName>fill.type</p:attrName>
                                        </p:attrNameLst>
                                      </p:cBhvr>
                                      <p:to>
                                        <p:strVal val="solid"/>
                                      </p:to>
                                    </p:set>
                                    <p:set>
                                      <p:cBhvr>
                                        <p:cTn id="124" dur="1900" fill="hold">
                                          <p:stCondLst>
                                            <p:cond delay="100"/>
                                          </p:stCondLst>
                                        </p:cTn>
                                        <p:tgtEl>
                                          <p:spTgt spid="3">
                                            <p:txEl>
                                              <p:pRg st="6" end="6"/>
                                            </p:txEl>
                                          </p:spTgt>
                                        </p:tgtEl>
                                        <p:attrNameLst>
                                          <p:attrName>fill.on</p:attrName>
                                        </p:attrNameLst>
                                      </p:cBhvr>
                                      <p:to>
                                        <p:strVal val="true"/>
                                      </p:to>
                                    </p:set>
                                    <p:animScale>
                                      <p:cBhvr>
                                        <p:cTn id="125" dur="200" fill="hold">
                                          <p:stCondLst>
                                            <p:cond delay="0"/>
                                          </p:stCondLst>
                                        </p:cTn>
                                        <p:tgtEl>
                                          <p:spTgt spid="3">
                                            <p:txEl>
                                              <p:pRg st="6" end="6"/>
                                            </p:txEl>
                                          </p:spTgt>
                                        </p:tgtEl>
                                      </p:cBhvr>
                                      <p:from x="100000" y="100000"/>
                                      <p:to x="100000" y="5000"/>
                                    </p:animScale>
                                    <p:animScale>
                                      <p:cBhvr>
                                        <p:cTn id="126" dur="200" fill="hold">
                                          <p:stCondLst>
                                            <p:cond delay="200"/>
                                          </p:stCondLst>
                                        </p:cTn>
                                        <p:tgtEl>
                                          <p:spTgt spid="3">
                                            <p:txEl>
                                              <p:pRg st="6" end="6"/>
                                            </p:txEl>
                                          </p:spTgt>
                                        </p:tgtEl>
                                      </p:cBhvr>
                                      <p:from x="100000" y="5000"/>
                                      <p:to x="120000" y="150000"/>
                                    </p:animScale>
                                    <p:animScale>
                                      <p:cBhvr>
                                        <p:cTn id="127" dur="600" fill="hold">
                                          <p:stCondLst>
                                            <p:cond delay="1400"/>
                                          </p:stCondLst>
                                        </p:cTn>
                                        <p:tgtEl>
                                          <p:spTgt spid="3">
                                            <p:txEl>
                                              <p:pRg st="6" end="6"/>
                                            </p:txEl>
                                          </p:spTgt>
                                        </p:tgtEl>
                                      </p:cBhvr>
                                      <p:to x="120000" y="150000"/>
                                    </p:animScale>
                                  </p:childTnLst>
                                </p:cTn>
                              </p:par>
                            </p:childTnLst>
                          </p:cTn>
                        </p:par>
                        <p:par>
                          <p:cTn id="128" fill="hold">
                            <p:stCondLst>
                              <p:cond delay="4000"/>
                            </p:stCondLst>
                            <p:childTnLst>
                              <p:par>
                                <p:cTn id="129" presetID="14" presetClass="emph" presetSubtype="0" fill="hold" nodeType="afterEffect">
                                  <p:stCondLst>
                                    <p:cond delay="0"/>
                                  </p:stCondLst>
                                  <p:childTnLst>
                                    <p:animClr clrSpc="rgb">
                                      <p:cBhvr override="childStyle">
                                        <p:cTn id="130" dur="1900" fill="hold">
                                          <p:stCondLst>
                                            <p:cond delay="100"/>
                                          </p:stCondLst>
                                        </p:cTn>
                                        <p:tgtEl>
                                          <p:spTgt spid="3">
                                            <p:txEl>
                                              <p:pRg st="7" end="7"/>
                                            </p:txEl>
                                          </p:spTgt>
                                        </p:tgtEl>
                                        <p:attrNameLst>
                                          <p:attrName>style.color</p:attrName>
                                        </p:attrNameLst>
                                      </p:cBhvr>
                                      <p:to>
                                        <a:srgbClr val="74EB23"/>
                                      </p:to>
                                    </p:animClr>
                                    <p:animClr clrSpc="rgb">
                                      <p:cBhvr>
                                        <p:cTn id="131" dur="1900" fill="hold">
                                          <p:stCondLst>
                                            <p:cond delay="100"/>
                                          </p:stCondLst>
                                        </p:cTn>
                                        <p:tgtEl>
                                          <p:spTgt spid="3">
                                            <p:txEl>
                                              <p:pRg st="7" end="7"/>
                                            </p:txEl>
                                          </p:spTgt>
                                        </p:tgtEl>
                                        <p:attrNameLst>
                                          <p:attrName>fillColor</p:attrName>
                                        </p:attrNameLst>
                                      </p:cBhvr>
                                      <p:to>
                                        <a:srgbClr val="74EB23"/>
                                      </p:to>
                                    </p:animClr>
                                    <p:set>
                                      <p:cBhvr>
                                        <p:cTn id="132" dur="1900" fill="hold">
                                          <p:stCondLst>
                                            <p:cond delay="100"/>
                                          </p:stCondLst>
                                        </p:cTn>
                                        <p:tgtEl>
                                          <p:spTgt spid="3">
                                            <p:txEl>
                                              <p:pRg st="7" end="7"/>
                                            </p:txEl>
                                          </p:spTgt>
                                        </p:tgtEl>
                                        <p:attrNameLst>
                                          <p:attrName>fill.type</p:attrName>
                                        </p:attrNameLst>
                                      </p:cBhvr>
                                      <p:to>
                                        <p:strVal val="solid"/>
                                      </p:to>
                                    </p:set>
                                    <p:set>
                                      <p:cBhvr>
                                        <p:cTn id="133" dur="1900" fill="hold">
                                          <p:stCondLst>
                                            <p:cond delay="100"/>
                                          </p:stCondLst>
                                        </p:cTn>
                                        <p:tgtEl>
                                          <p:spTgt spid="3">
                                            <p:txEl>
                                              <p:pRg st="7" end="7"/>
                                            </p:txEl>
                                          </p:spTgt>
                                        </p:tgtEl>
                                        <p:attrNameLst>
                                          <p:attrName>fill.on</p:attrName>
                                        </p:attrNameLst>
                                      </p:cBhvr>
                                      <p:to>
                                        <p:strVal val="true"/>
                                      </p:to>
                                    </p:set>
                                    <p:animScale>
                                      <p:cBhvr>
                                        <p:cTn id="134" dur="200" fill="hold">
                                          <p:stCondLst>
                                            <p:cond delay="0"/>
                                          </p:stCondLst>
                                        </p:cTn>
                                        <p:tgtEl>
                                          <p:spTgt spid="3">
                                            <p:txEl>
                                              <p:pRg st="7" end="7"/>
                                            </p:txEl>
                                          </p:spTgt>
                                        </p:tgtEl>
                                      </p:cBhvr>
                                      <p:from x="100000" y="100000"/>
                                      <p:to x="100000" y="5000"/>
                                    </p:animScale>
                                    <p:animScale>
                                      <p:cBhvr>
                                        <p:cTn id="135" dur="200" fill="hold">
                                          <p:stCondLst>
                                            <p:cond delay="200"/>
                                          </p:stCondLst>
                                        </p:cTn>
                                        <p:tgtEl>
                                          <p:spTgt spid="3">
                                            <p:txEl>
                                              <p:pRg st="7" end="7"/>
                                            </p:txEl>
                                          </p:spTgt>
                                        </p:tgtEl>
                                      </p:cBhvr>
                                      <p:from x="100000" y="5000"/>
                                      <p:to x="120000" y="150000"/>
                                    </p:animScale>
                                    <p:animScale>
                                      <p:cBhvr>
                                        <p:cTn id="136" dur="600" fill="hold">
                                          <p:stCondLst>
                                            <p:cond delay="1400"/>
                                          </p:stCondLst>
                                        </p:cTn>
                                        <p:tgtEl>
                                          <p:spTgt spid="3">
                                            <p:txEl>
                                              <p:pRg st="7" end="7"/>
                                            </p:txEl>
                                          </p:spTgt>
                                        </p:tgtEl>
                                      </p:cBhvr>
                                      <p:to x="120000" y="150000"/>
                                    </p:animScale>
                                  </p:childTnLst>
                                </p:cTn>
                              </p:par>
                            </p:childTnLst>
                          </p:cTn>
                        </p:par>
                      </p:childTnLst>
                    </p:cTn>
                  </p:par>
                  <p:par>
                    <p:cTn id="137" fill="hold">
                      <p:stCondLst>
                        <p:cond delay="indefinite"/>
                      </p:stCondLst>
                      <p:childTnLst>
                        <p:par>
                          <p:cTn id="138" fill="hold">
                            <p:stCondLst>
                              <p:cond delay="0"/>
                            </p:stCondLst>
                            <p:childTnLst>
                              <p:par>
                                <p:cTn id="139" presetID="14" presetClass="emph" presetSubtype="0" fill="hold" nodeType="clickEffect">
                                  <p:stCondLst>
                                    <p:cond delay="0"/>
                                  </p:stCondLst>
                                  <p:childTnLst>
                                    <p:animClr clrSpc="rgb">
                                      <p:cBhvr override="childStyle">
                                        <p:cTn id="140" dur="1900" fill="hold">
                                          <p:stCondLst>
                                            <p:cond delay="100"/>
                                          </p:stCondLst>
                                        </p:cTn>
                                        <p:tgtEl>
                                          <p:spTgt spid="3">
                                            <p:txEl>
                                              <p:pRg st="9" end="9"/>
                                            </p:txEl>
                                          </p:spTgt>
                                        </p:tgtEl>
                                        <p:attrNameLst>
                                          <p:attrName>style.color</p:attrName>
                                        </p:attrNameLst>
                                      </p:cBhvr>
                                      <p:to>
                                        <a:srgbClr val="74EB23"/>
                                      </p:to>
                                    </p:animClr>
                                    <p:animClr clrSpc="rgb">
                                      <p:cBhvr>
                                        <p:cTn id="141" dur="1900" fill="hold">
                                          <p:stCondLst>
                                            <p:cond delay="100"/>
                                          </p:stCondLst>
                                        </p:cTn>
                                        <p:tgtEl>
                                          <p:spTgt spid="3">
                                            <p:txEl>
                                              <p:pRg st="9" end="9"/>
                                            </p:txEl>
                                          </p:spTgt>
                                        </p:tgtEl>
                                        <p:attrNameLst>
                                          <p:attrName>fillColor</p:attrName>
                                        </p:attrNameLst>
                                      </p:cBhvr>
                                      <p:to>
                                        <a:srgbClr val="74EB23"/>
                                      </p:to>
                                    </p:animClr>
                                    <p:set>
                                      <p:cBhvr>
                                        <p:cTn id="142" dur="1900" fill="hold">
                                          <p:stCondLst>
                                            <p:cond delay="100"/>
                                          </p:stCondLst>
                                        </p:cTn>
                                        <p:tgtEl>
                                          <p:spTgt spid="3">
                                            <p:txEl>
                                              <p:pRg st="9" end="9"/>
                                            </p:txEl>
                                          </p:spTgt>
                                        </p:tgtEl>
                                        <p:attrNameLst>
                                          <p:attrName>fill.type</p:attrName>
                                        </p:attrNameLst>
                                      </p:cBhvr>
                                      <p:to>
                                        <p:strVal val="solid"/>
                                      </p:to>
                                    </p:set>
                                    <p:set>
                                      <p:cBhvr>
                                        <p:cTn id="143" dur="1900" fill="hold">
                                          <p:stCondLst>
                                            <p:cond delay="100"/>
                                          </p:stCondLst>
                                        </p:cTn>
                                        <p:tgtEl>
                                          <p:spTgt spid="3">
                                            <p:txEl>
                                              <p:pRg st="9" end="9"/>
                                            </p:txEl>
                                          </p:spTgt>
                                        </p:tgtEl>
                                        <p:attrNameLst>
                                          <p:attrName>fill.on</p:attrName>
                                        </p:attrNameLst>
                                      </p:cBhvr>
                                      <p:to>
                                        <p:strVal val="true"/>
                                      </p:to>
                                    </p:set>
                                    <p:animScale>
                                      <p:cBhvr>
                                        <p:cTn id="144" dur="200" fill="hold">
                                          <p:stCondLst>
                                            <p:cond delay="0"/>
                                          </p:stCondLst>
                                        </p:cTn>
                                        <p:tgtEl>
                                          <p:spTgt spid="3">
                                            <p:txEl>
                                              <p:pRg st="9" end="9"/>
                                            </p:txEl>
                                          </p:spTgt>
                                        </p:tgtEl>
                                      </p:cBhvr>
                                      <p:from x="100000" y="100000"/>
                                      <p:to x="100000" y="5000"/>
                                    </p:animScale>
                                    <p:animScale>
                                      <p:cBhvr>
                                        <p:cTn id="145" dur="200" fill="hold">
                                          <p:stCondLst>
                                            <p:cond delay="200"/>
                                          </p:stCondLst>
                                        </p:cTn>
                                        <p:tgtEl>
                                          <p:spTgt spid="3">
                                            <p:txEl>
                                              <p:pRg st="9" end="9"/>
                                            </p:txEl>
                                          </p:spTgt>
                                        </p:tgtEl>
                                      </p:cBhvr>
                                      <p:from x="100000" y="5000"/>
                                      <p:to x="120000" y="150000"/>
                                    </p:animScale>
                                    <p:animScale>
                                      <p:cBhvr>
                                        <p:cTn id="146" dur="600" fill="hold">
                                          <p:stCondLst>
                                            <p:cond delay="1400"/>
                                          </p:stCondLst>
                                        </p:cTn>
                                        <p:tgtEl>
                                          <p:spTgt spid="3">
                                            <p:txEl>
                                              <p:pRg st="9" end="9"/>
                                            </p:txEl>
                                          </p:spTgt>
                                        </p:tgtEl>
                                      </p:cBhvr>
                                      <p:to x="120000" y="150000"/>
                                    </p:animScale>
                                  </p:childTnLst>
                                </p:cTn>
                              </p:par>
                            </p:childTnLst>
                          </p:cTn>
                        </p:par>
                        <p:par>
                          <p:cTn id="147" fill="hold">
                            <p:stCondLst>
                              <p:cond delay="2000"/>
                            </p:stCondLst>
                            <p:childTnLst>
                              <p:par>
                                <p:cTn id="148" presetID="14" presetClass="emph" presetSubtype="0" fill="hold" nodeType="afterEffect">
                                  <p:stCondLst>
                                    <p:cond delay="0"/>
                                  </p:stCondLst>
                                  <p:childTnLst>
                                    <p:animClr clrSpc="rgb">
                                      <p:cBhvr override="childStyle">
                                        <p:cTn id="149" dur="1900" fill="hold">
                                          <p:stCondLst>
                                            <p:cond delay="100"/>
                                          </p:stCondLst>
                                        </p:cTn>
                                        <p:tgtEl>
                                          <p:spTgt spid="3">
                                            <p:txEl>
                                              <p:pRg st="10" end="10"/>
                                            </p:txEl>
                                          </p:spTgt>
                                        </p:tgtEl>
                                        <p:attrNameLst>
                                          <p:attrName>style.color</p:attrName>
                                        </p:attrNameLst>
                                      </p:cBhvr>
                                      <p:to>
                                        <a:schemeClr val="accent2"/>
                                      </p:to>
                                    </p:animClr>
                                    <p:animClr clrSpc="rgb">
                                      <p:cBhvr>
                                        <p:cTn id="150" dur="1900" fill="hold">
                                          <p:stCondLst>
                                            <p:cond delay="100"/>
                                          </p:stCondLst>
                                        </p:cTn>
                                        <p:tgtEl>
                                          <p:spTgt spid="3">
                                            <p:txEl>
                                              <p:pRg st="10" end="10"/>
                                            </p:txEl>
                                          </p:spTgt>
                                        </p:tgtEl>
                                        <p:attrNameLst>
                                          <p:attrName>fillColor</p:attrName>
                                        </p:attrNameLst>
                                      </p:cBhvr>
                                      <p:to>
                                        <a:schemeClr val="accent2"/>
                                      </p:to>
                                    </p:animClr>
                                    <p:set>
                                      <p:cBhvr>
                                        <p:cTn id="151" dur="1900" fill="hold">
                                          <p:stCondLst>
                                            <p:cond delay="100"/>
                                          </p:stCondLst>
                                        </p:cTn>
                                        <p:tgtEl>
                                          <p:spTgt spid="3">
                                            <p:txEl>
                                              <p:pRg st="10" end="10"/>
                                            </p:txEl>
                                          </p:spTgt>
                                        </p:tgtEl>
                                        <p:attrNameLst>
                                          <p:attrName>fill.type</p:attrName>
                                        </p:attrNameLst>
                                      </p:cBhvr>
                                      <p:to>
                                        <p:strVal val="solid"/>
                                      </p:to>
                                    </p:set>
                                    <p:set>
                                      <p:cBhvr>
                                        <p:cTn id="152" dur="1900" fill="hold">
                                          <p:stCondLst>
                                            <p:cond delay="100"/>
                                          </p:stCondLst>
                                        </p:cTn>
                                        <p:tgtEl>
                                          <p:spTgt spid="3">
                                            <p:txEl>
                                              <p:pRg st="10" end="10"/>
                                            </p:txEl>
                                          </p:spTgt>
                                        </p:tgtEl>
                                        <p:attrNameLst>
                                          <p:attrName>fill.on</p:attrName>
                                        </p:attrNameLst>
                                      </p:cBhvr>
                                      <p:to>
                                        <p:strVal val="true"/>
                                      </p:to>
                                    </p:set>
                                    <p:animScale>
                                      <p:cBhvr>
                                        <p:cTn id="153" dur="200" fill="hold">
                                          <p:stCondLst>
                                            <p:cond delay="0"/>
                                          </p:stCondLst>
                                        </p:cTn>
                                        <p:tgtEl>
                                          <p:spTgt spid="3">
                                            <p:txEl>
                                              <p:pRg st="10" end="10"/>
                                            </p:txEl>
                                          </p:spTgt>
                                        </p:tgtEl>
                                      </p:cBhvr>
                                      <p:from x="100000" y="100000"/>
                                      <p:to x="100000" y="5000"/>
                                    </p:animScale>
                                    <p:animScale>
                                      <p:cBhvr>
                                        <p:cTn id="154" dur="200" fill="hold">
                                          <p:stCondLst>
                                            <p:cond delay="200"/>
                                          </p:stCondLst>
                                        </p:cTn>
                                        <p:tgtEl>
                                          <p:spTgt spid="3">
                                            <p:txEl>
                                              <p:pRg st="10" end="10"/>
                                            </p:txEl>
                                          </p:spTgt>
                                        </p:tgtEl>
                                      </p:cBhvr>
                                      <p:from x="100000" y="5000"/>
                                      <p:to x="120000" y="150000"/>
                                    </p:animScale>
                                    <p:animScale>
                                      <p:cBhvr>
                                        <p:cTn id="155" dur="600" fill="hold">
                                          <p:stCondLst>
                                            <p:cond delay="1400"/>
                                          </p:stCondLst>
                                        </p:cTn>
                                        <p:tgtEl>
                                          <p:spTgt spid="3">
                                            <p:txEl>
                                              <p:pRg st="10" end="10"/>
                                            </p:txEl>
                                          </p:spTgt>
                                        </p:tgtEl>
                                      </p:cBhvr>
                                      <p:to x="120000" y="150000"/>
                                    </p:animScale>
                                  </p:childTnLst>
                                </p:cTn>
                              </p:par>
                            </p:childTnLst>
                          </p:cTn>
                        </p:par>
                        <p:par>
                          <p:cTn id="156" fill="hold">
                            <p:stCondLst>
                              <p:cond delay="4000"/>
                            </p:stCondLst>
                            <p:childTnLst>
                              <p:par>
                                <p:cTn id="157" presetID="14" presetClass="emph" presetSubtype="0" fill="hold" nodeType="afterEffect">
                                  <p:stCondLst>
                                    <p:cond delay="0"/>
                                  </p:stCondLst>
                                  <p:childTnLst>
                                    <p:animClr clrSpc="rgb">
                                      <p:cBhvr override="childStyle">
                                        <p:cTn id="158" dur="1900" fill="hold">
                                          <p:stCondLst>
                                            <p:cond delay="100"/>
                                          </p:stCondLst>
                                        </p:cTn>
                                        <p:tgtEl>
                                          <p:spTgt spid="3">
                                            <p:txEl>
                                              <p:pRg st="11" end="11"/>
                                            </p:txEl>
                                          </p:spTgt>
                                        </p:tgtEl>
                                        <p:attrNameLst>
                                          <p:attrName>style.color</p:attrName>
                                        </p:attrNameLst>
                                      </p:cBhvr>
                                      <p:to>
                                        <a:schemeClr val="accent2"/>
                                      </p:to>
                                    </p:animClr>
                                    <p:animClr clrSpc="rgb">
                                      <p:cBhvr>
                                        <p:cTn id="159" dur="1900" fill="hold">
                                          <p:stCondLst>
                                            <p:cond delay="100"/>
                                          </p:stCondLst>
                                        </p:cTn>
                                        <p:tgtEl>
                                          <p:spTgt spid="3">
                                            <p:txEl>
                                              <p:pRg st="11" end="11"/>
                                            </p:txEl>
                                          </p:spTgt>
                                        </p:tgtEl>
                                        <p:attrNameLst>
                                          <p:attrName>fillColor</p:attrName>
                                        </p:attrNameLst>
                                      </p:cBhvr>
                                      <p:to>
                                        <a:schemeClr val="accent2"/>
                                      </p:to>
                                    </p:animClr>
                                    <p:set>
                                      <p:cBhvr>
                                        <p:cTn id="160" dur="1900" fill="hold">
                                          <p:stCondLst>
                                            <p:cond delay="100"/>
                                          </p:stCondLst>
                                        </p:cTn>
                                        <p:tgtEl>
                                          <p:spTgt spid="3">
                                            <p:txEl>
                                              <p:pRg st="11" end="11"/>
                                            </p:txEl>
                                          </p:spTgt>
                                        </p:tgtEl>
                                        <p:attrNameLst>
                                          <p:attrName>fill.type</p:attrName>
                                        </p:attrNameLst>
                                      </p:cBhvr>
                                      <p:to>
                                        <p:strVal val="solid"/>
                                      </p:to>
                                    </p:set>
                                    <p:set>
                                      <p:cBhvr>
                                        <p:cTn id="161" dur="1900" fill="hold">
                                          <p:stCondLst>
                                            <p:cond delay="100"/>
                                          </p:stCondLst>
                                        </p:cTn>
                                        <p:tgtEl>
                                          <p:spTgt spid="3">
                                            <p:txEl>
                                              <p:pRg st="11" end="11"/>
                                            </p:txEl>
                                          </p:spTgt>
                                        </p:tgtEl>
                                        <p:attrNameLst>
                                          <p:attrName>fill.on</p:attrName>
                                        </p:attrNameLst>
                                      </p:cBhvr>
                                      <p:to>
                                        <p:strVal val="true"/>
                                      </p:to>
                                    </p:set>
                                    <p:animScale>
                                      <p:cBhvr>
                                        <p:cTn id="162" dur="200" fill="hold">
                                          <p:stCondLst>
                                            <p:cond delay="0"/>
                                          </p:stCondLst>
                                        </p:cTn>
                                        <p:tgtEl>
                                          <p:spTgt spid="3">
                                            <p:txEl>
                                              <p:pRg st="11" end="11"/>
                                            </p:txEl>
                                          </p:spTgt>
                                        </p:tgtEl>
                                      </p:cBhvr>
                                      <p:from x="100000" y="100000"/>
                                      <p:to x="100000" y="5000"/>
                                    </p:animScale>
                                    <p:animScale>
                                      <p:cBhvr>
                                        <p:cTn id="163" dur="200" fill="hold">
                                          <p:stCondLst>
                                            <p:cond delay="200"/>
                                          </p:stCondLst>
                                        </p:cTn>
                                        <p:tgtEl>
                                          <p:spTgt spid="3">
                                            <p:txEl>
                                              <p:pRg st="11" end="11"/>
                                            </p:txEl>
                                          </p:spTgt>
                                        </p:tgtEl>
                                      </p:cBhvr>
                                      <p:from x="100000" y="5000"/>
                                      <p:to x="120000" y="150000"/>
                                    </p:animScale>
                                    <p:animScale>
                                      <p:cBhvr>
                                        <p:cTn id="164" dur="600" fill="hold">
                                          <p:stCondLst>
                                            <p:cond delay="1400"/>
                                          </p:stCondLst>
                                        </p:cTn>
                                        <p:tgtEl>
                                          <p:spTgt spid="3">
                                            <p:txEl>
                                              <p:pRg st="11" end="11"/>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6000" b="-6000"/>
          </a:stretch>
        </a:blipFill>
        <a:effectLst/>
      </p:bgPr>
    </p:bg>
    <p:spTree>
      <p:nvGrpSpPr>
        <p:cNvPr id="1" name=""/>
        <p:cNvGrpSpPr/>
        <p:nvPr/>
      </p:nvGrpSpPr>
      <p:grpSpPr>
        <a:xfrm>
          <a:off x="0" y="0"/>
          <a:ext cx="0" cy="0"/>
          <a:chOff x="0" y="0"/>
          <a:chExt cx="0" cy="0"/>
        </a:xfrm>
      </p:grpSpPr>
      <p:sp>
        <p:nvSpPr>
          <p:cNvPr id="4" name="Tartalom helye 3"/>
          <p:cNvSpPr>
            <a:spLocks noGrp="1"/>
          </p:cNvSpPr>
          <p:nvPr>
            <p:ph sz="half" idx="2"/>
          </p:nvPr>
        </p:nvSpPr>
        <p:spPr>
          <a:xfrm>
            <a:off x="251520" y="1412776"/>
            <a:ext cx="6589240" cy="3060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7500" lnSpcReduction="20000"/>
          </a:bodyPr>
          <a:lstStyle/>
          <a:p>
            <a:pPr>
              <a:buNone/>
            </a:pPr>
            <a:r>
              <a:rPr lang="hu-HU" dirty="0" smtClean="0"/>
              <a:t>Tartalmuk általában hirdetés vagy vírus.</a:t>
            </a:r>
          </a:p>
          <a:p>
            <a:pPr>
              <a:buNone/>
            </a:pPr>
            <a:r>
              <a:rPr lang="hu-HU" dirty="0" smtClean="0"/>
              <a:t>Tulajdonságaik:</a:t>
            </a:r>
          </a:p>
          <a:p>
            <a:pPr lvl="1"/>
            <a:r>
              <a:rPr lang="hu-HU" dirty="0" smtClean="0"/>
              <a:t>a címzett által nem kívánatos</a:t>
            </a:r>
          </a:p>
          <a:p>
            <a:pPr lvl="1"/>
            <a:r>
              <a:rPr lang="hu-HU" sz="2500" dirty="0" smtClean="0"/>
              <a:t>tartalma nem a címzett személyére szól</a:t>
            </a:r>
          </a:p>
          <a:p>
            <a:pPr lvl="1"/>
            <a:r>
              <a:rPr lang="hu-HU" sz="2500" dirty="0" smtClean="0"/>
              <a:t>nagyon gyakran a feladó valódi személyét elrejtő, meghamisító formában érkezik</a:t>
            </a:r>
          </a:p>
          <a:p>
            <a:pPr lvl="1"/>
            <a:r>
              <a:rPr lang="hu-HU" sz="2500" dirty="0" smtClean="0"/>
              <a:t>nagy tömegben kiküldött</a:t>
            </a:r>
          </a:p>
          <a:p>
            <a:pPr>
              <a:buNone/>
            </a:pPr>
            <a:r>
              <a:rPr lang="hu-HU" dirty="0" smtClean="0"/>
              <a:t>A tömeges továbbítást és a nem személyre szóló címzést az alábbi videó nagyon egyszerűen szemlélteti: </a:t>
            </a:r>
            <a:r>
              <a:rPr lang="hu-HU" dirty="0" err="1" smtClean="0">
                <a:hlinkClick r:id="rId5"/>
              </a:rPr>
              <a:t>Katt</a:t>
            </a:r>
            <a:r>
              <a:rPr lang="hu-HU" dirty="0" smtClean="0">
                <a:hlinkClick r:id="rId5"/>
              </a:rPr>
              <a:t> ide!</a:t>
            </a:r>
            <a:endParaRPr lang="hu-HU" dirty="0" smtClean="0"/>
          </a:p>
        </p:txBody>
      </p:sp>
      <p:sp>
        <p:nvSpPr>
          <p:cNvPr id="2" name="Cím 1"/>
          <p:cNvSpPr>
            <a:spLocks noGrp="1"/>
          </p:cNvSpPr>
          <p:nvPr>
            <p:ph type="title"/>
          </p:nvPr>
        </p:nvSpPr>
        <p:spPr>
          <a:xfrm>
            <a:off x="1259632" y="548680"/>
            <a:ext cx="5112568" cy="422920"/>
          </a:xfrm>
        </p:spPr>
        <p:txBody>
          <a:bodyPr>
            <a:noAutofit/>
          </a:bodyPr>
          <a:lstStyle/>
          <a:p>
            <a:r>
              <a:rPr lang="hu-HU" dirty="0" err="1" smtClean="0"/>
              <a:t>Spam-ek</a:t>
            </a:r>
            <a:endParaRPr lang="hu-HU" dirty="0"/>
          </a:p>
        </p:txBody>
      </p:sp>
      <p:sp>
        <p:nvSpPr>
          <p:cNvPr id="3" name="Tartalom helye 2"/>
          <p:cNvSpPr>
            <a:spLocks noGrp="1"/>
          </p:cNvSpPr>
          <p:nvPr>
            <p:ph sz="half" idx="1"/>
          </p:nvPr>
        </p:nvSpPr>
        <p:spPr>
          <a:xfrm>
            <a:off x="1475656" y="5445224"/>
            <a:ext cx="6408712" cy="1257003"/>
          </a:xfrm>
          <a:solidFill>
            <a:srgbClr val="92D050"/>
          </a:solidFill>
        </p:spPr>
        <p:txBody>
          <a:bodyPr>
            <a:normAutofit fontScale="77500" lnSpcReduction="20000"/>
          </a:bodyPr>
          <a:lstStyle/>
          <a:p>
            <a:pPr>
              <a:buNone/>
            </a:pPr>
            <a:r>
              <a:rPr lang="hu-HU" dirty="0" smtClean="0"/>
              <a:t>	Tisztáztuk a fogalmat: </a:t>
            </a:r>
          </a:p>
          <a:p>
            <a:pPr>
              <a:buNone/>
            </a:pPr>
            <a:r>
              <a:rPr lang="hu-HU" dirty="0" smtClean="0"/>
              <a:t>	A </a:t>
            </a:r>
            <a:r>
              <a:rPr lang="hu-HU" dirty="0" err="1" smtClean="0"/>
              <a:t>Spam-ek</a:t>
            </a:r>
            <a:r>
              <a:rPr lang="hu-HU" dirty="0" smtClean="0"/>
              <a:t> olyan tömegesen terjedő levél szemeteket jelentenek, amit általában e-mailben kapunk és nem kértünk.</a:t>
            </a:r>
          </a:p>
        </p:txBody>
      </p:sp>
      <p:pic>
        <p:nvPicPr>
          <p:cNvPr id="1026" name="Picture 2" descr="C:\Users\Ádám\AppData\Local\Microsoft\Windows\Temporary Internet Files\Content.IE5\V29G03VA\MC900404261[1].wmf"/>
          <p:cNvPicPr>
            <a:picLocks noChangeAspect="1" noChangeArrowheads="1"/>
          </p:cNvPicPr>
          <p:nvPr/>
        </p:nvPicPr>
        <p:blipFill>
          <a:blip r:embed="rId6" cstate="print"/>
          <a:srcRect/>
          <a:stretch>
            <a:fillRect/>
          </a:stretch>
        </p:blipFill>
        <p:spPr bwMode="auto">
          <a:xfrm>
            <a:off x="7092280" y="3212976"/>
            <a:ext cx="1838325" cy="1797050"/>
          </a:xfrm>
          <a:prstGeom prst="rect">
            <a:avLst/>
          </a:prstGeom>
          <a:noFill/>
        </p:spPr>
      </p:pic>
      <p:sp>
        <p:nvSpPr>
          <p:cNvPr id="8" name="Szövegdoboz 7"/>
          <p:cNvSpPr txBox="1"/>
          <p:nvPr/>
        </p:nvSpPr>
        <p:spPr>
          <a:xfrm>
            <a:off x="323528" y="1412776"/>
            <a:ext cx="6480720" cy="307776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sz="2000" cap="small" dirty="0" smtClean="0"/>
              <a:t>Megelőzésük:</a:t>
            </a:r>
          </a:p>
          <a:p>
            <a:endParaRPr lang="hu-HU" dirty="0" smtClean="0"/>
          </a:p>
          <a:p>
            <a:pPr lvl="1">
              <a:buFont typeface="Arial" pitchFamily="34" charset="0"/>
              <a:buChar char="•"/>
            </a:pPr>
            <a:r>
              <a:rPr lang="hu-HU" sz="2000" dirty="0" smtClean="0"/>
              <a:t>spamszűrő programokkal, például </a:t>
            </a:r>
            <a:r>
              <a:rPr lang="hu-HU" sz="2000" dirty="0" err="1" smtClean="0"/>
              <a:t>Bayes-szűrővel</a:t>
            </a:r>
            <a:r>
              <a:rPr lang="hu-HU" sz="2000" dirty="0" smtClean="0"/>
              <a:t> felszerelt szolgáltatói szervereken keresztüli levélfogadás</a:t>
            </a:r>
          </a:p>
          <a:p>
            <a:pPr lvl="1">
              <a:buFont typeface="Arial" pitchFamily="34" charset="0"/>
              <a:buChar char="•"/>
            </a:pPr>
            <a:r>
              <a:rPr lang="hu-HU" sz="2000" dirty="0" smtClean="0"/>
              <a:t>spamazonosító program telepítése a felhasználó gépére</a:t>
            </a:r>
          </a:p>
          <a:p>
            <a:pPr lvl="1">
              <a:buFont typeface="Arial" pitchFamily="34" charset="0"/>
              <a:buChar char="•"/>
            </a:pPr>
            <a:r>
              <a:rPr lang="hu-HU" sz="2000" dirty="0" smtClean="0"/>
              <a:t>szűrő alkalmazása a levélkezelő felületen</a:t>
            </a:r>
          </a:p>
          <a:p>
            <a:pPr lvl="1">
              <a:buFont typeface="Arial" pitchFamily="34" charset="0"/>
              <a:buChar char="•"/>
            </a:pPr>
            <a:r>
              <a:rPr lang="hu-HU" sz="2000" dirty="0" smtClean="0"/>
              <a:t>a spamet küldő e-mail cím felvétele egy "feketelistára", (blokkolva az illető jövőbeni leveleit)</a:t>
            </a:r>
          </a:p>
          <a:p>
            <a:r>
              <a:rPr lang="hu-HU" dirty="0" smtClean="0"/>
              <a:t/>
            </a:r>
            <a:br>
              <a:rPr lang="hu-HU" dirty="0" smtClean="0"/>
            </a:br>
            <a:endParaRPr lang="hu-HU" dirty="0"/>
          </a:p>
        </p:txBody>
      </p:sp>
      <p:pic>
        <p:nvPicPr>
          <p:cNvPr id="3075" name="Picture 3" descr="C:\Users\Ádám\AppData\Local\Microsoft\Windows\Temporary Internet Files\Content.IE5\V29G03VA\MC900254096[1].wmf"/>
          <p:cNvPicPr>
            <a:picLocks noChangeAspect="1" noChangeArrowheads="1"/>
          </p:cNvPicPr>
          <p:nvPr/>
        </p:nvPicPr>
        <p:blipFill>
          <a:blip r:embed="rId7" cstate="print"/>
          <a:srcRect/>
          <a:stretch>
            <a:fillRect/>
          </a:stretch>
        </p:blipFill>
        <p:spPr bwMode="auto">
          <a:xfrm>
            <a:off x="0" y="5256886"/>
            <a:ext cx="1813255" cy="1601114"/>
          </a:xfrm>
          <a:prstGeom prst="rect">
            <a:avLst/>
          </a:prstGeom>
          <a:noFill/>
        </p:spPr>
      </p:pic>
      <p:pic>
        <p:nvPicPr>
          <p:cNvPr id="3074" name="Picture 2" descr="H:\Az internet veszélyei\no-spam-2x.gif"/>
          <p:cNvPicPr>
            <a:picLocks noChangeAspect="1" noChangeArrowheads="1"/>
          </p:cNvPicPr>
          <p:nvPr/>
        </p:nvPicPr>
        <p:blipFill>
          <a:blip r:embed="rId8" cstate="print"/>
          <a:srcRect/>
          <a:stretch>
            <a:fillRect/>
          </a:stretch>
        </p:blipFill>
        <p:spPr bwMode="auto">
          <a:xfrm>
            <a:off x="7164288" y="1340768"/>
            <a:ext cx="1763688" cy="1763688"/>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p:cTn id="24" dur="1000" fill="hold"/>
                                        <p:tgtEl>
                                          <p:spTgt spid="3075"/>
                                        </p:tgtEl>
                                        <p:attrNameLst>
                                          <p:attrName>ppt_w</p:attrName>
                                        </p:attrNameLst>
                                      </p:cBhvr>
                                      <p:tavLst>
                                        <p:tav tm="0">
                                          <p:val>
                                            <p:strVal val="#ppt_w+.3"/>
                                          </p:val>
                                        </p:tav>
                                        <p:tav tm="100000">
                                          <p:val>
                                            <p:strVal val="#ppt_w"/>
                                          </p:val>
                                        </p:tav>
                                      </p:tavLst>
                                    </p:anim>
                                    <p:anim calcmode="lin" valueType="num">
                                      <p:cBhvr>
                                        <p:cTn id="25" dur="1000" fill="hold"/>
                                        <p:tgtEl>
                                          <p:spTgt spid="3075"/>
                                        </p:tgtEl>
                                        <p:attrNameLst>
                                          <p:attrName>ppt_h</p:attrName>
                                        </p:attrNameLst>
                                      </p:cBhvr>
                                      <p:tavLst>
                                        <p:tav tm="0">
                                          <p:val>
                                            <p:strVal val="#ppt_h"/>
                                          </p:val>
                                        </p:tav>
                                        <p:tav tm="100000">
                                          <p:val>
                                            <p:strVal val="#ppt_h"/>
                                          </p:val>
                                        </p:tav>
                                      </p:tavLst>
                                    </p:anim>
                                    <p:animEffect transition="in" filter="fade">
                                      <p:cBhvr>
                                        <p:cTn id="26" dur="1000"/>
                                        <p:tgtEl>
                                          <p:spTgt spid="3075"/>
                                        </p:tgtEl>
                                      </p:cBhvr>
                                    </p:animEffect>
                                  </p:childTnLst>
                                </p:cTn>
                              </p:par>
                            </p:childTnLst>
                          </p:cTn>
                        </p:par>
                        <p:par>
                          <p:cTn id="27" fill="hold">
                            <p:stCondLst>
                              <p:cond delay="3000"/>
                            </p:stCondLst>
                            <p:childTnLst>
                              <p:par>
                                <p:cTn id="28" presetID="5" presetClass="entr" presetSubtype="10" fill="hold" nodeType="after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checkerboard(across)">
                                      <p:cBhvr>
                                        <p:cTn id="30" dur="500"/>
                                        <p:tgtEl>
                                          <p:spTgt spid="3074"/>
                                        </p:tgtEl>
                                      </p:cBhvr>
                                    </p:animEffect>
                                  </p:childTnLst>
                                </p:cTn>
                              </p:par>
                              <p:par>
                                <p:cTn id="31" presetID="5" presetClass="entr" presetSubtype="1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heckerboard(across)">
                                      <p:cBhvr>
                                        <p:cTn id="33" dur="500"/>
                                        <p:tgtEl>
                                          <p:spTgt spid="1026"/>
                                        </p:tgtEl>
                                      </p:cBhvr>
                                    </p:animEffect>
                                  </p:childTnLst>
                                </p:cTn>
                              </p:par>
                            </p:childTnLst>
                          </p:cTn>
                        </p:par>
                        <p:par>
                          <p:cTn id="34" fill="hold">
                            <p:stCondLst>
                              <p:cond delay="3500"/>
                            </p:stCondLst>
                            <p:childTnLst>
                              <p:par>
                                <p:cTn id="35" presetID="3" presetClass="entr" presetSubtype="10" fill="hold" grpId="0" nodeType="after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blinds(horizontal)">
                                      <p:cBhvr>
                                        <p:cTn id="37" dur="500"/>
                                        <p:tgtEl>
                                          <p:spTgt spid="4">
                                            <p:bg/>
                                          </p:spTgt>
                                        </p:tgtEl>
                                      </p:cBhvr>
                                    </p:animEffect>
                                  </p:childTnLst>
                                </p:cTn>
                              </p:par>
                            </p:childTnLst>
                          </p:cTn>
                        </p:par>
                        <p:par>
                          <p:cTn id="38" fill="hold">
                            <p:stCondLst>
                              <p:cond delay="4000"/>
                            </p:stCondLst>
                            <p:childTnLst>
                              <p:par>
                                <p:cTn id="39" presetID="3" presetClass="entr" presetSubtype="1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blinds(horizontal)">
                                      <p:cBhvr>
                                        <p:cTn id="41" dur="500"/>
                                        <p:tgtEl>
                                          <p:spTgt spid="4">
                                            <p:txEl>
                                              <p:pRg st="0" end="0"/>
                                            </p:txEl>
                                          </p:spTgt>
                                        </p:tgtEl>
                                      </p:cBhvr>
                                    </p:animEffect>
                                  </p:childTnLst>
                                </p:cTn>
                              </p:par>
                            </p:childTnLst>
                          </p:cTn>
                        </p:par>
                        <p:par>
                          <p:cTn id="42" fill="hold">
                            <p:stCondLst>
                              <p:cond delay="4500"/>
                            </p:stCondLst>
                            <p:childTnLst>
                              <p:par>
                                <p:cTn id="43" presetID="3" presetClass="entr" presetSubtype="10"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blinds(horizontal)">
                                      <p:cBhvr>
                                        <p:cTn id="45" dur="500"/>
                                        <p:tgtEl>
                                          <p:spTgt spid="4">
                                            <p:txEl>
                                              <p:pRg st="1" end="1"/>
                                            </p:txEl>
                                          </p:spTgt>
                                        </p:tgtEl>
                                      </p:cBhvr>
                                    </p:animEffect>
                                  </p:childTnLst>
                                </p:cTn>
                              </p:par>
                            </p:childTnLst>
                          </p:cTn>
                        </p:par>
                        <p:par>
                          <p:cTn id="46" fill="hold">
                            <p:stCondLst>
                              <p:cond delay="5000"/>
                            </p:stCondLst>
                            <p:childTnLst>
                              <p:par>
                                <p:cTn id="47" presetID="3" presetClass="entr" presetSubtype="10" fill="hold" grpId="0" nodeType="after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blinds(horizontal)">
                                      <p:cBhvr>
                                        <p:cTn id="49" dur="500"/>
                                        <p:tgtEl>
                                          <p:spTgt spid="4">
                                            <p:txEl>
                                              <p:pRg st="2" end="2"/>
                                            </p:txEl>
                                          </p:spTgt>
                                        </p:tgtEl>
                                      </p:cBhvr>
                                    </p:animEffect>
                                  </p:childTnLst>
                                </p:cTn>
                              </p:par>
                            </p:childTnLst>
                          </p:cTn>
                        </p:par>
                        <p:par>
                          <p:cTn id="50" fill="hold">
                            <p:stCondLst>
                              <p:cond delay="5500"/>
                            </p:stCondLst>
                            <p:childTnLst>
                              <p:par>
                                <p:cTn id="51" presetID="3" presetClass="entr" presetSubtype="10" fill="hold" grpId="0" nodeType="after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blinds(horizontal)">
                                      <p:cBhvr>
                                        <p:cTn id="53" dur="500"/>
                                        <p:tgtEl>
                                          <p:spTgt spid="4">
                                            <p:txEl>
                                              <p:pRg st="3" end="3"/>
                                            </p:txEl>
                                          </p:spTgt>
                                        </p:tgtEl>
                                      </p:cBhvr>
                                    </p:animEffect>
                                  </p:childTnLst>
                                </p:cTn>
                              </p:par>
                            </p:childTnLst>
                          </p:cTn>
                        </p:par>
                        <p:par>
                          <p:cTn id="54" fill="hold">
                            <p:stCondLst>
                              <p:cond delay="6000"/>
                            </p:stCondLst>
                            <p:childTnLst>
                              <p:par>
                                <p:cTn id="55" presetID="3" presetClass="entr" presetSubtype="10" fill="hold" grpId="0" nodeType="after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blinds(horizontal)">
                                      <p:cBhvr>
                                        <p:cTn id="57" dur="500"/>
                                        <p:tgtEl>
                                          <p:spTgt spid="4">
                                            <p:txEl>
                                              <p:pRg st="4" end="4"/>
                                            </p:txEl>
                                          </p:spTgt>
                                        </p:tgtEl>
                                      </p:cBhvr>
                                    </p:animEffect>
                                  </p:childTnLst>
                                </p:cTn>
                              </p:par>
                            </p:childTnLst>
                          </p:cTn>
                        </p:par>
                        <p:par>
                          <p:cTn id="58" fill="hold">
                            <p:stCondLst>
                              <p:cond delay="6500"/>
                            </p:stCondLst>
                            <p:childTnLst>
                              <p:par>
                                <p:cTn id="59" presetID="3" presetClass="entr" presetSubtype="10" fill="hold" grpId="0" nodeType="after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blinds(horizontal)">
                                      <p:cBhvr>
                                        <p:cTn id="61" dur="500"/>
                                        <p:tgtEl>
                                          <p:spTgt spid="4">
                                            <p:txEl>
                                              <p:pRg st="5" end="5"/>
                                            </p:txEl>
                                          </p:spTgt>
                                        </p:tgtEl>
                                      </p:cBhvr>
                                    </p:animEffect>
                                  </p:childTnLst>
                                </p:cTn>
                              </p:par>
                            </p:childTnLst>
                          </p:cTn>
                        </p:par>
                        <p:par>
                          <p:cTn id="62" fill="hold">
                            <p:stCondLst>
                              <p:cond delay="7000"/>
                            </p:stCondLst>
                            <p:childTnLst>
                              <p:par>
                                <p:cTn id="63" presetID="3" presetClass="entr" presetSubtype="10" fill="hold" grpId="0" nodeType="after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Effect transition="in" filter="blinds(horizontal)">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500"/>
                                        <p:tgtEl>
                                          <p:spTgt spid="4">
                                            <p:txEl>
                                              <p:pRg st="0" end="0"/>
                                            </p:txEl>
                                          </p:spTgt>
                                        </p:tgtEl>
                                      </p:cBhvr>
                                    </p:animEffect>
                                    <p:set>
                                      <p:cBhvr>
                                        <p:cTn id="70" dur="1" fill="hold">
                                          <p:stCondLst>
                                            <p:cond delay="499"/>
                                          </p:stCondLst>
                                        </p:cTn>
                                        <p:tgtEl>
                                          <p:spTgt spid="4">
                                            <p:txEl>
                                              <p:pRg st="0" end="0"/>
                                            </p:txEl>
                                          </p:spTgt>
                                        </p:tgtEl>
                                        <p:attrNameLst>
                                          <p:attrName>style.visibility</p:attrName>
                                        </p:attrNameLst>
                                      </p:cBhvr>
                                      <p:to>
                                        <p:strVal val="hidden"/>
                                      </p:to>
                                    </p:set>
                                  </p:childTnLst>
                                </p:cTn>
                              </p:par>
                              <p:par>
                                <p:cTn id="71" presetID="3" presetClass="exit" presetSubtype="10" fill="hold" nodeType="withEffect">
                                  <p:stCondLst>
                                    <p:cond delay="0"/>
                                  </p:stCondLst>
                                  <p:childTnLst>
                                    <p:animEffect transition="out" filter="blinds(horizontal)">
                                      <p:cBhvr>
                                        <p:cTn id="72" dur="500"/>
                                        <p:tgtEl>
                                          <p:spTgt spid="4">
                                            <p:txEl>
                                              <p:pRg st="1" end="1"/>
                                            </p:txEl>
                                          </p:spTgt>
                                        </p:tgtEl>
                                      </p:cBhvr>
                                    </p:animEffect>
                                    <p:set>
                                      <p:cBhvr>
                                        <p:cTn id="73" dur="1" fill="hold">
                                          <p:stCondLst>
                                            <p:cond delay="499"/>
                                          </p:stCondLst>
                                        </p:cTn>
                                        <p:tgtEl>
                                          <p:spTgt spid="4">
                                            <p:txEl>
                                              <p:pRg st="1" end="1"/>
                                            </p:txEl>
                                          </p:spTgt>
                                        </p:tgtEl>
                                        <p:attrNameLst>
                                          <p:attrName>style.visibility</p:attrName>
                                        </p:attrNameLst>
                                      </p:cBhvr>
                                      <p:to>
                                        <p:strVal val="hidden"/>
                                      </p:to>
                                    </p:set>
                                  </p:childTnLst>
                                </p:cTn>
                              </p:par>
                              <p:par>
                                <p:cTn id="74" presetID="3" presetClass="exit" presetSubtype="10" fill="hold" nodeType="withEffect">
                                  <p:stCondLst>
                                    <p:cond delay="0"/>
                                  </p:stCondLst>
                                  <p:childTnLst>
                                    <p:animEffect transition="out" filter="blinds(horizontal)">
                                      <p:cBhvr>
                                        <p:cTn id="75" dur="500"/>
                                        <p:tgtEl>
                                          <p:spTgt spid="4">
                                            <p:txEl>
                                              <p:pRg st="2" end="2"/>
                                            </p:txEl>
                                          </p:spTgt>
                                        </p:tgtEl>
                                      </p:cBhvr>
                                    </p:animEffect>
                                    <p:set>
                                      <p:cBhvr>
                                        <p:cTn id="76" dur="1" fill="hold">
                                          <p:stCondLst>
                                            <p:cond delay="499"/>
                                          </p:stCondLst>
                                        </p:cTn>
                                        <p:tgtEl>
                                          <p:spTgt spid="4">
                                            <p:txEl>
                                              <p:pRg st="2" end="2"/>
                                            </p:txEl>
                                          </p:spTgt>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4">
                                            <p:txEl>
                                              <p:pRg st="3" end="3"/>
                                            </p:txEl>
                                          </p:spTgt>
                                        </p:tgtEl>
                                      </p:cBhvr>
                                    </p:animEffect>
                                    <p:set>
                                      <p:cBhvr>
                                        <p:cTn id="79" dur="1" fill="hold">
                                          <p:stCondLst>
                                            <p:cond delay="499"/>
                                          </p:stCondLst>
                                        </p:cTn>
                                        <p:tgtEl>
                                          <p:spTgt spid="4">
                                            <p:txEl>
                                              <p:pRg st="3" end="3"/>
                                            </p:txEl>
                                          </p:spTgt>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4">
                                            <p:txEl>
                                              <p:pRg st="4" end="4"/>
                                            </p:txEl>
                                          </p:spTgt>
                                        </p:tgtEl>
                                      </p:cBhvr>
                                    </p:animEffect>
                                    <p:set>
                                      <p:cBhvr>
                                        <p:cTn id="82" dur="1" fill="hold">
                                          <p:stCondLst>
                                            <p:cond delay="499"/>
                                          </p:stCondLst>
                                        </p:cTn>
                                        <p:tgtEl>
                                          <p:spTgt spid="4">
                                            <p:txEl>
                                              <p:pRg st="4" end="4"/>
                                            </p:txEl>
                                          </p:spTgt>
                                        </p:tgtEl>
                                        <p:attrNameLst>
                                          <p:attrName>style.visibility</p:attrName>
                                        </p:attrNameLst>
                                      </p:cBhvr>
                                      <p:to>
                                        <p:strVal val="hidden"/>
                                      </p:to>
                                    </p:set>
                                  </p:childTnLst>
                                </p:cTn>
                              </p:par>
                              <p:par>
                                <p:cTn id="83" presetID="3" presetClass="exit" presetSubtype="10" fill="hold" nodeType="withEffect">
                                  <p:stCondLst>
                                    <p:cond delay="0"/>
                                  </p:stCondLst>
                                  <p:childTnLst>
                                    <p:animEffect transition="out" filter="blinds(horizontal)">
                                      <p:cBhvr>
                                        <p:cTn id="84" dur="500"/>
                                        <p:tgtEl>
                                          <p:spTgt spid="4">
                                            <p:txEl>
                                              <p:pRg st="5" end="5"/>
                                            </p:txEl>
                                          </p:spTgt>
                                        </p:tgtEl>
                                      </p:cBhvr>
                                    </p:animEffect>
                                    <p:set>
                                      <p:cBhvr>
                                        <p:cTn id="85" dur="1" fill="hold">
                                          <p:stCondLst>
                                            <p:cond delay="499"/>
                                          </p:stCondLst>
                                        </p:cTn>
                                        <p:tgtEl>
                                          <p:spTgt spid="4">
                                            <p:txEl>
                                              <p:pRg st="5" end="5"/>
                                            </p:txEl>
                                          </p:spTgt>
                                        </p:tgtEl>
                                        <p:attrNameLst>
                                          <p:attrName>style.visibility</p:attrName>
                                        </p:attrNameLst>
                                      </p:cBhvr>
                                      <p:to>
                                        <p:strVal val="hidden"/>
                                      </p:to>
                                    </p:set>
                                  </p:childTnLst>
                                </p:cTn>
                              </p:par>
                              <p:par>
                                <p:cTn id="86" presetID="3" presetClass="exit" presetSubtype="10" fill="hold" nodeType="withEffect">
                                  <p:stCondLst>
                                    <p:cond delay="0"/>
                                  </p:stCondLst>
                                  <p:childTnLst>
                                    <p:animEffect transition="out" filter="blinds(horizontal)">
                                      <p:cBhvr>
                                        <p:cTn id="87" dur="500"/>
                                        <p:tgtEl>
                                          <p:spTgt spid="4">
                                            <p:txEl>
                                              <p:pRg st="6" end="6"/>
                                            </p:txEl>
                                          </p:spTgt>
                                        </p:tgtEl>
                                      </p:cBhvr>
                                    </p:animEffect>
                                    <p:set>
                                      <p:cBhvr>
                                        <p:cTn id="88" dur="1" fill="hold">
                                          <p:stCondLst>
                                            <p:cond delay="499"/>
                                          </p:stCondLst>
                                        </p:cTn>
                                        <p:tgtEl>
                                          <p:spTgt spid="4">
                                            <p:txEl>
                                              <p:pRg st="6" end="6"/>
                                            </p:txEl>
                                          </p:spTgt>
                                        </p:tgtEl>
                                        <p:attrNameLst>
                                          <p:attrName>style.visibility</p:attrName>
                                        </p:attrNameLst>
                                      </p:cBhvr>
                                      <p:to>
                                        <p:strVal val="hidden"/>
                                      </p:to>
                                    </p:set>
                                  </p:childTnLst>
                                </p:cTn>
                              </p:par>
                            </p:childTnLst>
                          </p:cTn>
                        </p:par>
                        <p:par>
                          <p:cTn id="89" fill="hold">
                            <p:stCondLst>
                              <p:cond delay="500"/>
                            </p:stCondLst>
                            <p:childTnLst>
                              <p:par>
                                <p:cTn id="90" presetID="5" presetClass="entr" presetSubtype="10"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checkerboard(across)">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31640" y="548680"/>
            <a:ext cx="5832648" cy="422920"/>
          </a:xfrm>
        </p:spPr>
        <p:txBody>
          <a:bodyPr>
            <a:noAutofit/>
          </a:bodyPr>
          <a:lstStyle/>
          <a:p>
            <a:r>
              <a:rPr lang="hu-HU" dirty="0" smtClean="0"/>
              <a:t>Internetes kártevők</a:t>
            </a:r>
            <a:endParaRPr lang="hu-HU" dirty="0"/>
          </a:p>
        </p:txBody>
      </p:sp>
      <p:sp>
        <p:nvSpPr>
          <p:cNvPr id="3" name="Tartalom helye 2"/>
          <p:cNvSpPr>
            <a:spLocks noGrp="1"/>
          </p:cNvSpPr>
          <p:nvPr>
            <p:ph sz="half" idx="1"/>
          </p:nvPr>
        </p:nvSpPr>
        <p:spPr>
          <a:xfrm>
            <a:off x="323528" y="1196752"/>
            <a:ext cx="7571184" cy="864096"/>
          </a:xfrm>
          <a:noFill/>
        </p:spPr>
        <p:txBody>
          <a:bodyPr>
            <a:noAutofit/>
          </a:bodyPr>
          <a:lstStyle/>
          <a:p>
            <a:pPr>
              <a:buNone/>
            </a:pPr>
            <a:r>
              <a:rPr lang="hu-HU" sz="1800" dirty="0" smtClean="0"/>
              <a:t>	Vírus, féreg, trójai: gyakran hallunk ezekről a számítógépes kártevőkről, de pontosan mik ezek, mi közöttük a különbség, és mire képesek a számítógépen</a:t>
            </a:r>
            <a:endParaRPr lang="hu-HU" sz="1800" dirty="0" smtClean="0">
              <a:solidFill>
                <a:srgbClr val="1122CC"/>
              </a:solidFill>
            </a:endParaRPr>
          </a:p>
          <a:p>
            <a:pPr>
              <a:buNone/>
            </a:pPr>
            <a:endParaRPr lang="hu-HU" sz="1800" dirty="0" smtClean="0"/>
          </a:p>
        </p:txBody>
      </p:sp>
      <p:pic>
        <p:nvPicPr>
          <p:cNvPr id="3074" name="Picture 2" descr="C:\Users\Ádám\AppData\Local\Microsoft\Windows\Temporary Internet Files\Content.IE5\V29G03VA\MM900395769[1].gif"/>
          <p:cNvPicPr>
            <a:picLocks noChangeAspect="1" noChangeArrowheads="1" noCrop="1"/>
          </p:cNvPicPr>
          <p:nvPr/>
        </p:nvPicPr>
        <p:blipFill>
          <a:blip r:embed="rId4" cstate="print">
            <a:clrChange>
              <a:clrFrom>
                <a:srgbClr val="FFFFFF"/>
              </a:clrFrom>
              <a:clrTo>
                <a:srgbClr val="FFFFFF">
                  <a:alpha val="0"/>
                </a:srgbClr>
              </a:clrTo>
            </a:clrChange>
          </a:blip>
          <a:srcRect/>
          <a:stretch>
            <a:fillRect/>
          </a:stretch>
        </p:blipFill>
        <p:spPr bwMode="auto">
          <a:xfrm>
            <a:off x="2123728" y="1628800"/>
            <a:ext cx="360040" cy="514343"/>
          </a:xfrm>
          <a:prstGeom prst="rect">
            <a:avLst/>
          </a:prstGeom>
          <a:noFill/>
        </p:spPr>
      </p:pic>
      <p:sp>
        <p:nvSpPr>
          <p:cNvPr id="8" name="Szövegdoboz 7"/>
          <p:cNvSpPr txBox="1"/>
          <p:nvPr/>
        </p:nvSpPr>
        <p:spPr>
          <a:xfrm>
            <a:off x="683568" y="2132856"/>
            <a:ext cx="6984776" cy="2169825"/>
          </a:xfrm>
          <a:prstGeom prst="rect">
            <a:avLst/>
          </a:prstGeom>
          <a:noFill/>
        </p:spPr>
        <p:txBody>
          <a:bodyPr wrap="square" rtlCol="0">
            <a:spAutoFit/>
          </a:bodyPr>
          <a:lstStyle/>
          <a:p>
            <a:r>
              <a:rPr lang="hu-HU" dirty="0" smtClean="0">
                <a:hlinkClick r:id="rId5" action="ppaction://hlinksldjump"/>
              </a:rPr>
              <a:t>Vírusok </a:t>
            </a:r>
            <a:endParaRPr lang="hu-HU" dirty="0" smtClean="0"/>
          </a:p>
          <a:p>
            <a:r>
              <a:rPr lang="hu-HU" sz="1500" dirty="0" smtClean="0">
                <a:solidFill>
                  <a:srgbClr val="009933"/>
                </a:solidFill>
              </a:rPr>
              <a:t>http://oldacime.hu/az-oldal-eleresi-utja... </a:t>
            </a:r>
            <a:r>
              <a:rPr lang="hu-HU" sz="1500" dirty="0" smtClean="0">
                <a:solidFill>
                  <a:srgbClr val="1122CC"/>
                </a:solidFill>
              </a:rPr>
              <a:t>- Tárolt változat</a:t>
            </a:r>
          </a:p>
          <a:p>
            <a:r>
              <a:rPr lang="hu-HU" sz="1600" dirty="0" smtClean="0"/>
              <a:t>Naponta hallani olyan híreket, hogy ez meg az a vírus támadja a gépeket, és lopja a banki adatokat, vagy zsarolja a felhasználót. Valójában azonban csak azért szerepel a címben vírus, mert ez az a számítógépes kártevő, amit szinte mindenki ismer.</a:t>
            </a:r>
          </a:p>
          <a:p>
            <a:endParaRPr lang="hu-HU" dirty="0" smtClean="0">
              <a:solidFill>
                <a:srgbClr val="1122CC"/>
              </a:solidFill>
            </a:endParaRPr>
          </a:p>
          <a:p>
            <a:endParaRPr lang="hu-HU" dirty="0" smtClean="0"/>
          </a:p>
          <a:p>
            <a:endParaRPr lang="hu-HU" dirty="0"/>
          </a:p>
        </p:txBody>
      </p:sp>
      <p:sp>
        <p:nvSpPr>
          <p:cNvPr id="10" name="Szövegdoboz 9"/>
          <p:cNvSpPr txBox="1"/>
          <p:nvPr/>
        </p:nvSpPr>
        <p:spPr>
          <a:xfrm>
            <a:off x="683568" y="3717032"/>
            <a:ext cx="8064896" cy="1338828"/>
          </a:xfrm>
          <a:prstGeom prst="rect">
            <a:avLst/>
          </a:prstGeom>
          <a:noFill/>
        </p:spPr>
        <p:txBody>
          <a:bodyPr wrap="square" rtlCol="0">
            <a:spAutoFit/>
          </a:bodyPr>
          <a:lstStyle/>
          <a:p>
            <a:r>
              <a:rPr lang="hu-HU" dirty="0" smtClean="0">
                <a:hlinkClick r:id="rId6" action="ppaction://hlinksldjump"/>
              </a:rPr>
              <a:t>Trójai vírusok</a:t>
            </a:r>
            <a:endParaRPr lang="hu-HU" dirty="0" smtClean="0"/>
          </a:p>
          <a:p>
            <a:r>
              <a:rPr lang="hu-HU" sz="1500" dirty="0" smtClean="0">
                <a:solidFill>
                  <a:srgbClr val="009933"/>
                </a:solidFill>
              </a:rPr>
              <a:t>http://oldacime.hu/az-oldal-eleresi-utja... </a:t>
            </a:r>
            <a:r>
              <a:rPr lang="hu-HU" sz="1500" dirty="0" smtClean="0">
                <a:solidFill>
                  <a:srgbClr val="1122CC"/>
                </a:solidFill>
              </a:rPr>
              <a:t>- Tárolt változat</a:t>
            </a:r>
          </a:p>
          <a:p>
            <a:r>
              <a:rPr lang="hu-HU" sz="1600" dirty="0" smtClean="0"/>
              <a:t>A trójaiak a legfurfangosabb kártevők. Nem véletlenül lett a nevük trójai. Látszólag hasznos, és ártalmatlan szoftver, de ez csak álca. Mikor letöltjük, mindenféle csúnya dolgot művel a számítógéppel.</a:t>
            </a:r>
            <a:endParaRPr lang="hu-HU" dirty="0"/>
          </a:p>
        </p:txBody>
      </p:sp>
      <p:sp>
        <p:nvSpPr>
          <p:cNvPr id="11" name="Szövegdoboz 10"/>
          <p:cNvSpPr txBox="1"/>
          <p:nvPr/>
        </p:nvSpPr>
        <p:spPr>
          <a:xfrm>
            <a:off x="683568" y="5157192"/>
            <a:ext cx="7089120" cy="1123384"/>
          </a:xfrm>
          <a:prstGeom prst="rect">
            <a:avLst/>
          </a:prstGeom>
          <a:noFill/>
        </p:spPr>
        <p:txBody>
          <a:bodyPr wrap="none" rtlCol="0">
            <a:spAutoFit/>
          </a:bodyPr>
          <a:lstStyle/>
          <a:p>
            <a:r>
              <a:rPr lang="hu-HU" dirty="0" smtClean="0">
                <a:hlinkClick r:id="rId7" action="ppaction://hlinksldjump"/>
              </a:rPr>
              <a:t>A kémprogramok</a:t>
            </a:r>
            <a:endParaRPr lang="hu-HU" dirty="0" smtClean="0"/>
          </a:p>
          <a:p>
            <a:r>
              <a:rPr lang="hu-HU" sz="1500" dirty="0" smtClean="0">
                <a:solidFill>
                  <a:srgbClr val="009933"/>
                </a:solidFill>
              </a:rPr>
              <a:t>http://oldacime.hu/az-oldal-eleresi-utja... </a:t>
            </a:r>
            <a:r>
              <a:rPr lang="hu-HU" sz="1500" dirty="0" smtClean="0">
                <a:solidFill>
                  <a:srgbClr val="1122CC"/>
                </a:solidFill>
              </a:rPr>
              <a:t>- Tárolt változat</a:t>
            </a:r>
          </a:p>
          <a:p>
            <a:r>
              <a:rPr lang="hu-HU" sz="1600" dirty="0" smtClean="0"/>
              <a:t>A legkevesebbet tudunk róla, pedig a legveszélyesebb internetes kártevőnek számít.</a:t>
            </a:r>
          </a:p>
          <a:p>
            <a:endParaRPr lang="hu-HU" dirty="0"/>
          </a:p>
        </p:txBody>
      </p:sp>
      <p:pic>
        <p:nvPicPr>
          <p:cNvPr id="9" name="Picture 2" descr="H:\Az internet veszélyei\cursor_arrow_icon.png"/>
          <p:cNvPicPr>
            <a:picLocks noChangeAspect="1" noChangeArrowheads="1"/>
          </p:cNvPicPr>
          <p:nvPr/>
        </p:nvPicPr>
        <p:blipFill>
          <a:blip r:embed="rId8" cstate="print"/>
          <a:srcRect/>
          <a:stretch>
            <a:fillRect/>
          </a:stretch>
        </p:blipFill>
        <p:spPr bwMode="auto">
          <a:xfrm>
            <a:off x="-180528" y="6206207"/>
            <a:ext cx="651793" cy="651793"/>
          </a:xfrm>
          <a:prstGeom prst="rect">
            <a:avLst/>
          </a:prstGeom>
          <a:noFill/>
        </p:spPr>
      </p:pic>
      <p:sp>
        <p:nvSpPr>
          <p:cNvPr id="12" name="Szövegdoboz 11"/>
          <p:cNvSpPr txBox="1"/>
          <p:nvPr/>
        </p:nvSpPr>
        <p:spPr>
          <a:xfrm>
            <a:off x="827584" y="6237312"/>
            <a:ext cx="2880320" cy="430887"/>
          </a:xfrm>
          <a:prstGeom prst="rect">
            <a:avLst/>
          </a:prstGeom>
          <a:noFill/>
        </p:spPr>
        <p:txBody>
          <a:bodyPr wrap="square" rtlCol="0">
            <a:spAutoFit/>
          </a:bodyPr>
          <a:lstStyle/>
          <a:p>
            <a:pPr algn="ctr"/>
            <a:r>
              <a:rPr lang="hu-HU" sz="2200" dirty="0" smtClean="0">
                <a:solidFill>
                  <a:srgbClr val="92D050"/>
                </a:solidFill>
                <a:effectLst>
                  <a:outerShdw blurRad="38100" dist="38100" dir="2700000" algn="tl">
                    <a:srgbClr val="000000">
                      <a:alpha val="43137"/>
                    </a:srgbClr>
                  </a:outerShdw>
                </a:effectLst>
              </a:rPr>
              <a:t>KATTINTS A LINKEKRE!</a:t>
            </a:r>
            <a:endParaRPr lang="hu-HU" sz="2200" dirty="0">
              <a:solidFill>
                <a:srgbClr val="92D05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3"/>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strVal val="#ppt_w+.3"/>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2.22222E-6 2.59259E-6 C -0.0066 -0.06805 -0.0158 -0.41319 0.0092 -0.52083 C 0.03437 -0.62847 0.125 -0.63842 0.15121 -0.64629 C 0.17725 -0.65416 0.17656 -0.5794 0.16632 -0.56736 C 0.15607 -0.55532 0.1092 -0.57592 0.08958 -0.57361 C 0.06979 -0.57129 0.05243 -0.59352 0.04878 -0.55347 C 0.04479 -0.51342 0.04184 -0.3706 0.06632 -0.33333 C 0.0908 -0.29606 0.16475 -0.32384 0.19531 -0.33009 C 0.22569 -0.33634 0.27187 -0.35694 0.25 -0.37037 C 0.22777 -0.38379 0.09323 -0.43727 0.06267 -0.41065 C 0.03246 -0.38403 0.03836 -0.24791 0.06736 -0.21065 C 0.0967 -0.17338 0.22135 -0.20393 0.23836 -0.1875 C 0.25538 -0.17106 0.20139 -0.12407 0.16979 -0.11157 C 0.13819 -0.09907 0.07621 -0.13264 0.04878 -0.11296 C 0.02135 -0.09328 0.00659 0.06806 2.22222E-6 2.59259E-6 Z " pathEditMode="relative" ptsTypes="aaaaaaaaaaaaaaa">
                                      <p:cBhvr>
                                        <p:cTn id="37"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8"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475656" y="1268760"/>
            <a:ext cx="5255904" cy="370799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2400" dirty="0" smtClean="0"/>
              <a:t>Kik és miért hozták létre?</a:t>
            </a:r>
          </a:p>
          <a:p>
            <a:pPr>
              <a:buNone/>
            </a:pPr>
            <a:r>
              <a:rPr lang="hu-HU" sz="2400" dirty="0" smtClean="0"/>
              <a:t>A számítógépes vírust rossz szándékú programozók írják, akik ki akarnak szúrni a felhasználóval. A vírus célja, hogy terjessze magát, saját másolatait helyezze el programokban, vagy dokumentumokban. Innen is származik a neve, hogy úgy terjed, mint a biológiai névrokona.</a:t>
            </a:r>
          </a:p>
        </p:txBody>
      </p:sp>
      <p:sp>
        <p:nvSpPr>
          <p:cNvPr id="2" name="Cím 1"/>
          <p:cNvSpPr>
            <a:spLocks noGrp="1"/>
          </p:cNvSpPr>
          <p:nvPr>
            <p:ph type="title"/>
          </p:nvPr>
        </p:nvSpPr>
        <p:spPr>
          <a:xfrm>
            <a:off x="1331640" y="548680"/>
            <a:ext cx="5976664" cy="432048"/>
          </a:xfrm>
        </p:spPr>
        <p:txBody>
          <a:bodyPr>
            <a:noAutofit/>
          </a:bodyPr>
          <a:lstStyle/>
          <a:p>
            <a:r>
              <a:rPr lang="hu-HU" dirty="0" smtClean="0"/>
              <a:t>Vírusok</a:t>
            </a:r>
            <a:endParaRPr lang="hu-HU" dirty="0"/>
          </a:p>
        </p:txBody>
      </p:sp>
      <p:sp>
        <p:nvSpPr>
          <p:cNvPr id="3" name="Tartalom helye 2"/>
          <p:cNvSpPr>
            <a:spLocks noGrp="1"/>
          </p:cNvSpPr>
          <p:nvPr>
            <p:ph sz="half" idx="1"/>
          </p:nvPr>
        </p:nvSpPr>
        <p:spPr>
          <a:xfrm>
            <a:off x="1475656" y="5301208"/>
            <a:ext cx="7416824" cy="1401019"/>
          </a:xfrm>
          <a:solidFill>
            <a:srgbClr val="92D050"/>
          </a:solidFill>
        </p:spPr>
        <p:txBody>
          <a:bodyPr>
            <a:normAutofit fontScale="55000" lnSpcReduction="20000"/>
          </a:bodyPr>
          <a:lstStyle/>
          <a:p>
            <a:pPr>
              <a:buNone/>
            </a:pPr>
            <a:r>
              <a:rPr lang="hu-HU" dirty="0" smtClean="0"/>
              <a:t>	</a:t>
            </a:r>
            <a:r>
              <a:rPr lang="hu-HU" sz="3600" dirty="0" smtClean="0"/>
              <a:t>Tisztázzuk a fogalmat:</a:t>
            </a:r>
          </a:p>
          <a:p>
            <a:pPr>
              <a:buNone/>
            </a:pPr>
            <a:r>
              <a:rPr lang="hu-HU" sz="3600" dirty="0" smtClean="0"/>
              <a:t>	A legrégibb számítógépes kártevő. A vírus olyan számítógépes program, ami akaratunk ellenére jut be a rendszerünkbe és ott számunkra ártalmas dolgokat csinál, mint például töröl fájlokat vagy akár az egész merevlemezt újra formázhatja</a:t>
            </a:r>
          </a:p>
          <a:p>
            <a:endParaRPr lang="hu-HU" dirty="0"/>
          </a:p>
        </p:txBody>
      </p:sp>
      <p:pic>
        <p:nvPicPr>
          <p:cNvPr id="5127" name="Picture 7" descr="C:\Users\Ádám\AppData\Local\Microsoft\Windows\Temporary Internet Files\Content.IE5\V29G03VA\MC900254096[1].wmf"/>
          <p:cNvPicPr>
            <a:picLocks noChangeAspect="1" noChangeArrowheads="1"/>
          </p:cNvPicPr>
          <p:nvPr/>
        </p:nvPicPr>
        <p:blipFill>
          <a:blip r:embed="rId3" cstate="print"/>
          <a:srcRect/>
          <a:stretch>
            <a:fillRect/>
          </a:stretch>
        </p:blipFill>
        <p:spPr bwMode="auto">
          <a:xfrm>
            <a:off x="107504" y="5157192"/>
            <a:ext cx="1813255" cy="1601114"/>
          </a:xfrm>
          <a:prstGeom prst="rect">
            <a:avLst/>
          </a:prstGeom>
          <a:noFill/>
        </p:spPr>
      </p:pic>
      <p:pic>
        <p:nvPicPr>
          <p:cNvPr id="1026" name="Picture 2" descr="H:\Az internet veszélyei\virus-computer.jpg"/>
          <p:cNvPicPr>
            <a:picLocks noChangeAspect="1" noChangeArrowheads="1"/>
          </p:cNvPicPr>
          <p:nvPr/>
        </p:nvPicPr>
        <p:blipFill>
          <a:blip r:embed="rId4" cstate="print"/>
          <a:srcRect/>
          <a:stretch>
            <a:fillRect/>
          </a:stretch>
        </p:blipFill>
        <p:spPr bwMode="auto">
          <a:xfrm>
            <a:off x="6804248" y="1196752"/>
            <a:ext cx="2160240" cy="2160240"/>
          </a:xfrm>
          <a:prstGeom prst="rect">
            <a:avLst/>
          </a:prstGeom>
          <a:noFill/>
        </p:spPr>
      </p:pic>
      <p:pic>
        <p:nvPicPr>
          <p:cNvPr id="5" name="Picture 2" descr="H:\Az internet veszélyei\viroska.jpg"/>
          <p:cNvPicPr>
            <a:picLocks noChangeAspect="1" noChangeArrowheads="1"/>
          </p:cNvPicPr>
          <p:nvPr/>
        </p:nvPicPr>
        <p:blipFill>
          <a:blip r:embed="rId5" cstate="print"/>
          <a:srcRect/>
          <a:stretch>
            <a:fillRect/>
          </a:stretch>
        </p:blipFill>
        <p:spPr bwMode="auto">
          <a:xfrm>
            <a:off x="6948264" y="3645024"/>
            <a:ext cx="1972686" cy="1467768"/>
          </a:xfrm>
          <a:prstGeom prst="rect">
            <a:avLst/>
          </a:prstGeom>
          <a:noFill/>
        </p:spPr>
      </p:pic>
      <p:sp>
        <p:nvSpPr>
          <p:cNvPr id="9" name="Tartalom helye 3"/>
          <p:cNvSpPr txBox="1">
            <a:spLocks/>
          </p:cNvSpPr>
          <p:nvPr/>
        </p:nvSpPr>
        <p:spPr>
          <a:xfrm>
            <a:off x="1475656" y="1340768"/>
            <a:ext cx="5183896" cy="3707992"/>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Hogyan szedhetünk össze egy vírust?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Fontos jellemzője, hogy csak akkor tud a gépbe jutni, és onnan tovább terjedni, ha a felhasználó ebben - tudtán kívül persze - segít neki. A vírus a gépre kerülhet, ha internetről letöltünk valamit, vagy e-mailben kapunk egy dokumentumot. De amíg a letöltött programot nem indítjuk el, vagy a dokumentumot nem nyitjuk meg, addig a vírus nem tud fertőzni. A vírus általában nem csak másolja magát, van valamilyen funkció-része is, ami meghatározza, hogy milyen kárt tesz a gépben. </a:t>
            </a:r>
          </a:p>
        </p:txBody>
      </p:sp>
      <p:sp>
        <p:nvSpPr>
          <p:cNvPr id="10" name="Tartalom helye 3"/>
          <p:cNvSpPr txBox="1">
            <a:spLocks/>
          </p:cNvSpPr>
          <p:nvPr/>
        </p:nvSpPr>
        <p:spPr>
          <a:xfrm>
            <a:off x="1475656" y="1340768"/>
            <a:ext cx="5255904" cy="3780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Vírus vagy féreg? Mi a különbség?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A féreg a vírus közvetlen leszármazottja. Szinte minden alapvető tulajdonságban egyezik a vírussal, ám van egy nagy különbség, ami a férgeket rendkívül sikeressé teszi: a férgek - a vírusokkal ellentétben - képesek „önálló" akciókra, a felhasználó közreműködése nélkül is tudnak terjedni. Nem fertőznek meg a gépen állományokat, a céljuk a gyors terjedés, ezért különösen szeretik a levelezőprogramokat, és benne a személyes levelezőlistákat.</a:t>
            </a: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zövegdoboz 7"/>
          <p:cNvSpPr txBox="1"/>
          <p:nvPr/>
        </p:nvSpPr>
        <p:spPr>
          <a:xfrm>
            <a:off x="1547664" y="1268759"/>
            <a:ext cx="5112568" cy="3780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sz="2200" dirty="0" smtClean="0"/>
              <a:t>Hogyan tudjuk megelőzni?</a:t>
            </a:r>
          </a:p>
          <a:p>
            <a:r>
              <a:rPr lang="hu-HU" sz="2200" dirty="0" smtClean="0"/>
              <a:t>A </a:t>
            </a:r>
            <a:r>
              <a:rPr lang="hu-HU" sz="2200" dirty="0" err="1" smtClean="0"/>
              <a:t>vírusírtó</a:t>
            </a:r>
            <a:r>
              <a:rPr lang="hu-HU" sz="2200" dirty="0" smtClean="0"/>
              <a:t> programok használatával. Ezek akár fizetősek, akár ingyenesek könnyen észreveszik a vírusokat, és jeleznek, még mielőtt megnyitnánk a fertőzött dokumentumot, vagy elindítanánk a programot. A vírusoknak egyre inkább leáldozóban van, hiszen tevékenységüket éppen a felhasználóhoz való kötöttség korlátozza: maguktól nem tudnak terjedni. </a:t>
            </a:r>
            <a:endParaRPr lang="hu-HU" sz="2200" dirty="0"/>
          </a:p>
        </p:txBody>
      </p:sp>
      <p:sp>
        <p:nvSpPr>
          <p:cNvPr id="12" name="Balra nyíl feliratnak 11"/>
          <p:cNvSpPr/>
          <p:nvPr/>
        </p:nvSpPr>
        <p:spPr>
          <a:xfrm>
            <a:off x="0" y="1340768"/>
            <a:ext cx="1403648" cy="770384"/>
          </a:xfrm>
          <a:prstGeom prst="leftArrowCallout">
            <a:avLst>
              <a:gd name="adj1" fmla="val 15361"/>
              <a:gd name="adj2" fmla="val 33434"/>
              <a:gd name="adj3" fmla="val 31856"/>
              <a:gd name="adj4" fmla="val 71540"/>
            </a:avLst>
          </a:prstGeom>
          <a:solidFill>
            <a:srgbClr val="FFFF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500" dirty="0" smtClean="0">
                <a:solidFill>
                  <a:srgbClr val="00B050"/>
                </a:solidFill>
                <a:effectLst>
                  <a:outerShdw blurRad="38100" dist="38100" dir="2700000" algn="tl">
                    <a:srgbClr val="000000">
                      <a:alpha val="43137"/>
                    </a:srgbClr>
                  </a:outerShdw>
                </a:effectLst>
                <a:hlinkClick r:id="rId6" action="ppaction://hlinksldjump"/>
              </a:rPr>
              <a:t>Vissza</a:t>
            </a:r>
            <a:endParaRPr lang="hu-HU" sz="2500" dirty="0">
              <a:solidFill>
                <a:srgbClr val="00B05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p:cTn id="25" dur="1000" fill="hold"/>
                                        <p:tgtEl>
                                          <p:spTgt spid="5127"/>
                                        </p:tgtEl>
                                        <p:attrNameLst>
                                          <p:attrName>ppt_w</p:attrName>
                                        </p:attrNameLst>
                                      </p:cBhvr>
                                      <p:tavLst>
                                        <p:tav tm="0">
                                          <p:val>
                                            <p:strVal val="#ppt_w+.3"/>
                                          </p:val>
                                        </p:tav>
                                        <p:tav tm="100000">
                                          <p:val>
                                            <p:strVal val="#ppt_w"/>
                                          </p:val>
                                        </p:tav>
                                      </p:tavLst>
                                    </p:anim>
                                    <p:anim calcmode="lin" valueType="num">
                                      <p:cBhvr>
                                        <p:cTn id="26" dur="1000" fill="hold"/>
                                        <p:tgtEl>
                                          <p:spTgt spid="5127"/>
                                        </p:tgtEl>
                                        <p:attrNameLst>
                                          <p:attrName>ppt_h</p:attrName>
                                        </p:attrNameLst>
                                      </p:cBhvr>
                                      <p:tavLst>
                                        <p:tav tm="0">
                                          <p:val>
                                            <p:strVal val="#ppt_h"/>
                                          </p:val>
                                        </p:tav>
                                        <p:tav tm="100000">
                                          <p:val>
                                            <p:strVal val="#ppt_h"/>
                                          </p:val>
                                        </p:tav>
                                      </p:tavLst>
                                    </p:anim>
                                    <p:animEffect transition="in" filter="fade">
                                      <p:cBhvr>
                                        <p:cTn id="27" dur="1000"/>
                                        <p:tgtEl>
                                          <p:spTgt spid="5127"/>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ppt_w</p:attrName>
                                        </p:attrNameLst>
                                      </p:cBhvr>
                                      <p:tavLst>
                                        <p:tav tm="0">
                                          <p:val>
                                            <p:strVal val="#ppt_w+.3"/>
                                          </p:val>
                                        </p:tav>
                                        <p:tav tm="100000">
                                          <p:val>
                                            <p:strVal val="#ppt_w"/>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animEffect transition="in" filter="fade">
                                      <p:cBhvr>
                                        <p:cTn id="33" dur="1000"/>
                                        <p:tgtEl>
                                          <p:spTgt spid="1026"/>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3"/>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fade">
                                      <p:cBhvr>
                                        <p:cTn id="43" dur="1000"/>
                                        <p:tgtEl>
                                          <p:spTgt spid="4">
                                            <p:bg/>
                                          </p:spTgt>
                                        </p:tgtEl>
                                      </p:cBhvr>
                                    </p:animEffect>
                                    <p:anim calcmode="lin" valueType="num">
                                      <p:cBhvr>
                                        <p:cTn id="44" dur="1000" fill="hold"/>
                                        <p:tgtEl>
                                          <p:spTgt spid="4">
                                            <p:bg/>
                                          </p:spTgt>
                                        </p:tgtEl>
                                        <p:attrNameLst>
                                          <p:attrName>ppt_x</p:attrName>
                                        </p:attrNameLst>
                                      </p:cBhvr>
                                      <p:tavLst>
                                        <p:tav tm="0">
                                          <p:val>
                                            <p:strVal val="#ppt_x"/>
                                          </p:val>
                                        </p:tav>
                                        <p:tav tm="100000">
                                          <p:val>
                                            <p:strVal val="#ppt_x"/>
                                          </p:val>
                                        </p:tav>
                                      </p:tavLst>
                                    </p:anim>
                                    <p:anim calcmode="lin" valueType="num">
                                      <p:cBhvr>
                                        <p:cTn id="45" dur="1000" fill="hold"/>
                                        <p:tgtEl>
                                          <p:spTgt spid="4">
                                            <p:bg/>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nodeType="clickEffect">
                                  <p:stCondLst>
                                    <p:cond delay="0"/>
                                  </p:stCondLst>
                                  <p:childTnLst>
                                    <p:animEffect transition="out" filter="checkerboard(across)">
                                      <p:cBhvr>
                                        <p:cTn id="61" dur="500"/>
                                        <p:tgtEl>
                                          <p:spTgt spid="4">
                                            <p:txEl>
                                              <p:pRg st="0" end="0"/>
                                            </p:txEl>
                                          </p:spTgt>
                                        </p:tgtEl>
                                      </p:cBhvr>
                                    </p:animEffect>
                                    <p:set>
                                      <p:cBhvr>
                                        <p:cTn id="62" dur="1" fill="hold">
                                          <p:stCondLst>
                                            <p:cond delay="499"/>
                                          </p:stCondLst>
                                        </p:cTn>
                                        <p:tgtEl>
                                          <p:spTgt spid="4">
                                            <p:txEl>
                                              <p:pRg st="0" end="0"/>
                                            </p:txEl>
                                          </p:spTgt>
                                        </p:tgtEl>
                                        <p:attrNameLst>
                                          <p:attrName>style.visibility</p:attrName>
                                        </p:attrNameLst>
                                      </p:cBhvr>
                                      <p:to>
                                        <p:strVal val="hidden"/>
                                      </p:to>
                                    </p:set>
                                  </p:childTnLst>
                                </p:cTn>
                              </p:par>
                            </p:childTnLst>
                          </p:cTn>
                        </p:par>
                        <p:par>
                          <p:cTn id="63" fill="hold">
                            <p:stCondLst>
                              <p:cond delay="500"/>
                            </p:stCondLst>
                            <p:childTnLst>
                              <p:par>
                                <p:cTn id="64" presetID="5" presetClass="exit" presetSubtype="10" fill="hold" nodeType="afterEffect">
                                  <p:stCondLst>
                                    <p:cond delay="0"/>
                                  </p:stCondLst>
                                  <p:childTnLst>
                                    <p:animEffect transition="out" filter="checkerboard(across)">
                                      <p:cBhvr>
                                        <p:cTn id="65" dur="500"/>
                                        <p:tgtEl>
                                          <p:spTgt spid="4">
                                            <p:txEl>
                                              <p:pRg st="1" end="1"/>
                                            </p:txEl>
                                          </p:spTgt>
                                        </p:tgtEl>
                                      </p:cBhvr>
                                    </p:animEffect>
                                    <p:set>
                                      <p:cBhvr>
                                        <p:cTn id="66" dur="1" fill="hold">
                                          <p:stCondLst>
                                            <p:cond delay="499"/>
                                          </p:stCondLst>
                                        </p:cTn>
                                        <p:tgtEl>
                                          <p:spTgt spid="4">
                                            <p:txEl>
                                              <p:pRg st="1" end="1"/>
                                            </p:txEl>
                                          </p:spTgt>
                                        </p:tgtEl>
                                        <p:attrNameLst>
                                          <p:attrName>style.visibility</p:attrName>
                                        </p:attrNameLst>
                                      </p:cBhvr>
                                      <p:to>
                                        <p:strVal val="hidden"/>
                                      </p:to>
                                    </p:set>
                                  </p:childTnLst>
                                </p:cTn>
                              </p:par>
                            </p:childTnLst>
                          </p:cTn>
                        </p:par>
                        <p:par>
                          <p:cTn id="67" fill="hold">
                            <p:stCondLst>
                              <p:cond delay="1000"/>
                            </p:stCondLst>
                            <p:childTnLst>
                              <p:par>
                                <p:cTn id="68" presetID="5" presetClass="entr" presetSubtype="10" fill="hold" grpId="0" nodeType="afterEffect">
                                  <p:stCondLst>
                                    <p:cond delay="0"/>
                                  </p:stCondLst>
                                  <p:childTnLst>
                                    <p:set>
                                      <p:cBhvr>
                                        <p:cTn id="69" dur="1" fill="hold">
                                          <p:stCondLst>
                                            <p:cond delay="0"/>
                                          </p:stCondLst>
                                        </p:cTn>
                                        <p:tgtEl>
                                          <p:spTgt spid="9">
                                            <p:bg/>
                                          </p:spTgt>
                                        </p:tgtEl>
                                        <p:attrNameLst>
                                          <p:attrName>style.visibility</p:attrName>
                                        </p:attrNameLst>
                                      </p:cBhvr>
                                      <p:to>
                                        <p:strVal val="visible"/>
                                      </p:to>
                                    </p:set>
                                    <p:animEffect transition="in" filter="checkerboard(across)">
                                      <p:cBhvr>
                                        <p:cTn id="70" dur="500"/>
                                        <p:tgtEl>
                                          <p:spTgt spid="9">
                                            <p:bg/>
                                          </p:spTgt>
                                        </p:tgtEl>
                                      </p:cBhvr>
                                    </p:animEffect>
                                  </p:childTnLst>
                                </p:cTn>
                              </p:par>
                            </p:childTnLst>
                          </p:cTn>
                        </p:par>
                        <p:par>
                          <p:cTn id="71" fill="hold">
                            <p:stCondLst>
                              <p:cond delay="1500"/>
                            </p:stCondLst>
                            <p:childTnLst>
                              <p:par>
                                <p:cTn id="72" presetID="5" presetClass="entr" presetSubtype="10" fill="hold" grpId="0" nodeType="afterEffect">
                                  <p:stCondLst>
                                    <p:cond delay="0"/>
                                  </p:stCondLst>
                                  <p:childTnLst>
                                    <p:set>
                                      <p:cBhvr>
                                        <p:cTn id="73" dur="1" fill="hold">
                                          <p:stCondLst>
                                            <p:cond delay="0"/>
                                          </p:stCondLst>
                                        </p:cTn>
                                        <p:tgtEl>
                                          <p:spTgt spid="9">
                                            <p:txEl>
                                              <p:pRg st="0" end="0"/>
                                            </p:txEl>
                                          </p:spTgt>
                                        </p:tgtEl>
                                        <p:attrNameLst>
                                          <p:attrName>style.visibility</p:attrName>
                                        </p:attrNameLst>
                                      </p:cBhvr>
                                      <p:to>
                                        <p:strVal val="visible"/>
                                      </p:to>
                                    </p:set>
                                    <p:animEffect transition="in" filter="checkerboard(across)">
                                      <p:cBhvr>
                                        <p:cTn id="74" dur="500"/>
                                        <p:tgtEl>
                                          <p:spTgt spid="9">
                                            <p:txEl>
                                              <p:pRg st="0" end="0"/>
                                            </p:txEl>
                                          </p:spTgt>
                                        </p:tgtEl>
                                      </p:cBhvr>
                                    </p:animEffect>
                                  </p:childTnLst>
                                </p:cTn>
                              </p:par>
                            </p:childTnLst>
                          </p:cTn>
                        </p:par>
                        <p:par>
                          <p:cTn id="75" fill="hold">
                            <p:stCondLst>
                              <p:cond delay="2000"/>
                            </p:stCondLst>
                            <p:childTnLst>
                              <p:par>
                                <p:cTn id="76" presetID="5" presetClass="entr" presetSubtype="10" fill="hold" grpId="0" nodeType="afterEffect">
                                  <p:stCondLst>
                                    <p:cond delay="0"/>
                                  </p:stCondLst>
                                  <p:childTnLst>
                                    <p:set>
                                      <p:cBhvr>
                                        <p:cTn id="77" dur="1" fill="hold">
                                          <p:stCondLst>
                                            <p:cond delay="0"/>
                                          </p:stCondLst>
                                        </p:cTn>
                                        <p:tgtEl>
                                          <p:spTgt spid="9">
                                            <p:txEl>
                                              <p:pRg st="1" end="1"/>
                                            </p:txEl>
                                          </p:spTgt>
                                        </p:tgtEl>
                                        <p:attrNameLst>
                                          <p:attrName>style.visibility</p:attrName>
                                        </p:attrNameLst>
                                      </p:cBhvr>
                                      <p:to>
                                        <p:strVal val="visible"/>
                                      </p:to>
                                    </p:set>
                                    <p:animEffect transition="in" filter="checkerboard(across)">
                                      <p:cBhvr>
                                        <p:cTn id="78" dur="500"/>
                                        <p:tgtEl>
                                          <p:spTgt spid="9">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xit" presetSubtype="16" fill="hold" nodeType="clickEffect">
                                  <p:stCondLst>
                                    <p:cond delay="0"/>
                                  </p:stCondLst>
                                  <p:childTnLst>
                                    <p:animEffect transition="out" filter="diamond(in)">
                                      <p:cBhvr>
                                        <p:cTn id="82" dur="2000"/>
                                        <p:tgtEl>
                                          <p:spTgt spid="9">
                                            <p:txEl>
                                              <p:pRg st="0" end="0"/>
                                            </p:txEl>
                                          </p:spTgt>
                                        </p:tgtEl>
                                      </p:cBhvr>
                                    </p:animEffect>
                                    <p:set>
                                      <p:cBhvr>
                                        <p:cTn id="83" dur="1" fill="hold">
                                          <p:stCondLst>
                                            <p:cond delay="1999"/>
                                          </p:stCondLst>
                                        </p:cTn>
                                        <p:tgtEl>
                                          <p:spTgt spid="9">
                                            <p:txEl>
                                              <p:pRg st="0" end="0"/>
                                            </p:txEl>
                                          </p:spTgt>
                                        </p:tgtEl>
                                        <p:attrNameLst>
                                          <p:attrName>style.visibility</p:attrName>
                                        </p:attrNameLst>
                                      </p:cBhvr>
                                      <p:to>
                                        <p:strVal val="hidden"/>
                                      </p:to>
                                    </p:set>
                                  </p:childTnLst>
                                </p:cTn>
                              </p:par>
                              <p:par>
                                <p:cTn id="84" presetID="8" presetClass="exit" presetSubtype="16" fill="hold" nodeType="withEffect">
                                  <p:stCondLst>
                                    <p:cond delay="0"/>
                                  </p:stCondLst>
                                  <p:childTnLst>
                                    <p:animEffect transition="out" filter="diamond(in)">
                                      <p:cBhvr>
                                        <p:cTn id="85" dur="2000"/>
                                        <p:tgtEl>
                                          <p:spTgt spid="9">
                                            <p:txEl>
                                              <p:pRg st="1" end="1"/>
                                            </p:txEl>
                                          </p:spTgt>
                                        </p:tgtEl>
                                      </p:cBhvr>
                                    </p:animEffect>
                                    <p:set>
                                      <p:cBhvr>
                                        <p:cTn id="86" dur="1" fill="hold">
                                          <p:stCondLst>
                                            <p:cond delay="1999"/>
                                          </p:stCondLst>
                                        </p:cTn>
                                        <p:tgtEl>
                                          <p:spTgt spid="9">
                                            <p:txEl>
                                              <p:pRg st="1" end="1"/>
                                            </p:txEl>
                                          </p:spTgt>
                                        </p:tgtEl>
                                        <p:attrNameLst>
                                          <p:attrName>style.visibility</p:attrName>
                                        </p:attrNameLst>
                                      </p:cBhvr>
                                      <p:to>
                                        <p:strVal val="hidden"/>
                                      </p:to>
                                    </p:set>
                                  </p:childTnLst>
                                </p:cTn>
                              </p:par>
                            </p:childTnLst>
                          </p:cTn>
                        </p:par>
                        <p:par>
                          <p:cTn id="87" fill="hold">
                            <p:stCondLst>
                              <p:cond delay="2000"/>
                            </p:stCondLst>
                            <p:childTnLst>
                              <p:par>
                                <p:cTn id="88" presetID="3" presetClass="entr" presetSubtype="10"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blinds(horizontal)">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1" nodeType="clickEffect">
                                  <p:stCondLst>
                                    <p:cond delay="0"/>
                                  </p:stCondLst>
                                  <p:childTnLst>
                                    <p:animEffect transition="out" filter="blinds(horizontal)">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par>
                          <p:cTn id="96" fill="hold">
                            <p:stCondLst>
                              <p:cond delay="500"/>
                            </p:stCondLst>
                            <p:childTnLst>
                              <p:par>
                                <p:cTn id="97" presetID="3" presetClass="entr" presetSubtype="10"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blinds(horizontal)">
                                      <p:cBhvr>
                                        <p:cTn id="99" dur="500"/>
                                        <p:tgtEl>
                                          <p:spTgt spid="8"/>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xit" presetSubtype="10" fill="hold" grpId="1" nodeType="clickEffect">
                                  <p:stCondLst>
                                    <p:cond delay="0"/>
                                  </p:stCondLst>
                                  <p:childTnLst>
                                    <p:animEffect transition="out" filter="blinds(horizontal)">
                                      <p:cBhvr>
                                        <p:cTn id="103" dur="500"/>
                                        <p:tgtEl>
                                          <p:spTgt spid="8"/>
                                        </p:tgtEl>
                                      </p:cBhvr>
                                    </p:animEffect>
                                    <p:set>
                                      <p:cBhvr>
                                        <p:cTn id="104" dur="1" fill="hold">
                                          <p:stCondLst>
                                            <p:cond delay="499"/>
                                          </p:stCondLst>
                                        </p:cTn>
                                        <p:tgtEl>
                                          <p:spTgt spid="8"/>
                                        </p:tgtEl>
                                        <p:attrNameLst>
                                          <p:attrName>style.visibility</p:attrName>
                                        </p:attrNameLst>
                                      </p:cBhvr>
                                      <p:to>
                                        <p:strVal val="hidden"/>
                                      </p:to>
                                    </p:set>
                                  </p:childTnLst>
                                </p:cTn>
                              </p:par>
                            </p:childTnLst>
                          </p:cTn>
                        </p:par>
                        <p:par>
                          <p:cTn id="105" fill="hold">
                            <p:stCondLst>
                              <p:cond delay="500"/>
                            </p:stCondLst>
                            <p:childTnLst>
                              <p:par>
                                <p:cTn id="106" presetID="50" presetClass="entr" presetSubtype="0" decel="100000" fill="hold" grpId="0" nodeType="after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1000" fill="hold"/>
                                        <p:tgtEl>
                                          <p:spTgt spid="12"/>
                                        </p:tgtEl>
                                        <p:attrNameLst>
                                          <p:attrName>ppt_w</p:attrName>
                                        </p:attrNameLst>
                                      </p:cBhvr>
                                      <p:tavLst>
                                        <p:tav tm="0">
                                          <p:val>
                                            <p:strVal val="#ppt_w+.3"/>
                                          </p:val>
                                        </p:tav>
                                        <p:tav tm="100000">
                                          <p:val>
                                            <p:strVal val="#ppt_w"/>
                                          </p:val>
                                        </p:tav>
                                      </p:tavLst>
                                    </p:anim>
                                    <p:anim calcmode="lin" valueType="num">
                                      <p:cBhvr>
                                        <p:cTn id="109" dur="1000" fill="hold"/>
                                        <p:tgtEl>
                                          <p:spTgt spid="12"/>
                                        </p:tgtEl>
                                        <p:attrNameLst>
                                          <p:attrName>ppt_h</p:attrName>
                                        </p:attrNameLst>
                                      </p:cBhvr>
                                      <p:tavLst>
                                        <p:tav tm="0">
                                          <p:val>
                                            <p:strVal val="#ppt_h"/>
                                          </p:val>
                                        </p:tav>
                                        <p:tav tm="100000">
                                          <p:val>
                                            <p:strVal val="#ppt_h"/>
                                          </p:val>
                                        </p:tav>
                                      </p:tavLst>
                                    </p:anim>
                                    <p:animEffect transition="in" filter="fade">
                                      <p:cBhvr>
                                        <p:cTn id="1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9" grpId="0" build="allAtOnce" animBg="1"/>
      <p:bldP spid="10" grpId="0" animBg="1"/>
      <p:bldP spid="10" grpId="1" animBg="1"/>
      <p:bldP spid="8" grpId="0" animBg="1"/>
      <p:bldP spid="8"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548680"/>
            <a:ext cx="6192688" cy="364902"/>
          </a:xfrm>
        </p:spPr>
        <p:txBody>
          <a:bodyPr>
            <a:noAutofit/>
          </a:bodyPr>
          <a:lstStyle/>
          <a:p>
            <a:r>
              <a:rPr lang="hu-HU" dirty="0" smtClean="0"/>
              <a:t>Az úgynevezett trójai vírusok</a:t>
            </a:r>
            <a:endParaRPr lang="hu-HU" dirty="0"/>
          </a:p>
        </p:txBody>
      </p:sp>
      <p:sp>
        <p:nvSpPr>
          <p:cNvPr id="3" name="Tartalom helye 2"/>
          <p:cNvSpPr>
            <a:spLocks noGrp="1"/>
          </p:cNvSpPr>
          <p:nvPr>
            <p:ph sz="half" idx="1"/>
          </p:nvPr>
        </p:nvSpPr>
        <p:spPr>
          <a:xfrm>
            <a:off x="1475656" y="1268760"/>
            <a:ext cx="5184576" cy="388843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a:buNone/>
            </a:pPr>
            <a:r>
              <a:rPr lang="hu-HU" dirty="0" smtClean="0"/>
              <a:t>	Hogyan szedjük őket össze?</a:t>
            </a:r>
          </a:p>
          <a:p>
            <a:pPr>
              <a:buNone/>
            </a:pPr>
            <a:r>
              <a:rPr lang="hu-HU" dirty="0" smtClean="0"/>
              <a:t>	Nagyon könnyen összetudjuk őket szedni, mivel elég egy reklámra rákattintani és máris egy ilyen vírussal gazdagabbá váltunk. A terjedésüket segíti az a tulajdonságuk is, hogy automatikusan és észrevétlenül települnek a gépre. Míg a férgek és vírusok többsége e-mail csatolmány, vagy fertőzött program formájában érkezik, a trójaiak a weboldalakon állnak lesben. Még csak arra sincs szükség, hogy a szerencsétlen áldozat letöltsön valamit a gépre. Elég, ha megnyit egy fertőzött weboldalt: a trójai automatikusan települ a gépre. </a:t>
            </a:r>
          </a:p>
        </p:txBody>
      </p:sp>
      <p:sp>
        <p:nvSpPr>
          <p:cNvPr id="4" name="Tartalom helye 3"/>
          <p:cNvSpPr>
            <a:spLocks noGrp="1"/>
          </p:cNvSpPr>
          <p:nvPr>
            <p:ph sz="half" idx="2"/>
          </p:nvPr>
        </p:nvSpPr>
        <p:spPr>
          <a:xfrm>
            <a:off x="1475656" y="1268760"/>
            <a:ext cx="5184576" cy="388843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a:buNone/>
            </a:pPr>
            <a:r>
              <a:rPr lang="hu-HU" dirty="0" smtClean="0"/>
              <a:t>	Mi a céljuk?</a:t>
            </a:r>
          </a:p>
          <a:p>
            <a:pPr>
              <a:buNone/>
            </a:pPr>
            <a:r>
              <a:rPr lang="hu-HU" dirty="0" smtClean="0"/>
              <a:t>	A vírusokkal ellentétben nem terjed tovább, nem az a célja. Épp ellenkezőleg: minél tovább a gépben szeretne rejtőzködni, hogy minél több pénzzé tehető adatot lopjon. Bizony, a trójaiak már csak és kizárólag haszonszerzés céljából készülnek. Már nem néhány magányos hacker partizánakciójáról van szó: a csalás szervezetten, ipari méretekben folyik, és erről elsősorban a trójaiak tehetnek. </a:t>
            </a:r>
            <a:endParaRPr lang="hu-HU" dirty="0"/>
          </a:p>
        </p:txBody>
      </p:sp>
      <p:sp>
        <p:nvSpPr>
          <p:cNvPr id="5" name="Tartalom helye 2"/>
          <p:cNvSpPr txBox="1">
            <a:spLocks/>
          </p:cNvSpPr>
          <p:nvPr/>
        </p:nvSpPr>
        <p:spPr>
          <a:xfrm>
            <a:off x="1475656" y="5301208"/>
            <a:ext cx="7416824" cy="1401019"/>
          </a:xfrm>
          <a:prstGeom prst="rect">
            <a:avLst/>
          </a:prstGeom>
          <a:solidFill>
            <a:srgbClr val="92D050"/>
          </a:solidFill>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	</a:t>
            </a:r>
            <a:r>
              <a:rPr kumimoji="0" lang="hu-HU" sz="3600" b="0" i="0" u="none" strike="noStrike" kern="1200" cap="none" spc="0" normalizeH="0" baseline="0" noProof="0" dirty="0" smtClean="0">
                <a:ln>
                  <a:noFill/>
                </a:ln>
                <a:solidFill>
                  <a:schemeClr val="tx1"/>
                </a:solidFill>
                <a:effectLst/>
                <a:uLnTx/>
                <a:uFillTx/>
                <a:latin typeface="+mn-lt"/>
                <a:ea typeface="+mn-ea"/>
                <a:cs typeface="+mn-cs"/>
              </a:rPr>
              <a:t>Tisztázzuk a fogalmat:</a:t>
            </a:r>
          </a:p>
          <a:p>
            <a:pPr marL="342900" indent="-342900">
              <a:spcBef>
                <a:spcPct val="20000"/>
              </a:spcBef>
            </a:pPr>
            <a:r>
              <a:rPr kumimoji="0" lang="hu-HU" sz="3600" b="0" i="0" u="none" strike="noStrike" kern="1200" cap="none" spc="0" normalizeH="0" baseline="0" noProof="0" dirty="0" smtClean="0">
                <a:ln>
                  <a:noFill/>
                </a:ln>
                <a:solidFill>
                  <a:schemeClr val="tx1"/>
                </a:solidFill>
                <a:effectLst/>
                <a:uLnTx/>
                <a:uFillTx/>
                <a:latin typeface="+mn-lt"/>
                <a:ea typeface="+mn-ea"/>
                <a:cs typeface="+mn-cs"/>
              </a:rPr>
              <a:t>	</a:t>
            </a:r>
            <a:r>
              <a:rPr lang="hu-HU" sz="3600" dirty="0" smtClean="0"/>
              <a:t>Ezek a vírusok nem okoznak kárt a gépünkben csupán, megfigyelik azt és adatokat gyűjtenek arról, hogy mire és hogyan használjuk. Általában bizalmas adatokat lopnak - felhasználóneveket, jelszavakat, banki adatokat, vagy akár minden egyes billentyű-leütésünket - és ezeket továbbítja is egy távoli számítógépnek, ahol már várják a számítógépes bűnözők.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7" descr="C:\Users\Ádám\AppData\Local\Microsoft\Windows\Temporary Internet Files\Content.IE5\V29G03VA\MC900254096[1].wmf"/>
          <p:cNvPicPr>
            <a:picLocks noChangeAspect="1" noChangeArrowheads="1"/>
          </p:cNvPicPr>
          <p:nvPr/>
        </p:nvPicPr>
        <p:blipFill>
          <a:blip r:embed="rId3" cstate="print"/>
          <a:srcRect/>
          <a:stretch>
            <a:fillRect/>
          </a:stretch>
        </p:blipFill>
        <p:spPr bwMode="auto">
          <a:xfrm>
            <a:off x="107504" y="5157192"/>
            <a:ext cx="1813255" cy="1601114"/>
          </a:xfrm>
          <a:prstGeom prst="rect">
            <a:avLst/>
          </a:prstGeom>
          <a:noFill/>
        </p:spPr>
      </p:pic>
      <p:pic>
        <p:nvPicPr>
          <p:cNvPr id="4098" name="Picture 2" descr="H:\Az internet veszélyei\images (1).jpg"/>
          <p:cNvPicPr>
            <a:picLocks noChangeAspect="1" noChangeArrowheads="1"/>
          </p:cNvPicPr>
          <p:nvPr/>
        </p:nvPicPr>
        <p:blipFill>
          <a:blip r:embed="rId4" cstate="print"/>
          <a:srcRect/>
          <a:stretch>
            <a:fillRect/>
          </a:stretch>
        </p:blipFill>
        <p:spPr bwMode="auto">
          <a:xfrm>
            <a:off x="6804248" y="3573016"/>
            <a:ext cx="2056318" cy="1653280"/>
          </a:xfrm>
          <a:prstGeom prst="rect">
            <a:avLst/>
          </a:prstGeom>
          <a:noFill/>
        </p:spPr>
      </p:pic>
      <p:pic>
        <p:nvPicPr>
          <p:cNvPr id="4099" name="Picture 3" descr="H:\Az internet veszélyei\trojan.jpg"/>
          <p:cNvPicPr>
            <a:picLocks noChangeAspect="1" noChangeArrowheads="1"/>
          </p:cNvPicPr>
          <p:nvPr/>
        </p:nvPicPr>
        <p:blipFill>
          <a:blip r:embed="rId5" cstate="print"/>
          <a:srcRect/>
          <a:stretch>
            <a:fillRect/>
          </a:stretch>
        </p:blipFill>
        <p:spPr bwMode="auto">
          <a:xfrm>
            <a:off x="7020272" y="1124744"/>
            <a:ext cx="1658224" cy="2421007"/>
          </a:xfrm>
          <a:prstGeom prst="rect">
            <a:avLst/>
          </a:prstGeom>
          <a:noFill/>
        </p:spPr>
      </p:pic>
      <p:sp>
        <p:nvSpPr>
          <p:cNvPr id="9" name="Szövegdoboz 8"/>
          <p:cNvSpPr txBox="1"/>
          <p:nvPr/>
        </p:nvSpPr>
        <p:spPr>
          <a:xfrm>
            <a:off x="1475656" y="1268759"/>
            <a:ext cx="5148000" cy="3852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sz="2200" dirty="0" smtClean="0"/>
              <a:t>Hogyan tudunk ellenük védekezni?</a:t>
            </a:r>
          </a:p>
          <a:p>
            <a:r>
              <a:rPr lang="hu-HU" sz="2200" dirty="0" smtClean="0"/>
              <a:t>Soha ne nyissunk meg olyan weblapot, aminek a biztonságában nem vagyunk biztosak.</a:t>
            </a:r>
          </a:p>
          <a:p>
            <a:r>
              <a:rPr lang="hu-HU" sz="2200" dirty="0" smtClean="0"/>
              <a:t>Használjunk  webhely minősítő alkalmazást.</a:t>
            </a:r>
          </a:p>
          <a:p>
            <a:r>
              <a:rPr lang="hu-HU" sz="2200" dirty="0" smtClean="0"/>
              <a:t>Mindig frissítsük az operációs rendszert.</a:t>
            </a:r>
          </a:p>
          <a:p>
            <a:r>
              <a:rPr lang="hu-HU" sz="2200" dirty="0" smtClean="0"/>
              <a:t>Hetente futassuk át az egész gépen egy megbízható vírusírót!</a:t>
            </a:r>
            <a:endParaRPr lang="hu-HU" sz="2200" dirty="0"/>
          </a:p>
        </p:txBody>
      </p:sp>
      <p:sp>
        <p:nvSpPr>
          <p:cNvPr id="10" name="Balra nyíl feliratnak 9"/>
          <p:cNvSpPr/>
          <p:nvPr/>
        </p:nvSpPr>
        <p:spPr>
          <a:xfrm>
            <a:off x="0" y="1340768"/>
            <a:ext cx="1403648" cy="770384"/>
          </a:xfrm>
          <a:prstGeom prst="leftArrowCallout">
            <a:avLst>
              <a:gd name="adj1" fmla="val 15361"/>
              <a:gd name="adj2" fmla="val 33434"/>
              <a:gd name="adj3" fmla="val 31856"/>
              <a:gd name="adj4" fmla="val 71540"/>
            </a:avLst>
          </a:prstGeom>
          <a:solidFill>
            <a:srgbClr val="FFFF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500" dirty="0" smtClean="0">
                <a:solidFill>
                  <a:srgbClr val="00B050"/>
                </a:solidFill>
                <a:effectLst>
                  <a:outerShdw blurRad="38100" dist="38100" dir="2700000" algn="tl">
                    <a:srgbClr val="000000">
                      <a:alpha val="43137"/>
                    </a:srgbClr>
                  </a:outerShdw>
                </a:effectLst>
                <a:hlinkClick r:id="rId6" action="ppaction://hlinksldjump"/>
              </a:rPr>
              <a:t>Vissza</a:t>
            </a:r>
            <a:endParaRPr lang="hu-HU" sz="2500" dirty="0">
              <a:solidFill>
                <a:srgbClr val="00B05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strVal val="#ppt_w+.3"/>
                                          </p:val>
                                        </p:tav>
                                        <p:tav tm="100000">
                                          <p:val>
                                            <p:strVal val="#ppt_w"/>
                                          </p:val>
                                        </p:tav>
                                      </p:tavLst>
                                    </p:anim>
                                    <p:anim calcmode="lin" valueType="num">
                                      <p:cBhvr>
                                        <p:cTn id="8" dur="1000" fill="hold"/>
                                        <p:tgtEl>
                                          <p:spTgt spid="5">
                                            <p:bg/>
                                          </p:spTgt>
                                        </p:tgtEl>
                                        <p:attrNameLst>
                                          <p:attrName>ppt_h</p:attrName>
                                        </p:attrNameLst>
                                      </p:cBhvr>
                                      <p:tavLst>
                                        <p:tav tm="0">
                                          <p:val>
                                            <p:strVal val="#ppt_h"/>
                                          </p:val>
                                        </p:tav>
                                        <p:tav tm="100000">
                                          <p:val>
                                            <p:strVal val="#ppt_h"/>
                                          </p:val>
                                        </p:tav>
                                      </p:tavLst>
                                    </p:anim>
                                    <p:animEffect transition="in" filter="fade">
                                      <p:cBhvr>
                                        <p:cTn id="9" dur="1000"/>
                                        <p:tgtEl>
                                          <p:spTgt spid="5">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1" end="1"/>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3"/>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p:cTn id="31" dur="1000" fill="hold"/>
                                        <p:tgtEl>
                                          <p:spTgt spid="4099"/>
                                        </p:tgtEl>
                                        <p:attrNameLst>
                                          <p:attrName>ppt_w</p:attrName>
                                        </p:attrNameLst>
                                      </p:cBhvr>
                                      <p:tavLst>
                                        <p:tav tm="0">
                                          <p:val>
                                            <p:strVal val="#ppt_w+.3"/>
                                          </p:val>
                                        </p:tav>
                                        <p:tav tm="100000">
                                          <p:val>
                                            <p:strVal val="#ppt_w"/>
                                          </p:val>
                                        </p:tav>
                                      </p:tavLst>
                                    </p:anim>
                                    <p:anim calcmode="lin" valueType="num">
                                      <p:cBhvr>
                                        <p:cTn id="32" dur="1000" fill="hold"/>
                                        <p:tgtEl>
                                          <p:spTgt spid="4099"/>
                                        </p:tgtEl>
                                        <p:attrNameLst>
                                          <p:attrName>ppt_h</p:attrName>
                                        </p:attrNameLst>
                                      </p:cBhvr>
                                      <p:tavLst>
                                        <p:tav tm="0">
                                          <p:val>
                                            <p:strVal val="#ppt_h"/>
                                          </p:val>
                                        </p:tav>
                                        <p:tav tm="100000">
                                          <p:val>
                                            <p:strVal val="#ppt_h"/>
                                          </p:val>
                                        </p:tav>
                                      </p:tavLst>
                                    </p:anim>
                                    <p:animEffect transition="in" filter="fade">
                                      <p:cBhvr>
                                        <p:cTn id="33" dur="1000"/>
                                        <p:tgtEl>
                                          <p:spTgt spid="4099"/>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p:cTn id="37" dur="1000" fill="hold"/>
                                        <p:tgtEl>
                                          <p:spTgt spid="4098"/>
                                        </p:tgtEl>
                                        <p:attrNameLst>
                                          <p:attrName>ppt_w</p:attrName>
                                        </p:attrNameLst>
                                      </p:cBhvr>
                                      <p:tavLst>
                                        <p:tav tm="0">
                                          <p:val>
                                            <p:strVal val="#ppt_w+.3"/>
                                          </p:val>
                                        </p:tav>
                                        <p:tav tm="100000">
                                          <p:val>
                                            <p:strVal val="#ppt_w"/>
                                          </p:val>
                                        </p:tav>
                                      </p:tavLst>
                                    </p:anim>
                                    <p:anim calcmode="lin" valueType="num">
                                      <p:cBhvr>
                                        <p:cTn id="38" dur="1000" fill="hold"/>
                                        <p:tgtEl>
                                          <p:spTgt spid="4098"/>
                                        </p:tgtEl>
                                        <p:attrNameLst>
                                          <p:attrName>ppt_h</p:attrName>
                                        </p:attrNameLst>
                                      </p:cBhvr>
                                      <p:tavLst>
                                        <p:tav tm="0">
                                          <p:val>
                                            <p:strVal val="#ppt_h"/>
                                          </p:val>
                                        </p:tav>
                                        <p:tav tm="100000">
                                          <p:val>
                                            <p:strVal val="#ppt_h"/>
                                          </p:val>
                                        </p:tav>
                                      </p:tavLst>
                                    </p:anim>
                                    <p:animEffect transition="in" filter="fade">
                                      <p:cBhvr>
                                        <p:cTn id="39" dur="1000"/>
                                        <p:tgtEl>
                                          <p:spTgt spid="4098"/>
                                        </p:tgtEl>
                                      </p:cBhvr>
                                    </p:animEffect>
                                  </p:childTnLst>
                                </p:cTn>
                              </p:par>
                            </p:childTnLst>
                          </p:cTn>
                        </p:par>
                        <p:par>
                          <p:cTn id="40" fill="hold">
                            <p:stCondLst>
                              <p:cond delay="6000"/>
                            </p:stCondLst>
                            <p:childTnLst>
                              <p:par>
                                <p:cTn id="41" presetID="5" presetClass="entr" presetSubtype="10" fill="hold" grpId="0" nodeType="afterEffect">
                                  <p:stCondLst>
                                    <p:cond delay="0"/>
                                  </p:stCondLst>
                                  <p:childTnLst>
                                    <p:set>
                                      <p:cBhvr>
                                        <p:cTn id="42" dur="1" fill="hold">
                                          <p:stCondLst>
                                            <p:cond delay="0"/>
                                          </p:stCondLst>
                                        </p:cTn>
                                        <p:tgtEl>
                                          <p:spTgt spid="3">
                                            <p:bg/>
                                          </p:spTgt>
                                        </p:tgtEl>
                                        <p:attrNameLst>
                                          <p:attrName>style.visibility</p:attrName>
                                        </p:attrNameLst>
                                      </p:cBhvr>
                                      <p:to>
                                        <p:strVal val="visible"/>
                                      </p:to>
                                    </p:set>
                                    <p:animEffect transition="in" filter="checkerboard(across)">
                                      <p:cBhvr>
                                        <p:cTn id="43" dur="1000"/>
                                        <p:tgtEl>
                                          <p:spTgt spid="3">
                                            <p:bg/>
                                          </p:spTgt>
                                        </p:tgtEl>
                                      </p:cBhvr>
                                    </p:animEffect>
                                  </p:childTnLst>
                                </p:cTn>
                              </p:par>
                            </p:childTnLst>
                          </p:cTn>
                        </p:par>
                        <p:par>
                          <p:cTn id="44" fill="hold">
                            <p:stCondLst>
                              <p:cond delay="7000"/>
                            </p:stCondLst>
                            <p:childTnLst>
                              <p:par>
                                <p:cTn id="45" presetID="5" presetClass="entr" presetSubtype="10" fill="hold" grpId="0" nodeType="after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checkerboard(across)">
                                      <p:cBhvr>
                                        <p:cTn id="47" dur="1000"/>
                                        <p:tgtEl>
                                          <p:spTgt spid="3">
                                            <p:txEl>
                                              <p:pRg st="0" end="0"/>
                                            </p:txEl>
                                          </p:spTgt>
                                        </p:tgtEl>
                                      </p:cBhvr>
                                    </p:animEffect>
                                  </p:childTnLst>
                                </p:cTn>
                              </p:par>
                            </p:childTnLst>
                          </p:cTn>
                        </p:par>
                        <p:par>
                          <p:cTn id="48" fill="hold">
                            <p:stCondLst>
                              <p:cond delay="8000"/>
                            </p:stCondLst>
                            <p:childTnLst>
                              <p:par>
                                <p:cTn id="49" presetID="5" presetClass="entr" presetSubtype="10" fill="hold" grpId="0" nodeType="after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checkerboard(across)">
                                      <p:cBhvr>
                                        <p:cTn id="51" dur="10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nodeType="clickEffect">
                                  <p:stCondLst>
                                    <p:cond delay="0"/>
                                  </p:stCondLst>
                                  <p:childTnLst>
                                    <p:animEffect transition="out" filter="checkerboard(across)">
                                      <p:cBhvr>
                                        <p:cTn id="55" dur="1000"/>
                                        <p:tgtEl>
                                          <p:spTgt spid="3">
                                            <p:txEl>
                                              <p:pRg st="0" end="0"/>
                                            </p:txEl>
                                          </p:spTgt>
                                        </p:tgtEl>
                                      </p:cBhvr>
                                    </p:animEffect>
                                    <p:set>
                                      <p:cBhvr>
                                        <p:cTn id="56" dur="1" fill="hold">
                                          <p:stCondLst>
                                            <p:cond delay="999"/>
                                          </p:stCondLst>
                                        </p:cTn>
                                        <p:tgtEl>
                                          <p:spTgt spid="3">
                                            <p:txEl>
                                              <p:pRg st="0" end="0"/>
                                            </p:txEl>
                                          </p:spTgt>
                                        </p:tgtEl>
                                        <p:attrNameLst>
                                          <p:attrName>style.visibility</p:attrName>
                                        </p:attrNameLst>
                                      </p:cBhvr>
                                      <p:to>
                                        <p:strVal val="hidden"/>
                                      </p:to>
                                    </p:set>
                                  </p:childTnLst>
                                </p:cTn>
                              </p:par>
                            </p:childTnLst>
                          </p:cTn>
                        </p:par>
                        <p:par>
                          <p:cTn id="57" fill="hold">
                            <p:stCondLst>
                              <p:cond delay="1000"/>
                            </p:stCondLst>
                            <p:childTnLst>
                              <p:par>
                                <p:cTn id="58" presetID="5" presetClass="exit" presetSubtype="10" fill="hold" nodeType="afterEffect">
                                  <p:stCondLst>
                                    <p:cond delay="0"/>
                                  </p:stCondLst>
                                  <p:childTnLst>
                                    <p:animEffect transition="out" filter="checkerboard(across)">
                                      <p:cBhvr>
                                        <p:cTn id="59" dur="1000"/>
                                        <p:tgtEl>
                                          <p:spTgt spid="3">
                                            <p:txEl>
                                              <p:pRg st="1" end="1"/>
                                            </p:txEl>
                                          </p:spTgt>
                                        </p:tgtEl>
                                      </p:cBhvr>
                                    </p:animEffect>
                                    <p:set>
                                      <p:cBhvr>
                                        <p:cTn id="60" dur="1" fill="hold">
                                          <p:stCondLst>
                                            <p:cond delay="999"/>
                                          </p:stCondLst>
                                        </p:cTn>
                                        <p:tgtEl>
                                          <p:spTgt spid="3">
                                            <p:txEl>
                                              <p:pRg st="1" end="1"/>
                                            </p:txEl>
                                          </p:spTgt>
                                        </p:tgtEl>
                                        <p:attrNameLst>
                                          <p:attrName>style.visibility</p:attrName>
                                        </p:attrNameLst>
                                      </p:cBhvr>
                                      <p:to>
                                        <p:strVal val="hidden"/>
                                      </p:to>
                                    </p:set>
                                  </p:childTnLst>
                                </p:cTn>
                              </p:par>
                            </p:childTnLst>
                          </p:cTn>
                        </p:par>
                        <p:par>
                          <p:cTn id="61" fill="hold">
                            <p:stCondLst>
                              <p:cond delay="2000"/>
                            </p:stCondLst>
                            <p:childTnLst>
                              <p:par>
                                <p:cTn id="62" presetID="5" presetClass="entr" presetSubtype="10" fill="hold" grpId="0" nodeType="afterEffect">
                                  <p:stCondLst>
                                    <p:cond delay="0"/>
                                  </p:stCondLst>
                                  <p:childTnLst>
                                    <p:set>
                                      <p:cBhvr>
                                        <p:cTn id="63" dur="1" fill="hold">
                                          <p:stCondLst>
                                            <p:cond delay="0"/>
                                          </p:stCondLst>
                                        </p:cTn>
                                        <p:tgtEl>
                                          <p:spTgt spid="4">
                                            <p:bg/>
                                          </p:spTgt>
                                        </p:tgtEl>
                                        <p:attrNameLst>
                                          <p:attrName>style.visibility</p:attrName>
                                        </p:attrNameLst>
                                      </p:cBhvr>
                                      <p:to>
                                        <p:strVal val="visible"/>
                                      </p:to>
                                    </p:set>
                                    <p:animEffect transition="in" filter="checkerboard(across)">
                                      <p:cBhvr>
                                        <p:cTn id="64" dur="1000"/>
                                        <p:tgtEl>
                                          <p:spTgt spid="4">
                                            <p:bg/>
                                          </p:spTgt>
                                        </p:tgtEl>
                                      </p:cBhvr>
                                    </p:animEffect>
                                  </p:childTnLst>
                                </p:cTn>
                              </p:par>
                            </p:childTnLst>
                          </p:cTn>
                        </p:par>
                        <p:par>
                          <p:cTn id="65" fill="hold">
                            <p:stCondLst>
                              <p:cond delay="3000"/>
                            </p:stCondLst>
                            <p:childTnLst>
                              <p:par>
                                <p:cTn id="66" presetID="5" presetClass="entr" presetSubtype="10" fill="hold" grpId="0" nodeType="afterEffect">
                                  <p:stCondLst>
                                    <p:cond delay="0"/>
                                  </p:stCondLst>
                                  <p:childTnLst>
                                    <p:set>
                                      <p:cBhvr>
                                        <p:cTn id="67" dur="1" fill="hold">
                                          <p:stCondLst>
                                            <p:cond delay="0"/>
                                          </p:stCondLst>
                                        </p:cTn>
                                        <p:tgtEl>
                                          <p:spTgt spid="4">
                                            <p:txEl>
                                              <p:pRg st="0" end="0"/>
                                            </p:txEl>
                                          </p:spTgt>
                                        </p:tgtEl>
                                        <p:attrNameLst>
                                          <p:attrName>style.visibility</p:attrName>
                                        </p:attrNameLst>
                                      </p:cBhvr>
                                      <p:to>
                                        <p:strVal val="visible"/>
                                      </p:to>
                                    </p:set>
                                    <p:animEffect transition="in" filter="checkerboard(across)">
                                      <p:cBhvr>
                                        <p:cTn id="68" dur="1000"/>
                                        <p:tgtEl>
                                          <p:spTgt spid="4">
                                            <p:txEl>
                                              <p:pRg st="0" end="0"/>
                                            </p:txEl>
                                          </p:spTgt>
                                        </p:tgtEl>
                                      </p:cBhvr>
                                    </p:animEffect>
                                  </p:childTnLst>
                                </p:cTn>
                              </p:par>
                            </p:childTnLst>
                          </p:cTn>
                        </p:par>
                        <p:par>
                          <p:cTn id="69" fill="hold">
                            <p:stCondLst>
                              <p:cond delay="4000"/>
                            </p:stCondLst>
                            <p:childTnLst>
                              <p:par>
                                <p:cTn id="70" presetID="5" presetClass="entr" presetSubtype="10" fill="hold" grpId="0" nodeType="afterEffect">
                                  <p:stCondLst>
                                    <p:cond delay="0"/>
                                  </p:stCondLst>
                                  <p:childTnLst>
                                    <p:set>
                                      <p:cBhvr>
                                        <p:cTn id="71" dur="1" fill="hold">
                                          <p:stCondLst>
                                            <p:cond delay="0"/>
                                          </p:stCondLst>
                                        </p:cTn>
                                        <p:tgtEl>
                                          <p:spTgt spid="4">
                                            <p:txEl>
                                              <p:pRg st="1" end="1"/>
                                            </p:txEl>
                                          </p:spTgt>
                                        </p:tgtEl>
                                        <p:attrNameLst>
                                          <p:attrName>style.visibility</p:attrName>
                                        </p:attrNameLst>
                                      </p:cBhvr>
                                      <p:to>
                                        <p:strVal val="visible"/>
                                      </p:to>
                                    </p:set>
                                    <p:animEffect transition="in" filter="checkerboard(across)">
                                      <p:cBhvr>
                                        <p:cTn id="72" dur="1000"/>
                                        <p:tgtEl>
                                          <p:spTgt spid="4">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xit" presetSubtype="16" fill="hold" nodeType="clickEffect">
                                  <p:stCondLst>
                                    <p:cond delay="0"/>
                                  </p:stCondLst>
                                  <p:childTnLst>
                                    <p:animEffect transition="out" filter="box(in)">
                                      <p:cBhvr>
                                        <p:cTn id="76" dur="1000"/>
                                        <p:tgtEl>
                                          <p:spTgt spid="4">
                                            <p:txEl>
                                              <p:pRg st="0" end="0"/>
                                            </p:txEl>
                                          </p:spTgt>
                                        </p:tgtEl>
                                      </p:cBhvr>
                                    </p:animEffect>
                                    <p:set>
                                      <p:cBhvr>
                                        <p:cTn id="77" dur="1" fill="hold">
                                          <p:stCondLst>
                                            <p:cond delay="999"/>
                                          </p:stCondLst>
                                        </p:cTn>
                                        <p:tgtEl>
                                          <p:spTgt spid="4">
                                            <p:txEl>
                                              <p:pRg st="0" end="0"/>
                                            </p:txEl>
                                          </p:spTgt>
                                        </p:tgtEl>
                                        <p:attrNameLst>
                                          <p:attrName>style.visibility</p:attrName>
                                        </p:attrNameLst>
                                      </p:cBhvr>
                                      <p:to>
                                        <p:strVal val="hidden"/>
                                      </p:to>
                                    </p:set>
                                  </p:childTnLst>
                                </p:cTn>
                              </p:par>
                            </p:childTnLst>
                          </p:cTn>
                        </p:par>
                        <p:par>
                          <p:cTn id="78" fill="hold">
                            <p:stCondLst>
                              <p:cond delay="1000"/>
                            </p:stCondLst>
                            <p:childTnLst>
                              <p:par>
                                <p:cTn id="79" presetID="4" presetClass="exit" presetSubtype="16" fill="hold" nodeType="afterEffect">
                                  <p:stCondLst>
                                    <p:cond delay="0"/>
                                  </p:stCondLst>
                                  <p:childTnLst>
                                    <p:animEffect transition="out" filter="box(in)">
                                      <p:cBhvr>
                                        <p:cTn id="80" dur="1000"/>
                                        <p:tgtEl>
                                          <p:spTgt spid="4">
                                            <p:txEl>
                                              <p:pRg st="1" end="1"/>
                                            </p:txEl>
                                          </p:spTgt>
                                        </p:tgtEl>
                                      </p:cBhvr>
                                    </p:animEffect>
                                    <p:set>
                                      <p:cBhvr>
                                        <p:cTn id="81" dur="1" fill="hold">
                                          <p:stCondLst>
                                            <p:cond delay="999"/>
                                          </p:stCondLst>
                                        </p:cTn>
                                        <p:tgtEl>
                                          <p:spTgt spid="4">
                                            <p:txEl>
                                              <p:pRg st="1" end="1"/>
                                            </p:txEl>
                                          </p:spTgt>
                                        </p:tgtEl>
                                        <p:attrNameLst>
                                          <p:attrName>style.visibility</p:attrName>
                                        </p:attrNameLst>
                                      </p:cBhvr>
                                      <p:to>
                                        <p:strVal val="hidden"/>
                                      </p:to>
                                    </p:set>
                                  </p:childTnLst>
                                </p:cTn>
                              </p:par>
                            </p:childTnLst>
                          </p:cTn>
                        </p:par>
                        <p:par>
                          <p:cTn id="82" fill="hold">
                            <p:stCondLst>
                              <p:cond delay="2000"/>
                            </p:stCondLst>
                            <p:childTnLst>
                              <p:par>
                                <p:cTn id="83" presetID="5" presetClass="entr" presetSubtype="1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checkerboard(across)">
                                      <p:cBhvr>
                                        <p:cTn id="85" dur="10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xit" presetSubtype="10" fill="hold" grpId="1" nodeType="clickEffect">
                                  <p:stCondLst>
                                    <p:cond delay="0"/>
                                  </p:stCondLst>
                                  <p:childTnLst>
                                    <p:animEffect transition="out" filter="blinds(horizontal)">
                                      <p:cBhvr>
                                        <p:cTn id="89" dur="1000"/>
                                        <p:tgtEl>
                                          <p:spTgt spid="9"/>
                                        </p:tgtEl>
                                      </p:cBhvr>
                                    </p:animEffect>
                                    <p:set>
                                      <p:cBhvr>
                                        <p:cTn id="90" dur="1" fill="hold">
                                          <p:stCondLst>
                                            <p:cond delay="999"/>
                                          </p:stCondLst>
                                        </p:cTn>
                                        <p:tgtEl>
                                          <p:spTgt spid="9"/>
                                        </p:tgtEl>
                                        <p:attrNameLst>
                                          <p:attrName>style.visibility</p:attrName>
                                        </p:attrNameLst>
                                      </p:cBhvr>
                                      <p:to>
                                        <p:strVal val="hidden"/>
                                      </p:to>
                                    </p:set>
                                  </p:childTnLst>
                                </p:cTn>
                              </p:par>
                            </p:childTnLst>
                          </p:cTn>
                        </p:par>
                        <p:par>
                          <p:cTn id="91" fill="hold">
                            <p:stCondLst>
                              <p:cond delay="1000"/>
                            </p:stCondLst>
                            <p:childTnLst>
                              <p:par>
                                <p:cTn id="92" presetID="5" presetClass="entr" presetSubtype="10" fill="hold" grpId="0" nodeType="after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checkerboard(across)">
                                      <p:cBhvr>
                                        <p:cTn id="9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uiExpand="1" build="p" animBg="1"/>
      <p:bldP spid="9" grpId="0" animBg="1"/>
      <p:bldP spid="9"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Kémprogramok</a:t>
            </a:r>
            <a:endParaRPr lang="hu-HU" dirty="0"/>
          </a:p>
        </p:txBody>
      </p:sp>
      <p:sp>
        <p:nvSpPr>
          <p:cNvPr id="3" name="Tartalom helye 2"/>
          <p:cNvSpPr>
            <a:spLocks noGrp="1"/>
          </p:cNvSpPr>
          <p:nvPr>
            <p:ph sz="half" idx="1"/>
          </p:nvPr>
        </p:nvSpPr>
        <p:spPr>
          <a:xfrm>
            <a:off x="1475656" y="1268759"/>
            <a:ext cx="7416824" cy="3888433"/>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vert="horz" lIns="91440" tIns="45720" rIns="91440" bIns="45720" rtlCol="0">
            <a:normAutofit fontScale="92500"/>
          </a:bodyPr>
          <a:lstStyle/>
          <a:p>
            <a:pPr>
              <a:buNone/>
            </a:pPr>
            <a:r>
              <a:rPr lang="hu-HU" sz="2500" dirty="0" smtClean="0"/>
              <a:t>Mi a céljuk?</a:t>
            </a:r>
          </a:p>
          <a:p>
            <a:pPr>
              <a:buNone/>
            </a:pPr>
            <a:r>
              <a:rPr lang="hu-HU" sz="2500" dirty="0" smtClean="0"/>
              <a:t>	A megszerzett információkat általában bűncselekmények elkövetésére használják fel, mások nevében kötött szerződések és más kötelezettségek elvállalására, hamis személyazonosító okmányok készítésére, banki folyószámlák megcsapolására, szolgáltatások vagy üzleti kapcsolatok felmondására. Enyhébb esetben böngészési szokásaink, érdeklődésünk, ízlésünk megfigyelése a cél, hogy az azoknak megfelelő ajánlatokkal keressenek meg bennünket.</a:t>
            </a:r>
          </a:p>
          <a:p>
            <a:endParaRPr lang="hu-HU" sz="1500" dirty="0"/>
          </a:p>
        </p:txBody>
      </p:sp>
      <p:sp>
        <p:nvSpPr>
          <p:cNvPr id="10" name="Tartalom helye 2"/>
          <p:cNvSpPr txBox="1">
            <a:spLocks/>
          </p:cNvSpPr>
          <p:nvPr/>
        </p:nvSpPr>
        <p:spPr>
          <a:xfrm>
            <a:off x="1475656" y="5301208"/>
            <a:ext cx="7416824" cy="1401019"/>
          </a:xfrm>
          <a:prstGeom prst="rect">
            <a:avLst/>
          </a:prstGeom>
          <a:solidFill>
            <a:srgbClr val="92D050"/>
          </a:solidFill>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800" b="0" i="0" u="none" strike="noStrike" kern="1200" cap="none" spc="0" normalizeH="0" baseline="0" noProof="0" dirty="0" smtClean="0">
                <a:ln>
                  <a:noFill/>
                </a:ln>
                <a:solidFill>
                  <a:schemeClr val="tx1"/>
                </a:solidFill>
                <a:effectLst/>
                <a:uLnTx/>
                <a:uFillTx/>
                <a:latin typeface="+mn-lt"/>
                <a:ea typeface="+mn-ea"/>
                <a:cs typeface="+mn-cs"/>
              </a:rPr>
              <a:t>	</a:t>
            </a:r>
            <a:r>
              <a:rPr kumimoji="0" lang="hu-HU" sz="3600" b="0" i="0" u="none" strike="noStrike" kern="1200" cap="none" spc="0" normalizeH="0" baseline="0" noProof="0" dirty="0" smtClean="0">
                <a:ln>
                  <a:noFill/>
                </a:ln>
                <a:solidFill>
                  <a:schemeClr val="tx1"/>
                </a:solidFill>
                <a:effectLst/>
                <a:uLnTx/>
                <a:uFillTx/>
                <a:latin typeface="+mn-lt"/>
                <a:ea typeface="+mn-ea"/>
                <a:cs typeface="+mn-cs"/>
              </a:rPr>
              <a:t>Tisztázzuk a fogalmat:</a:t>
            </a:r>
          </a:p>
          <a:p>
            <a:pPr marL="342900" indent="-342900">
              <a:spcBef>
                <a:spcPct val="20000"/>
              </a:spcBef>
              <a:defRPr/>
            </a:pPr>
            <a:r>
              <a:rPr lang="hu-HU" sz="3600" b="1" dirty="0" smtClean="0"/>
              <a:t>	</a:t>
            </a:r>
            <a:r>
              <a:rPr lang="hu-HU" sz="3600" dirty="0" smtClean="0"/>
              <a:t>Kémprogramnak nevezzük az interneten terjedő számítógépes programok összességét, amelyek célja, hogy a felhasználó tudomása nélkül megszerezzék a megfertőzött számítógép felhasználójának személyazonosító, banki vagy más személyes adatait.  Aztán ezeket az adatokat célzott hirdetésekhez vagy a személyazonosság eltulajdonítására használják fel.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7" descr="C:\Users\Ádám\AppData\Local\Microsoft\Windows\Temporary Internet Files\Content.IE5\V29G03VA\MC900254096[1].wmf"/>
          <p:cNvPicPr>
            <a:picLocks noChangeAspect="1" noChangeArrowheads="1"/>
          </p:cNvPicPr>
          <p:nvPr/>
        </p:nvPicPr>
        <p:blipFill>
          <a:blip r:embed="rId2" cstate="print"/>
          <a:srcRect/>
          <a:stretch>
            <a:fillRect/>
          </a:stretch>
        </p:blipFill>
        <p:spPr bwMode="auto">
          <a:xfrm>
            <a:off x="107504" y="5157192"/>
            <a:ext cx="1813255" cy="1601114"/>
          </a:xfrm>
          <a:prstGeom prst="rect">
            <a:avLst/>
          </a:prstGeom>
          <a:noFill/>
        </p:spPr>
      </p:pic>
      <p:sp>
        <p:nvSpPr>
          <p:cNvPr id="7" name="Tartalom helye 2"/>
          <p:cNvSpPr>
            <a:spLocks noGrp="1"/>
          </p:cNvSpPr>
          <p:nvPr>
            <p:ph sz="half" idx="1"/>
          </p:nvPr>
        </p:nvSpPr>
        <p:spPr>
          <a:xfrm>
            <a:off x="1547664" y="1268760"/>
            <a:ext cx="7416824" cy="388799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10000"/>
          </a:bodyPr>
          <a:lstStyle/>
          <a:p>
            <a:pPr>
              <a:buNone/>
            </a:pPr>
            <a:r>
              <a:rPr lang="hu-HU" dirty="0" smtClean="0"/>
              <a:t>Hogyan települnek a gépünkre?</a:t>
            </a:r>
          </a:p>
          <a:p>
            <a:pPr>
              <a:buNone/>
            </a:pPr>
            <a:r>
              <a:rPr lang="hu-HU" dirty="0" smtClean="0"/>
              <a:t>	Feltelepülése általában észrevétlenül történik, a felhasználó figyelmetlenségének és a számítógép böngészőprogramja biztonsági hiányosságainak kiaknázásával. Leggyakrabban szoftverekben – például ingyenes játékokban, képernyővédőkben vagy animált kurzorokban – bújnak meg. Léteznek magukat álcázó programok is, amik a felhasználó közreműködésével települnek egy rosszindulatú honlapról.</a:t>
            </a:r>
          </a:p>
        </p:txBody>
      </p:sp>
      <p:sp>
        <p:nvSpPr>
          <p:cNvPr id="8" name="Tartalom helye 2"/>
          <p:cNvSpPr>
            <a:spLocks noGrp="1"/>
          </p:cNvSpPr>
          <p:nvPr>
            <p:ph sz="half" idx="1"/>
          </p:nvPr>
        </p:nvSpPr>
        <p:spPr>
          <a:xfrm>
            <a:off x="1547664" y="1268760"/>
            <a:ext cx="7416824" cy="3960439"/>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r>
              <a:rPr lang="hu-HU" dirty="0" smtClean="0"/>
              <a:t>Hogyan védekezzünk ellenük?</a:t>
            </a:r>
          </a:p>
          <a:p>
            <a:pPr>
              <a:buNone/>
            </a:pPr>
            <a:r>
              <a:rPr lang="hu-HU" dirty="0" smtClean="0"/>
              <a:t>	Az ellenük való védekezés az összetett víruskereső programok, intelligens tűzfalprogramok és az ellenük kifejlesztett specifikus programok segítségével történik. A megelőzésben nem elhanyagolható a felhasználó ébersége sem.</a:t>
            </a:r>
          </a:p>
          <a:p>
            <a:endParaRPr lang="hu-HU" dirty="0"/>
          </a:p>
        </p:txBody>
      </p:sp>
      <p:pic>
        <p:nvPicPr>
          <p:cNvPr id="1027" name="Picture 3" descr="C:\Users\Ádám\AppData\Local\Microsoft\Windows\Temporary Internet Files\Content.IE5\V29G03VA\MM900336339[1].gif"/>
          <p:cNvPicPr>
            <a:picLocks noChangeAspect="1" noChangeArrowheads="1" noCrop="1"/>
          </p:cNvPicPr>
          <p:nvPr/>
        </p:nvPicPr>
        <p:blipFill>
          <a:blip r:embed="rId3" cstate="print"/>
          <a:srcRect/>
          <a:stretch>
            <a:fillRect/>
          </a:stretch>
        </p:blipFill>
        <p:spPr bwMode="auto">
          <a:xfrm>
            <a:off x="179512" y="1340768"/>
            <a:ext cx="1159153" cy="1080120"/>
          </a:xfrm>
          <a:prstGeom prst="rect">
            <a:avLst/>
          </a:prstGeom>
          <a:noFill/>
        </p:spPr>
      </p:pic>
      <p:pic>
        <p:nvPicPr>
          <p:cNvPr id="1028" name="Picture 4" descr="C:\Users\Ádám\AppData\Local\Microsoft\Windows\Temporary Internet Files\Content.IE5\NON6R6OV\MM900284140[1].gif"/>
          <p:cNvPicPr>
            <a:picLocks noChangeAspect="1" noChangeArrowheads="1" noCrop="1"/>
          </p:cNvPicPr>
          <p:nvPr/>
        </p:nvPicPr>
        <p:blipFill>
          <a:blip r:embed="rId4" cstate="print"/>
          <a:srcRect/>
          <a:stretch>
            <a:fillRect/>
          </a:stretch>
        </p:blipFill>
        <p:spPr bwMode="auto">
          <a:xfrm>
            <a:off x="0" y="2852936"/>
            <a:ext cx="1259632" cy="158515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blinds(horizontal)">
                                      <p:cBhvr>
                                        <p:cTn id="19" dur="1000"/>
                                        <p:tgtEl>
                                          <p:spTgt spid="1027"/>
                                        </p:tgtEl>
                                      </p:cBhvr>
                                    </p:animEffect>
                                  </p:childTnLst>
                                </p:cTn>
                              </p:par>
                              <p:par>
                                <p:cTn id="20" presetID="3" presetClass="entr" presetSubtype="1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1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fade">
                                      <p:cBhvr>
                                        <p:cTn id="27" dur="1000"/>
                                        <p:tgtEl>
                                          <p:spTgt spid="3">
                                            <p:bg/>
                                          </p:spTgt>
                                        </p:tgtEl>
                                      </p:cBhvr>
                                    </p:animEffect>
                                    <p:anim calcmode="lin" valueType="num">
                                      <p:cBhvr>
                                        <p:cTn id="28" dur="1000" fill="hold"/>
                                        <p:tgtEl>
                                          <p:spTgt spid="3">
                                            <p:bg/>
                                          </p:spTgt>
                                        </p:tgtEl>
                                        <p:attrNameLst>
                                          <p:attrName>ppt_x</p:attrName>
                                        </p:attrNameLst>
                                      </p:cBhvr>
                                      <p:tavLst>
                                        <p:tav tm="0">
                                          <p:val>
                                            <p:strVal val="#ppt_x"/>
                                          </p:val>
                                        </p:tav>
                                        <p:tav tm="100000">
                                          <p:val>
                                            <p:strVal val="#ppt_x"/>
                                          </p:val>
                                        </p:tav>
                                      </p:tavLst>
                                    </p:anim>
                                    <p:anim calcmode="lin" valueType="num">
                                      <p:cBhvr>
                                        <p:cTn id="2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1000"/>
                                        <p:tgtEl>
                                          <p:spTgt spid="3">
                                            <p:txEl>
                                              <p:pRg st="0" end="0"/>
                                            </p:txEl>
                                          </p:spTgt>
                                        </p:tgtEl>
                                      </p:cBhvr>
                                    </p:animEffect>
                                    <p:anim calcmode="lin" valueType="num">
                                      <p:cBhvr>
                                        <p:cTn id="3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7" presetClass="entr" presetSubtype="0"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nodeType="clickEffect">
                                  <p:stCondLst>
                                    <p:cond delay="0"/>
                                  </p:stCondLst>
                                  <p:childTnLst>
                                    <p:animEffect transition="out" filter="checkerboard(across)">
                                      <p:cBhvr>
                                        <p:cTn id="45" dur="1000"/>
                                        <p:tgtEl>
                                          <p:spTgt spid="3">
                                            <p:txEl>
                                              <p:pRg st="0" end="0"/>
                                            </p:txEl>
                                          </p:spTgt>
                                        </p:tgtEl>
                                      </p:cBhvr>
                                    </p:animEffect>
                                    <p:set>
                                      <p:cBhvr>
                                        <p:cTn id="46" dur="1" fill="hold">
                                          <p:stCondLst>
                                            <p:cond delay="999"/>
                                          </p:stCondLst>
                                        </p:cTn>
                                        <p:tgtEl>
                                          <p:spTgt spid="3">
                                            <p:txEl>
                                              <p:pRg st="0" end="0"/>
                                            </p:txEl>
                                          </p:spTgt>
                                        </p:tgtEl>
                                        <p:attrNameLst>
                                          <p:attrName>style.visibility</p:attrName>
                                        </p:attrNameLst>
                                      </p:cBhvr>
                                      <p:to>
                                        <p:strVal val="hidden"/>
                                      </p:to>
                                    </p:set>
                                  </p:childTnLst>
                                </p:cTn>
                              </p:par>
                              <p:par>
                                <p:cTn id="47" presetID="5" presetClass="exit" presetSubtype="10" fill="hold" nodeType="withEffect">
                                  <p:stCondLst>
                                    <p:cond delay="0"/>
                                  </p:stCondLst>
                                  <p:childTnLst>
                                    <p:animEffect transition="out" filter="checkerboard(across)">
                                      <p:cBhvr>
                                        <p:cTn id="48" dur="1000"/>
                                        <p:tgtEl>
                                          <p:spTgt spid="3">
                                            <p:txEl>
                                              <p:pRg st="1" end="1"/>
                                            </p:txEl>
                                          </p:spTgt>
                                        </p:tgtEl>
                                      </p:cBhvr>
                                    </p:animEffect>
                                    <p:set>
                                      <p:cBhvr>
                                        <p:cTn id="49" dur="1" fill="hold">
                                          <p:stCondLst>
                                            <p:cond delay="999"/>
                                          </p:stCondLst>
                                        </p:cTn>
                                        <p:tgtEl>
                                          <p:spTgt spid="3">
                                            <p:txEl>
                                              <p:pRg st="1" end="1"/>
                                            </p:txEl>
                                          </p:spTgt>
                                        </p:tgtEl>
                                        <p:attrNameLst>
                                          <p:attrName>style.visibility</p:attrName>
                                        </p:attrNameLst>
                                      </p:cBhvr>
                                      <p:to>
                                        <p:strVal val="hidden"/>
                                      </p:to>
                                    </p:set>
                                  </p:childTnLst>
                                </p:cTn>
                              </p:par>
                            </p:childTnLst>
                          </p:cTn>
                        </p:par>
                        <p:par>
                          <p:cTn id="50" fill="hold">
                            <p:stCondLst>
                              <p:cond delay="1000"/>
                            </p:stCondLst>
                            <p:childTnLst>
                              <p:par>
                                <p:cTn id="51" presetID="5" presetClass="entr" presetSubtype="10" fill="hold" grpId="0" nodeType="afterEffect">
                                  <p:stCondLst>
                                    <p:cond delay="0"/>
                                  </p:stCondLst>
                                  <p:childTnLst>
                                    <p:set>
                                      <p:cBhvr>
                                        <p:cTn id="52" dur="1" fill="hold">
                                          <p:stCondLst>
                                            <p:cond delay="0"/>
                                          </p:stCondLst>
                                        </p:cTn>
                                        <p:tgtEl>
                                          <p:spTgt spid="7">
                                            <p:bg/>
                                          </p:spTgt>
                                        </p:tgtEl>
                                        <p:attrNameLst>
                                          <p:attrName>style.visibility</p:attrName>
                                        </p:attrNameLst>
                                      </p:cBhvr>
                                      <p:to>
                                        <p:strVal val="visible"/>
                                      </p:to>
                                    </p:set>
                                    <p:animEffect transition="in" filter="checkerboard(across)">
                                      <p:cBhvr>
                                        <p:cTn id="53" dur="1000"/>
                                        <p:tgtEl>
                                          <p:spTgt spid="7">
                                            <p:bg/>
                                          </p:spTgt>
                                        </p:tgtEl>
                                      </p:cBhvr>
                                    </p:animEffect>
                                  </p:childTnLst>
                                </p:cTn>
                              </p:par>
                            </p:childTnLst>
                          </p:cTn>
                        </p:par>
                        <p:par>
                          <p:cTn id="54" fill="hold">
                            <p:stCondLst>
                              <p:cond delay="2000"/>
                            </p:stCondLst>
                            <p:childTnLst>
                              <p:par>
                                <p:cTn id="55" presetID="5" presetClass="entr" presetSubtype="10" fill="hold" grpId="0"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checkerboard(across)">
                                      <p:cBhvr>
                                        <p:cTn id="57" dur="1000"/>
                                        <p:tgtEl>
                                          <p:spTgt spid="7">
                                            <p:txEl>
                                              <p:pRg st="0" end="0"/>
                                            </p:txEl>
                                          </p:spTgt>
                                        </p:tgtEl>
                                      </p:cBhvr>
                                    </p:animEffect>
                                  </p:childTnLst>
                                </p:cTn>
                              </p:par>
                            </p:childTnLst>
                          </p:cTn>
                        </p:par>
                        <p:par>
                          <p:cTn id="58" fill="hold">
                            <p:stCondLst>
                              <p:cond delay="3000"/>
                            </p:stCondLst>
                            <p:childTnLst>
                              <p:par>
                                <p:cTn id="59" presetID="5" presetClass="entr" presetSubtype="10" fill="hold" grpId="0" nodeType="after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checkerboard(across)">
                                      <p:cBhvr>
                                        <p:cTn id="61" dur="10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1000"/>
                                        <p:tgtEl>
                                          <p:spTgt spid="7">
                                            <p:txEl>
                                              <p:pRg st="0" end="0"/>
                                            </p:txEl>
                                          </p:spTgt>
                                        </p:tgtEl>
                                      </p:cBhvr>
                                    </p:animEffect>
                                    <p:set>
                                      <p:cBhvr>
                                        <p:cTn id="66" dur="1" fill="hold">
                                          <p:stCondLst>
                                            <p:cond delay="999"/>
                                          </p:stCondLst>
                                        </p:cTn>
                                        <p:tgtEl>
                                          <p:spTgt spid="7">
                                            <p:txEl>
                                              <p:pRg st="0" end="0"/>
                                            </p:txEl>
                                          </p:spTgt>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1000"/>
                                        <p:tgtEl>
                                          <p:spTgt spid="7">
                                            <p:txEl>
                                              <p:pRg st="1" end="1"/>
                                            </p:txEl>
                                          </p:spTgt>
                                        </p:tgtEl>
                                      </p:cBhvr>
                                    </p:animEffect>
                                    <p:set>
                                      <p:cBhvr>
                                        <p:cTn id="69" dur="1" fill="hold">
                                          <p:stCondLst>
                                            <p:cond delay="999"/>
                                          </p:stCondLst>
                                        </p:cTn>
                                        <p:tgtEl>
                                          <p:spTgt spid="7">
                                            <p:txEl>
                                              <p:pRg st="1" end="1"/>
                                            </p:txEl>
                                          </p:spTgt>
                                        </p:tgtEl>
                                        <p:attrNameLst>
                                          <p:attrName>style.visibility</p:attrName>
                                        </p:attrNameLst>
                                      </p:cBhvr>
                                      <p:to>
                                        <p:strVal val="hidden"/>
                                      </p:to>
                                    </p:set>
                                  </p:childTnLst>
                                </p:cTn>
                              </p:par>
                            </p:childTnLst>
                          </p:cTn>
                        </p:par>
                        <p:par>
                          <p:cTn id="70" fill="hold">
                            <p:stCondLst>
                              <p:cond delay="1000"/>
                            </p:stCondLst>
                            <p:childTnLst>
                              <p:par>
                                <p:cTn id="71" presetID="3" presetClass="entr" presetSubtype="10" fill="hold" grpId="0" nodeType="afterEffect">
                                  <p:stCondLst>
                                    <p:cond delay="0"/>
                                  </p:stCondLst>
                                  <p:childTnLst>
                                    <p:set>
                                      <p:cBhvr>
                                        <p:cTn id="72" dur="1" fill="hold">
                                          <p:stCondLst>
                                            <p:cond delay="0"/>
                                          </p:stCondLst>
                                        </p:cTn>
                                        <p:tgtEl>
                                          <p:spTgt spid="8">
                                            <p:bg/>
                                          </p:spTgt>
                                        </p:tgtEl>
                                        <p:attrNameLst>
                                          <p:attrName>style.visibility</p:attrName>
                                        </p:attrNameLst>
                                      </p:cBhvr>
                                      <p:to>
                                        <p:strVal val="visible"/>
                                      </p:to>
                                    </p:set>
                                    <p:animEffect transition="in" filter="blinds(horizontal)">
                                      <p:cBhvr>
                                        <p:cTn id="73" dur="1000"/>
                                        <p:tgtEl>
                                          <p:spTgt spid="8">
                                            <p:bg/>
                                          </p:spTgt>
                                        </p:tgtEl>
                                      </p:cBhvr>
                                    </p:animEffect>
                                  </p:childTnLst>
                                </p:cTn>
                              </p:par>
                            </p:childTnLst>
                          </p:cTn>
                        </p:par>
                        <p:par>
                          <p:cTn id="74" fill="hold">
                            <p:stCondLst>
                              <p:cond delay="2000"/>
                            </p:stCondLst>
                            <p:childTnLst>
                              <p:par>
                                <p:cTn id="75" presetID="3" presetClass="entr" presetSubtype="10" fill="hold" grpId="0" nodeType="afterEffect">
                                  <p:stCondLst>
                                    <p:cond delay="0"/>
                                  </p:stCondLst>
                                  <p:childTnLst>
                                    <p:set>
                                      <p:cBhvr>
                                        <p:cTn id="76" dur="1" fill="hold">
                                          <p:stCondLst>
                                            <p:cond delay="0"/>
                                          </p:stCondLst>
                                        </p:cTn>
                                        <p:tgtEl>
                                          <p:spTgt spid="8">
                                            <p:txEl>
                                              <p:pRg st="0" end="0"/>
                                            </p:txEl>
                                          </p:spTgt>
                                        </p:tgtEl>
                                        <p:attrNameLst>
                                          <p:attrName>style.visibility</p:attrName>
                                        </p:attrNameLst>
                                      </p:cBhvr>
                                      <p:to>
                                        <p:strVal val="visible"/>
                                      </p:to>
                                    </p:set>
                                    <p:animEffect transition="in" filter="blinds(horizontal)">
                                      <p:cBhvr>
                                        <p:cTn id="77" dur="1000"/>
                                        <p:tgtEl>
                                          <p:spTgt spid="8">
                                            <p:txEl>
                                              <p:pRg st="0" end="0"/>
                                            </p:txEl>
                                          </p:spTgt>
                                        </p:tgtEl>
                                      </p:cBhvr>
                                    </p:animEffect>
                                  </p:childTnLst>
                                </p:cTn>
                              </p:par>
                            </p:childTnLst>
                          </p:cTn>
                        </p:par>
                        <p:par>
                          <p:cTn id="78" fill="hold">
                            <p:stCondLst>
                              <p:cond delay="3000"/>
                            </p:stCondLst>
                            <p:childTnLst>
                              <p:par>
                                <p:cTn id="79" presetID="3" presetClass="entr" presetSubtype="10" fill="hold" grpId="0" nodeType="afterEffect">
                                  <p:stCondLst>
                                    <p:cond delay="0"/>
                                  </p:stCondLst>
                                  <p:childTnLst>
                                    <p:set>
                                      <p:cBhvr>
                                        <p:cTn id="80" dur="1" fill="hold">
                                          <p:stCondLst>
                                            <p:cond delay="0"/>
                                          </p:stCondLst>
                                        </p:cTn>
                                        <p:tgtEl>
                                          <p:spTgt spid="8">
                                            <p:txEl>
                                              <p:pRg st="1" end="1"/>
                                            </p:txEl>
                                          </p:spTgt>
                                        </p:tgtEl>
                                        <p:attrNameLst>
                                          <p:attrName>style.visibility</p:attrName>
                                        </p:attrNameLst>
                                      </p:cBhvr>
                                      <p:to>
                                        <p:strVal val="visible"/>
                                      </p:to>
                                    </p:set>
                                    <p:animEffect transition="in" filter="blinds(horizontal)">
                                      <p:cBhvr>
                                        <p:cTn id="81"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0" grpId="0" animBg="1"/>
      <p:bldP spid="7" grpId="0" build="p" animBg="1"/>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A kémprogramok jelenlétére utaló jelek</a:t>
            </a:r>
            <a:endParaRPr lang="hu-HU" dirty="0"/>
          </a:p>
        </p:txBody>
      </p:sp>
      <p:sp>
        <p:nvSpPr>
          <p:cNvPr id="3" name="Tartalom helye 2"/>
          <p:cNvSpPr>
            <a:spLocks noGrp="1"/>
          </p:cNvSpPr>
          <p:nvPr>
            <p:ph sz="half" idx="1"/>
          </p:nvPr>
        </p:nvSpPr>
        <p:spPr>
          <a:xfrm>
            <a:off x="251520" y="1340768"/>
            <a:ext cx="8640960" cy="2952328"/>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1800" dirty="0" smtClean="0"/>
              <a:t>	Új, nem szándékosan a rendszerhez adott eszköztárak, hivatkozások vagy kedvencek jelennek meg a </a:t>
            </a:r>
            <a:r>
              <a:rPr lang="hu-HU" sz="1800" dirty="0" err="1" smtClean="0"/>
              <a:t>webböngészőben</a:t>
            </a:r>
            <a:r>
              <a:rPr lang="hu-HU" sz="1800" dirty="0" smtClean="0"/>
              <a:t>.</a:t>
            </a:r>
          </a:p>
          <a:p>
            <a:pPr>
              <a:buNone/>
            </a:pPr>
            <a:r>
              <a:rPr lang="hu-HU" sz="1800" dirty="0" smtClean="0"/>
              <a:t>	A kezdőlap, az egérmutató vagy a keresőprogram váratlanul megváltozik.</a:t>
            </a:r>
          </a:p>
          <a:p>
            <a:pPr>
              <a:buNone/>
            </a:pPr>
            <a:r>
              <a:rPr lang="hu-HU" sz="1800" dirty="0" smtClean="0"/>
              <a:t>	Beírja egy konkrét webhely címét a böngészőbe, de egy teljesen más webhelyre kerül.</a:t>
            </a:r>
          </a:p>
          <a:p>
            <a:pPr>
              <a:buNone/>
            </a:pPr>
            <a:r>
              <a:rPr lang="hu-HU" sz="1800" dirty="0" smtClean="0"/>
              <a:t>	Előugró hirdetések jelennek meg, akkor is, ha a számítógép nem csatlakozik az internethez.</a:t>
            </a:r>
          </a:p>
          <a:p>
            <a:pPr>
              <a:buNone/>
            </a:pPr>
            <a:r>
              <a:rPr lang="hu-HU" sz="1800" dirty="0" smtClean="0"/>
              <a:t>	A számítógép működése váratlanul lelassul. Természetesen a számítógép teljesítményével kapcsolatos problémák nem mindegyikét okozza kémprogram, ugyanakkor a kémprogramok a működés sebességének észrevehető csökkenését okozhatják.</a:t>
            </a:r>
          </a:p>
        </p:txBody>
      </p:sp>
      <p:sp>
        <p:nvSpPr>
          <p:cNvPr id="4" name="Tartalom helye 3"/>
          <p:cNvSpPr>
            <a:spLocks noGrp="1"/>
          </p:cNvSpPr>
          <p:nvPr>
            <p:ph sz="half" idx="2"/>
          </p:nvPr>
        </p:nvSpPr>
        <p:spPr>
          <a:xfrm>
            <a:off x="323528" y="4509120"/>
            <a:ext cx="5040560" cy="208823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2200" dirty="0" smtClean="0"/>
              <a:t>	Kockázatok és a fent említett mellékhatások közül, ha bármelyik jelentkezik a számítógépén, olvassa el a használati útmutatót vagy keresse fel informatikusát, programozóját! </a:t>
            </a:r>
            <a:r>
              <a:rPr lang="hu-HU" sz="2200" dirty="0" smtClean="0">
                <a:sym typeface="Wingdings" pitchFamily="2" charset="2"/>
              </a:rPr>
              <a:t></a:t>
            </a:r>
            <a:endParaRPr lang="hu-HU" sz="2200" dirty="0" smtClean="0"/>
          </a:p>
        </p:txBody>
      </p:sp>
      <p:pic>
        <p:nvPicPr>
          <p:cNvPr id="2050" name="Picture 2" descr="H:\Az internet veszélyei\s0863-18.jpg"/>
          <p:cNvPicPr>
            <a:picLocks noChangeAspect="1" noChangeArrowheads="1"/>
          </p:cNvPicPr>
          <p:nvPr/>
        </p:nvPicPr>
        <p:blipFill>
          <a:blip r:embed="rId2" cstate="print"/>
          <a:srcRect/>
          <a:stretch>
            <a:fillRect/>
          </a:stretch>
        </p:blipFill>
        <p:spPr bwMode="auto">
          <a:xfrm>
            <a:off x="5724128" y="4365104"/>
            <a:ext cx="3096344" cy="235646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4">
                                            <p:bg/>
                                          </p:spTgt>
                                        </p:tgtEl>
                                        <p:attrNameLst>
                                          <p:attrName>style.visibility</p:attrName>
                                        </p:attrNameLst>
                                      </p:cBhvr>
                                      <p:to>
                                        <p:strVal val="visible"/>
                                      </p:to>
                                    </p:set>
                                    <p:anim calcmode="lin" valueType="num">
                                      <p:cBhvr>
                                        <p:cTn id="43" dur="2000" fill="hold"/>
                                        <p:tgtEl>
                                          <p:spTgt spid="4">
                                            <p:bg/>
                                          </p:spTgt>
                                        </p:tgtEl>
                                        <p:attrNameLst>
                                          <p:attrName>ppt_w</p:attrName>
                                        </p:attrNameLst>
                                      </p:cBhvr>
                                      <p:tavLst>
                                        <p:tav tm="0">
                                          <p:val>
                                            <p:strVal val="#ppt_w+.3"/>
                                          </p:val>
                                        </p:tav>
                                        <p:tav tm="100000">
                                          <p:val>
                                            <p:strVal val="#ppt_w"/>
                                          </p:val>
                                        </p:tav>
                                      </p:tavLst>
                                    </p:anim>
                                    <p:anim calcmode="lin" valueType="num">
                                      <p:cBhvr>
                                        <p:cTn id="44" dur="2000" fill="hold"/>
                                        <p:tgtEl>
                                          <p:spTgt spid="4">
                                            <p:bg/>
                                          </p:spTgt>
                                        </p:tgtEl>
                                        <p:attrNameLst>
                                          <p:attrName>ppt_h</p:attrName>
                                        </p:attrNameLst>
                                      </p:cBhvr>
                                      <p:tavLst>
                                        <p:tav tm="0">
                                          <p:val>
                                            <p:strVal val="#ppt_h"/>
                                          </p:val>
                                        </p:tav>
                                        <p:tav tm="100000">
                                          <p:val>
                                            <p:strVal val="#ppt_h"/>
                                          </p:val>
                                        </p:tav>
                                      </p:tavLst>
                                    </p:anim>
                                    <p:animEffect transition="in" filter="fade">
                                      <p:cBhvr>
                                        <p:cTn id="45" dur="2000"/>
                                        <p:tgtEl>
                                          <p:spTgt spid="4">
                                            <p:bg/>
                                          </p:spTgt>
                                        </p:tgtEl>
                                      </p:cBhvr>
                                    </p:animEffect>
                                  </p:childTnLst>
                                </p:cTn>
                              </p:par>
                            </p:childTnLst>
                          </p:cTn>
                        </p:par>
                        <p:par>
                          <p:cTn id="46" fill="hold">
                            <p:stCondLst>
                              <p:cond delay="8000"/>
                            </p:stCondLst>
                            <p:childTnLst>
                              <p:par>
                                <p:cTn id="47" presetID="50" presetClass="entr" presetSubtype="0" decel="100000"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 calcmode="lin" valueType="num">
                                      <p:cBhvr>
                                        <p:cTn id="49" dur="2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50"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51" dur="2000"/>
                                        <p:tgtEl>
                                          <p:spTgt spid="4">
                                            <p:txEl>
                                              <p:pRg st="0" end="0"/>
                                            </p:txEl>
                                          </p:spTgt>
                                        </p:tgtEl>
                                      </p:cBhvr>
                                    </p:animEffect>
                                  </p:childTnLst>
                                </p:cTn>
                              </p:par>
                            </p:childTnLst>
                          </p:cTn>
                        </p:par>
                        <p:par>
                          <p:cTn id="52" fill="hold">
                            <p:stCondLst>
                              <p:cond delay="10000"/>
                            </p:stCondLst>
                            <p:childTnLst>
                              <p:par>
                                <p:cTn id="53" presetID="50" presetClass="entr" presetSubtype="0" decel="100000" fill="hold" nodeType="afterEffect">
                                  <p:stCondLst>
                                    <p:cond delay="0"/>
                                  </p:stCondLst>
                                  <p:childTnLst>
                                    <p:set>
                                      <p:cBhvr>
                                        <p:cTn id="54" dur="1" fill="hold">
                                          <p:stCondLst>
                                            <p:cond delay="0"/>
                                          </p:stCondLst>
                                        </p:cTn>
                                        <p:tgtEl>
                                          <p:spTgt spid="2050"/>
                                        </p:tgtEl>
                                        <p:attrNameLst>
                                          <p:attrName>style.visibility</p:attrName>
                                        </p:attrNameLst>
                                      </p:cBhvr>
                                      <p:to>
                                        <p:strVal val="visible"/>
                                      </p:to>
                                    </p:set>
                                    <p:anim calcmode="lin" valueType="num">
                                      <p:cBhvr>
                                        <p:cTn id="55" dur="2000" fill="hold"/>
                                        <p:tgtEl>
                                          <p:spTgt spid="2050"/>
                                        </p:tgtEl>
                                        <p:attrNameLst>
                                          <p:attrName>ppt_w</p:attrName>
                                        </p:attrNameLst>
                                      </p:cBhvr>
                                      <p:tavLst>
                                        <p:tav tm="0">
                                          <p:val>
                                            <p:strVal val="#ppt_w+.3"/>
                                          </p:val>
                                        </p:tav>
                                        <p:tav tm="100000">
                                          <p:val>
                                            <p:strVal val="#ppt_w"/>
                                          </p:val>
                                        </p:tav>
                                      </p:tavLst>
                                    </p:anim>
                                    <p:anim calcmode="lin" valueType="num">
                                      <p:cBhvr>
                                        <p:cTn id="56" dur="2000" fill="hold"/>
                                        <p:tgtEl>
                                          <p:spTgt spid="2050"/>
                                        </p:tgtEl>
                                        <p:attrNameLst>
                                          <p:attrName>ppt_h</p:attrName>
                                        </p:attrNameLst>
                                      </p:cBhvr>
                                      <p:tavLst>
                                        <p:tav tm="0">
                                          <p:val>
                                            <p:strVal val="#ppt_h"/>
                                          </p:val>
                                        </p:tav>
                                        <p:tav tm="100000">
                                          <p:val>
                                            <p:strVal val="#ppt_h"/>
                                          </p:val>
                                        </p:tav>
                                      </p:tavLst>
                                    </p:anim>
                                    <p:animEffect transition="in" filter="fade">
                                      <p:cBhvr>
                                        <p:cTn id="5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Önellenőrzés II.</a:t>
            </a:r>
            <a:endParaRPr lang="hu-HU" dirty="0"/>
          </a:p>
        </p:txBody>
      </p:sp>
      <p:sp>
        <p:nvSpPr>
          <p:cNvPr id="3" name="Tartalom helye 2"/>
          <p:cNvSpPr>
            <a:spLocks noGrp="1"/>
          </p:cNvSpPr>
          <p:nvPr>
            <p:ph sz="half" idx="1"/>
          </p:nvPr>
        </p:nvSpPr>
        <p:spPr>
          <a:xfrm>
            <a:off x="0" y="1196752"/>
            <a:ext cx="8604448" cy="504056"/>
          </a:xfrm>
        </p:spPr>
        <p:txBody>
          <a:bodyPr>
            <a:normAutofit/>
          </a:bodyPr>
          <a:lstStyle/>
          <a:p>
            <a:pPr algn="ctr">
              <a:buNone/>
            </a:pPr>
            <a:r>
              <a:rPr lang="hu-HU" sz="1900" dirty="0" smtClean="0"/>
              <a:t>Melyikre igazak az állítások?</a:t>
            </a:r>
            <a:endParaRPr lang="hu-HU" sz="1900" dirty="0"/>
          </a:p>
        </p:txBody>
      </p:sp>
      <p:sp>
        <p:nvSpPr>
          <p:cNvPr id="4" name="Tartalom helye 3"/>
          <p:cNvSpPr>
            <a:spLocks noGrp="1"/>
          </p:cNvSpPr>
          <p:nvPr>
            <p:ph sz="half" idx="2"/>
          </p:nvPr>
        </p:nvSpPr>
        <p:spPr>
          <a:xfrm>
            <a:off x="251520" y="1484784"/>
            <a:ext cx="8208912" cy="5184576"/>
          </a:xfrm>
        </p:spPr>
        <p:txBody>
          <a:bodyPr>
            <a:noAutofit/>
          </a:bodyPr>
          <a:lstStyle/>
          <a:p>
            <a:pPr>
              <a:spcBef>
                <a:spcPts val="0"/>
              </a:spcBef>
              <a:buNone/>
            </a:pPr>
            <a:r>
              <a:rPr lang="hu-HU" sz="1750" dirty="0" smtClean="0"/>
              <a:t>Célja hogy minél több információt gyűjtsön az internetezési szokásainkról:</a:t>
            </a:r>
          </a:p>
          <a:p>
            <a:pPr>
              <a:spcBef>
                <a:spcPts val="0"/>
              </a:spcBef>
              <a:buNone/>
            </a:pPr>
            <a:r>
              <a:rPr lang="hu-HU" sz="1750" dirty="0" smtClean="0"/>
              <a:t>A) Spam</a:t>
            </a:r>
          </a:p>
          <a:p>
            <a:pPr>
              <a:spcBef>
                <a:spcPts val="0"/>
              </a:spcBef>
              <a:buNone/>
            </a:pPr>
            <a:r>
              <a:rPr lang="hu-HU" sz="1750" dirty="0" smtClean="0"/>
              <a:t>B) Vírus</a:t>
            </a:r>
          </a:p>
          <a:p>
            <a:pPr>
              <a:spcBef>
                <a:spcPts val="0"/>
              </a:spcBef>
              <a:buNone/>
            </a:pPr>
            <a:r>
              <a:rPr lang="hu-HU" sz="1750" dirty="0" smtClean="0"/>
              <a:t>C) Trójai</a:t>
            </a:r>
          </a:p>
          <a:p>
            <a:pPr>
              <a:spcBef>
                <a:spcPts val="600"/>
              </a:spcBef>
              <a:buNone/>
            </a:pPr>
            <a:r>
              <a:rPr lang="hu-HU" sz="1750" dirty="0" smtClean="0"/>
              <a:t>Tartalmuk általában hirdetés, akciófelhívás vagy vírus:</a:t>
            </a:r>
          </a:p>
          <a:p>
            <a:pPr marL="514350" indent="-514350">
              <a:spcBef>
                <a:spcPts val="0"/>
              </a:spcBef>
              <a:buNone/>
            </a:pPr>
            <a:r>
              <a:rPr lang="hu-HU" sz="1750" dirty="0" smtClean="0"/>
              <a:t>A) Spam</a:t>
            </a:r>
          </a:p>
          <a:p>
            <a:pPr marL="514350" indent="-514350">
              <a:spcBef>
                <a:spcPts val="0"/>
              </a:spcBef>
              <a:buNone/>
            </a:pPr>
            <a:r>
              <a:rPr lang="hu-HU" sz="1750" dirty="0" smtClean="0"/>
              <a:t>B) Kémprogram</a:t>
            </a:r>
          </a:p>
          <a:p>
            <a:pPr marL="514350" indent="-514350">
              <a:spcBef>
                <a:spcPts val="0"/>
              </a:spcBef>
              <a:buNone/>
            </a:pPr>
            <a:r>
              <a:rPr lang="hu-HU" sz="1750" dirty="0" smtClean="0"/>
              <a:t>C) Trójai</a:t>
            </a:r>
          </a:p>
          <a:p>
            <a:pPr>
              <a:spcBef>
                <a:spcPts val="600"/>
              </a:spcBef>
              <a:buNone/>
            </a:pPr>
            <a:r>
              <a:rPr lang="hu-HU" sz="1750" dirty="0" smtClean="0"/>
              <a:t>A többi számítógépes kártevővel szemben nem csatolmányban jut be a gépünkbe, hanem akár egy </a:t>
            </a:r>
            <a:r>
              <a:rPr lang="hu-HU" sz="1750" dirty="0" err="1" smtClean="0"/>
              <a:t>webhelyen</a:t>
            </a:r>
            <a:r>
              <a:rPr lang="hu-HU" sz="1750" dirty="0" smtClean="0"/>
              <a:t> is rejtőzhet:</a:t>
            </a:r>
          </a:p>
          <a:p>
            <a:pPr marL="514350" indent="-514350">
              <a:spcBef>
                <a:spcPts val="0"/>
              </a:spcBef>
              <a:buNone/>
            </a:pPr>
            <a:r>
              <a:rPr lang="hu-HU" sz="1750" dirty="0" smtClean="0"/>
              <a:t>A) Spam</a:t>
            </a:r>
          </a:p>
          <a:p>
            <a:pPr marL="514350" indent="-514350">
              <a:spcBef>
                <a:spcPts val="0"/>
              </a:spcBef>
              <a:buNone/>
            </a:pPr>
            <a:r>
              <a:rPr lang="hu-HU" sz="1750" dirty="0" smtClean="0"/>
              <a:t>B) Vírus	</a:t>
            </a:r>
          </a:p>
          <a:p>
            <a:pPr marL="514350" indent="-514350">
              <a:spcBef>
                <a:spcPts val="0"/>
              </a:spcBef>
              <a:buNone/>
            </a:pPr>
            <a:r>
              <a:rPr lang="hu-HU" sz="1750" dirty="0" smtClean="0"/>
              <a:t>C) Trójai</a:t>
            </a:r>
          </a:p>
          <a:p>
            <a:pPr marL="514350" indent="-514350">
              <a:spcBef>
                <a:spcPts val="600"/>
              </a:spcBef>
              <a:buNone/>
            </a:pPr>
            <a:r>
              <a:rPr lang="hu-HU" sz="1750" dirty="0" smtClean="0"/>
              <a:t>Legfőbb célja, hogy a megszerzett információt bűncselekményekre használják fel. Például banki folyószámlák megcsapolására.</a:t>
            </a:r>
          </a:p>
          <a:p>
            <a:pPr marL="514350" indent="-514350">
              <a:spcBef>
                <a:spcPts val="0"/>
              </a:spcBef>
              <a:buNone/>
            </a:pPr>
            <a:r>
              <a:rPr lang="hu-HU" sz="1750" dirty="0" smtClean="0"/>
              <a:t>A) Spam</a:t>
            </a:r>
          </a:p>
          <a:p>
            <a:pPr marL="514350" indent="-514350">
              <a:spcBef>
                <a:spcPts val="0"/>
              </a:spcBef>
              <a:buNone/>
            </a:pPr>
            <a:r>
              <a:rPr lang="hu-HU" sz="1750" dirty="0" smtClean="0"/>
              <a:t>B) Kémprogram</a:t>
            </a:r>
          </a:p>
          <a:p>
            <a:pPr marL="514350" indent="-514350">
              <a:spcBef>
                <a:spcPts val="0"/>
              </a:spcBef>
              <a:buNone/>
            </a:pPr>
            <a:r>
              <a:rPr lang="hu-HU" sz="1750" dirty="0" smtClean="0"/>
              <a:t>C) Vírus</a:t>
            </a:r>
          </a:p>
        </p:txBody>
      </p:sp>
      <p:sp>
        <p:nvSpPr>
          <p:cNvPr id="5" name="Szövegdoboz 4"/>
          <p:cNvSpPr txBox="1"/>
          <p:nvPr/>
        </p:nvSpPr>
        <p:spPr>
          <a:xfrm>
            <a:off x="5508104" y="2132856"/>
            <a:ext cx="3168352" cy="1107996"/>
          </a:xfrm>
          <a:prstGeom prst="rect">
            <a:avLst/>
          </a:prstGeom>
          <a:noFill/>
        </p:spPr>
        <p:txBody>
          <a:bodyPr wrap="square" rtlCol="0">
            <a:spAutoFit/>
          </a:bodyPr>
          <a:lstStyle/>
          <a:p>
            <a:r>
              <a:rPr lang="hu-HU" sz="2200" dirty="0" smtClean="0">
                <a:solidFill>
                  <a:srgbClr val="92D050"/>
                </a:solidFill>
                <a:effectLst>
                  <a:outerShdw blurRad="38100" dist="38100" dir="2700000" algn="tl">
                    <a:srgbClr val="000000">
                      <a:alpha val="43137"/>
                    </a:srgbClr>
                  </a:outerShdw>
                </a:effectLst>
              </a:rPr>
              <a:t>Kattintás után a rossz válaszok eltűnnek a jók kiemelkednek!</a:t>
            </a:r>
            <a:endParaRPr lang="hu-HU" sz="2200" dirty="0">
              <a:solidFill>
                <a:srgbClr val="92D050"/>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anim calcmode="lin" valueType="num">
                                      <p:cBhvr>
                                        <p:cTn id="3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0"/>
                                        <p:tgtEl>
                                          <p:spTgt spid="4">
                                            <p:txEl>
                                              <p:pRg st="7" end="7"/>
                                            </p:txEl>
                                          </p:spTgt>
                                        </p:tgtEl>
                                      </p:cBhvr>
                                    </p:animEffect>
                                    <p:anim calcmode="lin" valueType="num">
                                      <p:cBhvr>
                                        <p:cTn id="5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1000"/>
                                        <p:tgtEl>
                                          <p:spTgt spid="4">
                                            <p:txEl>
                                              <p:pRg st="9" end="9"/>
                                            </p:txEl>
                                          </p:spTgt>
                                        </p:tgtEl>
                                      </p:cBhvr>
                                    </p:animEffect>
                                    <p:anim calcmode="lin" valueType="num">
                                      <p:cBhvr>
                                        <p:cTn id="68"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1000"/>
                                        <p:tgtEl>
                                          <p:spTgt spid="4">
                                            <p:txEl>
                                              <p:pRg st="10" end="10"/>
                                            </p:txEl>
                                          </p:spTgt>
                                        </p:tgtEl>
                                      </p:cBhvr>
                                    </p:animEffect>
                                    <p:anim calcmode="lin" valueType="num">
                                      <p:cBhvr>
                                        <p:cTn id="7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4">
                                            <p:txEl>
                                              <p:pRg st="11" end="11"/>
                                            </p:txEl>
                                          </p:spTgt>
                                        </p:tgtEl>
                                        <p:attrNameLst>
                                          <p:attrName>style.visibility</p:attrName>
                                        </p:attrNameLst>
                                      </p:cBhvr>
                                      <p:to>
                                        <p:strVal val="visible"/>
                                      </p:to>
                                    </p:set>
                                    <p:animEffect transition="in" filter="fade">
                                      <p:cBhvr>
                                        <p:cTn id="79" dur="1000"/>
                                        <p:tgtEl>
                                          <p:spTgt spid="4">
                                            <p:txEl>
                                              <p:pRg st="11" end="11"/>
                                            </p:txEl>
                                          </p:spTgt>
                                        </p:tgtEl>
                                      </p:cBhvr>
                                    </p:animEffect>
                                    <p:anim calcmode="lin" valueType="num">
                                      <p:cBhvr>
                                        <p:cTn id="80"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ntr" presetSubtype="0" fill="hold" grpId="0" nodeType="afterEffect">
                                  <p:stCondLst>
                                    <p:cond delay="0"/>
                                  </p:stCondLst>
                                  <p:childTnLst>
                                    <p:set>
                                      <p:cBhvr>
                                        <p:cTn id="84" dur="1" fill="hold">
                                          <p:stCondLst>
                                            <p:cond delay="0"/>
                                          </p:stCondLst>
                                        </p:cTn>
                                        <p:tgtEl>
                                          <p:spTgt spid="4">
                                            <p:txEl>
                                              <p:pRg st="12" end="12"/>
                                            </p:txEl>
                                          </p:spTgt>
                                        </p:tgtEl>
                                        <p:attrNameLst>
                                          <p:attrName>style.visibility</p:attrName>
                                        </p:attrNameLst>
                                      </p:cBhvr>
                                      <p:to>
                                        <p:strVal val="visible"/>
                                      </p:to>
                                    </p:set>
                                    <p:animEffect transition="in" filter="fade">
                                      <p:cBhvr>
                                        <p:cTn id="85" dur="1000"/>
                                        <p:tgtEl>
                                          <p:spTgt spid="4">
                                            <p:txEl>
                                              <p:pRg st="12" end="12"/>
                                            </p:txEl>
                                          </p:spTgt>
                                        </p:tgtEl>
                                      </p:cBhvr>
                                    </p:animEffect>
                                    <p:anim calcmode="lin" valueType="num">
                                      <p:cBhvr>
                                        <p:cTn id="8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Effect transition="in" filter="fade">
                                      <p:cBhvr>
                                        <p:cTn id="91" dur="1000"/>
                                        <p:tgtEl>
                                          <p:spTgt spid="4">
                                            <p:txEl>
                                              <p:pRg st="13" end="13"/>
                                            </p:txEl>
                                          </p:spTgt>
                                        </p:tgtEl>
                                      </p:cBhvr>
                                    </p:animEffect>
                                    <p:anim calcmode="lin" valueType="num">
                                      <p:cBhvr>
                                        <p:cTn id="9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7" presetClass="entr" presetSubtype="0" fill="hold" grpId="0" nodeType="afterEffect">
                                  <p:stCondLst>
                                    <p:cond delay="0"/>
                                  </p:stCondLst>
                                  <p:childTnLst>
                                    <p:set>
                                      <p:cBhvr>
                                        <p:cTn id="96" dur="1" fill="hold">
                                          <p:stCondLst>
                                            <p:cond delay="0"/>
                                          </p:stCondLst>
                                        </p:cTn>
                                        <p:tgtEl>
                                          <p:spTgt spid="4">
                                            <p:txEl>
                                              <p:pRg st="14" end="14"/>
                                            </p:txEl>
                                          </p:spTgt>
                                        </p:tgtEl>
                                        <p:attrNameLst>
                                          <p:attrName>style.visibility</p:attrName>
                                        </p:attrNameLst>
                                      </p:cBhvr>
                                      <p:to>
                                        <p:strVal val="visible"/>
                                      </p:to>
                                    </p:set>
                                    <p:animEffect transition="in" filter="fade">
                                      <p:cBhvr>
                                        <p:cTn id="97" dur="1000"/>
                                        <p:tgtEl>
                                          <p:spTgt spid="4">
                                            <p:txEl>
                                              <p:pRg st="14" end="14"/>
                                            </p:txEl>
                                          </p:spTgt>
                                        </p:tgtEl>
                                      </p:cBhvr>
                                    </p:animEffect>
                                    <p:anim calcmode="lin" valueType="num">
                                      <p:cBhvr>
                                        <p:cTn id="98"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7" presetClass="entr" presetSubtype="0" fill="hold" grpId="0" nodeType="afterEffect">
                                  <p:stCondLst>
                                    <p:cond delay="0"/>
                                  </p:stCondLst>
                                  <p:childTnLst>
                                    <p:set>
                                      <p:cBhvr>
                                        <p:cTn id="102" dur="1" fill="hold">
                                          <p:stCondLst>
                                            <p:cond delay="0"/>
                                          </p:stCondLst>
                                        </p:cTn>
                                        <p:tgtEl>
                                          <p:spTgt spid="4">
                                            <p:txEl>
                                              <p:pRg st="15" end="15"/>
                                            </p:txEl>
                                          </p:spTgt>
                                        </p:tgtEl>
                                        <p:attrNameLst>
                                          <p:attrName>style.visibility</p:attrName>
                                        </p:attrNameLst>
                                      </p:cBhvr>
                                      <p:to>
                                        <p:strVal val="visible"/>
                                      </p:to>
                                    </p:set>
                                    <p:animEffect transition="in" filter="fade">
                                      <p:cBhvr>
                                        <p:cTn id="103" dur="1000"/>
                                        <p:tgtEl>
                                          <p:spTgt spid="4">
                                            <p:txEl>
                                              <p:pRg st="15" end="15"/>
                                            </p:txEl>
                                          </p:spTgt>
                                        </p:tgtEl>
                                      </p:cBhvr>
                                    </p:animEffect>
                                    <p:anim calcmode="lin" valueType="num">
                                      <p:cBhvr>
                                        <p:cTn id="104"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05"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7" presetClass="entr" presetSubtype="0" fill="hold" nodeType="afterEffect">
                                  <p:stCondLst>
                                    <p:cond delay="0"/>
                                  </p:stCondLst>
                                  <p:childTnLst>
                                    <p:set>
                                      <p:cBhvr>
                                        <p:cTn id="108" dur="1" fill="hold">
                                          <p:stCondLst>
                                            <p:cond delay="0"/>
                                          </p:stCondLst>
                                        </p:cTn>
                                        <p:tgtEl>
                                          <p:spTgt spid="5">
                                            <p:txEl>
                                              <p:pRg st="0" end="0"/>
                                            </p:txEl>
                                          </p:spTgt>
                                        </p:tgtEl>
                                        <p:attrNameLst>
                                          <p:attrName>style.visibility</p:attrName>
                                        </p:attrNameLst>
                                      </p:cBhvr>
                                      <p:to>
                                        <p:strVal val="visible"/>
                                      </p:to>
                                    </p:set>
                                    <p:animEffect transition="in" filter="fade">
                                      <p:cBhvr>
                                        <p:cTn id="109" dur="1000"/>
                                        <p:tgtEl>
                                          <p:spTgt spid="5">
                                            <p:txEl>
                                              <p:pRg st="0" end="0"/>
                                            </p:txEl>
                                          </p:spTgt>
                                        </p:tgtEl>
                                      </p:cBhvr>
                                    </p:animEffect>
                                    <p:anim calcmode="lin" valueType="num">
                                      <p:cBhvr>
                                        <p:cTn id="11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6" presetClass="emph" presetSubtype="0" fill="hold" nodeType="clickEffect">
                                  <p:stCondLst>
                                    <p:cond delay="0"/>
                                  </p:stCondLst>
                                  <p:childTnLst>
                                    <p:animScale>
                                      <p:cBhvr>
                                        <p:cTn id="115" dur="2000" fill="hold"/>
                                        <p:tgtEl>
                                          <p:spTgt spid="4">
                                            <p:txEl>
                                              <p:pRg st="3" end="3"/>
                                            </p:txEl>
                                          </p:spTgt>
                                        </p:tgtEl>
                                      </p:cBhvr>
                                      <p:by x="150000" y="150000"/>
                                    </p:animScale>
                                  </p:childTnLst>
                                </p:cTn>
                              </p:par>
                              <p:par>
                                <p:cTn id="116" presetID="3" presetClass="exit" presetSubtype="10" fill="hold" nodeType="withEffect">
                                  <p:stCondLst>
                                    <p:cond delay="0"/>
                                  </p:stCondLst>
                                  <p:childTnLst>
                                    <p:animEffect transition="out" filter="blinds(horizontal)">
                                      <p:cBhvr>
                                        <p:cTn id="117" dur="500"/>
                                        <p:tgtEl>
                                          <p:spTgt spid="4">
                                            <p:txEl>
                                              <p:pRg st="1" end="1"/>
                                            </p:txEl>
                                          </p:spTgt>
                                        </p:tgtEl>
                                      </p:cBhvr>
                                    </p:animEffect>
                                    <p:set>
                                      <p:cBhvr>
                                        <p:cTn id="118" dur="1" fill="hold">
                                          <p:stCondLst>
                                            <p:cond delay="499"/>
                                          </p:stCondLst>
                                        </p:cTn>
                                        <p:tgtEl>
                                          <p:spTgt spid="4">
                                            <p:txEl>
                                              <p:pRg st="1" end="1"/>
                                            </p:txEl>
                                          </p:spTgt>
                                        </p:tgtEl>
                                        <p:attrNameLst>
                                          <p:attrName>style.visibility</p:attrName>
                                        </p:attrNameLst>
                                      </p:cBhvr>
                                      <p:to>
                                        <p:strVal val="hidden"/>
                                      </p:to>
                                    </p:set>
                                  </p:childTnLst>
                                </p:cTn>
                              </p:par>
                              <p:par>
                                <p:cTn id="119" presetID="3" presetClass="exit" presetSubtype="10" fill="hold" nodeType="withEffect">
                                  <p:stCondLst>
                                    <p:cond delay="0"/>
                                  </p:stCondLst>
                                  <p:childTnLst>
                                    <p:animEffect transition="out" filter="blinds(horizontal)">
                                      <p:cBhvr>
                                        <p:cTn id="120" dur="500"/>
                                        <p:tgtEl>
                                          <p:spTgt spid="4">
                                            <p:txEl>
                                              <p:pRg st="2" end="2"/>
                                            </p:txEl>
                                          </p:spTgt>
                                        </p:tgtEl>
                                      </p:cBhvr>
                                    </p:animEffect>
                                    <p:set>
                                      <p:cBhvr>
                                        <p:cTn id="121" dur="1" fill="hold">
                                          <p:stCondLst>
                                            <p:cond delay="499"/>
                                          </p:stCondLst>
                                        </p:cTn>
                                        <p:tgtEl>
                                          <p:spTgt spid="4">
                                            <p:txEl>
                                              <p:pRg st="2" end="2"/>
                                            </p:txEl>
                                          </p:spTgt>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6" presetClass="emph" presetSubtype="0" fill="hold" nodeType="clickEffect">
                                  <p:stCondLst>
                                    <p:cond delay="0"/>
                                  </p:stCondLst>
                                  <p:childTnLst>
                                    <p:animScale>
                                      <p:cBhvr>
                                        <p:cTn id="125" dur="2000" fill="hold"/>
                                        <p:tgtEl>
                                          <p:spTgt spid="4">
                                            <p:txEl>
                                              <p:pRg st="5" end="5"/>
                                            </p:txEl>
                                          </p:spTgt>
                                        </p:tgtEl>
                                      </p:cBhvr>
                                      <p:by x="150000" y="150000"/>
                                    </p:animScale>
                                  </p:childTnLst>
                                </p:cTn>
                              </p:par>
                              <p:par>
                                <p:cTn id="126" presetID="3" presetClass="exit" presetSubtype="10" fill="hold" nodeType="withEffect">
                                  <p:stCondLst>
                                    <p:cond delay="0"/>
                                  </p:stCondLst>
                                  <p:childTnLst>
                                    <p:animEffect transition="out" filter="blinds(horizontal)">
                                      <p:cBhvr>
                                        <p:cTn id="127" dur="500"/>
                                        <p:tgtEl>
                                          <p:spTgt spid="4">
                                            <p:txEl>
                                              <p:pRg st="6" end="6"/>
                                            </p:txEl>
                                          </p:spTgt>
                                        </p:tgtEl>
                                      </p:cBhvr>
                                    </p:animEffect>
                                    <p:set>
                                      <p:cBhvr>
                                        <p:cTn id="128" dur="1" fill="hold">
                                          <p:stCondLst>
                                            <p:cond delay="499"/>
                                          </p:stCondLst>
                                        </p:cTn>
                                        <p:tgtEl>
                                          <p:spTgt spid="4">
                                            <p:txEl>
                                              <p:pRg st="6" end="6"/>
                                            </p:txEl>
                                          </p:spTgt>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4">
                                            <p:txEl>
                                              <p:pRg st="7" end="7"/>
                                            </p:txEl>
                                          </p:spTgt>
                                        </p:tgtEl>
                                      </p:cBhvr>
                                    </p:animEffect>
                                    <p:set>
                                      <p:cBhvr>
                                        <p:cTn id="131"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 presetClass="exit" presetSubtype="10" fill="hold" nodeType="clickEffect">
                                  <p:stCondLst>
                                    <p:cond delay="0"/>
                                  </p:stCondLst>
                                  <p:childTnLst>
                                    <p:animEffect transition="out" filter="blinds(horizontal)">
                                      <p:cBhvr>
                                        <p:cTn id="135" dur="500"/>
                                        <p:tgtEl>
                                          <p:spTgt spid="4">
                                            <p:txEl>
                                              <p:pRg st="9" end="9"/>
                                            </p:txEl>
                                          </p:spTgt>
                                        </p:tgtEl>
                                      </p:cBhvr>
                                    </p:animEffect>
                                    <p:set>
                                      <p:cBhvr>
                                        <p:cTn id="136" dur="1" fill="hold">
                                          <p:stCondLst>
                                            <p:cond delay="499"/>
                                          </p:stCondLst>
                                        </p:cTn>
                                        <p:tgtEl>
                                          <p:spTgt spid="4">
                                            <p:txEl>
                                              <p:pRg st="9" end="9"/>
                                            </p:txEl>
                                          </p:spTgt>
                                        </p:tgtEl>
                                        <p:attrNameLst>
                                          <p:attrName>style.visibility</p:attrName>
                                        </p:attrNameLst>
                                      </p:cBhvr>
                                      <p:to>
                                        <p:strVal val="hidden"/>
                                      </p:to>
                                    </p:set>
                                  </p:childTnLst>
                                </p:cTn>
                              </p:par>
                              <p:par>
                                <p:cTn id="137" presetID="3" presetClass="exit" presetSubtype="10" fill="hold" nodeType="withEffect">
                                  <p:stCondLst>
                                    <p:cond delay="0"/>
                                  </p:stCondLst>
                                  <p:childTnLst>
                                    <p:animEffect transition="out" filter="blinds(horizontal)">
                                      <p:cBhvr>
                                        <p:cTn id="138" dur="500"/>
                                        <p:tgtEl>
                                          <p:spTgt spid="4">
                                            <p:txEl>
                                              <p:pRg st="10" end="10"/>
                                            </p:txEl>
                                          </p:spTgt>
                                        </p:tgtEl>
                                      </p:cBhvr>
                                    </p:animEffect>
                                    <p:set>
                                      <p:cBhvr>
                                        <p:cTn id="139" dur="1" fill="hold">
                                          <p:stCondLst>
                                            <p:cond delay="499"/>
                                          </p:stCondLst>
                                        </p:cTn>
                                        <p:tgtEl>
                                          <p:spTgt spid="4">
                                            <p:txEl>
                                              <p:pRg st="10" end="10"/>
                                            </p:txEl>
                                          </p:spTgt>
                                        </p:tgtEl>
                                        <p:attrNameLst>
                                          <p:attrName>style.visibility</p:attrName>
                                        </p:attrNameLst>
                                      </p:cBhvr>
                                      <p:to>
                                        <p:strVal val="hidden"/>
                                      </p:to>
                                    </p:set>
                                  </p:childTnLst>
                                </p:cTn>
                              </p:par>
                              <p:par>
                                <p:cTn id="140" presetID="6" presetClass="emph" presetSubtype="0" fill="hold" nodeType="withEffect">
                                  <p:stCondLst>
                                    <p:cond delay="0"/>
                                  </p:stCondLst>
                                  <p:childTnLst>
                                    <p:animScale>
                                      <p:cBhvr>
                                        <p:cTn id="141" dur="2000" fill="hold"/>
                                        <p:tgtEl>
                                          <p:spTgt spid="4">
                                            <p:txEl>
                                              <p:pRg st="11" end="11"/>
                                            </p:txEl>
                                          </p:spTgt>
                                        </p:tgtEl>
                                      </p:cBhvr>
                                      <p:by x="150000" y="150000"/>
                                    </p:animScale>
                                  </p:childTnLst>
                                </p:cTn>
                              </p:par>
                            </p:childTnLst>
                          </p:cTn>
                        </p:par>
                      </p:childTnLst>
                    </p:cTn>
                  </p:par>
                  <p:par>
                    <p:cTn id="142" fill="hold">
                      <p:stCondLst>
                        <p:cond delay="indefinite"/>
                      </p:stCondLst>
                      <p:childTnLst>
                        <p:par>
                          <p:cTn id="143" fill="hold">
                            <p:stCondLst>
                              <p:cond delay="0"/>
                            </p:stCondLst>
                            <p:childTnLst>
                              <p:par>
                                <p:cTn id="144" presetID="3" presetClass="exit" presetSubtype="10" fill="hold" nodeType="clickEffect">
                                  <p:stCondLst>
                                    <p:cond delay="0"/>
                                  </p:stCondLst>
                                  <p:childTnLst>
                                    <p:animEffect transition="out" filter="blinds(horizontal)">
                                      <p:cBhvr>
                                        <p:cTn id="145" dur="500"/>
                                        <p:tgtEl>
                                          <p:spTgt spid="4">
                                            <p:txEl>
                                              <p:pRg st="13" end="13"/>
                                            </p:txEl>
                                          </p:spTgt>
                                        </p:tgtEl>
                                      </p:cBhvr>
                                    </p:animEffect>
                                    <p:set>
                                      <p:cBhvr>
                                        <p:cTn id="146" dur="1" fill="hold">
                                          <p:stCondLst>
                                            <p:cond delay="499"/>
                                          </p:stCondLst>
                                        </p:cTn>
                                        <p:tgtEl>
                                          <p:spTgt spid="4">
                                            <p:txEl>
                                              <p:pRg st="13" end="13"/>
                                            </p:txEl>
                                          </p:spTgt>
                                        </p:tgtEl>
                                        <p:attrNameLst>
                                          <p:attrName>style.visibility</p:attrName>
                                        </p:attrNameLst>
                                      </p:cBhvr>
                                      <p:to>
                                        <p:strVal val="hidden"/>
                                      </p:to>
                                    </p:set>
                                  </p:childTnLst>
                                </p:cTn>
                              </p:par>
                              <p:par>
                                <p:cTn id="147" presetID="3" presetClass="exit" presetSubtype="10" fill="hold" nodeType="withEffect">
                                  <p:stCondLst>
                                    <p:cond delay="0"/>
                                  </p:stCondLst>
                                  <p:childTnLst>
                                    <p:animEffect transition="out" filter="blinds(horizontal)">
                                      <p:cBhvr>
                                        <p:cTn id="148" dur="500"/>
                                        <p:tgtEl>
                                          <p:spTgt spid="4">
                                            <p:txEl>
                                              <p:pRg st="15" end="15"/>
                                            </p:txEl>
                                          </p:spTgt>
                                        </p:tgtEl>
                                      </p:cBhvr>
                                    </p:animEffect>
                                    <p:set>
                                      <p:cBhvr>
                                        <p:cTn id="149" dur="1" fill="hold">
                                          <p:stCondLst>
                                            <p:cond delay="499"/>
                                          </p:stCondLst>
                                        </p:cTn>
                                        <p:tgtEl>
                                          <p:spTgt spid="4">
                                            <p:txEl>
                                              <p:pRg st="15" end="15"/>
                                            </p:txEl>
                                          </p:spTgt>
                                        </p:tgtEl>
                                        <p:attrNameLst>
                                          <p:attrName>style.visibility</p:attrName>
                                        </p:attrNameLst>
                                      </p:cBhvr>
                                      <p:to>
                                        <p:strVal val="hidden"/>
                                      </p:to>
                                    </p:set>
                                  </p:childTnLst>
                                </p:cTn>
                              </p:par>
                              <p:par>
                                <p:cTn id="150" presetID="6" presetClass="emph" presetSubtype="0" fill="hold" nodeType="withEffect">
                                  <p:stCondLst>
                                    <p:cond delay="0"/>
                                  </p:stCondLst>
                                  <p:childTnLst>
                                    <p:animScale>
                                      <p:cBhvr>
                                        <p:cTn id="151" dur="2000" fill="hold"/>
                                        <p:tgtEl>
                                          <p:spTgt spid="4">
                                            <p:txEl>
                                              <p:pRg st="14" end="1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31640" y="404664"/>
            <a:ext cx="6480720" cy="710952"/>
          </a:xfrm>
        </p:spPr>
        <p:txBody>
          <a:bodyPr>
            <a:normAutofit/>
          </a:bodyPr>
          <a:lstStyle/>
          <a:p>
            <a:r>
              <a:rPr lang="hu-HU" dirty="0" smtClean="0"/>
              <a:t>Szerzői jogok</a:t>
            </a:r>
            <a:endParaRPr lang="hu-HU" dirty="0"/>
          </a:p>
        </p:txBody>
      </p:sp>
      <p:sp>
        <p:nvSpPr>
          <p:cNvPr id="3" name="Tartalom helye 2"/>
          <p:cNvSpPr>
            <a:spLocks noGrp="1"/>
          </p:cNvSpPr>
          <p:nvPr>
            <p:ph sz="half" idx="1"/>
          </p:nvPr>
        </p:nvSpPr>
        <p:spPr>
          <a:xfrm>
            <a:off x="251520" y="1268760"/>
            <a:ext cx="5580000" cy="5256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1950" cap="small" dirty="0" smtClean="0"/>
              <a:t>Bevezetés:</a:t>
            </a:r>
          </a:p>
          <a:p>
            <a:pPr>
              <a:buNone/>
            </a:pPr>
            <a:r>
              <a:rPr lang="hu-HU" sz="1950" dirty="0" smtClean="0"/>
              <a:t>	A szerzői jogok érvényesítése és betartatása a mai webes világunkban korántsem könnyű feladat.</a:t>
            </a:r>
          </a:p>
          <a:p>
            <a:pPr>
              <a:buNone/>
            </a:pPr>
            <a:r>
              <a:rPr lang="hu-HU" sz="1950" dirty="0" smtClean="0"/>
              <a:t>	A magyar weboldalak kapcsán is egyre többször merül fel problémaként, hogy a weblapok tartalma nem minden esetben felel meg a jogi követelményeknek, ami szerzői jogi aggályokat vet fel. Ezek a problémák az Internet használat növekedésével exponenciálisan nő. Sajnos még mindig a "jobb egérgomb - mentés másként" a leggyakoribb módja a képek szerzésének, és felhasználásának. Az a feltevés, hogy az interneten mindent szabad, és minden elérhető, csak lassan fog megváltozni. Ez egyébként nem csak a fotókra igaz, szövegre például ugyanígy érvényes.</a:t>
            </a:r>
            <a:endParaRPr lang="hu-HU" sz="1950" dirty="0"/>
          </a:p>
        </p:txBody>
      </p:sp>
      <p:sp>
        <p:nvSpPr>
          <p:cNvPr id="4" name="Tartalom helye 3"/>
          <p:cNvSpPr>
            <a:spLocks noGrp="1"/>
          </p:cNvSpPr>
          <p:nvPr>
            <p:ph sz="half" idx="2"/>
          </p:nvPr>
        </p:nvSpPr>
        <p:spPr>
          <a:xfrm>
            <a:off x="251520" y="1340768"/>
            <a:ext cx="5580000" cy="525658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85000" lnSpcReduction="20000"/>
          </a:bodyPr>
          <a:lstStyle/>
          <a:p>
            <a:pPr>
              <a:buNone/>
            </a:pPr>
            <a:r>
              <a:rPr lang="hu-HU" b="1" cap="small" dirty="0" smtClean="0"/>
              <a:t>Jogsértés, vagy sem?</a:t>
            </a:r>
            <a:r>
              <a:rPr lang="hu-HU" dirty="0" smtClean="0"/>
              <a:t/>
            </a:r>
            <a:br>
              <a:rPr lang="hu-HU" dirty="0" smtClean="0"/>
            </a:br>
            <a:r>
              <a:rPr lang="hu-HU" dirty="0" smtClean="0"/>
              <a:t>A szerzői jogok érvényesítésével és betartásával kapcsolatos nehézségek a képek, fényképek kapcsán fokozottan jelentkeznek, de a </a:t>
            </a:r>
            <a:r>
              <a:rPr lang="hu-HU" dirty="0" err="1" smtClean="0"/>
              <a:t>videómegosztó</a:t>
            </a:r>
            <a:r>
              <a:rPr lang="hu-HU" dirty="0" smtClean="0"/>
              <a:t> szolgáltatások térhódításával tulajdonképpen ez már a videókkal, filmekkel kapcsolatban is elmondható. Joggal merülhet fel a kérdés, hogy az interneten, ahol milliószámra jelennek meg a különféle képek, videók, mit is lehet tenni legálisan, és hogyan lehet megállapítani, hogy egy-egy tartalmi elem publikálásával nem sértjük-e valakinek a jogait? </a:t>
            </a:r>
            <a:br>
              <a:rPr lang="hu-HU" dirty="0" smtClean="0"/>
            </a:br>
            <a:endParaRPr lang="hu-HU" dirty="0"/>
          </a:p>
        </p:txBody>
      </p:sp>
      <p:pic>
        <p:nvPicPr>
          <p:cNvPr id="1026" name="Picture 2" descr="H:\Az internet veszélyei\képek\284_normal.jpg"/>
          <p:cNvPicPr>
            <a:picLocks noChangeAspect="1" noChangeArrowheads="1"/>
          </p:cNvPicPr>
          <p:nvPr/>
        </p:nvPicPr>
        <p:blipFill>
          <a:blip r:embed="rId4" cstate="print"/>
          <a:srcRect/>
          <a:stretch>
            <a:fillRect/>
          </a:stretch>
        </p:blipFill>
        <p:spPr bwMode="auto">
          <a:xfrm>
            <a:off x="6156176" y="3356992"/>
            <a:ext cx="2476500" cy="29805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27" name="Picture 3" descr="H:\Az internet veszélyei\jog_gazdasagi_info.jpg"/>
          <p:cNvPicPr>
            <a:picLocks noChangeAspect="1" noChangeArrowheads="1"/>
          </p:cNvPicPr>
          <p:nvPr/>
        </p:nvPicPr>
        <p:blipFill>
          <a:blip r:embed="rId5" cstate="print"/>
          <a:srcRect/>
          <a:stretch>
            <a:fillRect/>
          </a:stretch>
        </p:blipFill>
        <p:spPr bwMode="auto">
          <a:xfrm>
            <a:off x="6228184" y="1268760"/>
            <a:ext cx="2308077" cy="185807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1000" fill="hold"/>
                                        <p:tgtEl>
                                          <p:spTgt spid="1027"/>
                                        </p:tgtEl>
                                        <p:attrNameLst>
                                          <p:attrName>ppt_w</p:attrName>
                                        </p:attrNameLst>
                                      </p:cBhvr>
                                      <p:tavLst>
                                        <p:tav tm="0">
                                          <p:val>
                                            <p:strVal val="#ppt_w+.3"/>
                                          </p:val>
                                        </p:tav>
                                        <p:tav tm="100000">
                                          <p:val>
                                            <p:strVal val="#ppt_w"/>
                                          </p:val>
                                        </p:tav>
                                      </p:tavLst>
                                    </p:anim>
                                    <p:anim calcmode="lin" valueType="num">
                                      <p:cBhvr>
                                        <p:cTn id="14" dur="1000" fill="hold"/>
                                        <p:tgtEl>
                                          <p:spTgt spid="1027"/>
                                        </p:tgtEl>
                                        <p:attrNameLst>
                                          <p:attrName>ppt_h</p:attrName>
                                        </p:attrNameLst>
                                      </p:cBhvr>
                                      <p:tavLst>
                                        <p:tav tm="0">
                                          <p:val>
                                            <p:strVal val="#ppt_h"/>
                                          </p:val>
                                        </p:tav>
                                        <p:tav tm="100000">
                                          <p:val>
                                            <p:strVal val="#ppt_h"/>
                                          </p:val>
                                        </p:tav>
                                      </p:tavLst>
                                    </p:anim>
                                    <p:animEffect transition="in" filter="fade">
                                      <p:cBhvr>
                                        <p:cTn id="15" dur="1000"/>
                                        <p:tgtEl>
                                          <p:spTgt spid="1027"/>
                                        </p:tgtEl>
                                      </p:cBhvr>
                                    </p:animEffect>
                                  </p:childTnLst>
                                </p:cTn>
                              </p:par>
                            </p:childTnLst>
                          </p:cTn>
                        </p:par>
                        <p:par>
                          <p:cTn id="16" fill="hold">
                            <p:stCondLst>
                              <p:cond delay="2000"/>
                            </p:stCondLst>
                            <p:childTnLst>
                              <p:par>
                                <p:cTn id="17" presetID="5" presetClass="entr" presetSubtype="1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checkerboard(across)">
                                      <p:cBhvr>
                                        <p:cTn id="19" dur="500"/>
                                        <p:tgtEl>
                                          <p:spTgt spid="3">
                                            <p:bg/>
                                          </p:spTgt>
                                        </p:tgtEl>
                                      </p:cBhvr>
                                    </p:animEffect>
                                  </p:childTnLst>
                                </p:cTn>
                              </p:par>
                            </p:childTnLst>
                          </p:cTn>
                        </p:par>
                        <p:par>
                          <p:cTn id="20" fill="hold">
                            <p:stCondLst>
                              <p:cond delay="2500"/>
                            </p:stCondLst>
                            <p:childTnLst>
                              <p:par>
                                <p:cTn id="21" presetID="5" presetClass="entr" presetSubtype="1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par>
                          <p:cTn id="24" fill="hold">
                            <p:stCondLst>
                              <p:cond delay="3000"/>
                            </p:stCondLst>
                            <p:childTnLst>
                              <p:par>
                                <p:cTn id="25" presetID="5" presetClass="entr" presetSubtype="1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heckerboard(across)">
                                      <p:cBhvr>
                                        <p:cTn id="27" dur="500"/>
                                        <p:tgtEl>
                                          <p:spTgt spid="3">
                                            <p:txEl>
                                              <p:pRg st="1" end="1"/>
                                            </p:txEl>
                                          </p:spTgt>
                                        </p:tgtEl>
                                      </p:cBhvr>
                                    </p:animEffect>
                                  </p:childTnLst>
                                </p:cTn>
                              </p:par>
                            </p:childTnLst>
                          </p:cTn>
                        </p:par>
                        <p:par>
                          <p:cTn id="28" fill="hold">
                            <p:stCondLst>
                              <p:cond delay="3500"/>
                            </p:stCondLst>
                            <p:childTnLst>
                              <p:par>
                                <p:cTn id="29" presetID="5" presetClass="entr" presetSubtype="1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checkerboard(across)">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xit" presetSubtype="10" fill="hold" nodeType="clickEffect">
                                  <p:stCondLst>
                                    <p:cond delay="0"/>
                                  </p:stCondLst>
                                  <p:childTnLst>
                                    <p:animEffect transition="out" filter="checkerboard(across)">
                                      <p:cBhvr>
                                        <p:cTn id="35" dur="500"/>
                                        <p:tgtEl>
                                          <p:spTgt spid="3">
                                            <p:txEl>
                                              <p:pRg st="0" end="0"/>
                                            </p:txEl>
                                          </p:spTgt>
                                        </p:tgtEl>
                                      </p:cBhvr>
                                    </p:animEffect>
                                    <p:set>
                                      <p:cBhvr>
                                        <p:cTn id="36" dur="1" fill="hold">
                                          <p:stCondLst>
                                            <p:cond delay="499"/>
                                          </p:stCondLst>
                                        </p:cTn>
                                        <p:tgtEl>
                                          <p:spTgt spid="3">
                                            <p:txEl>
                                              <p:pRg st="0" end="0"/>
                                            </p:txEl>
                                          </p:spTgt>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3">
                                            <p:txEl>
                                              <p:pRg st="1" end="1"/>
                                            </p:txEl>
                                          </p:spTgt>
                                        </p:tgtEl>
                                      </p:cBhvr>
                                    </p:animEffect>
                                    <p:set>
                                      <p:cBhvr>
                                        <p:cTn id="39" dur="1" fill="hold">
                                          <p:stCondLst>
                                            <p:cond delay="499"/>
                                          </p:stCondLst>
                                        </p:cTn>
                                        <p:tgtEl>
                                          <p:spTgt spid="3">
                                            <p:txEl>
                                              <p:pRg st="1" end="1"/>
                                            </p:txEl>
                                          </p:spTgt>
                                        </p:tgtEl>
                                        <p:attrNameLst>
                                          <p:attrName>style.visibility</p:attrName>
                                        </p:attrNameLst>
                                      </p:cBhvr>
                                      <p:to>
                                        <p:strVal val="hidden"/>
                                      </p:to>
                                    </p:set>
                                  </p:childTnLst>
                                </p:cTn>
                              </p:par>
                              <p:par>
                                <p:cTn id="40" presetID="5" presetClass="exit" presetSubtype="10" fill="hold" nodeType="withEffect">
                                  <p:stCondLst>
                                    <p:cond delay="0"/>
                                  </p:stCondLst>
                                  <p:childTnLst>
                                    <p:animEffect transition="out" filter="checkerboard(across)">
                                      <p:cBhvr>
                                        <p:cTn id="41" dur="500"/>
                                        <p:tgtEl>
                                          <p:spTgt spid="3">
                                            <p:txEl>
                                              <p:pRg st="2" end="2"/>
                                            </p:txEl>
                                          </p:spTgt>
                                        </p:tgtEl>
                                      </p:cBhvr>
                                    </p:animEffect>
                                    <p:set>
                                      <p:cBhvr>
                                        <p:cTn id="42" dur="1" fill="hold">
                                          <p:stCondLst>
                                            <p:cond delay="499"/>
                                          </p:stCondLst>
                                        </p:cTn>
                                        <p:tgtEl>
                                          <p:spTgt spid="3">
                                            <p:txEl>
                                              <p:pRg st="2" end="2"/>
                                            </p:txEl>
                                          </p:spTgt>
                                        </p:tgtEl>
                                        <p:attrNameLst>
                                          <p:attrName>style.visibility</p:attrName>
                                        </p:attrNameLst>
                                      </p:cBhvr>
                                      <p:to>
                                        <p:strVal val="hidden"/>
                                      </p:to>
                                    </p:set>
                                  </p:childTnLst>
                                </p:cTn>
                              </p:par>
                            </p:childTnLst>
                          </p:cTn>
                        </p:par>
                        <p:par>
                          <p:cTn id="43" fill="hold">
                            <p:stCondLst>
                              <p:cond delay="500"/>
                            </p:stCondLst>
                            <p:childTnLst>
                              <p:par>
                                <p:cTn id="44" presetID="5" presetClass="entr" presetSubtype="10" fill="hold" grpId="0" nodeType="afterEffect">
                                  <p:stCondLst>
                                    <p:cond delay="0"/>
                                  </p:stCondLst>
                                  <p:childTnLst>
                                    <p:set>
                                      <p:cBhvr>
                                        <p:cTn id="45" dur="1" fill="hold">
                                          <p:stCondLst>
                                            <p:cond delay="0"/>
                                          </p:stCondLst>
                                        </p:cTn>
                                        <p:tgtEl>
                                          <p:spTgt spid="4">
                                            <p:bg/>
                                          </p:spTgt>
                                        </p:tgtEl>
                                        <p:attrNameLst>
                                          <p:attrName>style.visibility</p:attrName>
                                        </p:attrNameLst>
                                      </p:cBhvr>
                                      <p:to>
                                        <p:strVal val="visible"/>
                                      </p:to>
                                    </p:set>
                                    <p:animEffect transition="in" filter="checkerboard(across)">
                                      <p:cBhvr>
                                        <p:cTn id="46" dur="500"/>
                                        <p:tgtEl>
                                          <p:spTgt spid="4">
                                            <p:bg/>
                                          </p:spTgt>
                                        </p:tgtEl>
                                      </p:cBhvr>
                                    </p:animEffect>
                                  </p:childTnLst>
                                </p:cTn>
                              </p:par>
                            </p:childTnLst>
                          </p:cTn>
                        </p:par>
                        <p:par>
                          <p:cTn id="47" fill="hold">
                            <p:stCondLst>
                              <p:cond delay="1000"/>
                            </p:stCondLst>
                            <p:childTnLst>
                              <p:par>
                                <p:cTn id="48" presetID="5" presetClass="entr" presetSubtype="10" fill="hold" grpId="0" nodeType="after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checkerboard(across)">
                                      <p:cBhvr>
                                        <p:cTn id="5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476672"/>
            <a:ext cx="6120680" cy="576064"/>
          </a:xfrm>
        </p:spPr>
        <p:txBody>
          <a:bodyPr>
            <a:noAutofit/>
          </a:bodyPr>
          <a:lstStyle/>
          <a:p>
            <a:r>
              <a:rPr lang="hu-HU" sz="1600" dirty="0" smtClean="0"/>
              <a:t>Lehetséges jogsértés nélkül felhasználni szerzői jog által védett művet?</a:t>
            </a:r>
            <a:endParaRPr lang="hu-HU" sz="1600" dirty="0"/>
          </a:p>
        </p:txBody>
      </p:sp>
      <p:sp>
        <p:nvSpPr>
          <p:cNvPr id="3" name="Tartalom helye 2"/>
          <p:cNvSpPr>
            <a:spLocks noGrp="1"/>
          </p:cNvSpPr>
          <p:nvPr>
            <p:ph sz="half" idx="1"/>
          </p:nvPr>
        </p:nvSpPr>
        <p:spPr>
          <a:xfrm>
            <a:off x="179512" y="1340768"/>
            <a:ext cx="5580000" cy="5256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2000" smtClean="0"/>
              <a:t>Bizonyos körülmények között fel lehet használni egy szerzői jog által védett művet a tulajdonos szerzői jogainak megsértése nélkül. Fontos megjegyezni, hogy egy videó ellen akkor is beadhatnak keresetet a szerzői jog megsértése miatt, ha...</a:t>
            </a:r>
          </a:p>
          <a:p>
            <a:r>
              <a:rPr lang="hu-HU" sz="2000" smtClean="0"/>
              <a:t>Feltüntetted a szerzői jog tulajdonosát</a:t>
            </a:r>
          </a:p>
          <a:p>
            <a:r>
              <a:rPr lang="hu-HU" sz="2000" smtClean="0"/>
              <a:t>Nem tettél szert bevételre a jogsértő videó után</a:t>
            </a:r>
          </a:p>
          <a:p>
            <a:r>
              <a:rPr lang="hu-HU" sz="2000" smtClean="0"/>
              <a:t>Láttál hasonló videókat a YouTube-on</a:t>
            </a:r>
          </a:p>
          <a:p>
            <a:r>
              <a:rPr lang="hu-HU" sz="2000" smtClean="0"/>
              <a:t>Megvásároltad a tartalmat az iTuneson, CD-n vagy DVD-n</a:t>
            </a:r>
          </a:p>
          <a:p>
            <a:r>
              <a:rPr lang="hu-HU" sz="2000" smtClean="0"/>
              <a:t>Saját magad rögzítetted a tartalmat a tévéből, moziban vagy a rádióból</a:t>
            </a:r>
          </a:p>
          <a:p>
            <a:r>
              <a:rPr lang="hu-HU" sz="2000" smtClean="0"/>
              <a:t>Kijelented, hogy „nem szándékoztad megsérteni a szerzői jogot”</a:t>
            </a:r>
            <a:endParaRPr lang="hu-HU" sz="2000" dirty="0" smtClean="0"/>
          </a:p>
        </p:txBody>
      </p:sp>
      <p:sp>
        <p:nvSpPr>
          <p:cNvPr id="4" name="Tartalom helye 2"/>
          <p:cNvSpPr>
            <a:spLocks noGrp="1"/>
          </p:cNvSpPr>
          <p:nvPr>
            <p:ph sz="half" idx="1"/>
          </p:nvPr>
        </p:nvSpPr>
        <p:spPr>
          <a:xfrm>
            <a:off x="179512" y="1340768"/>
            <a:ext cx="5580000" cy="5256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a:buNone/>
            </a:pPr>
            <a:r>
              <a:rPr lang="hu-HU" sz="2500" i="1" dirty="0" smtClean="0"/>
              <a:t>	</a:t>
            </a:r>
            <a:r>
              <a:rPr lang="hu-HU" sz="2500" dirty="0" smtClean="0"/>
              <a:t>Szöveget idézni lehet, de egész alkotásokat átemelni és újraközölni már több figyelmet igényel. Idézni szabad, ám arra, hogy milyen szövegmennyiség számít idézésnek, nincs mérce; a józan észre hagyatkozva megítélhető, hogy például egy cikk utolsó sorát kihagyva, de a többit átemelve az már nem pusztán idézés.</a:t>
            </a:r>
            <a:endParaRPr lang="hu-HU" sz="2500" dirty="0"/>
          </a:p>
        </p:txBody>
      </p:sp>
      <p:pic>
        <p:nvPicPr>
          <p:cNvPr id="3074" name="Picture 2" descr="H:\Az internet veszélyei\Youtube_Logo_2005.png"/>
          <p:cNvPicPr>
            <a:picLocks noChangeAspect="1" noChangeArrowheads="1"/>
          </p:cNvPicPr>
          <p:nvPr/>
        </p:nvPicPr>
        <p:blipFill>
          <a:blip r:embed="rId2" cstate="print"/>
          <a:srcRect/>
          <a:stretch>
            <a:fillRect/>
          </a:stretch>
        </p:blipFill>
        <p:spPr bwMode="auto">
          <a:xfrm>
            <a:off x="5870069" y="4293096"/>
            <a:ext cx="3166427" cy="1193421"/>
          </a:xfrm>
          <a:prstGeom prst="rect">
            <a:avLst/>
          </a:prstGeom>
          <a:noFill/>
        </p:spPr>
      </p:pic>
      <p:pic>
        <p:nvPicPr>
          <p:cNvPr id="3075" name="Picture 3" descr="H:\Az internet veszélyei\itunes-logo.jpg"/>
          <p:cNvPicPr>
            <a:picLocks noChangeAspect="1" noChangeArrowheads="1"/>
          </p:cNvPicPr>
          <p:nvPr/>
        </p:nvPicPr>
        <p:blipFill>
          <a:blip r:embed="rId3" cstate="print"/>
          <a:srcRect/>
          <a:stretch>
            <a:fillRect/>
          </a:stretch>
        </p:blipFill>
        <p:spPr bwMode="auto">
          <a:xfrm>
            <a:off x="6588224" y="1628800"/>
            <a:ext cx="1796177" cy="251653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3"/>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par>
                          <p:cTn id="16" fill="hold">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linds(horizontal)">
                                      <p:cBhvr>
                                        <p:cTn id="19" dur="500"/>
                                        <p:tgtEl>
                                          <p:spTgt spid="3">
                                            <p:bg/>
                                          </p:spTgt>
                                        </p:tgtEl>
                                      </p:cBhvr>
                                    </p:animEffect>
                                  </p:childTnLst>
                                </p:cTn>
                              </p:par>
                            </p:childTnLst>
                          </p:cTn>
                        </p:par>
                        <p:par>
                          <p:cTn id="20" fill="hold">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par>
                          <p:cTn id="24" fill="hold">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par>
                          <p:cTn id="28" fill="hold">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linds(horizontal)">
                                      <p:cBhvr>
                                        <p:cTn id="31" dur="500"/>
                                        <p:tgtEl>
                                          <p:spTgt spid="3">
                                            <p:txEl>
                                              <p:pRg st="2" end="2"/>
                                            </p:txEl>
                                          </p:spTgt>
                                        </p:tgtEl>
                                      </p:cBhvr>
                                    </p:animEffect>
                                  </p:childTnLst>
                                </p:cTn>
                              </p:par>
                            </p:childTnLst>
                          </p:cTn>
                        </p:par>
                        <p:par>
                          <p:cTn id="32" fill="hold">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500"/>
                                        <p:tgtEl>
                                          <p:spTgt spid="3">
                                            <p:txEl>
                                              <p:pRg st="3" end="3"/>
                                            </p:txEl>
                                          </p:spTgt>
                                        </p:tgtEl>
                                      </p:cBhvr>
                                    </p:animEffect>
                                  </p:childTnLst>
                                </p:cTn>
                              </p:par>
                            </p:childTnLst>
                          </p:cTn>
                        </p:par>
                        <p:par>
                          <p:cTn id="36" fill="hold">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par>
                          <p:cTn id="40" fill="hold">
                            <p:stCondLst>
                              <p:cond delay="5000"/>
                            </p:stCondLst>
                            <p:childTnLst>
                              <p:par>
                                <p:cTn id="41" presetID="3" presetClass="entr" presetSubtype="1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blinds(horizontal)">
                                      <p:cBhvr>
                                        <p:cTn id="43" dur="500"/>
                                        <p:tgtEl>
                                          <p:spTgt spid="3">
                                            <p:txEl>
                                              <p:pRg st="5" end="5"/>
                                            </p:txEl>
                                          </p:spTgt>
                                        </p:tgtEl>
                                      </p:cBhvr>
                                    </p:animEffect>
                                  </p:childTnLst>
                                </p:cTn>
                              </p:par>
                            </p:childTnLst>
                          </p:cTn>
                        </p:par>
                        <p:par>
                          <p:cTn id="44" fill="hold">
                            <p:stCondLst>
                              <p:cond delay="5500"/>
                            </p:stCondLst>
                            <p:childTnLst>
                              <p:par>
                                <p:cTn id="45" presetID="3" presetClass="entr" presetSubtype="1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linds(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3">
                                            <p:txEl>
                                              <p:pRg st="0" end="0"/>
                                            </p:txEl>
                                          </p:spTgt>
                                        </p:tgtEl>
                                      </p:cBhvr>
                                    </p:animEffect>
                                    <p:set>
                                      <p:cBhvr>
                                        <p:cTn id="52" dur="1" fill="hold">
                                          <p:stCondLst>
                                            <p:cond delay="499"/>
                                          </p:stCondLst>
                                        </p:cTn>
                                        <p:tgtEl>
                                          <p:spTgt spid="3">
                                            <p:txEl>
                                              <p:pRg st="0" end="0"/>
                                            </p:txEl>
                                          </p:spTgt>
                                        </p:tgtEl>
                                        <p:attrNameLst>
                                          <p:attrName>style.visibility</p:attrName>
                                        </p:attrNameLst>
                                      </p:cBhvr>
                                      <p:to>
                                        <p:strVal val="hidden"/>
                                      </p:to>
                                    </p:set>
                                  </p:childTnLst>
                                </p:cTn>
                              </p:par>
                              <p:par>
                                <p:cTn id="53" presetID="3" presetClass="exit" presetSubtype="10" fill="hold" nodeType="withEffect">
                                  <p:stCondLst>
                                    <p:cond delay="0"/>
                                  </p:stCondLst>
                                  <p:childTnLst>
                                    <p:animEffect transition="out" filter="blinds(horizontal)">
                                      <p:cBhvr>
                                        <p:cTn id="54" dur="500"/>
                                        <p:tgtEl>
                                          <p:spTgt spid="3">
                                            <p:txEl>
                                              <p:pRg st="1" end="1"/>
                                            </p:txEl>
                                          </p:spTgt>
                                        </p:tgtEl>
                                      </p:cBhvr>
                                    </p:animEffect>
                                    <p:set>
                                      <p:cBhvr>
                                        <p:cTn id="55" dur="1" fill="hold">
                                          <p:stCondLst>
                                            <p:cond delay="499"/>
                                          </p:stCondLst>
                                        </p:cTn>
                                        <p:tgtEl>
                                          <p:spTgt spid="3">
                                            <p:txEl>
                                              <p:pRg st="1" end="1"/>
                                            </p:txEl>
                                          </p:spTgt>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3">
                                            <p:txEl>
                                              <p:pRg st="2" end="2"/>
                                            </p:txEl>
                                          </p:spTgt>
                                        </p:tgtEl>
                                      </p:cBhvr>
                                    </p:animEffect>
                                    <p:set>
                                      <p:cBhvr>
                                        <p:cTn id="58" dur="1" fill="hold">
                                          <p:stCondLst>
                                            <p:cond delay="499"/>
                                          </p:stCondLst>
                                        </p:cTn>
                                        <p:tgtEl>
                                          <p:spTgt spid="3">
                                            <p:txEl>
                                              <p:pRg st="2" end="2"/>
                                            </p:txEl>
                                          </p:spTgt>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3">
                                            <p:txEl>
                                              <p:pRg st="3" end="3"/>
                                            </p:txEl>
                                          </p:spTgt>
                                        </p:tgtEl>
                                      </p:cBhvr>
                                    </p:animEffect>
                                    <p:set>
                                      <p:cBhvr>
                                        <p:cTn id="61" dur="1" fill="hold">
                                          <p:stCondLst>
                                            <p:cond delay="499"/>
                                          </p:stCondLst>
                                        </p:cTn>
                                        <p:tgtEl>
                                          <p:spTgt spid="3">
                                            <p:txEl>
                                              <p:pRg st="3" end="3"/>
                                            </p:txEl>
                                          </p:spTgt>
                                        </p:tgtEl>
                                        <p:attrNameLst>
                                          <p:attrName>style.visibility</p:attrName>
                                        </p:attrNameLst>
                                      </p:cBhvr>
                                      <p:to>
                                        <p:strVal val="hidden"/>
                                      </p:to>
                                    </p:set>
                                  </p:childTnLst>
                                </p:cTn>
                              </p:par>
                              <p:par>
                                <p:cTn id="62" presetID="3" presetClass="exit" presetSubtype="10" fill="hold" nodeType="withEffect">
                                  <p:stCondLst>
                                    <p:cond delay="0"/>
                                  </p:stCondLst>
                                  <p:childTnLst>
                                    <p:animEffect transition="out" filter="blinds(horizontal)">
                                      <p:cBhvr>
                                        <p:cTn id="63" dur="500"/>
                                        <p:tgtEl>
                                          <p:spTgt spid="3">
                                            <p:txEl>
                                              <p:pRg st="4" end="4"/>
                                            </p:txEl>
                                          </p:spTgt>
                                        </p:tgtEl>
                                      </p:cBhvr>
                                    </p:animEffect>
                                    <p:set>
                                      <p:cBhvr>
                                        <p:cTn id="64" dur="1" fill="hold">
                                          <p:stCondLst>
                                            <p:cond delay="499"/>
                                          </p:stCondLst>
                                        </p:cTn>
                                        <p:tgtEl>
                                          <p:spTgt spid="3">
                                            <p:txEl>
                                              <p:pRg st="4" end="4"/>
                                            </p:txEl>
                                          </p:spTgt>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3">
                                            <p:txEl>
                                              <p:pRg st="5" end="5"/>
                                            </p:txEl>
                                          </p:spTgt>
                                        </p:tgtEl>
                                      </p:cBhvr>
                                    </p:animEffect>
                                    <p:set>
                                      <p:cBhvr>
                                        <p:cTn id="67" dur="1" fill="hold">
                                          <p:stCondLst>
                                            <p:cond delay="499"/>
                                          </p:stCondLst>
                                        </p:cTn>
                                        <p:tgtEl>
                                          <p:spTgt spid="3">
                                            <p:txEl>
                                              <p:pRg st="5" end="5"/>
                                            </p:txEl>
                                          </p:spTgt>
                                        </p:tgtEl>
                                        <p:attrNameLst>
                                          <p:attrName>style.visibility</p:attrName>
                                        </p:attrNameLst>
                                      </p:cBhvr>
                                      <p:to>
                                        <p:strVal val="hidden"/>
                                      </p:to>
                                    </p:set>
                                  </p:childTnLst>
                                </p:cTn>
                              </p:par>
                              <p:par>
                                <p:cTn id="68" presetID="3" presetClass="exit" presetSubtype="10" fill="hold" nodeType="withEffect">
                                  <p:stCondLst>
                                    <p:cond delay="0"/>
                                  </p:stCondLst>
                                  <p:childTnLst>
                                    <p:animEffect transition="out" filter="blinds(horizontal)">
                                      <p:cBhvr>
                                        <p:cTn id="69" dur="500"/>
                                        <p:tgtEl>
                                          <p:spTgt spid="3">
                                            <p:txEl>
                                              <p:pRg st="6" end="6"/>
                                            </p:txEl>
                                          </p:spTgt>
                                        </p:tgtEl>
                                      </p:cBhvr>
                                    </p:animEffect>
                                    <p:set>
                                      <p:cBhvr>
                                        <p:cTn id="70" dur="1" fill="hold">
                                          <p:stCondLst>
                                            <p:cond delay="499"/>
                                          </p:stCondLst>
                                        </p:cTn>
                                        <p:tgtEl>
                                          <p:spTgt spid="3">
                                            <p:txEl>
                                              <p:pRg st="6" end="6"/>
                                            </p:txEl>
                                          </p:spTgt>
                                        </p:tgtEl>
                                        <p:attrNameLst>
                                          <p:attrName>style.visibility</p:attrName>
                                        </p:attrNameLst>
                                      </p:cBhvr>
                                      <p:to>
                                        <p:strVal val="hidden"/>
                                      </p:to>
                                    </p:se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4">
                                            <p:bg/>
                                          </p:spTgt>
                                        </p:tgtEl>
                                        <p:attrNameLst>
                                          <p:attrName>style.visibility</p:attrName>
                                        </p:attrNameLst>
                                      </p:cBhvr>
                                      <p:to>
                                        <p:strVal val="visible"/>
                                      </p:to>
                                    </p:set>
                                    <p:animEffect transition="in" filter="blinds(horizontal)">
                                      <p:cBhvr>
                                        <p:cTn id="74" dur="500"/>
                                        <p:tgtEl>
                                          <p:spTgt spid="4">
                                            <p:bg/>
                                          </p:spTgt>
                                        </p:tgtEl>
                                      </p:cBhvr>
                                    </p:animEffect>
                                  </p:childTnLst>
                                </p:cTn>
                              </p:par>
                            </p:childTnLst>
                          </p:cTn>
                        </p:par>
                        <p:par>
                          <p:cTn id="75" fill="hold">
                            <p:stCondLst>
                              <p:cond delay="1000"/>
                            </p:stCondLst>
                            <p:childTnLst>
                              <p:par>
                                <p:cTn id="76" presetID="3" presetClass="entr" presetSubtype="10" fill="hold" grpId="0" nodeType="afterEffect">
                                  <p:stCondLst>
                                    <p:cond delay="0"/>
                                  </p:stCondLst>
                                  <p:childTnLst>
                                    <p:set>
                                      <p:cBhvr>
                                        <p:cTn id="77" dur="1" fill="hold">
                                          <p:stCondLst>
                                            <p:cond delay="0"/>
                                          </p:stCondLst>
                                        </p:cTn>
                                        <p:tgtEl>
                                          <p:spTgt spid="4">
                                            <p:txEl>
                                              <p:pRg st="0" end="0"/>
                                            </p:txEl>
                                          </p:spTgt>
                                        </p:tgtEl>
                                        <p:attrNameLst>
                                          <p:attrName>style.visibility</p:attrName>
                                        </p:attrNameLst>
                                      </p:cBhvr>
                                      <p:to>
                                        <p:strVal val="visible"/>
                                      </p:to>
                                    </p:set>
                                    <p:animEffect transition="in" filter="blinds(horizontal)">
                                      <p:cBhvr>
                                        <p:cTn id="7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59632" y="620688"/>
            <a:ext cx="5976664" cy="278904"/>
          </a:xfrm>
        </p:spPr>
        <p:txBody>
          <a:bodyPr>
            <a:noAutofit/>
          </a:bodyPr>
          <a:lstStyle/>
          <a:p>
            <a:pPr algn="l"/>
            <a:r>
              <a:rPr lang="hu-HU" sz="2200" dirty="0" smtClean="0">
                <a:latin typeface="Arial" pitchFamily="34" charset="0"/>
                <a:cs typeface="Arial" pitchFamily="34" charset="0"/>
              </a:rPr>
              <a:t>Bevezető gondolatok- Tartalom</a:t>
            </a:r>
            <a:endParaRPr lang="hu-HU" sz="2200" dirty="0">
              <a:latin typeface="Arial" pitchFamily="34" charset="0"/>
              <a:cs typeface="Arial" pitchFamily="34" charset="0"/>
            </a:endParaRPr>
          </a:p>
        </p:txBody>
      </p:sp>
      <p:sp>
        <p:nvSpPr>
          <p:cNvPr id="3" name="Tartalom helye 2"/>
          <p:cNvSpPr>
            <a:spLocks noGrp="1"/>
          </p:cNvSpPr>
          <p:nvPr>
            <p:ph sz="half" idx="1"/>
          </p:nvPr>
        </p:nvSpPr>
        <p:spPr>
          <a:xfrm>
            <a:off x="251520" y="1403576"/>
            <a:ext cx="4500000" cy="5220000"/>
          </a:xfrm>
          <a:gradFill>
            <a:gsLst>
              <a:gs pos="0">
                <a:srgbClr val="FBEAC7"/>
              </a:gs>
              <a:gs pos="17999">
                <a:srgbClr val="FEE7F2"/>
              </a:gs>
              <a:gs pos="36000">
                <a:srgbClr val="FAC77D"/>
              </a:gs>
              <a:gs pos="61000">
                <a:srgbClr val="FBA97D"/>
              </a:gs>
              <a:gs pos="82001">
                <a:srgbClr val="FBD49C"/>
              </a:gs>
              <a:gs pos="100000">
                <a:srgbClr val="FEE7F2"/>
              </a:gs>
            </a:gsLst>
            <a:lin ang="18900000" scaled="0"/>
          </a:gradFill>
        </p:spPr>
        <p:txBody>
          <a:bodyPr vert="horz" lIns="91440" tIns="45720" rIns="91440" bIns="45720" rtlCol="0">
            <a:normAutofit/>
          </a:bodyPr>
          <a:lstStyle/>
          <a:p>
            <a:pPr>
              <a:buNone/>
            </a:pPr>
            <a:r>
              <a:rPr lang="hu-HU" sz="2400" dirty="0" smtClean="0">
                <a:latin typeface="Arial" pitchFamily="34" charset="0"/>
                <a:cs typeface="Arial" pitchFamily="34" charset="0"/>
              </a:rPr>
              <a:t>		Manapság az internet eléggé felkapott témának számít, ezzel szemben sokan ma se tudják, hogy mire kell ügyelni használatakor.</a:t>
            </a:r>
          </a:p>
          <a:p>
            <a:pPr>
              <a:buNone/>
            </a:pPr>
            <a:r>
              <a:rPr lang="hu-HU" sz="2400" dirty="0" smtClean="0">
                <a:latin typeface="Arial" pitchFamily="34" charset="0"/>
                <a:cs typeface="Arial" pitchFamily="34" charset="0"/>
              </a:rPr>
              <a:t>		Szinte már nem is lehet létezni internet nélkül, ami nem feltétlenül baj, ha az biztonságos.</a:t>
            </a:r>
            <a:br>
              <a:rPr lang="hu-HU" sz="2400" dirty="0" smtClean="0">
                <a:latin typeface="Arial" pitchFamily="34" charset="0"/>
                <a:cs typeface="Arial" pitchFamily="34" charset="0"/>
              </a:rPr>
            </a:br>
            <a:r>
              <a:rPr lang="hu-HU" sz="2400" dirty="0" smtClean="0">
                <a:latin typeface="Arial" pitchFamily="34" charset="0"/>
                <a:cs typeface="Arial" pitchFamily="34" charset="0"/>
              </a:rPr>
              <a:t>Azonban az internet nem is olyan biztonságos mint, amilyennek sokan gondolják!</a:t>
            </a:r>
          </a:p>
        </p:txBody>
      </p:sp>
      <p:pic>
        <p:nvPicPr>
          <p:cNvPr id="7" name="Tartalom helye 6" descr="137627.jpg"/>
          <p:cNvPicPr>
            <a:picLocks noGrp="1" noChangeAspect="1"/>
          </p:cNvPicPr>
          <p:nvPr>
            <p:ph sz="half" idx="2"/>
          </p:nvPr>
        </p:nvPicPr>
        <p:blipFill>
          <a:blip r:embed="rId3" cstate="print"/>
          <a:stretch>
            <a:fillRect/>
          </a:stretch>
        </p:blipFill>
        <p:spPr>
          <a:xfrm>
            <a:off x="4932040" y="3789040"/>
            <a:ext cx="4038600" cy="2679730"/>
          </a:xfrm>
          <a:prstGeom prst="rect">
            <a:avLst/>
          </a:prstGeom>
          <a:ln>
            <a:noFill/>
          </a:ln>
          <a:effectLst>
            <a:softEdge rad="112500"/>
          </a:effectLst>
        </p:spPr>
      </p:pic>
      <p:pic>
        <p:nvPicPr>
          <p:cNvPr id="2050" name="Picture 2" descr="D:\Dokumentumok\Gyüjtések\Az internet veszélyei\284382_1254405223_320x240.jpg"/>
          <p:cNvPicPr>
            <a:picLocks noChangeAspect="1" noChangeArrowheads="1"/>
          </p:cNvPicPr>
          <p:nvPr/>
        </p:nvPicPr>
        <p:blipFill>
          <a:blip r:embed="rId4" cstate="print"/>
          <a:srcRect/>
          <a:stretch>
            <a:fillRect/>
          </a:stretch>
        </p:blipFill>
        <p:spPr bwMode="auto">
          <a:xfrm>
            <a:off x="5292080" y="1412776"/>
            <a:ext cx="3360373" cy="2520280"/>
          </a:xfrm>
          <a:prstGeom prst="rect">
            <a:avLst/>
          </a:prstGeom>
          <a:ln>
            <a:noFill/>
          </a:ln>
          <a:effectLst>
            <a:softEdge rad="112500"/>
          </a:effectLst>
        </p:spPr>
      </p:pic>
      <p:sp>
        <p:nvSpPr>
          <p:cNvPr id="6" name="Szövegdoboz 5"/>
          <p:cNvSpPr txBox="1"/>
          <p:nvPr/>
        </p:nvSpPr>
        <p:spPr>
          <a:xfrm>
            <a:off x="323528" y="1412776"/>
            <a:ext cx="4500000" cy="5220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8900000" scaled="0"/>
          </a:gradFill>
        </p:spPr>
        <p:txBody>
          <a:bodyPr vert="horz" lIns="91440" tIns="45720" rIns="91440" bIns="45720" rtlCol="0">
            <a:normAutofit/>
          </a:bodyPr>
          <a:lstStyle/>
          <a:p>
            <a:pPr marL="342900" indent="-342900" algn="ctr">
              <a:lnSpc>
                <a:spcPct val="80000"/>
              </a:lnSpc>
              <a:spcBef>
                <a:spcPct val="20000"/>
              </a:spcBef>
            </a:pPr>
            <a:r>
              <a:rPr lang="hu-HU" sz="2700" u="sng" dirty="0" smtClean="0">
                <a:effectLst>
                  <a:outerShdw blurRad="38100" dist="38100" dir="2700000" algn="tl">
                    <a:srgbClr val="000000">
                      <a:alpha val="43137"/>
                    </a:srgbClr>
                  </a:outerShdw>
                </a:effectLst>
              </a:rPr>
              <a:t>Témák amiről szó lesz:</a:t>
            </a: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Közösségi oldalak</a:t>
            </a: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Körlevelek</a:t>
            </a:r>
          </a:p>
          <a:p>
            <a:pPr marL="342900" indent="-342900">
              <a:lnSpc>
                <a:spcPct val="80000"/>
              </a:lnSpc>
              <a:spcBef>
                <a:spcPct val="20000"/>
              </a:spcBef>
              <a:buFont typeface="Arial" pitchFamily="34" charset="0"/>
              <a:buChar char="•"/>
            </a:pPr>
            <a:r>
              <a:rPr lang="hu-HU" sz="2700" dirty="0" err="1" smtClean="0">
                <a:effectLst>
                  <a:outerShdw blurRad="38100" dist="38100" dir="2700000" algn="tl">
                    <a:srgbClr val="000000">
                      <a:alpha val="43137"/>
                    </a:srgbClr>
                  </a:outerShdw>
                </a:effectLst>
              </a:rPr>
              <a:t>Chatelés</a:t>
            </a:r>
            <a:endParaRPr lang="hu-HU" sz="2700" dirty="0" smtClean="0">
              <a:effectLst>
                <a:outerShdw blurRad="38100" dist="38100" dir="2700000" algn="tl">
                  <a:srgbClr val="000000">
                    <a:alpha val="43137"/>
                  </a:srgbClr>
                </a:outerShdw>
              </a:effectLst>
            </a:endParaRP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Fizetéssel kapcsolatos csalások</a:t>
            </a:r>
          </a:p>
          <a:p>
            <a:pPr marL="342900" indent="-342900">
              <a:lnSpc>
                <a:spcPct val="80000"/>
              </a:lnSpc>
              <a:spcBef>
                <a:spcPct val="20000"/>
              </a:spcBef>
              <a:buFont typeface="Arial" pitchFamily="34" charset="0"/>
              <a:buChar char="•"/>
            </a:pPr>
            <a:r>
              <a:rPr lang="hu-HU" sz="2700" dirty="0" err="1" smtClean="0">
                <a:effectLst>
                  <a:outerShdw blurRad="38100" dist="38100" dir="2700000" algn="tl">
                    <a:srgbClr val="000000">
                      <a:alpha val="43137"/>
                    </a:srgbClr>
                  </a:outerShdw>
                </a:effectLst>
              </a:rPr>
              <a:t>Spam-ek</a:t>
            </a:r>
            <a:endParaRPr lang="hu-HU" sz="2700" dirty="0" smtClean="0">
              <a:effectLst>
                <a:outerShdw blurRad="38100" dist="38100" dir="2700000" algn="tl">
                  <a:srgbClr val="000000">
                    <a:alpha val="43137"/>
                  </a:srgbClr>
                </a:outerShdw>
              </a:effectLst>
            </a:endParaRP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Internetes kártevő és különböző fajtáik</a:t>
            </a: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Szerzői jogok </a:t>
            </a:r>
          </a:p>
          <a:p>
            <a:pPr marL="342900" indent="-342900">
              <a:lnSpc>
                <a:spcPct val="80000"/>
              </a:lnSpc>
              <a:spcBef>
                <a:spcPct val="20000"/>
              </a:spcBef>
              <a:buFont typeface="Arial" pitchFamily="34" charset="0"/>
              <a:buChar char="•"/>
            </a:pPr>
            <a:r>
              <a:rPr lang="hu-HU" sz="2700" dirty="0" smtClean="0">
                <a:effectLst>
                  <a:outerShdw blurRad="38100" dist="38100" dir="2700000" algn="tl">
                    <a:srgbClr val="000000">
                      <a:alpha val="43137"/>
                    </a:srgbClr>
                  </a:outerShdw>
                </a:effectLst>
              </a:rPr>
              <a:t>Személyes adatok</a:t>
            </a: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strVal val="#ppt_w+.3"/>
                                          </p:val>
                                        </p:tav>
                                        <p:tav tm="100000">
                                          <p:val>
                                            <p:strVal val="#ppt_w"/>
                                          </p:val>
                                        </p:tav>
                                      </p:tavLst>
                                    </p:anim>
                                    <p:anim calcmode="lin" valueType="num">
                                      <p:cBhvr>
                                        <p:cTn id="26" dur="1000" fill="hold"/>
                                        <p:tgtEl>
                                          <p:spTgt spid="2050"/>
                                        </p:tgtEl>
                                        <p:attrNameLst>
                                          <p:attrName>ppt_h</p:attrName>
                                        </p:attrNameLst>
                                      </p:cBhvr>
                                      <p:tavLst>
                                        <p:tav tm="0">
                                          <p:val>
                                            <p:strVal val="#ppt_h"/>
                                          </p:val>
                                        </p:tav>
                                        <p:tav tm="100000">
                                          <p:val>
                                            <p:strVal val="#ppt_h"/>
                                          </p:val>
                                        </p:tav>
                                      </p:tavLst>
                                    </p:anim>
                                    <p:animEffect transition="in" filter="fade">
                                      <p:cBhvr>
                                        <p:cTn id="27" dur="1000"/>
                                        <p:tgtEl>
                                          <p:spTgt spid="2050"/>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3"/>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grpId="1" nodeType="clickEffect">
                                  <p:stCondLst>
                                    <p:cond delay="0"/>
                                  </p:stCondLst>
                                  <p:childTnLst>
                                    <p:animEffect transition="out" filter="diamond(in)">
                                      <p:cBhvr>
                                        <p:cTn id="37" dur="1000"/>
                                        <p:tgtEl>
                                          <p:spTgt spid="3">
                                            <p:txEl>
                                              <p:pRg st="0" end="0"/>
                                            </p:txEl>
                                          </p:spTgt>
                                        </p:tgtEl>
                                      </p:cBhvr>
                                    </p:animEffect>
                                    <p:set>
                                      <p:cBhvr>
                                        <p:cTn id="38" dur="1" fill="hold">
                                          <p:stCondLst>
                                            <p:cond delay="999"/>
                                          </p:stCondLst>
                                        </p:cTn>
                                        <p:tgtEl>
                                          <p:spTgt spid="3">
                                            <p:txEl>
                                              <p:pRg st="0" end="0"/>
                                            </p:txEl>
                                          </p:spTgt>
                                        </p:tgtEl>
                                        <p:attrNameLst>
                                          <p:attrName>style.visibility</p:attrName>
                                        </p:attrNameLst>
                                      </p:cBhvr>
                                      <p:to>
                                        <p:strVal val="hidden"/>
                                      </p:to>
                                    </p:set>
                                  </p:childTnLst>
                                </p:cTn>
                              </p:par>
                            </p:childTnLst>
                          </p:cTn>
                        </p:par>
                        <p:par>
                          <p:cTn id="39" fill="hold">
                            <p:stCondLst>
                              <p:cond delay="1000"/>
                            </p:stCondLst>
                            <p:childTnLst>
                              <p:par>
                                <p:cTn id="40" presetID="8" presetClass="exit" presetSubtype="16" fill="hold" grpId="1" nodeType="afterEffect">
                                  <p:stCondLst>
                                    <p:cond delay="0"/>
                                  </p:stCondLst>
                                  <p:childTnLst>
                                    <p:animEffect transition="out" filter="diamond(in)">
                                      <p:cBhvr>
                                        <p:cTn id="41" dur="1000"/>
                                        <p:tgtEl>
                                          <p:spTgt spid="3">
                                            <p:txEl>
                                              <p:pRg st="1" end="1"/>
                                            </p:txEl>
                                          </p:spTgt>
                                        </p:tgtEl>
                                      </p:cBhvr>
                                    </p:animEffect>
                                    <p:set>
                                      <p:cBhvr>
                                        <p:cTn id="42" dur="1" fill="hold">
                                          <p:stCondLst>
                                            <p:cond delay="999"/>
                                          </p:stCondLst>
                                        </p:cTn>
                                        <p:tgtEl>
                                          <p:spTgt spid="3">
                                            <p:txEl>
                                              <p:pRg st="1" end="1"/>
                                            </p:txEl>
                                          </p:spTgt>
                                        </p:tgtEl>
                                        <p:attrNameLst>
                                          <p:attrName>style.visibility</p:attrName>
                                        </p:attrNameLst>
                                      </p:cBhvr>
                                      <p:to>
                                        <p:strVal val="hidden"/>
                                      </p:to>
                                    </p:set>
                                  </p:childTnLst>
                                </p:cTn>
                              </p:par>
                              <p:par>
                                <p:cTn id="43" presetID="5" presetClass="entr" presetSubtype="1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uiExpand="1"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szerző jog jelei</a:t>
            </a:r>
            <a:endParaRPr lang="hu-HU" dirty="0"/>
          </a:p>
        </p:txBody>
      </p:sp>
      <p:sp>
        <p:nvSpPr>
          <p:cNvPr id="3" name="Tartalom helye 2"/>
          <p:cNvSpPr>
            <a:spLocks noGrp="1"/>
          </p:cNvSpPr>
          <p:nvPr>
            <p:ph sz="half" idx="1"/>
          </p:nvPr>
        </p:nvSpPr>
        <p:spPr>
          <a:xfrm>
            <a:off x="179512" y="1340768"/>
            <a:ext cx="4182616" cy="5400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2050" dirty="0" smtClean="0"/>
              <a:t>A TM azaz </a:t>
            </a:r>
            <a:r>
              <a:rPr lang="hu-HU" sz="2050" dirty="0" err="1" smtClean="0"/>
              <a:t>Trademark</a:t>
            </a:r>
            <a:r>
              <a:rPr lang="hu-HU" sz="2050" dirty="0" smtClean="0"/>
              <a:t> - védett márkát jelent szó szerint.</a:t>
            </a:r>
          </a:p>
          <a:p>
            <a:pPr>
              <a:buNone/>
            </a:pPr>
            <a:r>
              <a:rPr lang="hu-HU" sz="2050" dirty="0" smtClean="0"/>
              <a:t>R=</a:t>
            </a:r>
            <a:r>
              <a:rPr lang="hu-HU" sz="2050" dirty="0" err="1" smtClean="0"/>
              <a:t>registered</a:t>
            </a:r>
            <a:r>
              <a:rPr lang="hu-HU" sz="2050" dirty="0" smtClean="0"/>
              <a:t> jelentése: regisztrálva, bejegyezve, levédve. </a:t>
            </a:r>
          </a:p>
          <a:p>
            <a:pPr>
              <a:buNone/>
            </a:pPr>
            <a:r>
              <a:rPr lang="hu-HU" sz="2050" dirty="0" smtClean="0"/>
              <a:t>A copyright angol szóösszetétel a </a:t>
            </a:r>
            <a:r>
              <a:rPr lang="hu-HU" sz="2050" i="1" dirty="0" err="1" smtClean="0"/>
              <a:t>copy</a:t>
            </a:r>
            <a:r>
              <a:rPr lang="hu-HU" sz="2050" dirty="0" smtClean="0"/>
              <a:t> és a </a:t>
            </a:r>
            <a:r>
              <a:rPr lang="hu-HU" sz="2050" i="1" dirty="0" smtClean="0"/>
              <a:t>right</a:t>
            </a:r>
            <a:r>
              <a:rPr lang="hu-HU" sz="2050" dirty="0" smtClean="0"/>
              <a:t> elemekből áll, a </a:t>
            </a:r>
            <a:r>
              <a:rPr lang="hu-HU" sz="2050" dirty="0" err="1" smtClean="0"/>
              <a:t>copy</a:t>
            </a:r>
            <a:r>
              <a:rPr lang="hu-HU" sz="2050" dirty="0" smtClean="0"/>
              <a:t> jelentése 'másolat', a right jelentése ebben az összetételben a 'jog', így a copyright összetétel jelentése 'másolási jog'. A magyar szóhasználatban ezt a </a:t>
            </a:r>
            <a:r>
              <a:rPr lang="hu-HU" sz="2050" i="1" dirty="0" smtClean="0"/>
              <a:t>szerzői jog</a:t>
            </a:r>
            <a:r>
              <a:rPr lang="hu-HU" sz="2050" dirty="0" smtClean="0"/>
              <a:t> szerkezettel fejezik ki, tehát nem tükörfordítással helyettesítjük a copyrightot.</a:t>
            </a:r>
          </a:p>
          <a:p>
            <a:pPr>
              <a:buNone/>
            </a:pPr>
            <a:r>
              <a:rPr lang="hu-HU" sz="2050" dirty="0" err="1" smtClean="0"/>
              <a:t>All</a:t>
            </a:r>
            <a:r>
              <a:rPr lang="hu-HU" sz="2050" dirty="0" smtClean="0"/>
              <a:t> </a:t>
            </a:r>
            <a:r>
              <a:rPr lang="hu-HU" sz="2050" dirty="0" err="1" smtClean="0"/>
              <a:t>rights</a:t>
            </a:r>
            <a:r>
              <a:rPr lang="hu-HU" sz="2050" dirty="0" smtClean="0"/>
              <a:t> </a:t>
            </a:r>
            <a:r>
              <a:rPr lang="hu-HU" sz="2050" dirty="0" err="1" smtClean="0"/>
              <a:t>reserved</a:t>
            </a:r>
            <a:r>
              <a:rPr lang="hu-HU" sz="2050" dirty="0" smtClean="0"/>
              <a:t> = minden jog fenntartva jelentéssel fordíthatjuk.</a:t>
            </a:r>
          </a:p>
        </p:txBody>
      </p:sp>
      <p:pic>
        <p:nvPicPr>
          <p:cNvPr id="9" name="Tartalom helye 8" descr="brands1.png"/>
          <p:cNvPicPr>
            <a:picLocks noGrp="1" noChangeAspect="1"/>
          </p:cNvPicPr>
          <p:nvPr>
            <p:ph sz="half" idx="2"/>
          </p:nvPr>
        </p:nvPicPr>
        <p:blipFill>
          <a:blip r:embed="rId2" cstate="print"/>
          <a:stretch>
            <a:fillRect/>
          </a:stretch>
        </p:blipFill>
        <p:spPr>
          <a:xfrm>
            <a:off x="179512" y="3645024"/>
            <a:ext cx="4104456" cy="3078342"/>
          </a:xfrm>
          <a:prstGeom prst="rect">
            <a:avLst/>
          </a:prstGeom>
          <a:ln>
            <a:noFill/>
          </a:ln>
          <a:effectLst>
            <a:outerShdw blurRad="190500" algn="tl" rotWithShape="0">
              <a:srgbClr val="000000">
                <a:alpha val="70000"/>
              </a:srgbClr>
            </a:outerShdw>
          </a:effectLst>
        </p:spPr>
      </p:pic>
      <p:pic>
        <p:nvPicPr>
          <p:cNvPr id="4098" name="Picture 2" descr="H:\Az internet veszélyei\copyright.jpg"/>
          <p:cNvPicPr>
            <a:picLocks noChangeAspect="1" noChangeArrowheads="1"/>
          </p:cNvPicPr>
          <p:nvPr/>
        </p:nvPicPr>
        <p:blipFill>
          <a:blip r:embed="rId3" cstate="print"/>
          <a:srcRect/>
          <a:stretch>
            <a:fillRect/>
          </a:stretch>
        </p:blipFill>
        <p:spPr bwMode="auto">
          <a:xfrm>
            <a:off x="1619672" y="2348880"/>
            <a:ext cx="1152128" cy="1177394"/>
          </a:xfrm>
          <a:prstGeom prst="rect">
            <a:avLst/>
          </a:prstGeom>
          <a:ln>
            <a:noFill/>
          </a:ln>
          <a:effectLst>
            <a:outerShdw blurRad="190500" algn="tl" rotWithShape="0">
              <a:srgbClr val="000000">
                <a:alpha val="70000"/>
              </a:srgbClr>
            </a:outerShdw>
          </a:effectLst>
        </p:spPr>
      </p:pic>
      <p:pic>
        <p:nvPicPr>
          <p:cNvPr id="4100" name="Picture 4" descr="H:\Az internet veszélyei\b7-copyright-pic.JPG"/>
          <p:cNvPicPr>
            <a:picLocks noChangeAspect="1" noChangeArrowheads="1"/>
          </p:cNvPicPr>
          <p:nvPr/>
        </p:nvPicPr>
        <p:blipFill>
          <a:blip r:embed="rId4" cstate="print"/>
          <a:srcRect/>
          <a:stretch>
            <a:fillRect/>
          </a:stretch>
        </p:blipFill>
        <p:spPr bwMode="auto">
          <a:xfrm>
            <a:off x="5004048" y="4077072"/>
            <a:ext cx="3883794" cy="243902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101" name="Picture 5" descr="H:\Az internet veszélyei\Trademark1.png"/>
          <p:cNvPicPr>
            <a:picLocks noChangeAspect="1" noChangeArrowheads="1"/>
          </p:cNvPicPr>
          <p:nvPr/>
        </p:nvPicPr>
        <p:blipFill>
          <a:blip r:embed="rId5" cstate="print"/>
          <a:srcRect/>
          <a:stretch>
            <a:fillRect/>
          </a:stretch>
        </p:blipFill>
        <p:spPr bwMode="auto">
          <a:xfrm>
            <a:off x="5292080" y="1124744"/>
            <a:ext cx="3136165" cy="273630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Szövegdoboz 7"/>
          <p:cNvSpPr txBox="1"/>
          <p:nvPr/>
        </p:nvSpPr>
        <p:spPr>
          <a:xfrm>
            <a:off x="323528" y="1340768"/>
            <a:ext cx="3982528" cy="92333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dirty="0" smtClean="0"/>
              <a:t>A képen néhány levédett márka látható, ahol különböző kis helyeken rejtették el a szerző jogot jelző kis betűket! </a:t>
            </a:r>
            <a:endParaRPr lang="hu-HU"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1000"/>
                                        <p:tgtEl>
                                          <p:spTgt spid="4100"/>
                                        </p:tgtEl>
                                      </p:cBhvr>
                                    </p:animEffect>
                                    <p:anim calcmode="lin" valueType="num">
                                      <p:cBhvr>
                                        <p:cTn id="14" dur="1000" fill="hold"/>
                                        <p:tgtEl>
                                          <p:spTgt spid="4100"/>
                                        </p:tgtEl>
                                        <p:attrNameLst>
                                          <p:attrName>ppt_x</p:attrName>
                                        </p:attrNameLst>
                                      </p:cBhvr>
                                      <p:tavLst>
                                        <p:tav tm="0">
                                          <p:val>
                                            <p:strVal val="#ppt_x"/>
                                          </p:val>
                                        </p:tav>
                                        <p:tav tm="100000">
                                          <p:val>
                                            <p:strVal val="#ppt_x"/>
                                          </p:val>
                                        </p:tav>
                                      </p:tavLst>
                                    </p:anim>
                                    <p:anim calcmode="lin" valueType="num">
                                      <p:cBhvr>
                                        <p:cTn id="15" dur="1000" fill="hold"/>
                                        <p:tgtEl>
                                          <p:spTgt spid="410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 presetClass="exit" presetSubtype="10" fill="hold" grpId="1" nodeType="clickEffect">
                                  <p:stCondLst>
                                    <p:cond delay="0"/>
                                  </p:stCondLst>
                                  <p:childTnLst>
                                    <p:animEffect transition="out" filter="checkerboard(across)">
                                      <p:cBhvr>
                                        <p:cTn id="49" dur="500"/>
                                        <p:tgtEl>
                                          <p:spTgt spid="3">
                                            <p:txEl>
                                              <p:pRg st="0" end="0"/>
                                            </p:txEl>
                                          </p:spTgt>
                                        </p:tgtEl>
                                      </p:cBhvr>
                                    </p:animEffect>
                                    <p:set>
                                      <p:cBhvr>
                                        <p:cTn id="50" dur="1" fill="hold">
                                          <p:stCondLst>
                                            <p:cond delay="499"/>
                                          </p:stCondLst>
                                        </p:cTn>
                                        <p:tgtEl>
                                          <p:spTgt spid="3">
                                            <p:txEl>
                                              <p:pRg st="0" end="0"/>
                                            </p:txEl>
                                          </p:spTgt>
                                        </p:tgtEl>
                                        <p:attrNameLst>
                                          <p:attrName>style.visibility</p:attrName>
                                        </p:attrNameLst>
                                      </p:cBhvr>
                                      <p:to>
                                        <p:strVal val="hidden"/>
                                      </p:to>
                                    </p:set>
                                  </p:childTnLst>
                                </p:cTn>
                              </p:par>
                              <p:par>
                                <p:cTn id="51" presetID="5" presetClass="exit" presetSubtype="10" fill="hold" grpId="1" nodeType="withEffect">
                                  <p:stCondLst>
                                    <p:cond delay="0"/>
                                  </p:stCondLst>
                                  <p:childTnLst>
                                    <p:animEffect transition="out" filter="checkerboard(across)">
                                      <p:cBhvr>
                                        <p:cTn id="52" dur="500"/>
                                        <p:tgtEl>
                                          <p:spTgt spid="3">
                                            <p:txEl>
                                              <p:pRg st="1" end="1"/>
                                            </p:txEl>
                                          </p:spTgt>
                                        </p:tgtEl>
                                      </p:cBhvr>
                                    </p:animEffect>
                                    <p:set>
                                      <p:cBhvr>
                                        <p:cTn id="53" dur="1" fill="hold">
                                          <p:stCondLst>
                                            <p:cond delay="499"/>
                                          </p:stCondLst>
                                        </p:cTn>
                                        <p:tgtEl>
                                          <p:spTgt spid="3">
                                            <p:txEl>
                                              <p:pRg st="1" end="1"/>
                                            </p:txEl>
                                          </p:spTgt>
                                        </p:tgtEl>
                                        <p:attrNameLst>
                                          <p:attrName>style.visibility</p:attrName>
                                        </p:attrNameLst>
                                      </p:cBhvr>
                                      <p:to>
                                        <p:strVal val="hidden"/>
                                      </p:to>
                                    </p:set>
                                  </p:childTnLst>
                                </p:cTn>
                              </p:par>
                              <p:par>
                                <p:cTn id="54" presetID="5" presetClass="exit" presetSubtype="10" fill="hold" grpId="1" nodeType="withEffect">
                                  <p:stCondLst>
                                    <p:cond delay="0"/>
                                  </p:stCondLst>
                                  <p:childTnLst>
                                    <p:animEffect transition="out" filter="checkerboard(across)">
                                      <p:cBhvr>
                                        <p:cTn id="55" dur="500"/>
                                        <p:tgtEl>
                                          <p:spTgt spid="3">
                                            <p:txEl>
                                              <p:pRg st="2" end="2"/>
                                            </p:txEl>
                                          </p:spTgt>
                                        </p:tgtEl>
                                      </p:cBhvr>
                                    </p:animEffect>
                                    <p:set>
                                      <p:cBhvr>
                                        <p:cTn id="56" dur="1" fill="hold">
                                          <p:stCondLst>
                                            <p:cond delay="499"/>
                                          </p:stCondLst>
                                        </p:cTn>
                                        <p:tgtEl>
                                          <p:spTgt spid="3">
                                            <p:txEl>
                                              <p:pRg st="2" end="2"/>
                                            </p:txEl>
                                          </p:spTgt>
                                        </p:tgtEl>
                                        <p:attrNameLst>
                                          <p:attrName>style.visibility</p:attrName>
                                        </p:attrNameLst>
                                      </p:cBhvr>
                                      <p:to>
                                        <p:strVal val="hidden"/>
                                      </p:to>
                                    </p:set>
                                  </p:childTnLst>
                                </p:cTn>
                              </p:par>
                              <p:par>
                                <p:cTn id="57" presetID="5" presetClass="exit" presetSubtype="10" fill="hold" grpId="1" nodeType="withEffect">
                                  <p:stCondLst>
                                    <p:cond delay="0"/>
                                  </p:stCondLst>
                                  <p:childTnLst>
                                    <p:animEffect transition="out" filter="checkerboard(across)">
                                      <p:cBhvr>
                                        <p:cTn id="58" dur="500"/>
                                        <p:tgtEl>
                                          <p:spTgt spid="3">
                                            <p:txEl>
                                              <p:pRg st="3" end="3"/>
                                            </p:txEl>
                                          </p:spTgt>
                                        </p:tgtEl>
                                      </p:cBhvr>
                                    </p:animEffect>
                                    <p:set>
                                      <p:cBhvr>
                                        <p:cTn id="59" dur="1" fill="hold">
                                          <p:stCondLst>
                                            <p:cond delay="499"/>
                                          </p:stCondLst>
                                        </p:cTn>
                                        <p:tgtEl>
                                          <p:spTgt spid="3">
                                            <p:txEl>
                                              <p:pRg st="3" end="3"/>
                                            </p:txEl>
                                          </p:spTgt>
                                        </p:tgtEl>
                                        <p:attrNameLst>
                                          <p:attrName>style.visibility</p:attrName>
                                        </p:attrNameLst>
                                      </p:cBhvr>
                                      <p:to>
                                        <p:strVal val="hidden"/>
                                      </p:to>
                                    </p:set>
                                  </p:childTnLst>
                                </p:cTn>
                              </p:par>
                              <p:par>
                                <p:cTn id="60" presetID="5" presetClass="exit" presetSubtype="10" fill="hold" grpId="1" nodeType="withEffect">
                                  <p:stCondLst>
                                    <p:cond delay="0"/>
                                  </p:stCondLst>
                                  <p:childTnLst>
                                    <p:animEffect transition="out" filter="checkerboard(across)">
                                      <p:cBhvr>
                                        <p:cTn id="61" dur="500"/>
                                        <p:tgtEl>
                                          <p:spTgt spid="3">
                                            <p:bg/>
                                          </p:spTgt>
                                        </p:tgtEl>
                                      </p:cBhvr>
                                    </p:animEffect>
                                    <p:set>
                                      <p:cBhvr>
                                        <p:cTn id="62" dur="1" fill="hold">
                                          <p:stCondLst>
                                            <p:cond delay="499"/>
                                          </p:stCondLst>
                                        </p:cTn>
                                        <p:tgtEl>
                                          <p:spTgt spid="3">
                                            <p:bg/>
                                          </p:spTgt>
                                        </p:tgtEl>
                                        <p:attrNameLst>
                                          <p:attrName>style.visibility</p:attrName>
                                        </p:attrNameLst>
                                      </p:cBhvr>
                                      <p:to>
                                        <p:strVal val="hidden"/>
                                      </p:to>
                                    </p:set>
                                  </p:childTnLst>
                                </p:cTn>
                              </p:par>
                            </p:childTnLst>
                          </p:cTn>
                        </p:par>
                        <p:par>
                          <p:cTn id="63" fill="hold">
                            <p:stCondLst>
                              <p:cond delay="500"/>
                            </p:stCondLst>
                            <p:childTnLst>
                              <p:par>
                                <p:cTn id="64" presetID="47"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par>
                          <p:cTn id="69" fill="hold">
                            <p:stCondLst>
                              <p:cond delay="1500"/>
                            </p:stCondLst>
                            <p:childTnLst>
                              <p:par>
                                <p:cTn id="70" presetID="47" presetClass="entr" presetSubtype="0" fill="hold" nodeType="afterEffect">
                                  <p:stCondLst>
                                    <p:cond delay="0"/>
                                  </p:stCondLst>
                                  <p:childTnLst>
                                    <p:set>
                                      <p:cBhvr>
                                        <p:cTn id="71" dur="1" fill="hold">
                                          <p:stCondLst>
                                            <p:cond delay="0"/>
                                          </p:stCondLst>
                                        </p:cTn>
                                        <p:tgtEl>
                                          <p:spTgt spid="4098"/>
                                        </p:tgtEl>
                                        <p:attrNameLst>
                                          <p:attrName>style.visibility</p:attrName>
                                        </p:attrNameLst>
                                      </p:cBhvr>
                                      <p:to>
                                        <p:strVal val="visible"/>
                                      </p:to>
                                    </p:set>
                                    <p:animEffect transition="in" filter="fade">
                                      <p:cBhvr>
                                        <p:cTn id="72" dur="1000"/>
                                        <p:tgtEl>
                                          <p:spTgt spid="4098"/>
                                        </p:tgtEl>
                                      </p:cBhvr>
                                    </p:animEffect>
                                    <p:anim calcmode="lin" valueType="num">
                                      <p:cBhvr>
                                        <p:cTn id="73" dur="1000" fill="hold"/>
                                        <p:tgtEl>
                                          <p:spTgt spid="4098"/>
                                        </p:tgtEl>
                                        <p:attrNameLst>
                                          <p:attrName>ppt_x</p:attrName>
                                        </p:attrNameLst>
                                      </p:cBhvr>
                                      <p:tavLst>
                                        <p:tav tm="0">
                                          <p:val>
                                            <p:strVal val="#ppt_x"/>
                                          </p:val>
                                        </p:tav>
                                        <p:tav tm="100000">
                                          <p:val>
                                            <p:strVal val="#ppt_x"/>
                                          </p:val>
                                        </p:tav>
                                      </p:tavLst>
                                    </p:anim>
                                    <p:anim calcmode="lin" valueType="num">
                                      <p:cBhvr>
                                        <p:cTn id="74" dur="1000" fill="hold"/>
                                        <p:tgtEl>
                                          <p:spTgt spid="4098"/>
                                        </p:tgtEl>
                                        <p:attrNameLst>
                                          <p:attrName>ppt_y</p:attrName>
                                        </p:attrNameLst>
                                      </p:cBhvr>
                                      <p:tavLst>
                                        <p:tav tm="0">
                                          <p:val>
                                            <p:strVal val="#ppt_y-.1"/>
                                          </p:val>
                                        </p:tav>
                                        <p:tav tm="100000">
                                          <p:val>
                                            <p:strVal val="#ppt_y"/>
                                          </p:val>
                                        </p:tav>
                                      </p:tavLst>
                                    </p:anim>
                                  </p:childTnLst>
                                </p:cTn>
                              </p:par>
                            </p:childTnLst>
                          </p:cTn>
                        </p:par>
                        <p:par>
                          <p:cTn id="75" fill="hold">
                            <p:stCondLst>
                              <p:cond delay="2500"/>
                            </p:stCondLst>
                            <p:childTnLst>
                              <p:par>
                                <p:cTn id="76" presetID="47" presetClass="entr" presetSubtype="0"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 grpId="1" uiExpand="1" build="p"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Mikortól és meddig tart a szerzői jog?</a:t>
            </a:r>
            <a:endParaRPr lang="hu-HU" dirty="0"/>
          </a:p>
        </p:txBody>
      </p:sp>
      <p:sp>
        <p:nvSpPr>
          <p:cNvPr id="4" name="Tartalom helye 3"/>
          <p:cNvSpPr>
            <a:spLocks noGrp="1"/>
          </p:cNvSpPr>
          <p:nvPr>
            <p:ph sz="half" idx="2"/>
          </p:nvPr>
        </p:nvSpPr>
        <p:spPr>
          <a:xfrm>
            <a:off x="179512" y="1340768"/>
            <a:ext cx="4752000" cy="5220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a:bodyPr>
          <a:lstStyle/>
          <a:p>
            <a:pPr>
              <a:buNone/>
            </a:pPr>
            <a:r>
              <a:rPr lang="hu-HU" dirty="0" smtClean="0"/>
              <a:t>A szerzői jogi védelem automatikusan, a mű létrejöttével keletkezik. Jogi védelem keletkezésének nem feltétele, hogy a művet valahová bejelentsék, vagy bárhol nyilvántartásba vegyék.</a:t>
            </a:r>
          </a:p>
          <a:p>
            <a:pPr>
              <a:buNone/>
            </a:pPr>
            <a:r>
              <a:rPr lang="hu-HU" dirty="0" smtClean="0"/>
              <a:t>A jogvédettség Magyarországon a szerző halála után 70 évig él, több szerző esetén az utolsó szerző halálát követő 70 évig. </a:t>
            </a:r>
          </a:p>
          <a:p>
            <a:pPr>
              <a:buNone/>
            </a:pPr>
            <a:r>
              <a:rPr lang="hu-HU" b="1" dirty="0" smtClean="0"/>
              <a:t> </a:t>
            </a:r>
            <a:endParaRPr lang="hu-HU" dirty="0" smtClean="0"/>
          </a:p>
          <a:p>
            <a:endParaRPr lang="hu-HU" dirty="0"/>
          </a:p>
        </p:txBody>
      </p:sp>
      <p:pic>
        <p:nvPicPr>
          <p:cNvPr id="4098" name="Picture 2" descr="C:\Users\Ádám\AppData\Local\Microsoft\Windows\Temporary Internet Files\Content.IE5\NON6R6OV\MC900431987[1].wmf"/>
          <p:cNvPicPr>
            <a:picLocks noChangeAspect="1" noChangeArrowheads="1"/>
          </p:cNvPicPr>
          <p:nvPr/>
        </p:nvPicPr>
        <p:blipFill>
          <a:blip r:embed="rId2" cstate="print"/>
          <a:srcRect/>
          <a:stretch>
            <a:fillRect/>
          </a:stretch>
        </p:blipFill>
        <p:spPr bwMode="auto">
          <a:xfrm>
            <a:off x="5724128" y="4149080"/>
            <a:ext cx="2376264" cy="2376264"/>
          </a:xfrm>
          <a:prstGeom prst="rect">
            <a:avLst/>
          </a:prstGeom>
          <a:noFill/>
        </p:spPr>
      </p:pic>
      <p:pic>
        <p:nvPicPr>
          <p:cNvPr id="3076" name="Picture 4" descr="C:\Users\Ádám\AppData\Local\Microsoft\Windows\Temporary Internet Files\Content.IE5\V29G03VA\MC900442056[1].wmf"/>
          <p:cNvPicPr>
            <a:picLocks noChangeAspect="1" noChangeArrowheads="1"/>
          </p:cNvPicPr>
          <p:nvPr/>
        </p:nvPicPr>
        <p:blipFill>
          <a:blip r:embed="rId3" cstate="print"/>
          <a:srcRect/>
          <a:stretch>
            <a:fillRect/>
          </a:stretch>
        </p:blipFill>
        <p:spPr bwMode="auto">
          <a:xfrm>
            <a:off x="6084168" y="1556792"/>
            <a:ext cx="1872208" cy="2454111"/>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3"/>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4">
                                            <p:txEl>
                                              <p:pRg st="2" end="2"/>
                                            </p:txEl>
                                          </p:spTgt>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p:cTn id="31" dur="1000" fill="hold"/>
                                        <p:tgtEl>
                                          <p:spTgt spid="3076"/>
                                        </p:tgtEl>
                                        <p:attrNameLst>
                                          <p:attrName>ppt_w</p:attrName>
                                        </p:attrNameLst>
                                      </p:cBhvr>
                                      <p:tavLst>
                                        <p:tav tm="0">
                                          <p:val>
                                            <p:strVal val="#ppt_w+.3"/>
                                          </p:val>
                                        </p:tav>
                                        <p:tav tm="100000">
                                          <p:val>
                                            <p:strVal val="#ppt_w"/>
                                          </p:val>
                                        </p:tav>
                                      </p:tavLst>
                                    </p:anim>
                                    <p:anim calcmode="lin" valueType="num">
                                      <p:cBhvr>
                                        <p:cTn id="32" dur="1000" fill="hold"/>
                                        <p:tgtEl>
                                          <p:spTgt spid="3076"/>
                                        </p:tgtEl>
                                        <p:attrNameLst>
                                          <p:attrName>ppt_h</p:attrName>
                                        </p:attrNameLst>
                                      </p:cBhvr>
                                      <p:tavLst>
                                        <p:tav tm="0">
                                          <p:val>
                                            <p:strVal val="#ppt_h"/>
                                          </p:val>
                                        </p:tav>
                                        <p:tav tm="100000">
                                          <p:val>
                                            <p:strVal val="#ppt_h"/>
                                          </p:val>
                                        </p:tav>
                                      </p:tavLst>
                                    </p:anim>
                                    <p:animEffect transition="in" filter="fade">
                                      <p:cBhvr>
                                        <p:cTn id="33" dur="1000"/>
                                        <p:tgtEl>
                                          <p:spTgt spid="3076"/>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4098"/>
                                        </p:tgtEl>
                                        <p:attrNameLst>
                                          <p:attrName>style.visibility</p:attrName>
                                        </p:attrNameLst>
                                      </p:cBhvr>
                                      <p:to>
                                        <p:strVal val="visible"/>
                                      </p:to>
                                    </p:set>
                                    <p:anim calcmode="lin" valueType="num">
                                      <p:cBhvr>
                                        <p:cTn id="37" dur="1000" fill="hold"/>
                                        <p:tgtEl>
                                          <p:spTgt spid="4098"/>
                                        </p:tgtEl>
                                        <p:attrNameLst>
                                          <p:attrName>ppt_w</p:attrName>
                                        </p:attrNameLst>
                                      </p:cBhvr>
                                      <p:tavLst>
                                        <p:tav tm="0">
                                          <p:val>
                                            <p:strVal val="#ppt_w+.3"/>
                                          </p:val>
                                        </p:tav>
                                        <p:tav tm="100000">
                                          <p:val>
                                            <p:strVal val="#ppt_w"/>
                                          </p:val>
                                        </p:tav>
                                      </p:tavLst>
                                    </p:anim>
                                    <p:anim calcmode="lin" valueType="num">
                                      <p:cBhvr>
                                        <p:cTn id="38" dur="1000" fill="hold"/>
                                        <p:tgtEl>
                                          <p:spTgt spid="4098"/>
                                        </p:tgtEl>
                                        <p:attrNameLst>
                                          <p:attrName>ppt_h</p:attrName>
                                        </p:attrNameLst>
                                      </p:cBhvr>
                                      <p:tavLst>
                                        <p:tav tm="0">
                                          <p:val>
                                            <p:strVal val="#ppt_h"/>
                                          </p:val>
                                        </p:tav>
                                        <p:tav tm="100000">
                                          <p:val>
                                            <p:strVal val="#ppt_h"/>
                                          </p:val>
                                        </p:tav>
                                      </p:tavLst>
                                    </p:anim>
                                    <p:animEffect transition="in" filter="fade">
                                      <p:cBhvr>
                                        <p:cTn id="3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620688"/>
            <a:ext cx="6264696" cy="576064"/>
          </a:xfrm>
        </p:spPr>
        <p:txBody>
          <a:bodyPr>
            <a:noAutofit/>
          </a:bodyPr>
          <a:lstStyle/>
          <a:p>
            <a:r>
              <a:rPr lang="hu-HU" sz="2200" dirty="0" smtClean="0"/>
              <a:t>Milyen típusú művekre vonatkozik a szerzői jog?</a:t>
            </a:r>
            <a:br>
              <a:rPr lang="hu-HU" sz="2200" dirty="0" smtClean="0"/>
            </a:br>
            <a:endParaRPr lang="hu-HU" sz="2200" dirty="0"/>
          </a:p>
        </p:txBody>
      </p:sp>
      <p:sp>
        <p:nvSpPr>
          <p:cNvPr id="3" name="Tartalom helye 2"/>
          <p:cNvSpPr>
            <a:spLocks noGrp="1"/>
          </p:cNvSpPr>
          <p:nvPr>
            <p:ph sz="half" idx="1"/>
          </p:nvPr>
        </p:nvSpPr>
        <p:spPr>
          <a:xfrm>
            <a:off x="179512" y="1268760"/>
            <a:ext cx="4752000" cy="5220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a:buNone/>
            </a:pPr>
            <a:r>
              <a:rPr lang="hu-HU" dirty="0" smtClean="0"/>
              <a:t>Bármi, amit megalkotunk – legyen az tanulmány, vers, honlap, grafika, zenemű, film vagy más irodalmi, tudományos, művészeti alkotás, de egy építészeti terv vagy egy számítógépes program is</a:t>
            </a:r>
          </a:p>
          <a:p>
            <a:pPr>
              <a:buNone/>
            </a:pPr>
            <a:r>
              <a:rPr lang="hu-HU" dirty="0" smtClean="0"/>
              <a:t>Audiovizuális művek, például tv-műsorok, filmek és online videók</a:t>
            </a:r>
          </a:p>
          <a:p>
            <a:pPr>
              <a:buNone/>
            </a:pPr>
            <a:r>
              <a:rPr lang="hu-HU" dirty="0" smtClean="0"/>
              <a:t>Hangfelvételek és zeneművek</a:t>
            </a:r>
          </a:p>
          <a:p>
            <a:pPr>
              <a:buNone/>
            </a:pPr>
            <a:r>
              <a:rPr lang="hu-HU" dirty="0" smtClean="0"/>
              <a:t>Írásos művek, például előadások, cikkek, könyvek és zeneművek</a:t>
            </a:r>
          </a:p>
          <a:p>
            <a:pPr>
              <a:buNone/>
            </a:pPr>
            <a:r>
              <a:rPr lang="hu-HU" dirty="0" smtClean="0"/>
              <a:t>Vizuális művek, például festmények, poszterek és hirdetések</a:t>
            </a:r>
          </a:p>
          <a:p>
            <a:pPr>
              <a:buNone/>
            </a:pPr>
            <a:r>
              <a:rPr lang="hu-HU" dirty="0" smtClean="0"/>
              <a:t>Videojátékok és számítógépes szoftverek</a:t>
            </a:r>
          </a:p>
          <a:p>
            <a:pPr>
              <a:buNone/>
            </a:pPr>
            <a:r>
              <a:rPr lang="hu-HU" dirty="0" smtClean="0"/>
              <a:t>Színházi művek, például színdarabok és musicalek</a:t>
            </a:r>
          </a:p>
          <a:p>
            <a:pPr>
              <a:buNone/>
            </a:pPr>
            <a:r>
              <a:rPr lang="hu-HU" dirty="0" smtClean="0"/>
              <a:t>Ötletekre, tényekre és eljárásokra</a:t>
            </a:r>
            <a:r>
              <a:rPr lang="hu-HU" b="1" dirty="0" smtClean="0"/>
              <a:t> </a:t>
            </a:r>
            <a:r>
              <a:rPr lang="hu-HU" b="1" u="sng" dirty="0" smtClean="0"/>
              <a:t>nem</a:t>
            </a:r>
            <a:r>
              <a:rPr lang="hu-HU" b="1" dirty="0" smtClean="0"/>
              <a:t> </a:t>
            </a:r>
            <a:r>
              <a:rPr lang="hu-HU" dirty="0" smtClean="0"/>
              <a:t>vonatkozik a szerzői jog. </a:t>
            </a:r>
          </a:p>
          <a:p>
            <a:endParaRPr lang="hu-HU" dirty="0"/>
          </a:p>
        </p:txBody>
      </p:sp>
      <p:pic>
        <p:nvPicPr>
          <p:cNvPr id="2050" name="Picture 2" descr="C:\Users\Ádám\AppData\Local\Microsoft\Windows\Temporary Internet Files\Content.IE5\18TTGLTV\MM900236320[1].gif"/>
          <p:cNvPicPr>
            <a:picLocks noChangeAspect="1" noChangeArrowheads="1" noCrop="1"/>
          </p:cNvPicPr>
          <p:nvPr/>
        </p:nvPicPr>
        <p:blipFill>
          <a:blip r:embed="rId2" cstate="print"/>
          <a:srcRect/>
          <a:stretch>
            <a:fillRect/>
          </a:stretch>
        </p:blipFill>
        <p:spPr bwMode="auto">
          <a:xfrm>
            <a:off x="5436096" y="1268760"/>
            <a:ext cx="1246810" cy="1020117"/>
          </a:xfrm>
          <a:prstGeom prst="rect">
            <a:avLst/>
          </a:prstGeom>
          <a:noFill/>
        </p:spPr>
      </p:pic>
      <p:grpSp>
        <p:nvGrpSpPr>
          <p:cNvPr id="2051" name="Group 3"/>
          <p:cNvGrpSpPr>
            <a:grpSpLocks/>
          </p:cNvGrpSpPr>
          <p:nvPr/>
        </p:nvGrpSpPr>
        <p:grpSpPr bwMode="auto">
          <a:xfrm>
            <a:off x="7164288" y="1196752"/>
            <a:ext cx="1682130" cy="1800200"/>
            <a:chOff x="2304" y="1584"/>
            <a:chExt cx="1740" cy="1554"/>
          </a:xfrm>
        </p:grpSpPr>
        <p:sp>
          <p:nvSpPr>
            <p:cNvPr id="2052"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hu-HU"/>
            </a:p>
          </p:txBody>
        </p:sp>
        <p:sp>
          <p:nvSpPr>
            <p:cNvPr id="2053"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hu-HU"/>
            </a:p>
          </p:txBody>
        </p:sp>
        <p:sp>
          <p:nvSpPr>
            <p:cNvPr id="2054"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hu-HU"/>
            </a:p>
          </p:txBody>
        </p:sp>
        <p:sp>
          <p:nvSpPr>
            <p:cNvPr id="2055"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hu-HU"/>
            </a:p>
          </p:txBody>
        </p:sp>
      </p:grpSp>
      <p:pic>
        <p:nvPicPr>
          <p:cNvPr id="2056" name="Picture 8" descr="C:\Users\Ádám\AppData\Local\Microsoft\Windows\Temporary Internet Files\Content.IE5\6ZZKYRRO\MP900091158[1].jpg"/>
          <p:cNvPicPr>
            <a:picLocks noChangeAspect="1" noChangeArrowheads="1"/>
          </p:cNvPicPr>
          <p:nvPr/>
        </p:nvPicPr>
        <p:blipFill>
          <a:blip r:embed="rId3" cstate="print"/>
          <a:srcRect/>
          <a:stretch>
            <a:fillRect/>
          </a:stretch>
        </p:blipFill>
        <p:spPr bwMode="auto">
          <a:xfrm>
            <a:off x="6588224" y="3212976"/>
            <a:ext cx="2374289" cy="1598688"/>
          </a:xfrm>
          <a:prstGeom prst="rect">
            <a:avLst/>
          </a:prstGeom>
          <a:noFill/>
        </p:spPr>
      </p:pic>
      <p:pic>
        <p:nvPicPr>
          <p:cNvPr id="2058" name="Picture 10" descr="C:\Users\Ádám\AppData\Local\Microsoft\Windows\Temporary Internet Files\Content.IE5\V29G03VA\MC900034285[1].wmf"/>
          <p:cNvPicPr>
            <a:picLocks noChangeAspect="1" noChangeArrowheads="1"/>
          </p:cNvPicPr>
          <p:nvPr/>
        </p:nvPicPr>
        <p:blipFill>
          <a:blip r:embed="rId4" cstate="print"/>
          <a:srcRect/>
          <a:stretch>
            <a:fillRect/>
          </a:stretch>
        </p:blipFill>
        <p:spPr bwMode="auto">
          <a:xfrm>
            <a:off x="4932040" y="3717032"/>
            <a:ext cx="1669061" cy="1518469"/>
          </a:xfrm>
          <a:prstGeom prst="rect">
            <a:avLst/>
          </a:prstGeom>
          <a:noFill/>
        </p:spPr>
      </p:pic>
      <p:pic>
        <p:nvPicPr>
          <p:cNvPr id="2060" name="Picture 12" descr="C:\Users\Ádám\AppData\Local\Microsoft\Windows\Temporary Internet Files\Content.IE5\6ZZKYRRO\MM900283497[1].gif"/>
          <p:cNvPicPr>
            <a:picLocks noChangeAspect="1" noChangeArrowheads="1" noCrop="1"/>
          </p:cNvPicPr>
          <p:nvPr/>
        </p:nvPicPr>
        <p:blipFill>
          <a:blip r:embed="rId5" cstate="print"/>
          <a:srcRect/>
          <a:stretch>
            <a:fillRect/>
          </a:stretch>
        </p:blipFill>
        <p:spPr bwMode="auto">
          <a:xfrm>
            <a:off x="5220072" y="5373216"/>
            <a:ext cx="1174229" cy="1103775"/>
          </a:xfrm>
          <a:prstGeom prst="rect">
            <a:avLst/>
          </a:prstGeom>
          <a:noFill/>
        </p:spPr>
      </p:pic>
      <p:pic>
        <p:nvPicPr>
          <p:cNvPr id="1026" name="Picture 2" descr="C:\Users\Ádám\AppData\Local\Microsoft\Windows\Temporary Internet Files\Content.IE5\NON6R6OV\MC900434792[1].png"/>
          <p:cNvPicPr>
            <a:picLocks noChangeAspect="1" noChangeArrowheads="1"/>
          </p:cNvPicPr>
          <p:nvPr/>
        </p:nvPicPr>
        <p:blipFill>
          <a:blip r:embed="rId6" cstate="print"/>
          <a:srcRect/>
          <a:stretch>
            <a:fillRect/>
          </a:stretch>
        </p:blipFill>
        <p:spPr bwMode="auto">
          <a:xfrm>
            <a:off x="6804248" y="4813404"/>
            <a:ext cx="2044596" cy="2044596"/>
          </a:xfrm>
          <a:prstGeom prst="rect">
            <a:avLst/>
          </a:prstGeom>
          <a:noFill/>
        </p:spPr>
      </p:pic>
      <p:pic>
        <p:nvPicPr>
          <p:cNvPr id="1027" name="Picture 3" descr="C:\Users\Ádám\AppData\Local\Microsoft\Windows\Temporary Internet Files\Content.IE5\18TTGLTV\MM900395712[1].gif"/>
          <p:cNvPicPr>
            <a:picLocks noChangeAspect="1" noChangeArrowheads="1" noCrop="1"/>
          </p:cNvPicPr>
          <p:nvPr/>
        </p:nvPicPr>
        <p:blipFill>
          <a:blip r:embed="rId7" cstate="print"/>
          <a:srcRect/>
          <a:stretch>
            <a:fillRect/>
          </a:stretch>
        </p:blipFill>
        <p:spPr bwMode="auto">
          <a:xfrm>
            <a:off x="5076056" y="2420888"/>
            <a:ext cx="1224136" cy="1011243"/>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7" presetClass="entr" presetSubtype="0" fill="hold" nodeType="after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1000"/>
                                        <p:tgtEl>
                                          <p:spTgt spid="2051"/>
                                        </p:tgtEl>
                                      </p:cBhvr>
                                    </p:animEffect>
                                    <p:anim calcmode="lin" valueType="num">
                                      <p:cBhvr>
                                        <p:cTn id="38" dur="1000" fill="hold"/>
                                        <p:tgtEl>
                                          <p:spTgt spid="2051"/>
                                        </p:tgtEl>
                                        <p:attrNameLst>
                                          <p:attrName>ppt_x</p:attrName>
                                        </p:attrNameLst>
                                      </p:cBhvr>
                                      <p:tavLst>
                                        <p:tav tm="0">
                                          <p:val>
                                            <p:strVal val="#ppt_x"/>
                                          </p:val>
                                        </p:tav>
                                        <p:tav tm="100000">
                                          <p:val>
                                            <p:strVal val="#ppt_x"/>
                                          </p:val>
                                        </p:tav>
                                      </p:tavLst>
                                    </p:anim>
                                    <p:anim calcmode="lin" valueType="num">
                                      <p:cBhvr>
                                        <p:cTn id="39" dur="1000" fill="hold"/>
                                        <p:tgtEl>
                                          <p:spTgt spid="2051"/>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7" presetClass="entr" presetSubtype="0" fill="hold" nodeType="after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1000"/>
                                        <p:tgtEl>
                                          <p:spTgt spid="1027"/>
                                        </p:tgtEl>
                                      </p:cBhvr>
                                    </p:animEffect>
                                    <p:anim calcmode="lin" valueType="num">
                                      <p:cBhvr>
                                        <p:cTn id="44" dur="1000" fill="hold"/>
                                        <p:tgtEl>
                                          <p:spTgt spid="1027"/>
                                        </p:tgtEl>
                                        <p:attrNameLst>
                                          <p:attrName>ppt_x</p:attrName>
                                        </p:attrNameLst>
                                      </p:cBhvr>
                                      <p:tavLst>
                                        <p:tav tm="0">
                                          <p:val>
                                            <p:strVal val="#ppt_x"/>
                                          </p:val>
                                        </p:tav>
                                        <p:tav tm="100000">
                                          <p:val>
                                            <p:strVal val="#ppt_x"/>
                                          </p:val>
                                        </p:tav>
                                      </p:tavLst>
                                    </p:anim>
                                    <p:anim calcmode="lin" valueType="num">
                                      <p:cBhvr>
                                        <p:cTn id="4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7" presetClass="entr" presetSubtype="0" fill="hold" nodeType="afterEffect">
                                  <p:stCondLst>
                                    <p:cond delay="0"/>
                                  </p:stCondLst>
                                  <p:childTnLst>
                                    <p:set>
                                      <p:cBhvr>
                                        <p:cTn id="55" dur="1" fill="hold">
                                          <p:stCondLst>
                                            <p:cond delay="0"/>
                                          </p:stCondLst>
                                        </p:cTn>
                                        <p:tgtEl>
                                          <p:spTgt spid="2056"/>
                                        </p:tgtEl>
                                        <p:attrNameLst>
                                          <p:attrName>style.visibility</p:attrName>
                                        </p:attrNameLst>
                                      </p:cBhvr>
                                      <p:to>
                                        <p:strVal val="visible"/>
                                      </p:to>
                                    </p:set>
                                    <p:animEffect transition="in" filter="fade">
                                      <p:cBhvr>
                                        <p:cTn id="56" dur="1000"/>
                                        <p:tgtEl>
                                          <p:spTgt spid="2056"/>
                                        </p:tgtEl>
                                      </p:cBhvr>
                                    </p:animEffect>
                                    <p:anim calcmode="lin" valueType="num">
                                      <p:cBhvr>
                                        <p:cTn id="57" dur="1000" fill="hold"/>
                                        <p:tgtEl>
                                          <p:spTgt spid="2056"/>
                                        </p:tgtEl>
                                        <p:attrNameLst>
                                          <p:attrName>ppt_x</p:attrName>
                                        </p:attrNameLst>
                                      </p:cBhvr>
                                      <p:tavLst>
                                        <p:tav tm="0">
                                          <p:val>
                                            <p:strVal val="#ppt_x"/>
                                          </p:val>
                                        </p:tav>
                                        <p:tav tm="100000">
                                          <p:val>
                                            <p:strVal val="#ppt_x"/>
                                          </p:val>
                                        </p:tav>
                                      </p:tavLst>
                                    </p:anim>
                                    <p:anim calcmode="lin" valueType="num">
                                      <p:cBhvr>
                                        <p:cTn id="58"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1000"/>
                                        <p:tgtEl>
                                          <p:spTgt spid="3">
                                            <p:txEl>
                                              <p:pRg st="5" end="5"/>
                                            </p:txEl>
                                          </p:spTgt>
                                        </p:tgtEl>
                                      </p:cBhvr>
                                    </p:animEffect>
                                    <p:anim calcmode="lin" valueType="num">
                                      <p:cBhvr>
                                        <p:cTn id="6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7" presetClass="entr" presetSubtype="0" fill="hold" nodeType="afterEffect">
                                  <p:stCondLst>
                                    <p:cond delay="0"/>
                                  </p:stCondLst>
                                  <p:childTnLst>
                                    <p:set>
                                      <p:cBhvr>
                                        <p:cTn id="68" dur="1" fill="hold">
                                          <p:stCondLst>
                                            <p:cond delay="0"/>
                                          </p:stCondLst>
                                        </p:cTn>
                                        <p:tgtEl>
                                          <p:spTgt spid="1026"/>
                                        </p:tgtEl>
                                        <p:attrNameLst>
                                          <p:attrName>style.visibility</p:attrName>
                                        </p:attrNameLst>
                                      </p:cBhvr>
                                      <p:to>
                                        <p:strVal val="visible"/>
                                      </p:to>
                                    </p:set>
                                    <p:animEffect transition="in" filter="fade">
                                      <p:cBhvr>
                                        <p:cTn id="69" dur="1000"/>
                                        <p:tgtEl>
                                          <p:spTgt spid="1026"/>
                                        </p:tgtEl>
                                      </p:cBhvr>
                                    </p:animEffect>
                                    <p:anim calcmode="lin" valueType="num">
                                      <p:cBhvr>
                                        <p:cTn id="70" dur="1000" fill="hold"/>
                                        <p:tgtEl>
                                          <p:spTgt spid="1026"/>
                                        </p:tgtEl>
                                        <p:attrNameLst>
                                          <p:attrName>ppt_x</p:attrName>
                                        </p:attrNameLst>
                                      </p:cBhvr>
                                      <p:tavLst>
                                        <p:tav tm="0">
                                          <p:val>
                                            <p:strVal val="#ppt_x"/>
                                          </p:val>
                                        </p:tav>
                                        <p:tav tm="100000">
                                          <p:val>
                                            <p:strVal val="#ppt_x"/>
                                          </p:val>
                                        </p:tav>
                                      </p:tavLst>
                                    </p:anim>
                                    <p:anim calcmode="lin" valueType="num">
                                      <p:cBhvr>
                                        <p:cTn id="71" dur="1000" fill="hold"/>
                                        <p:tgtEl>
                                          <p:spTgt spid="1026"/>
                                        </p:tgtEl>
                                        <p:attrNameLst>
                                          <p:attrName>ppt_y</p:attrName>
                                        </p:attrNameLst>
                                      </p:cBhvr>
                                      <p:tavLst>
                                        <p:tav tm="0">
                                          <p:val>
                                            <p:strVal val="#ppt_y-.1"/>
                                          </p:val>
                                        </p:tav>
                                        <p:tav tm="100000">
                                          <p:val>
                                            <p:strVal val="#ppt_y"/>
                                          </p:val>
                                        </p:tav>
                                      </p:tavLst>
                                    </p:anim>
                                  </p:childTnLst>
                                </p:cTn>
                              </p:par>
                            </p:childTnLst>
                          </p:cTn>
                        </p:par>
                        <p:par>
                          <p:cTn id="72" fill="hold">
                            <p:stCondLst>
                              <p:cond delay="2000"/>
                            </p:stCondLst>
                            <p:childTnLst>
                              <p:par>
                                <p:cTn id="73" presetID="47" presetClass="entr" presetSubtype="0" fill="hold" nodeType="afterEffect">
                                  <p:stCondLst>
                                    <p:cond delay="0"/>
                                  </p:stCondLst>
                                  <p:childTnLst>
                                    <p:set>
                                      <p:cBhvr>
                                        <p:cTn id="74" dur="1" fill="hold">
                                          <p:stCondLst>
                                            <p:cond delay="0"/>
                                          </p:stCondLst>
                                        </p:cTn>
                                        <p:tgtEl>
                                          <p:spTgt spid="2060"/>
                                        </p:tgtEl>
                                        <p:attrNameLst>
                                          <p:attrName>style.visibility</p:attrName>
                                        </p:attrNameLst>
                                      </p:cBhvr>
                                      <p:to>
                                        <p:strVal val="visible"/>
                                      </p:to>
                                    </p:set>
                                    <p:animEffect transition="in" filter="fade">
                                      <p:cBhvr>
                                        <p:cTn id="75" dur="1000"/>
                                        <p:tgtEl>
                                          <p:spTgt spid="2060"/>
                                        </p:tgtEl>
                                      </p:cBhvr>
                                    </p:animEffect>
                                    <p:anim calcmode="lin" valueType="num">
                                      <p:cBhvr>
                                        <p:cTn id="76" dur="1000" fill="hold"/>
                                        <p:tgtEl>
                                          <p:spTgt spid="2060"/>
                                        </p:tgtEl>
                                        <p:attrNameLst>
                                          <p:attrName>ppt_x</p:attrName>
                                        </p:attrNameLst>
                                      </p:cBhvr>
                                      <p:tavLst>
                                        <p:tav tm="0">
                                          <p:val>
                                            <p:strVal val="#ppt_x"/>
                                          </p:val>
                                        </p:tav>
                                        <p:tav tm="100000">
                                          <p:val>
                                            <p:strVal val="#ppt_x"/>
                                          </p:val>
                                        </p:tav>
                                      </p:tavLst>
                                    </p:anim>
                                    <p:anim calcmode="lin" valueType="num">
                                      <p:cBhvr>
                                        <p:cTn id="77"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Effect transition="in" filter="fade">
                                      <p:cBhvr>
                                        <p:cTn id="82" dur="1000"/>
                                        <p:tgtEl>
                                          <p:spTgt spid="3">
                                            <p:txEl>
                                              <p:pRg st="6" end="6"/>
                                            </p:txEl>
                                          </p:spTgt>
                                        </p:tgtEl>
                                      </p:cBhvr>
                                    </p:animEffect>
                                    <p:anim calcmode="lin" valueType="num">
                                      <p:cBhvr>
                                        <p:cTn id="8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47" presetClass="entr" presetSubtype="0" fill="hold" nodeType="afterEffect">
                                  <p:stCondLst>
                                    <p:cond delay="0"/>
                                  </p:stCondLst>
                                  <p:childTnLst>
                                    <p:set>
                                      <p:cBhvr>
                                        <p:cTn id="87" dur="1" fill="hold">
                                          <p:stCondLst>
                                            <p:cond delay="0"/>
                                          </p:stCondLst>
                                        </p:cTn>
                                        <p:tgtEl>
                                          <p:spTgt spid="2058"/>
                                        </p:tgtEl>
                                        <p:attrNameLst>
                                          <p:attrName>style.visibility</p:attrName>
                                        </p:attrNameLst>
                                      </p:cBhvr>
                                      <p:to>
                                        <p:strVal val="visible"/>
                                      </p:to>
                                    </p:set>
                                    <p:animEffect transition="in" filter="fade">
                                      <p:cBhvr>
                                        <p:cTn id="88" dur="1000"/>
                                        <p:tgtEl>
                                          <p:spTgt spid="2058"/>
                                        </p:tgtEl>
                                      </p:cBhvr>
                                    </p:animEffect>
                                    <p:anim calcmode="lin" valueType="num">
                                      <p:cBhvr>
                                        <p:cTn id="89" dur="1000" fill="hold"/>
                                        <p:tgtEl>
                                          <p:spTgt spid="2058"/>
                                        </p:tgtEl>
                                        <p:attrNameLst>
                                          <p:attrName>ppt_x</p:attrName>
                                        </p:attrNameLst>
                                      </p:cBhvr>
                                      <p:tavLst>
                                        <p:tav tm="0">
                                          <p:val>
                                            <p:strVal val="#ppt_x"/>
                                          </p:val>
                                        </p:tav>
                                        <p:tav tm="100000">
                                          <p:val>
                                            <p:strVal val="#ppt_x"/>
                                          </p:val>
                                        </p:tav>
                                      </p:tavLst>
                                    </p:anim>
                                    <p:anim calcmode="lin" valueType="num">
                                      <p:cBhvr>
                                        <p:cTn id="90"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nodeType="clickEffect">
                                  <p:stCondLst>
                                    <p:cond delay="0"/>
                                  </p:stCondLst>
                                  <p:childTnLst>
                                    <p:set>
                                      <p:cBhvr>
                                        <p:cTn id="94" dur="1" fill="hold">
                                          <p:stCondLst>
                                            <p:cond delay="0"/>
                                          </p:stCondLst>
                                        </p:cTn>
                                        <p:tgtEl>
                                          <p:spTgt spid="3">
                                            <p:txEl>
                                              <p:pRg st="7" end="7"/>
                                            </p:txEl>
                                          </p:spTgt>
                                        </p:tgtEl>
                                        <p:attrNameLst>
                                          <p:attrName>style.visibility</p:attrName>
                                        </p:attrNameLst>
                                      </p:cBhvr>
                                      <p:to>
                                        <p:strVal val="visible"/>
                                      </p:to>
                                    </p:set>
                                    <p:animEffect transition="in" filter="fade">
                                      <p:cBhvr>
                                        <p:cTn id="95" dur="1000"/>
                                        <p:tgtEl>
                                          <p:spTgt spid="3">
                                            <p:txEl>
                                              <p:pRg st="7" end="7"/>
                                            </p:txEl>
                                          </p:spTgt>
                                        </p:tgtEl>
                                      </p:cBhvr>
                                    </p:animEffect>
                                    <p:anim calcmode="lin" valueType="num">
                                      <p:cBhvr>
                                        <p:cTn id="9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sz="half" idx="1"/>
          </p:nvPr>
        </p:nvSpPr>
        <p:spPr>
          <a:xfrm>
            <a:off x="179512" y="1268760"/>
            <a:ext cx="4326632" cy="5390059"/>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a:buNone/>
            </a:pPr>
            <a:r>
              <a:rPr lang="hu-HU" dirty="0" smtClean="0"/>
              <a:t>A magyarországi szabályozás egyre inkább védi a szerzői jog tulajdonosait. Ma már akár büntetőjogi felelősségre is lehet vonni a szerzői joggal való visszaélőket. Rendőrségi eljárás, bírósági ügy is lehet következménye a jogtalan felhasználásnak. Az elvárt minimum természetesen a jogok utólagos rendezése, a jogdíjak megfizetése.</a:t>
            </a:r>
          </a:p>
          <a:p>
            <a:pPr>
              <a:buNone/>
            </a:pPr>
            <a:r>
              <a:rPr lang="hu-HU" dirty="0" smtClean="0"/>
              <a:t>Azt tanácsolnám, hogy csak jogtiszta képeket használjanak. Használják saját képeiket, keressenek szabad felhasználású, ingyen felhasználható képeket, ha pedig professzionális képeket szeretnének, akkor vásároljanak fotókat. Ma már nagyon kicsi ráfordítással nagyon jó minőségű képeket lehet vásárolni az Interneten, érdemes körülnézni.</a:t>
            </a:r>
            <a:endParaRPr lang="hu-HU" dirty="0"/>
          </a:p>
        </p:txBody>
      </p:sp>
      <p:pic>
        <p:nvPicPr>
          <p:cNvPr id="5" name="Tartalom helye 4" descr="08_geistiges_Eigentum_by_Antje-Delater_pixelio_1_.jpg"/>
          <p:cNvPicPr>
            <a:picLocks noGrp="1" noChangeAspect="1"/>
          </p:cNvPicPr>
          <p:nvPr>
            <p:ph sz="half" idx="2"/>
          </p:nvPr>
        </p:nvPicPr>
        <p:blipFill>
          <a:blip r:embed="rId2" cstate="print"/>
          <a:stretch>
            <a:fillRect/>
          </a:stretch>
        </p:blipFill>
        <p:spPr>
          <a:xfrm>
            <a:off x="4860032" y="1196752"/>
            <a:ext cx="4027902" cy="3019979"/>
          </a:xfrm>
        </p:spPr>
      </p:pic>
      <p:sp>
        <p:nvSpPr>
          <p:cNvPr id="6" name="Szövegdoboz 5"/>
          <p:cNvSpPr txBox="1"/>
          <p:nvPr/>
        </p:nvSpPr>
        <p:spPr>
          <a:xfrm>
            <a:off x="1259632" y="620688"/>
            <a:ext cx="6120680" cy="369332"/>
          </a:xfrm>
          <a:prstGeom prst="rect">
            <a:avLst/>
          </a:prstGeom>
          <a:noFill/>
        </p:spPr>
        <p:txBody>
          <a:bodyPr wrap="square" rtlCol="0">
            <a:spAutoFit/>
          </a:bodyPr>
          <a:lstStyle/>
          <a:p>
            <a:r>
              <a:rPr lang="hu-HU" dirty="0" smtClean="0"/>
              <a:t>Milyen büntetéssel járhat a szerzőjog figyelmen kívül hagyása?</a:t>
            </a:r>
            <a:endParaRPr lang="hu-HU" dirty="0"/>
          </a:p>
        </p:txBody>
      </p:sp>
      <p:pic>
        <p:nvPicPr>
          <p:cNvPr id="5124" name="Picture 4" descr="C:\Users\Ádám\AppData\Local\Microsoft\Windows\Temporary Internet Files\Content.IE5\18TTGLTV\MC900287175[1].wmf"/>
          <p:cNvPicPr>
            <a:picLocks noChangeAspect="1" noChangeArrowheads="1"/>
          </p:cNvPicPr>
          <p:nvPr/>
        </p:nvPicPr>
        <p:blipFill>
          <a:blip r:embed="rId3" cstate="print"/>
          <a:srcRect/>
          <a:stretch>
            <a:fillRect/>
          </a:stretch>
        </p:blipFill>
        <p:spPr bwMode="auto">
          <a:xfrm>
            <a:off x="7092280" y="4316484"/>
            <a:ext cx="1756461" cy="2349460"/>
          </a:xfrm>
          <a:prstGeom prst="rect">
            <a:avLst/>
          </a:prstGeom>
          <a:noFill/>
        </p:spPr>
      </p:pic>
      <p:pic>
        <p:nvPicPr>
          <p:cNvPr id="2050" name="Picture 2" descr="C:\Users\Ádám\AppData\Local\Microsoft\Windows\Temporary Internet Files\Content.IE5\6ZZKYRRO\MC900441323[1].png"/>
          <p:cNvPicPr>
            <a:picLocks noChangeAspect="1" noChangeArrowheads="1"/>
          </p:cNvPicPr>
          <p:nvPr/>
        </p:nvPicPr>
        <p:blipFill>
          <a:blip r:embed="rId4" cstate="print"/>
          <a:srcRect/>
          <a:stretch>
            <a:fillRect/>
          </a:stretch>
        </p:blipFill>
        <p:spPr bwMode="auto">
          <a:xfrm>
            <a:off x="4860032" y="4509120"/>
            <a:ext cx="2088232" cy="2088232"/>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1000" fill="hold"/>
                                        <p:tgtEl>
                                          <p:spTgt spid="2050"/>
                                        </p:tgtEl>
                                        <p:attrNameLst>
                                          <p:attrName>ppt_w</p:attrName>
                                        </p:attrNameLst>
                                      </p:cBhvr>
                                      <p:tavLst>
                                        <p:tav tm="0">
                                          <p:val>
                                            <p:strVal val="#ppt_w+.3"/>
                                          </p:val>
                                        </p:tav>
                                        <p:tav tm="100000">
                                          <p:val>
                                            <p:strVal val="#ppt_w"/>
                                          </p:val>
                                        </p:tav>
                                      </p:tavLst>
                                    </p:anim>
                                    <p:anim calcmode="lin" valueType="num">
                                      <p:cBhvr>
                                        <p:cTn id="20" dur="1000" fill="hold"/>
                                        <p:tgtEl>
                                          <p:spTgt spid="2050"/>
                                        </p:tgtEl>
                                        <p:attrNameLst>
                                          <p:attrName>ppt_h</p:attrName>
                                        </p:attrNameLst>
                                      </p:cBhvr>
                                      <p:tavLst>
                                        <p:tav tm="0">
                                          <p:val>
                                            <p:strVal val="#ppt_h"/>
                                          </p:val>
                                        </p:tav>
                                        <p:tav tm="100000">
                                          <p:val>
                                            <p:strVal val="#ppt_h"/>
                                          </p:val>
                                        </p:tav>
                                      </p:tavLst>
                                    </p:anim>
                                    <p:animEffect transition="in" filter="fade">
                                      <p:cBhvr>
                                        <p:cTn id="21" dur="1000"/>
                                        <p:tgtEl>
                                          <p:spTgt spid="2050"/>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p:cTn id="25" dur="1000" fill="hold"/>
                                        <p:tgtEl>
                                          <p:spTgt spid="5124"/>
                                        </p:tgtEl>
                                        <p:attrNameLst>
                                          <p:attrName>ppt_w</p:attrName>
                                        </p:attrNameLst>
                                      </p:cBhvr>
                                      <p:tavLst>
                                        <p:tav tm="0">
                                          <p:val>
                                            <p:strVal val="#ppt_w+.3"/>
                                          </p:val>
                                        </p:tav>
                                        <p:tav tm="100000">
                                          <p:val>
                                            <p:strVal val="#ppt_w"/>
                                          </p:val>
                                        </p:tav>
                                      </p:tavLst>
                                    </p:anim>
                                    <p:anim calcmode="lin" valueType="num">
                                      <p:cBhvr>
                                        <p:cTn id="26" dur="1000" fill="hold"/>
                                        <p:tgtEl>
                                          <p:spTgt spid="5124"/>
                                        </p:tgtEl>
                                        <p:attrNameLst>
                                          <p:attrName>ppt_h</p:attrName>
                                        </p:attrNameLst>
                                      </p:cBhvr>
                                      <p:tavLst>
                                        <p:tav tm="0">
                                          <p:val>
                                            <p:strVal val="#ppt_h"/>
                                          </p:val>
                                        </p:tav>
                                        <p:tav tm="100000">
                                          <p:val>
                                            <p:strVal val="#ppt_h"/>
                                          </p:val>
                                        </p:tav>
                                      </p:tavLst>
                                    </p:anim>
                                    <p:animEffect transition="in" filter="fade">
                                      <p:cBhvr>
                                        <p:cTn id="27" dur="1000"/>
                                        <p:tgtEl>
                                          <p:spTgt spid="5124"/>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bg/>
                                          </p:spTgt>
                                        </p:tgtEl>
                                        <p:attrNameLst>
                                          <p:attrName>style.visibility</p:attrName>
                                        </p:attrNameLst>
                                      </p:cBhvr>
                                      <p:to>
                                        <p:strVal val="visible"/>
                                      </p:to>
                                    </p:set>
                                    <p:anim calcmode="lin" valueType="num">
                                      <p:cBhvr>
                                        <p:cTn id="31" dur="1000" fill="hold"/>
                                        <p:tgtEl>
                                          <p:spTgt spid="3">
                                            <p:bg/>
                                          </p:spTgt>
                                        </p:tgtEl>
                                        <p:attrNameLst>
                                          <p:attrName>ppt_w</p:attrName>
                                        </p:attrNameLst>
                                      </p:cBhvr>
                                      <p:tavLst>
                                        <p:tav tm="0">
                                          <p:val>
                                            <p:strVal val="#ppt_w+.3"/>
                                          </p:val>
                                        </p:tav>
                                        <p:tav tm="100000">
                                          <p:val>
                                            <p:strVal val="#ppt_w"/>
                                          </p:val>
                                        </p:tav>
                                      </p:tavLst>
                                    </p:anim>
                                    <p:anim calcmode="lin" valueType="num">
                                      <p:cBhvr>
                                        <p:cTn id="32" dur="1000" fill="hold"/>
                                        <p:tgtEl>
                                          <p:spTgt spid="3">
                                            <p:bg/>
                                          </p:spTgt>
                                        </p:tgtEl>
                                        <p:attrNameLst>
                                          <p:attrName>ppt_h</p:attrName>
                                        </p:attrNameLst>
                                      </p:cBhvr>
                                      <p:tavLst>
                                        <p:tav tm="0">
                                          <p:val>
                                            <p:strVal val="#ppt_h"/>
                                          </p:val>
                                        </p:tav>
                                        <p:tav tm="100000">
                                          <p:val>
                                            <p:strVal val="#ppt_h"/>
                                          </p:val>
                                        </p:tav>
                                      </p:tavLst>
                                    </p:anim>
                                    <p:animEffect transition="in" filter="fade">
                                      <p:cBhvr>
                                        <p:cTn id="33" dur="1000"/>
                                        <p:tgtEl>
                                          <p:spTgt spid="3">
                                            <p:bg/>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p:cTn id="3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0" end="0"/>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p:cTn id="4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Személyes adatok</a:t>
            </a:r>
            <a:endParaRPr lang="hu-HU" dirty="0"/>
          </a:p>
        </p:txBody>
      </p:sp>
      <p:sp>
        <p:nvSpPr>
          <p:cNvPr id="3" name="Tartalom helye 2"/>
          <p:cNvSpPr>
            <a:spLocks noGrp="1"/>
          </p:cNvSpPr>
          <p:nvPr>
            <p:ph sz="half" idx="1"/>
          </p:nvPr>
        </p:nvSpPr>
        <p:spPr>
          <a:xfrm>
            <a:off x="179512" y="2924944"/>
            <a:ext cx="4392488" cy="36004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7500" lnSpcReduction="20000"/>
          </a:bodyPr>
          <a:lstStyle/>
          <a:p>
            <a:pPr>
              <a:lnSpc>
                <a:spcPct val="90000"/>
              </a:lnSpc>
              <a:buNone/>
            </a:pPr>
            <a:r>
              <a:rPr lang="hu-HU" cap="small" dirty="0" smtClean="0"/>
              <a:t>Általános jellemzés:</a:t>
            </a:r>
          </a:p>
          <a:p>
            <a:pPr>
              <a:lnSpc>
                <a:spcPct val="90000"/>
              </a:lnSpc>
            </a:pPr>
            <a:r>
              <a:rPr lang="hu-HU" dirty="0" smtClean="0"/>
              <a:t>Nyilvános, elvileg bárki számára hozzáférhető</a:t>
            </a:r>
          </a:p>
          <a:p>
            <a:pPr>
              <a:lnSpc>
                <a:spcPct val="90000"/>
              </a:lnSpc>
            </a:pPr>
            <a:r>
              <a:rPr lang="hu-HU" dirty="0" smtClean="0"/>
              <a:t>Nincs tekintettel országhatárokra</a:t>
            </a:r>
          </a:p>
          <a:p>
            <a:pPr>
              <a:lnSpc>
                <a:spcPct val="90000"/>
              </a:lnSpc>
            </a:pPr>
            <a:r>
              <a:rPr lang="hu-HU" dirty="0" smtClean="0"/>
              <a:t>Adatvédelmi, adatbiztonsági szempontból igen sérülékeny</a:t>
            </a:r>
          </a:p>
          <a:p>
            <a:pPr>
              <a:lnSpc>
                <a:spcPct val="90000"/>
              </a:lnSpc>
            </a:pPr>
            <a:r>
              <a:rPr lang="hu-HU" dirty="0" smtClean="0"/>
              <a:t>Olyan információk, adatok érhetők el általa, amelyek ellenőrizetlen forrásból származnak</a:t>
            </a:r>
          </a:p>
          <a:p>
            <a:pPr>
              <a:lnSpc>
                <a:spcPct val="90000"/>
              </a:lnSpc>
            </a:pPr>
            <a:r>
              <a:rPr lang="hu-HU" dirty="0" smtClean="0"/>
              <a:t>Jogsértő cselekmények elkövetésére széles teret enged</a:t>
            </a:r>
            <a:endParaRPr lang="en-US" dirty="0" smtClean="0"/>
          </a:p>
        </p:txBody>
      </p:sp>
      <p:sp>
        <p:nvSpPr>
          <p:cNvPr id="4" name="Tartalom helye 3"/>
          <p:cNvSpPr>
            <a:spLocks noGrp="1"/>
          </p:cNvSpPr>
          <p:nvPr>
            <p:ph sz="half" idx="2"/>
          </p:nvPr>
        </p:nvSpPr>
        <p:spPr>
          <a:xfrm>
            <a:off x="4860032" y="2924944"/>
            <a:ext cx="4032448" cy="36004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7500" lnSpcReduction="20000"/>
          </a:bodyPr>
          <a:lstStyle/>
          <a:p>
            <a:pPr>
              <a:buNone/>
            </a:pPr>
            <a:r>
              <a:rPr lang="hu-HU" cap="small" dirty="0" smtClean="0"/>
              <a:t>Védendő adatok köre:</a:t>
            </a:r>
          </a:p>
          <a:p>
            <a:r>
              <a:rPr lang="hu-HU" dirty="0" smtClean="0"/>
              <a:t>Jelszavak, belépési kódok </a:t>
            </a:r>
          </a:p>
          <a:p>
            <a:r>
              <a:rPr lang="hu-HU" dirty="0" smtClean="0"/>
              <a:t>IP cím</a:t>
            </a:r>
          </a:p>
          <a:p>
            <a:r>
              <a:rPr lang="hu-HU" dirty="0" smtClean="0"/>
              <a:t>Látogatott lapok közötti kapcsolat</a:t>
            </a:r>
          </a:p>
          <a:p>
            <a:r>
              <a:rPr lang="hu-HU" dirty="0" smtClean="0"/>
              <a:t>A lapok böngészésének időtartama</a:t>
            </a:r>
          </a:p>
          <a:p>
            <a:r>
              <a:rPr lang="hu-HU" dirty="0" smtClean="0"/>
              <a:t>E-mail</a:t>
            </a:r>
          </a:p>
          <a:p>
            <a:r>
              <a:rPr lang="hu-HU" dirty="0" smtClean="0"/>
              <a:t>Telefonszám</a:t>
            </a:r>
          </a:p>
          <a:p>
            <a:r>
              <a:rPr lang="hu-HU" dirty="0" smtClean="0"/>
              <a:t>Bankszámla</a:t>
            </a:r>
          </a:p>
          <a:p>
            <a:r>
              <a:rPr lang="hu-HU" dirty="0" smtClean="0"/>
              <a:t>Képek, Aláírás (képe) </a:t>
            </a:r>
            <a:endParaRPr lang="en-US" dirty="0" smtClean="0"/>
          </a:p>
          <a:p>
            <a:endParaRPr lang="hu-HU" dirty="0"/>
          </a:p>
        </p:txBody>
      </p:sp>
      <p:sp>
        <p:nvSpPr>
          <p:cNvPr id="5" name="Szövegdoboz 4"/>
          <p:cNvSpPr txBox="1"/>
          <p:nvPr/>
        </p:nvSpPr>
        <p:spPr>
          <a:xfrm>
            <a:off x="107504" y="1268760"/>
            <a:ext cx="8784976" cy="147732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cap="small" dirty="0" smtClean="0"/>
              <a:t>Bevezetés:</a:t>
            </a:r>
          </a:p>
          <a:p>
            <a:r>
              <a:rPr lang="hu-HU" dirty="0" smtClean="0"/>
              <a:t>Nagyon vigyáznunk kell arra, hogy milyen személyes adatot hol és kivel közlünk a világhálón. Manapság az interneten gyorsan terjedő információcsere miatt, ha valamit egyszer már közzé tettünk az interneten, azt visszavonni szinte lehetetlen. Ezért a személyes adatok védelménél inkább a megelőzősen van a hangsúly.</a:t>
            </a:r>
            <a:endParaRPr lang="hu-HU"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1000" fill="hold"/>
                                        <p:tgtEl>
                                          <p:spTgt spid="3">
                                            <p:bg/>
                                          </p:spTgt>
                                        </p:tgtEl>
                                        <p:attrNameLst>
                                          <p:attrName>ppt_w</p:attrName>
                                        </p:attrNameLst>
                                      </p:cBhvr>
                                      <p:tavLst>
                                        <p:tav tm="0">
                                          <p:val>
                                            <p:strVal val="#ppt_w+.3"/>
                                          </p:val>
                                        </p:tav>
                                        <p:tav tm="100000">
                                          <p:val>
                                            <p:strVal val="#ppt_w"/>
                                          </p:val>
                                        </p:tav>
                                      </p:tavLst>
                                    </p:anim>
                                    <p:anim calcmode="lin" valueType="num">
                                      <p:cBhvr>
                                        <p:cTn id="14" dur="1000" fill="hold"/>
                                        <p:tgtEl>
                                          <p:spTgt spid="3">
                                            <p:bg/>
                                          </p:spTgt>
                                        </p:tgtEl>
                                        <p:attrNameLst>
                                          <p:attrName>ppt_h</p:attrName>
                                        </p:attrNameLst>
                                      </p:cBhvr>
                                      <p:tavLst>
                                        <p:tav tm="0">
                                          <p:val>
                                            <p:strVal val="#ppt_h"/>
                                          </p:val>
                                        </p:tav>
                                        <p:tav tm="100000">
                                          <p:val>
                                            <p:strVal val="#ppt_h"/>
                                          </p:val>
                                        </p:tav>
                                      </p:tavLst>
                                    </p:anim>
                                    <p:animEffect transition="in" filter="fade">
                                      <p:cBhvr>
                                        <p:cTn id="15" dur="1000"/>
                                        <p:tgtEl>
                                          <p:spTgt spid="3">
                                            <p:bg/>
                                          </p:spTgt>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2" end="2"/>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3" end="3"/>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4" end="4"/>
                                            </p:tx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5" end="5"/>
                                            </p:txEl>
                                          </p:spTgt>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4">
                                            <p:bg/>
                                          </p:spTgt>
                                        </p:tgtEl>
                                        <p:attrNameLst>
                                          <p:attrName>style.visibility</p:attrName>
                                        </p:attrNameLst>
                                      </p:cBhvr>
                                      <p:to>
                                        <p:strVal val="visible"/>
                                      </p:to>
                                    </p:set>
                                    <p:anim calcmode="lin" valueType="num">
                                      <p:cBhvr>
                                        <p:cTn id="55" dur="1000" fill="hold"/>
                                        <p:tgtEl>
                                          <p:spTgt spid="4">
                                            <p:bg/>
                                          </p:spTgt>
                                        </p:tgtEl>
                                        <p:attrNameLst>
                                          <p:attrName>ppt_w</p:attrName>
                                        </p:attrNameLst>
                                      </p:cBhvr>
                                      <p:tavLst>
                                        <p:tav tm="0">
                                          <p:val>
                                            <p:strVal val="#ppt_w+.3"/>
                                          </p:val>
                                        </p:tav>
                                        <p:tav tm="100000">
                                          <p:val>
                                            <p:strVal val="#ppt_w"/>
                                          </p:val>
                                        </p:tav>
                                      </p:tavLst>
                                    </p:anim>
                                    <p:anim calcmode="lin" valueType="num">
                                      <p:cBhvr>
                                        <p:cTn id="56" dur="1000" fill="hold"/>
                                        <p:tgtEl>
                                          <p:spTgt spid="4">
                                            <p:bg/>
                                          </p:spTgt>
                                        </p:tgtEl>
                                        <p:attrNameLst>
                                          <p:attrName>ppt_h</p:attrName>
                                        </p:attrNameLst>
                                      </p:cBhvr>
                                      <p:tavLst>
                                        <p:tav tm="0">
                                          <p:val>
                                            <p:strVal val="#ppt_h"/>
                                          </p:val>
                                        </p:tav>
                                        <p:tav tm="100000">
                                          <p:val>
                                            <p:strVal val="#ppt_h"/>
                                          </p:val>
                                        </p:tav>
                                      </p:tavLst>
                                    </p:anim>
                                    <p:animEffect transition="in" filter="fade">
                                      <p:cBhvr>
                                        <p:cTn id="57" dur="1000"/>
                                        <p:tgtEl>
                                          <p:spTgt spid="4">
                                            <p:bg/>
                                          </p:spTgt>
                                        </p:tgtEl>
                                      </p:cBhvr>
                                    </p:animEffect>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 calcmode="lin" valueType="num">
                                      <p:cBhvr>
                                        <p:cTn id="61"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62"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63" dur="1000"/>
                                        <p:tgtEl>
                                          <p:spTgt spid="4">
                                            <p:txEl>
                                              <p:pRg st="0" end="0"/>
                                            </p:txEl>
                                          </p:spTgt>
                                        </p:tgtEl>
                                      </p:cBhvr>
                                    </p:animEffect>
                                  </p:childTnLst>
                                </p:cTn>
                              </p:par>
                            </p:childTnLst>
                          </p:cTn>
                        </p:par>
                        <p:par>
                          <p:cTn id="64" fill="hold">
                            <p:stCondLst>
                              <p:cond delay="10000"/>
                            </p:stCondLst>
                            <p:childTnLst>
                              <p:par>
                                <p:cTn id="65" presetID="50" presetClass="entr" presetSubtype="0" decel="100000" fill="hold" grpId="0" nodeType="afterEffect">
                                  <p:stCondLst>
                                    <p:cond delay="0"/>
                                  </p:stCondLst>
                                  <p:childTnLst>
                                    <p:set>
                                      <p:cBhvr>
                                        <p:cTn id="66" dur="1" fill="hold">
                                          <p:stCondLst>
                                            <p:cond delay="0"/>
                                          </p:stCondLst>
                                        </p:cTn>
                                        <p:tgtEl>
                                          <p:spTgt spid="4">
                                            <p:txEl>
                                              <p:pRg st="1" end="1"/>
                                            </p:txEl>
                                          </p:spTgt>
                                        </p:tgtEl>
                                        <p:attrNameLst>
                                          <p:attrName>style.visibility</p:attrName>
                                        </p:attrNameLst>
                                      </p:cBhvr>
                                      <p:to>
                                        <p:strVal val="visible"/>
                                      </p:to>
                                    </p:set>
                                    <p:anim calcmode="lin" valueType="num">
                                      <p:cBhvr>
                                        <p:cTn id="67"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6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69" dur="1000"/>
                                        <p:tgtEl>
                                          <p:spTgt spid="4">
                                            <p:txEl>
                                              <p:pRg st="1" end="1"/>
                                            </p:txEl>
                                          </p:spTgt>
                                        </p:tgtEl>
                                      </p:cBhvr>
                                    </p:animEffect>
                                  </p:childTnLst>
                                </p:cTn>
                              </p:par>
                            </p:childTnLst>
                          </p:cTn>
                        </p:par>
                        <p:par>
                          <p:cTn id="70" fill="hold">
                            <p:stCondLst>
                              <p:cond delay="11000"/>
                            </p:stCondLst>
                            <p:childTnLst>
                              <p:par>
                                <p:cTn id="71" presetID="50" presetClass="entr" presetSubtype="0" decel="100000" fill="hold" grpId="0" nodeType="afterEffect">
                                  <p:stCondLst>
                                    <p:cond delay="0"/>
                                  </p:stCondLst>
                                  <p:childTnLst>
                                    <p:set>
                                      <p:cBhvr>
                                        <p:cTn id="72" dur="1" fill="hold">
                                          <p:stCondLst>
                                            <p:cond delay="0"/>
                                          </p:stCondLst>
                                        </p:cTn>
                                        <p:tgtEl>
                                          <p:spTgt spid="4">
                                            <p:txEl>
                                              <p:pRg st="2" end="2"/>
                                            </p:txEl>
                                          </p:spTgt>
                                        </p:tgtEl>
                                        <p:attrNameLst>
                                          <p:attrName>style.visibility</p:attrName>
                                        </p:attrNameLst>
                                      </p:cBhvr>
                                      <p:to>
                                        <p:strVal val="visible"/>
                                      </p:to>
                                    </p:set>
                                    <p:anim calcmode="lin" valueType="num">
                                      <p:cBhvr>
                                        <p:cTn id="73"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74"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75" dur="1000"/>
                                        <p:tgtEl>
                                          <p:spTgt spid="4">
                                            <p:txEl>
                                              <p:pRg st="2" end="2"/>
                                            </p:txEl>
                                          </p:spTgt>
                                        </p:tgtEl>
                                      </p:cBhvr>
                                    </p:animEffect>
                                  </p:childTnLst>
                                </p:cTn>
                              </p:par>
                            </p:childTnLst>
                          </p:cTn>
                        </p:par>
                        <p:par>
                          <p:cTn id="76" fill="hold">
                            <p:stCondLst>
                              <p:cond delay="12000"/>
                            </p:stCondLst>
                            <p:childTnLst>
                              <p:par>
                                <p:cTn id="77" presetID="50" presetClass="entr" presetSubtype="0" decel="100000" fill="hold" grpId="0" nodeType="after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 calcmode="lin" valueType="num">
                                      <p:cBhvr>
                                        <p:cTn id="79"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80"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81" dur="1000"/>
                                        <p:tgtEl>
                                          <p:spTgt spid="4">
                                            <p:txEl>
                                              <p:pRg st="3" end="3"/>
                                            </p:txEl>
                                          </p:spTgt>
                                        </p:tgtEl>
                                      </p:cBhvr>
                                    </p:animEffect>
                                  </p:childTnLst>
                                </p:cTn>
                              </p:par>
                            </p:childTnLst>
                          </p:cTn>
                        </p:par>
                        <p:par>
                          <p:cTn id="82" fill="hold">
                            <p:stCondLst>
                              <p:cond delay="13000"/>
                            </p:stCondLst>
                            <p:childTnLst>
                              <p:par>
                                <p:cTn id="83" presetID="50" presetClass="entr" presetSubtype="0" decel="100000" fill="hold" grpId="0" nodeType="after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anim calcmode="lin" valueType="num">
                                      <p:cBhvr>
                                        <p:cTn id="85" dur="1000" fill="hold"/>
                                        <p:tgtEl>
                                          <p:spTgt spid="4">
                                            <p:txEl>
                                              <p:pRg st="4" end="4"/>
                                            </p:txEl>
                                          </p:spTgt>
                                        </p:tgtEl>
                                        <p:attrNameLst>
                                          <p:attrName>ppt_w</p:attrName>
                                        </p:attrNameLst>
                                      </p:cBhvr>
                                      <p:tavLst>
                                        <p:tav tm="0">
                                          <p:val>
                                            <p:strVal val="#ppt_w+.3"/>
                                          </p:val>
                                        </p:tav>
                                        <p:tav tm="100000">
                                          <p:val>
                                            <p:strVal val="#ppt_w"/>
                                          </p:val>
                                        </p:tav>
                                      </p:tavLst>
                                    </p:anim>
                                    <p:anim calcmode="lin" valueType="num">
                                      <p:cBhvr>
                                        <p:cTn id="8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87" dur="1000"/>
                                        <p:tgtEl>
                                          <p:spTgt spid="4">
                                            <p:txEl>
                                              <p:pRg st="4" end="4"/>
                                            </p:txEl>
                                          </p:spTgt>
                                        </p:tgtEl>
                                      </p:cBhvr>
                                    </p:animEffect>
                                  </p:childTnLst>
                                </p:cTn>
                              </p:par>
                            </p:childTnLst>
                          </p:cTn>
                        </p:par>
                        <p:par>
                          <p:cTn id="88" fill="hold">
                            <p:stCondLst>
                              <p:cond delay="14000"/>
                            </p:stCondLst>
                            <p:childTnLst>
                              <p:par>
                                <p:cTn id="89" presetID="50" presetClass="entr" presetSubtype="0" decel="100000" fill="hold" grpId="0" nodeType="afterEffect">
                                  <p:stCondLst>
                                    <p:cond delay="0"/>
                                  </p:stCondLst>
                                  <p:childTnLst>
                                    <p:set>
                                      <p:cBhvr>
                                        <p:cTn id="90" dur="1" fill="hold">
                                          <p:stCondLst>
                                            <p:cond delay="0"/>
                                          </p:stCondLst>
                                        </p:cTn>
                                        <p:tgtEl>
                                          <p:spTgt spid="4">
                                            <p:txEl>
                                              <p:pRg st="5" end="5"/>
                                            </p:txEl>
                                          </p:spTgt>
                                        </p:tgtEl>
                                        <p:attrNameLst>
                                          <p:attrName>style.visibility</p:attrName>
                                        </p:attrNameLst>
                                      </p:cBhvr>
                                      <p:to>
                                        <p:strVal val="visible"/>
                                      </p:to>
                                    </p:set>
                                    <p:anim calcmode="lin" valueType="num">
                                      <p:cBhvr>
                                        <p:cTn id="91" dur="1000" fill="hold"/>
                                        <p:tgtEl>
                                          <p:spTgt spid="4">
                                            <p:txEl>
                                              <p:pRg st="5" end="5"/>
                                            </p:txEl>
                                          </p:spTgt>
                                        </p:tgtEl>
                                        <p:attrNameLst>
                                          <p:attrName>ppt_w</p:attrName>
                                        </p:attrNameLst>
                                      </p:cBhvr>
                                      <p:tavLst>
                                        <p:tav tm="0">
                                          <p:val>
                                            <p:strVal val="#ppt_w+.3"/>
                                          </p:val>
                                        </p:tav>
                                        <p:tav tm="100000">
                                          <p:val>
                                            <p:strVal val="#ppt_w"/>
                                          </p:val>
                                        </p:tav>
                                      </p:tavLst>
                                    </p:anim>
                                    <p:anim calcmode="lin" valueType="num">
                                      <p:cBhvr>
                                        <p:cTn id="9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93" dur="1000"/>
                                        <p:tgtEl>
                                          <p:spTgt spid="4">
                                            <p:txEl>
                                              <p:pRg st="5" end="5"/>
                                            </p:txEl>
                                          </p:spTgt>
                                        </p:tgtEl>
                                      </p:cBhvr>
                                    </p:animEffect>
                                  </p:childTnLst>
                                </p:cTn>
                              </p:par>
                            </p:childTnLst>
                          </p:cTn>
                        </p:par>
                        <p:par>
                          <p:cTn id="94" fill="hold">
                            <p:stCondLst>
                              <p:cond delay="15000"/>
                            </p:stCondLst>
                            <p:childTnLst>
                              <p:par>
                                <p:cTn id="95" presetID="50" presetClass="entr" presetSubtype="0" decel="100000" fill="hold" grpId="0" nodeType="afterEffect">
                                  <p:stCondLst>
                                    <p:cond delay="0"/>
                                  </p:stCondLst>
                                  <p:childTnLst>
                                    <p:set>
                                      <p:cBhvr>
                                        <p:cTn id="96" dur="1" fill="hold">
                                          <p:stCondLst>
                                            <p:cond delay="0"/>
                                          </p:stCondLst>
                                        </p:cTn>
                                        <p:tgtEl>
                                          <p:spTgt spid="4">
                                            <p:txEl>
                                              <p:pRg st="6" end="6"/>
                                            </p:txEl>
                                          </p:spTgt>
                                        </p:tgtEl>
                                        <p:attrNameLst>
                                          <p:attrName>style.visibility</p:attrName>
                                        </p:attrNameLst>
                                      </p:cBhvr>
                                      <p:to>
                                        <p:strVal val="visible"/>
                                      </p:to>
                                    </p:set>
                                    <p:anim calcmode="lin" valueType="num">
                                      <p:cBhvr>
                                        <p:cTn id="97" dur="1000" fill="hold"/>
                                        <p:tgtEl>
                                          <p:spTgt spid="4">
                                            <p:txEl>
                                              <p:pRg st="6" end="6"/>
                                            </p:txEl>
                                          </p:spTgt>
                                        </p:tgtEl>
                                        <p:attrNameLst>
                                          <p:attrName>ppt_w</p:attrName>
                                        </p:attrNameLst>
                                      </p:cBhvr>
                                      <p:tavLst>
                                        <p:tav tm="0">
                                          <p:val>
                                            <p:strVal val="#ppt_w+.3"/>
                                          </p:val>
                                        </p:tav>
                                        <p:tav tm="100000">
                                          <p:val>
                                            <p:strVal val="#ppt_w"/>
                                          </p:val>
                                        </p:tav>
                                      </p:tavLst>
                                    </p:anim>
                                    <p:anim calcmode="lin" valueType="num">
                                      <p:cBhvr>
                                        <p:cTn id="98"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99" dur="1000"/>
                                        <p:tgtEl>
                                          <p:spTgt spid="4">
                                            <p:txEl>
                                              <p:pRg st="6" end="6"/>
                                            </p:txEl>
                                          </p:spTgt>
                                        </p:tgtEl>
                                      </p:cBhvr>
                                    </p:animEffect>
                                  </p:childTnLst>
                                </p:cTn>
                              </p:par>
                            </p:childTnLst>
                          </p:cTn>
                        </p:par>
                        <p:par>
                          <p:cTn id="100" fill="hold">
                            <p:stCondLst>
                              <p:cond delay="16000"/>
                            </p:stCondLst>
                            <p:childTnLst>
                              <p:par>
                                <p:cTn id="101" presetID="50" presetClass="entr" presetSubtype="0" decel="100000" fill="hold" grpId="0" nodeType="after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p:cTn id="103" dur="1000" fill="hold"/>
                                        <p:tgtEl>
                                          <p:spTgt spid="4">
                                            <p:txEl>
                                              <p:pRg st="7" end="7"/>
                                            </p:txEl>
                                          </p:spTgt>
                                        </p:tgtEl>
                                        <p:attrNameLst>
                                          <p:attrName>ppt_w</p:attrName>
                                        </p:attrNameLst>
                                      </p:cBhvr>
                                      <p:tavLst>
                                        <p:tav tm="0">
                                          <p:val>
                                            <p:strVal val="#ppt_w+.3"/>
                                          </p:val>
                                        </p:tav>
                                        <p:tav tm="100000">
                                          <p:val>
                                            <p:strVal val="#ppt_w"/>
                                          </p:val>
                                        </p:tav>
                                      </p:tavLst>
                                    </p:anim>
                                    <p:anim calcmode="lin" valueType="num">
                                      <p:cBhvr>
                                        <p:cTn id="104"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105" dur="1000"/>
                                        <p:tgtEl>
                                          <p:spTgt spid="4">
                                            <p:txEl>
                                              <p:pRg st="7" end="7"/>
                                            </p:txEl>
                                          </p:spTgt>
                                        </p:tgtEl>
                                      </p:cBhvr>
                                    </p:animEffect>
                                  </p:childTnLst>
                                </p:cTn>
                              </p:par>
                            </p:childTnLst>
                          </p:cTn>
                        </p:par>
                        <p:par>
                          <p:cTn id="106" fill="hold">
                            <p:stCondLst>
                              <p:cond delay="17000"/>
                            </p:stCondLst>
                            <p:childTnLst>
                              <p:par>
                                <p:cTn id="107" presetID="50" presetClass="entr" presetSubtype="0" decel="100000" fill="hold" grpId="0" nodeType="afterEffect">
                                  <p:stCondLst>
                                    <p:cond delay="0"/>
                                  </p:stCondLst>
                                  <p:childTnLst>
                                    <p:set>
                                      <p:cBhvr>
                                        <p:cTn id="108" dur="1" fill="hold">
                                          <p:stCondLst>
                                            <p:cond delay="0"/>
                                          </p:stCondLst>
                                        </p:cTn>
                                        <p:tgtEl>
                                          <p:spTgt spid="4">
                                            <p:txEl>
                                              <p:pRg st="8" end="8"/>
                                            </p:txEl>
                                          </p:spTgt>
                                        </p:tgtEl>
                                        <p:attrNameLst>
                                          <p:attrName>style.visibility</p:attrName>
                                        </p:attrNameLst>
                                      </p:cBhvr>
                                      <p:to>
                                        <p:strVal val="visible"/>
                                      </p:to>
                                    </p:set>
                                    <p:anim calcmode="lin" valueType="num">
                                      <p:cBhvr>
                                        <p:cTn id="109" dur="1000" fill="hold"/>
                                        <p:tgtEl>
                                          <p:spTgt spid="4">
                                            <p:txEl>
                                              <p:pRg st="8" end="8"/>
                                            </p:txEl>
                                          </p:spTgt>
                                        </p:tgtEl>
                                        <p:attrNameLst>
                                          <p:attrName>ppt_w</p:attrName>
                                        </p:attrNameLst>
                                      </p:cBhvr>
                                      <p:tavLst>
                                        <p:tav tm="0">
                                          <p:val>
                                            <p:strVal val="#ppt_w+.3"/>
                                          </p:val>
                                        </p:tav>
                                        <p:tav tm="100000">
                                          <p:val>
                                            <p:strVal val="#ppt_w"/>
                                          </p:val>
                                        </p:tav>
                                      </p:tavLst>
                                    </p:anim>
                                    <p:anim calcmode="lin" valueType="num">
                                      <p:cBhvr>
                                        <p:cTn id="110"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111"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31640" y="476672"/>
            <a:ext cx="5904656" cy="576064"/>
          </a:xfrm>
        </p:spPr>
        <p:txBody>
          <a:bodyPr>
            <a:noAutofit/>
          </a:bodyPr>
          <a:lstStyle/>
          <a:p>
            <a:r>
              <a:rPr lang="hu-HU" sz="1600" dirty="0" smtClean="0"/>
              <a:t>Hogyan védhetjük meg a személyes adatainkat az illetéktelenek elől?</a:t>
            </a:r>
            <a:endParaRPr lang="hu-HU" sz="1600" dirty="0"/>
          </a:p>
        </p:txBody>
      </p:sp>
      <p:sp>
        <p:nvSpPr>
          <p:cNvPr id="4" name="Tartalom helye 3"/>
          <p:cNvSpPr>
            <a:spLocks noGrp="1"/>
          </p:cNvSpPr>
          <p:nvPr>
            <p:ph sz="half" idx="2"/>
          </p:nvPr>
        </p:nvSpPr>
        <p:spPr>
          <a:xfrm>
            <a:off x="4067944" y="1268760"/>
            <a:ext cx="4824536" cy="3888432"/>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55000" lnSpcReduction="20000"/>
          </a:bodyPr>
          <a:lstStyle/>
          <a:p>
            <a:pPr fontAlgn="base">
              <a:buNone/>
            </a:pPr>
            <a:r>
              <a:rPr lang="hu-HU" sz="3300" b="1" cap="small" dirty="0" smtClean="0"/>
              <a:t>A </a:t>
            </a:r>
            <a:r>
              <a:rPr lang="hu-HU" sz="3300" b="1" cap="small" dirty="0" err="1" smtClean="0"/>
              <a:t>gyorsítótár</a:t>
            </a:r>
            <a:r>
              <a:rPr lang="hu-HU" sz="3300" b="1" cap="small" dirty="0" smtClean="0"/>
              <a:t> kiürítése</a:t>
            </a:r>
            <a:r>
              <a:rPr lang="hu-HU" sz="3300" cap="small" dirty="0" smtClean="0"/>
              <a:t>. </a:t>
            </a:r>
          </a:p>
          <a:p>
            <a:pPr fontAlgn="base">
              <a:buNone/>
            </a:pPr>
            <a:r>
              <a:rPr lang="hu-HU" sz="3300" dirty="0" smtClean="0"/>
              <a:t>	A böngészési bejegyzések veszélyt jelentenek a személyes adatok biztonsága szempontjából. A személyes adatok védelme érdekében minden böngészési befejezését követően törölje az előzményeket.</a:t>
            </a:r>
          </a:p>
          <a:p>
            <a:pPr fontAlgn="base">
              <a:buNone/>
            </a:pPr>
            <a:r>
              <a:rPr lang="hu-HU" sz="3300" b="1" cap="small" dirty="0" smtClean="0"/>
              <a:t>A szükségtelen sütik elutasítása</a:t>
            </a:r>
            <a:r>
              <a:rPr lang="hu-HU" sz="3300" cap="small" dirty="0" smtClean="0"/>
              <a:t>. </a:t>
            </a:r>
          </a:p>
          <a:p>
            <a:pPr fontAlgn="base">
              <a:buNone/>
            </a:pPr>
            <a:r>
              <a:rPr lang="hu-HU" sz="3300" dirty="0" smtClean="0"/>
              <a:t>	Állítsa be úgy a </a:t>
            </a:r>
            <a:r>
              <a:rPr lang="hu-HU" sz="3300" dirty="0" err="1" smtClean="0"/>
              <a:t>webböngészőt</a:t>
            </a:r>
            <a:r>
              <a:rPr lang="hu-HU" sz="3300" dirty="0" smtClean="0"/>
              <a:t>, hogy figyelmeztesse, amikor egy webhely sütit próbál küldeni. Így elháríthatja azoknak a </a:t>
            </a:r>
            <a:r>
              <a:rPr lang="hu-HU" sz="3300" dirty="0" err="1" smtClean="0"/>
              <a:t>webhelyeknek</a:t>
            </a:r>
            <a:r>
              <a:rPr lang="hu-HU" sz="3300" dirty="0" smtClean="0"/>
              <a:t> </a:t>
            </a:r>
            <a:r>
              <a:rPr lang="hu-HU" sz="3300" dirty="0" err="1" smtClean="0"/>
              <a:t>a</a:t>
            </a:r>
            <a:r>
              <a:rPr lang="hu-HU" sz="3300" dirty="0" smtClean="0"/>
              <a:t> sütijeit, amelyeken névtelenül kíván barangolni. A sütikkel kapcsolatos beállításra rendszerint a böngésző </a:t>
            </a:r>
            <a:r>
              <a:rPr lang="hu-HU" sz="3300" dirty="0" err="1" smtClean="0"/>
              <a:t>internetbeállításainak</a:t>
            </a:r>
            <a:r>
              <a:rPr lang="hu-HU" sz="3300" dirty="0" smtClean="0"/>
              <a:t> „adatvédelem” vagy „biztonság” szakaszában nyílik lehetőség.</a:t>
            </a:r>
          </a:p>
        </p:txBody>
      </p:sp>
      <p:sp>
        <p:nvSpPr>
          <p:cNvPr id="5" name="Tartalom helye 2"/>
          <p:cNvSpPr txBox="1">
            <a:spLocks/>
          </p:cNvSpPr>
          <p:nvPr/>
        </p:nvSpPr>
        <p:spPr>
          <a:xfrm>
            <a:off x="1475656" y="5301208"/>
            <a:ext cx="7416824" cy="1401019"/>
          </a:xfrm>
          <a:prstGeom prst="rect">
            <a:avLst/>
          </a:prstGeom>
          <a:solidFill>
            <a:srgbClr val="92D050"/>
          </a:solid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1700" b="0" i="0" u="none" strike="noStrike" kern="1200" cap="none" spc="0" normalizeH="0" baseline="0" noProof="0" dirty="0" smtClean="0">
                <a:ln>
                  <a:noFill/>
                </a:ln>
                <a:solidFill>
                  <a:schemeClr val="tx1"/>
                </a:solidFill>
                <a:effectLst/>
                <a:uLnTx/>
                <a:uFillTx/>
                <a:latin typeface="+mn-lt"/>
                <a:ea typeface="+mn-ea"/>
                <a:cs typeface="+mn-cs"/>
              </a:rPr>
              <a:t>	Tisztázzuk a fogalmat:</a:t>
            </a:r>
          </a:p>
          <a:p>
            <a:pPr marL="342900" indent="-342900">
              <a:spcBef>
                <a:spcPct val="20000"/>
              </a:spcBef>
              <a:defRPr/>
            </a:pPr>
            <a:r>
              <a:rPr lang="hu-HU" sz="1700" b="1" dirty="0" smtClean="0"/>
              <a:t>	</a:t>
            </a:r>
            <a:r>
              <a:rPr lang="hu-HU" sz="1700" dirty="0" smtClean="0"/>
              <a:t>Sütik (</a:t>
            </a:r>
            <a:r>
              <a:rPr lang="hu-HU" sz="1700" dirty="0" err="1" smtClean="0"/>
              <a:t>cookie-k</a:t>
            </a:r>
            <a:r>
              <a:rPr lang="hu-HU" sz="1700" dirty="0" smtClean="0"/>
              <a:t>): A </a:t>
            </a:r>
            <a:r>
              <a:rPr lang="hu-HU" sz="1700" dirty="0" err="1" smtClean="0"/>
              <a:t>webhelyek</a:t>
            </a:r>
            <a:r>
              <a:rPr lang="hu-HU" sz="1700" dirty="0" smtClean="0"/>
              <a:t> </a:t>
            </a:r>
            <a:r>
              <a:rPr lang="hu-HU" sz="1700" dirty="0" err="1" smtClean="0"/>
              <a:t>a</a:t>
            </a:r>
            <a:r>
              <a:rPr lang="hu-HU" sz="1700" dirty="0" smtClean="0"/>
              <a:t> </a:t>
            </a:r>
            <a:r>
              <a:rPr lang="hu-HU" sz="1700" dirty="0" err="1" smtClean="0"/>
              <a:t>cookie-k</a:t>
            </a:r>
            <a:r>
              <a:rPr lang="hu-HU" sz="1700" dirty="0" smtClean="0"/>
              <a:t> használatával információkat gyűjtenek a webhely használatával kapcsolatban. A </a:t>
            </a:r>
            <a:r>
              <a:rPr lang="hu-HU" sz="1700" dirty="0" err="1" smtClean="0"/>
              <a:t>cookie-k</a:t>
            </a:r>
            <a:r>
              <a:rPr lang="hu-HU" sz="1700" dirty="0" smtClean="0"/>
              <a:t> lehetővé teszik, hogy ne kelljen minden alkalommal bejelentkeznie, amikor felkeresi a </a:t>
            </a:r>
            <a:r>
              <a:rPr lang="hu-HU" sz="1700" dirty="0" err="1" smtClean="0"/>
              <a:t>webhelyet</a:t>
            </a:r>
            <a:r>
              <a:rPr lang="hu-HU" sz="1700" dirty="0" smtClean="0"/>
              <a:t>. Egyes </a:t>
            </a:r>
            <a:r>
              <a:rPr lang="hu-HU" sz="1700" dirty="0" err="1" smtClean="0"/>
              <a:t>cookie-k</a:t>
            </a:r>
            <a:r>
              <a:rPr lang="hu-HU" sz="1700" dirty="0" smtClean="0"/>
              <a:t> azonban – például a szalagreklámok által mentettek – veszélyeztethetik személyes adatainak biztonságát a felkeresett </a:t>
            </a:r>
            <a:r>
              <a:rPr lang="hu-HU" sz="1700" dirty="0" err="1" smtClean="0"/>
              <a:t>webhelyek</a:t>
            </a:r>
            <a:r>
              <a:rPr lang="hu-HU" sz="1700" dirty="0" smtClean="0"/>
              <a:t> nyomon követésével.</a:t>
            </a:r>
          </a:p>
          <a:p>
            <a:pPr marL="342900" indent="-342900">
              <a:spcBef>
                <a:spcPct val="20000"/>
              </a:spcBef>
              <a:defRPr/>
            </a:pPr>
            <a:endParaRPr lang="hu-HU" sz="17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u-HU"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u-H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7" descr="C:\Users\Ádám\AppData\Local\Microsoft\Windows\Temporary Internet Files\Content.IE5\V29G03VA\MC900254096[1].wmf"/>
          <p:cNvPicPr>
            <a:picLocks noChangeAspect="1" noChangeArrowheads="1"/>
          </p:cNvPicPr>
          <p:nvPr/>
        </p:nvPicPr>
        <p:blipFill>
          <a:blip r:embed="rId2" cstate="print"/>
          <a:srcRect/>
          <a:stretch>
            <a:fillRect/>
          </a:stretch>
        </p:blipFill>
        <p:spPr bwMode="auto">
          <a:xfrm>
            <a:off x="107504" y="5157192"/>
            <a:ext cx="1813255" cy="1601114"/>
          </a:xfrm>
          <a:prstGeom prst="rect">
            <a:avLst/>
          </a:prstGeom>
          <a:noFill/>
        </p:spPr>
      </p:pic>
      <p:pic>
        <p:nvPicPr>
          <p:cNvPr id="1027" name="Picture 3" descr="H:\Az internet veszélyei\Cookiek_torlese_FF-3.jpg"/>
          <p:cNvPicPr>
            <a:picLocks noChangeAspect="1" noChangeArrowheads="1"/>
          </p:cNvPicPr>
          <p:nvPr/>
        </p:nvPicPr>
        <p:blipFill>
          <a:blip r:embed="rId3" cstate="print"/>
          <a:srcRect/>
          <a:stretch>
            <a:fillRect/>
          </a:stretch>
        </p:blipFill>
        <p:spPr bwMode="auto">
          <a:xfrm>
            <a:off x="179512" y="1268760"/>
            <a:ext cx="3707904" cy="3813542"/>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 calcmode="lin" valueType="num">
                                      <p:cBhvr>
                                        <p:cTn id="18" dur="1000" fill="hold"/>
                                        <p:tgtEl>
                                          <p:spTgt spid="1027"/>
                                        </p:tgtEl>
                                        <p:attrNameLst>
                                          <p:attrName>ppt_w</p:attrName>
                                        </p:attrNameLst>
                                      </p:cBhvr>
                                      <p:tavLst>
                                        <p:tav tm="0">
                                          <p:val>
                                            <p:strVal val="#ppt_w+.3"/>
                                          </p:val>
                                        </p:tav>
                                        <p:tav tm="100000">
                                          <p:val>
                                            <p:strVal val="#ppt_w"/>
                                          </p:val>
                                        </p:tav>
                                      </p:tavLst>
                                    </p:anim>
                                    <p:anim calcmode="lin" valueType="num">
                                      <p:cBhvr>
                                        <p:cTn id="19" dur="1000" fill="hold"/>
                                        <p:tgtEl>
                                          <p:spTgt spid="1027"/>
                                        </p:tgtEl>
                                        <p:attrNameLst>
                                          <p:attrName>ppt_h</p:attrName>
                                        </p:attrNameLst>
                                      </p:cBhvr>
                                      <p:tavLst>
                                        <p:tav tm="0">
                                          <p:val>
                                            <p:strVal val="#ppt_h"/>
                                          </p:val>
                                        </p:tav>
                                        <p:tav tm="100000">
                                          <p:val>
                                            <p:strVal val="#ppt_h"/>
                                          </p:val>
                                        </p:tav>
                                      </p:tavLst>
                                    </p:anim>
                                    <p:animEffect transition="in" filter="fade">
                                      <p:cBhvr>
                                        <p:cTn id="20" dur="1000"/>
                                        <p:tgtEl>
                                          <p:spTgt spid="1027"/>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p:cTn id="24" dur="1000" fill="hold"/>
                                        <p:tgtEl>
                                          <p:spTgt spid="4">
                                            <p:bg/>
                                          </p:spTgt>
                                        </p:tgtEl>
                                        <p:attrNameLst>
                                          <p:attrName>ppt_w</p:attrName>
                                        </p:attrNameLst>
                                      </p:cBhvr>
                                      <p:tavLst>
                                        <p:tav tm="0">
                                          <p:val>
                                            <p:strVal val="#ppt_w+.3"/>
                                          </p:val>
                                        </p:tav>
                                        <p:tav tm="100000">
                                          <p:val>
                                            <p:strVal val="#ppt_w"/>
                                          </p:val>
                                        </p:tav>
                                      </p:tavLst>
                                    </p:anim>
                                    <p:anim calcmode="lin" valueType="num">
                                      <p:cBhvr>
                                        <p:cTn id="25" dur="1000" fill="hold"/>
                                        <p:tgtEl>
                                          <p:spTgt spid="4">
                                            <p:bg/>
                                          </p:spTgt>
                                        </p:tgtEl>
                                        <p:attrNameLst>
                                          <p:attrName>ppt_h</p:attrName>
                                        </p:attrNameLst>
                                      </p:cBhvr>
                                      <p:tavLst>
                                        <p:tav tm="0">
                                          <p:val>
                                            <p:strVal val="#ppt_h"/>
                                          </p:val>
                                        </p:tav>
                                        <p:tav tm="100000">
                                          <p:val>
                                            <p:strVal val="#ppt_h"/>
                                          </p:val>
                                        </p:tav>
                                      </p:tavLst>
                                    </p:anim>
                                    <p:animEffect transition="in" filter="fade">
                                      <p:cBhvr>
                                        <p:cTn id="26" dur="1000"/>
                                        <p:tgtEl>
                                          <p:spTgt spid="4">
                                            <p:bg/>
                                          </p:spTgt>
                                        </p:tgtEl>
                                      </p:cBhvr>
                                    </p:animEffect>
                                  </p:childTnLst>
                                </p:cTn>
                              </p:par>
                            </p:childTnLst>
                          </p:cTn>
                        </p:par>
                        <p:par>
                          <p:cTn id="27" fill="hold">
                            <p:stCondLst>
                              <p:cond delay="3000"/>
                            </p:stCondLst>
                            <p:childTnLst>
                              <p:par>
                                <p:cTn id="28" presetID="50" presetClass="entr" presetSubtype="0" decel="100000"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4">
                                            <p:txEl>
                                              <p:pRg st="0" end="0"/>
                                            </p:txEl>
                                          </p:spTgt>
                                        </p:tgtEl>
                                      </p:cBhvr>
                                    </p:animEffect>
                                  </p:childTnLst>
                                </p:cTn>
                              </p:par>
                            </p:childTnLst>
                          </p:cTn>
                        </p:par>
                        <p:par>
                          <p:cTn id="33" fill="hold">
                            <p:stCondLst>
                              <p:cond delay="4000"/>
                            </p:stCondLst>
                            <p:childTnLst>
                              <p:par>
                                <p:cTn id="34" presetID="50" presetClass="entr" presetSubtype="0" decel="100000"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p:cTn id="36"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37"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4">
                                            <p:txEl>
                                              <p:pRg st="1" end="1"/>
                                            </p:txEl>
                                          </p:spTgt>
                                        </p:tgtEl>
                                      </p:cBhvr>
                                    </p:animEffect>
                                  </p:childTnLst>
                                </p:cTn>
                              </p:par>
                            </p:childTnLst>
                          </p:cTn>
                        </p:par>
                        <p:par>
                          <p:cTn id="39" fill="hold">
                            <p:stCondLst>
                              <p:cond delay="5000"/>
                            </p:stCondLst>
                            <p:childTnLst>
                              <p:par>
                                <p:cTn id="40" presetID="50" presetClass="entr" presetSubtype="0" decel="100000" fill="hold" grpId="0"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1000" fill="hold"/>
                                        <p:tgtEl>
                                          <p:spTgt spid="4">
                                            <p:txEl>
                                              <p:pRg st="2" end="2"/>
                                            </p:txEl>
                                          </p:spTgt>
                                        </p:tgtEl>
                                        <p:attrNameLst>
                                          <p:attrName>ppt_w</p:attrName>
                                        </p:attrNameLst>
                                      </p:cBhvr>
                                      <p:tavLst>
                                        <p:tav tm="0">
                                          <p:val>
                                            <p:strVal val="#ppt_w+.3"/>
                                          </p:val>
                                        </p:tav>
                                        <p:tav tm="100000">
                                          <p:val>
                                            <p:strVal val="#ppt_w"/>
                                          </p:val>
                                        </p:tav>
                                      </p:tavLst>
                                    </p:anim>
                                    <p:anim calcmode="lin" valueType="num">
                                      <p:cBhvr>
                                        <p:cTn id="43"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2" end="2"/>
                                            </p:txEl>
                                          </p:spTgt>
                                        </p:tgtEl>
                                      </p:cBhvr>
                                    </p:animEffect>
                                  </p:childTnLst>
                                </p:cTn>
                              </p:par>
                            </p:childTnLst>
                          </p:cTn>
                        </p:par>
                        <p:par>
                          <p:cTn id="45" fill="hold">
                            <p:stCondLst>
                              <p:cond delay="6000"/>
                            </p:stCondLst>
                            <p:childTnLst>
                              <p:par>
                                <p:cTn id="46" presetID="50" presetClass="entr" presetSubtype="0" decel="100000" fill="hold" grpId="0" nodeType="after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p:cTn id="48"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4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5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Ádám\AppData\Local\Microsoft\Windows\Temporary Internet Files\Content.IE5\V29G03VA\MC900411266[1].wmf"/>
          <p:cNvPicPr>
            <a:picLocks noChangeAspect="1" noChangeArrowheads="1"/>
          </p:cNvPicPr>
          <p:nvPr/>
        </p:nvPicPr>
        <p:blipFill>
          <a:blip r:embed="rId2" cstate="print"/>
          <a:srcRect/>
          <a:stretch>
            <a:fillRect/>
          </a:stretch>
        </p:blipFill>
        <p:spPr bwMode="auto">
          <a:xfrm>
            <a:off x="5796136" y="1700808"/>
            <a:ext cx="3119602" cy="2939279"/>
          </a:xfrm>
          <a:prstGeom prst="rect">
            <a:avLst/>
          </a:prstGeom>
          <a:noFill/>
        </p:spPr>
      </p:pic>
      <p:sp>
        <p:nvSpPr>
          <p:cNvPr id="2" name="Cím 1"/>
          <p:cNvSpPr>
            <a:spLocks noGrp="1"/>
          </p:cNvSpPr>
          <p:nvPr>
            <p:ph type="title"/>
          </p:nvPr>
        </p:nvSpPr>
        <p:spPr>
          <a:xfrm>
            <a:off x="1331640" y="476672"/>
            <a:ext cx="5976664" cy="576064"/>
          </a:xfrm>
        </p:spPr>
        <p:txBody>
          <a:bodyPr>
            <a:noAutofit/>
          </a:bodyPr>
          <a:lstStyle/>
          <a:p>
            <a:r>
              <a:rPr lang="hu-HU" sz="1600" dirty="0" smtClean="0"/>
              <a:t>Hogyan védhetjük meg a személyes adatainkat az illetéktelenek elől?</a:t>
            </a:r>
            <a:endParaRPr lang="hu-HU" sz="1600" dirty="0"/>
          </a:p>
        </p:txBody>
      </p:sp>
      <p:sp>
        <p:nvSpPr>
          <p:cNvPr id="3" name="Tartalom helye 2"/>
          <p:cNvSpPr>
            <a:spLocks noGrp="1"/>
          </p:cNvSpPr>
          <p:nvPr>
            <p:ph sz="half" idx="1"/>
          </p:nvPr>
        </p:nvSpPr>
        <p:spPr>
          <a:xfrm>
            <a:off x="251520" y="1268760"/>
            <a:ext cx="5400600" cy="3960441"/>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62500" lnSpcReduction="20000"/>
          </a:bodyPr>
          <a:lstStyle/>
          <a:p>
            <a:pPr fontAlgn="base">
              <a:buNone/>
            </a:pPr>
            <a:r>
              <a:rPr lang="hu-HU" b="1" cap="small" dirty="0" err="1" smtClean="0"/>
              <a:t>Anonimizáló</a:t>
            </a:r>
            <a:r>
              <a:rPr lang="hu-HU" b="1" cap="small" dirty="0" smtClean="0"/>
              <a:t> szoftverek használata</a:t>
            </a:r>
            <a:r>
              <a:rPr lang="hu-HU" cap="small" dirty="0" smtClean="0"/>
              <a:t>. </a:t>
            </a:r>
            <a:r>
              <a:rPr lang="hu-HU" dirty="0" smtClean="0"/>
              <a:t>Az </a:t>
            </a:r>
            <a:r>
              <a:rPr lang="hu-HU" dirty="0" err="1" smtClean="0"/>
              <a:t>anonimizáló</a:t>
            </a:r>
            <a:r>
              <a:rPr lang="hu-HU" dirty="0" smtClean="0"/>
              <a:t> szoftverek az IP-cím elrejtésével és a személyes adatok elrejtésével követhetetlenné teszik az internetes műveleteket</a:t>
            </a:r>
          </a:p>
          <a:p>
            <a:pPr fontAlgn="base">
              <a:buNone/>
            </a:pPr>
            <a:r>
              <a:rPr lang="hu-HU" b="1" cap="small" dirty="0" smtClean="0"/>
              <a:t>Az e-mail cím elrejtése</a:t>
            </a:r>
            <a:r>
              <a:rPr lang="hu-HU" cap="small" dirty="0" smtClean="0"/>
              <a:t>. </a:t>
            </a:r>
          </a:p>
          <a:p>
            <a:pPr fontAlgn="base">
              <a:buNone/>
            </a:pPr>
            <a:r>
              <a:rPr lang="hu-HU" dirty="0" smtClean="0"/>
              <a:t>	Az anonim levéltovábbítók ingyenes számítógépes szolgáltatásként vehetők igénybe, ha a felhasználó a neve vagy e-mail címe felfedése nélkül kíván üzenetet küldeni.</a:t>
            </a:r>
          </a:p>
          <a:p>
            <a:pPr fontAlgn="base">
              <a:buNone/>
            </a:pPr>
            <a:r>
              <a:rPr lang="hu-HU" b="1" cap="small" dirty="0" smtClean="0"/>
              <a:t>Az adatvédelmi szabályzatok elolvasása</a:t>
            </a:r>
            <a:r>
              <a:rPr lang="hu-HU" cap="small" dirty="0" smtClean="0"/>
              <a:t>.</a:t>
            </a:r>
          </a:p>
          <a:p>
            <a:pPr fontAlgn="base">
              <a:buNone/>
            </a:pPr>
            <a:r>
              <a:rPr lang="hu-HU" dirty="0" smtClean="0"/>
              <a:t>	Amikor regisztrál egy </a:t>
            </a:r>
            <a:r>
              <a:rPr lang="hu-HU" dirty="0" err="1" smtClean="0"/>
              <a:t>webhelyen</a:t>
            </a:r>
            <a:r>
              <a:rPr lang="hu-HU" dirty="0" smtClean="0"/>
              <a:t> ellenőrizze a webhely adatvédelmi szabályzatában, hogyan fogják kezelni az adatait. Soha ne regisztráljon olyan </a:t>
            </a:r>
            <a:r>
              <a:rPr lang="hu-HU" dirty="0" err="1" smtClean="0"/>
              <a:t>webhelyeken</a:t>
            </a:r>
            <a:r>
              <a:rPr lang="hu-HU" dirty="0" smtClean="0"/>
              <a:t>, amelyek nem rendelkeznek világosan megfogalmazott adatvédelmi szabályzattal.</a:t>
            </a:r>
          </a:p>
          <a:p>
            <a:endParaRPr lang="hu-HU" dirty="0"/>
          </a:p>
        </p:txBody>
      </p:sp>
      <p:sp>
        <p:nvSpPr>
          <p:cNvPr id="5" name="Tartalom helye 2"/>
          <p:cNvSpPr txBox="1">
            <a:spLocks/>
          </p:cNvSpPr>
          <p:nvPr/>
        </p:nvSpPr>
        <p:spPr>
          <a:xfrm>
            <a:off x="1475656" y="5301208"/>
            <a:ext cx="7416824" cy="1401019"/>
          </a:xfrm>
          <a:prstGeom prst="rect">
            <a:avLst/>
          </a:prstGeom>
          <a:solidFill>
            <a:srgbClr val="92D050"/>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u-HU" sz="2200" b="0" i="0" u="none" strike="noStrike" kern="1200" cap="none" spc="0" normalizeH="0" baseline="0" noProof="0" dirty="0" smtClean="0">
                <a:ln>
                  <a:noFill/>
                </a:ln>
                <a:solidFill>
                  <a:schemeClr val="tx1"/>
                </a:solidFill>
                <a:effectLst/>
                <a:uLnTx/>
                <a:uFillTx/>
                <a:latin typeface="+mn-lt"/>
                <a:ea typeface="+mn-ea"/>
                <a:cs typeface="+mn-cs"/>
              </a:rPr>
              <a:t>	Tisztázzuk a fogalmat:</a:t>
            </a:r>
          </a:p>
          <a:p>
            <a:pPr marL="342900" indent="-342900">
              <a:spcBef>
                <a:spcPct val="20000"/>
              </a:spcBef>
              <a:defRPr/>
            </a:pPr>
            <a:r>
              <a:rPr lang="hu-HU" sz="2200" b="1" dirty="0" smtClean="0"/>
              <a:t>	</a:t>
            </a:r>
            <a:r>
              <a:rPr lang="hu-HU" sz="2200" dirty="0" smtClean="0"/>
              <a:t>Az IP-cím az adott számítógépet a világhálón azonosító egyedi száma.</a:t>
            </a:r>
          </a:p>
        </p:txBody>
      </p:sp>
      <p:pic>
        <p:nvPicPr>
          <p:cNvPr id="6" name="Picture 7" descr="C:\Users\Ádám\AppData\Local\Microsoft\Windows\Temporary Internet Files\Content.IE5\V29G03VA\MC900254096[1].wmf"/>
          <p:cNvPicPr>
            <a:picLocks noChangeAspect="1" noChangeArrowheads="1"/>
          </p:cNvPicPr>
          <p:nvPr/>
        </p:nvPicPr>
        <p:blipFill>
          <a:blip r:embed="rId3" cstate="print"/>
          <a:srcRect/>
          <a:stretch>
            <a:fillRect/>
          </a:stretch>
        </p:blipFill>
        <p:spPr bwMode="auto">
          <a:xfrm>
            <a:off x="107504" y="5256886"/>
            <a:ext cx="1813255" cy="1601114"/>
          </a:xfrm>
          <a:prstGeom prst="rect">
            <a:avLst/>
          </a:prstGeom>
          <a:noFill/>
        </p:spPr>
      </p:pic>
      <p:pic>
        <p:nvPicPr>
          <p:cNvPr id="2050" name="Picture 2" descr="C:\Users\Ádám\AppData\Local\Microsoft\Windows\Temporary Internet Files\Content.IE5\V29G03VA\MM900395737[2].gif"/>
          <p:cNvPicPr>
            <a:picLocks noChangeAspect="1" noChangeArrowheads="1" noCrop="1"/>
          </p:cNvPicPr>
          <p:nvPr/>
        </p:nvPicPr>
        <p:blipFill>
          <a:blip r:embed="rId4" cstate="print"/>
          <a:srcRect/>
          <a:stretch>
            <a:fillRect/>
          </a:stretch>
        </p:blipFill>
        <p:spPr bwMode="auto">
          <a:xfrm>
            <a:off x="6588224" y="2420888"/>
            <a:ext cx="1278319" cy="1420355"/>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3"/>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checkerboard(across)">
                                      <p:cBhvr>
                                        <p:cTn id="19" dur="500"/>
                                        <p:tgtEl>
                                          <p:spTgt spid="2051"/>
                                        </p:tgtEl>
                                      </p:cBhvr>
                                    </p:animEffect>
                                  </p:childTnLst>
                                </p:cTn>
                              </p:par>
                              <p:par>
                                <p:cTn id="20" presetID="5"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heckerboard(across)">
                                      <p:cBhvr>
                                        <p:cTn id="22" dur="500"/>
                                        <p:tgtEl>
                                          <p:spTgt spid="2050"/>
                                        </p:tgtEl>
                                      </p:cBhvr>
                                    </p:animEffect>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3">
                                            <p:bg/>
                                          </p:spTgt>
                                        </p:tgtEl>
                                        <p:attrNameLst>
                                          <p:attrName>style.visibility</p:attrName>
                                        </p:attrNameLst>
                                      </p:cBhvr>
                                      <p:to>
                                        <p:strVal val="visible"/>
                                      </p:to>
                                    </p:set>
                                    <p:animEffect transition="in" filter="blinds(horizontal)">
                                      <p:cBhvr>
                                        <p:cTn id="26" dur="500"/>
                                        <p:tgtEl>
                                          <p:spTgt spid="3">
                                            <p:bg/>
                                          </p:spTgt>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linds(horizontal)">
                                      <p:cBhvr>
                                        <p:cTn id="30" dur="500"/>
                                        <p:tgtEl>
                                          <p:spTgt spid="3">
                                            <p:txEl>
                                              <p:pRg st="0" end="0"/>
                                            </p:txEl>
                                          </p:spTgt>
                                        </p:tgtEl>
                                      </p:cBhvr>
                                    </p:animEffect>
                                  </p:childTnLst>
                                </p:cTn>
                              </p:par>
                            </p:childTnLst>
                          </p:cTn>
                        </p:par>
                        <p:par>
                          <p:cTn id="31" fill="hold">
                            <p:stCondLst>
                              <p:cond delay="3500"/>
                            </p:stCondLst>
                            <p:childTnLst>
                              <p:par>
                                <p:cTn id="32" presetID="3" presetClass="entr" presetSubtype="10" fill="hold" grpId="0" nodeType="after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linds(horizontal)">
                                      <p:cBhvr>
                                        <p:cTn id="34" dur="500"/>
                                        <p:tgtEl>
                                          <p:spTgt spid="3">
                                            <p:txEl>
                                              <p:pRg st="1" end="1"/>
                                            </p:txEl>
                                          </p:spTgt>
                                        </p:tgtEl>
                                      </p:cBhvr>
                                    </p:animEffect>
                                  </p:childTnLst>
                                </p:cTn>
                              </p:par>
                            </p:childTnLst>
                          </p:cTn>
                        </p:par>
                        <p:par>
                          <p:cTn id="35" fill="hold">
                            <p:stCondLst>
                              <p:cond delay="4000"/>
                            </p:stCondLst>
                            <p:childTnLst>
                              <p:par>
                                <p:cTn id="36" presetID="3" presetClass="entr" presetSubtype="1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linds(horizontal)">
                                      <p:cBhvr>
                                        <p:cTn id="38" dur="500"/>
                                        <p:tgtEl>
                                          <p:spTgt spid="3">
                                            <p:txEl>
                                              <p:pRg st="2" end="2"/>
                                            </p:txEl>
                                          </p:spTgt>
                                        </p:tgtEl>
                                      </p:cBhvr>
                                    </p:animEffect>
                                  </p:childTnLst>
                                </p:cTn>
                              </p:par>
                            </p:childTnLst>
                          </p:cTn>
                        </p:par>
                        <p:par>
                          <p:cTn id="39" fill="hold">
                            <p:stCondLst>
                              <p:cond delay="4500"/>
                            </p:stCondLst>
                            <p:childTnLst>
                              <p:par>
                                <p:cTn id="40" presetID="3" presetClass="entr" presetSubtype="1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childTnLst>
                          </p:cTn>
                        </p:par>
                        <p:par>
                          <p:cTn id="43" fill="hold">
                            <p:stCondLst>
                              <p:cond delay="5000"/>
                            </p:stCondLst>
                            <p:childTnLst>
                              <p:par>
                                <p:cTn id="44" presetID="3" presetClass="entr" presetSubtype="10"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blinds(horizontal)">
                                      <p:cBhvr>
                                        <p:cTn id="4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Önellenőrzés III.</a:t>
            </a:r>
            <a:endParaRPr lang="hu-HU" dirty="0"/>
          </a:p>
        </p:txBody>
      </p:sp>
      <p:sp>
        <p:nvSpPr>
          <p:cNvPr id="3" name="Tartalom helye 2"/>
          <p:cNvSpPr>
            <a:spLocks noGrp="1"/>
          </p:cNvSpPr>
          <p:nvPr>
            <p:ph sz="half" idx="1"/>
          </p:nvPr>
        </p:nvSpPr>
        <p:spPr>
          <a:xfrm>
            <a:off x="457200" y="1196752"/>
            <a:ext cx="8363272" cy="5544616"/>
          </a:xfrm>
        </p:spPr>
        <p:txBody>
          <a:bodyPr>
            <a:normAutofit lnSpcReduction="10000"/>
          </a:bodyPr>
          <a:lstStyle/>
          <a:p>
            <a:pPr>
              <a:spcBef>
                <a:spcPts val="0"/>
              </a:spcBef>
              <a:buNone/>
            </a:pPr>
            <a:r>
              <a:rPr lang="hu-HU" sz="1900" dirty="0" smtClean="0"/>
              <a:t>A © jelentése Copyright, azaz szabadon felhasználható.</a:t>
            </a:r>
          </a:p>
          <a:p>
            <a:pPr>
              <a:spcBef>
                <a:spcPts val="0"/>
              </a:spcBef>
              <a:buNone/>
            </a:pPr>
            <a:r>
              <a:rPr lang="hu-HU" sz="1900" dirty="0" smtClean="0"/>
              <a:t>	Igaz </a:t>
            </a:r>
          </a:p>
          <a:p>
            <a:pPr>
              <a:spcBef>
                <a:spcPts val="0"/>
              </a:spcBef>
              <a:buNone/>
            </a:pPr>
            <a:r>
              <a:rPr lang="hu-HU" sz="1900" dirty="0" smtClean="0"/>
              <a:t>	Hamis</a:t>
            </a:r>
          </a:p>
          <a:p>
            <a:pPr>
              <a:spcBef>
                <a:spcPts val="1200"/>
              </a:spcBef>
              <a:buNone/>
            </a:pPr>
            <a:r>
              <a:rPr lang="hu-HU" sz="1900" dirty="0" smtClean="0"/>
              <a:t>A szerzői jog a szerző haláláig tart.</a:t>
            </a:r>
          </a:p>
          <a:p>
            <a:pPr>
              <a:spcBef>
                <a:spcPts val="0"/>
              </a:spcBef>
              <a:buNone/>
            </a:pPr>
            <a:r>
              <a:rPr lang="hu-HU" sz="1900" dirty="0" smtClean="0"/>
              <a:t>	Igaz</a:t>
            </a:r>
          </a:p>
          <a:p>
            <a:pPr>
              <a:spcBef>
                <a:spcPts val="0"/>
              </a:spcBef>
              <a:buNone/>
            </a:pPr>
            <a:r>
              <a:rPr lang="hu-HU" sz="1900" dirty="0" smtClean="0"/>
              <a:t>	Hamis</a:t>
            </a:r>
          </a:p>
          <a:p>
            <a:pPr>
              <a:spcBef>
                <a:spcPts val="1200"/>
              </a:spcBef>
              <a:buNone/>
            </a:pPr>
            <a:r>
              <a:rPr lang="hu-HU" sz="1900" dirty="0" smtClean="0"/>
              <a:t>A szerzői jog szinte bármire vonatkozik amit megalkotunk.</a:t>
            </a:r>
          </a:p>
          <a:p>
            <a:pPr>
              <a:spcBef>
                <a:spcPts val="0"/>
              </a:spcBef>
              <a:buNone/>
            </a:pPr>
            <a:r>
              <a:rPr lang="hu-HU" sz="1900" dirty="0" smtClean="0"/>
              <a:t>	Igaz</a:t>
            </a:r>
          </a:p>
          <a:p>
            <a:pPr>
              <a:spcBef>
                <a:spcPts val="0"/>
              </a:spcBef>
              <a:buNone/>
            </a:pPr>
            <a:r>
              <a:rPr lang="hu-HU" sz="1900" dirty="0" smtClean="0"/>
              <a:t>	Hamis</a:t>
            </a:r>
          </a:p>
          <a:p>
            <a:pPr>
              <a:spcBef>
                <a:spcPts val="1200"/>
              </a:spcBef>
              <a:buNone/>
            </a:pPr>
            <a:r>
              <a:rPr lang="hu-HU" sz="1900" dirty="0" smtClean="0"/>
              <a:t>A szerzői jog figyelmen kívül hagyása akár bírósági perrel is járhat.</a:t>
            </a:r>
          </a:p>
          <a:p>
            <a:pPr>
              <a:spcBef>
                <a:spcPts val="0"/>
              </a:spcBef>
              <a:buNone/>
            </a:pPr>
            <a:r>
              <a:rPr lang="hu-HU" sz="1900" dirty="0" smtClean="0"/>
              <a:t>	Igaz</a:t>
            </a:r>
          </a:p>
          <a:p>
            <a:pPr>
              <a:spcBef>
                <a:spcPts val="0"/>
              </a:spcBef>
              <a:buNone/>
            </a:pPr>
            <a:r>
              <a:rPr lang="hu-HU" sz="1900" dirty="0" smtClean="0"/>
              <a:t>	Hamis</a:t>
            </a:r>
          </a:p>
          <a:p>
            <a:pPr>
              <a:spcBef>
                <a:spcPts val="1200"/>
              </a:spcBef>
              <a:buNone/>
            </a:pPr>
            <a:r>
              <a:rPr lang="hu-HU" sz="1900" dirty="0" smtClean="0"/>
              <a:t>A személyes adatok védelménél, inkább a megelőzésen van a hangsúly.</a:t>
            </a:r>
          </a:p>
          <a:p>
            <a:pPr>
              <a:spcBef>
                <a:spcPts val="0"/>
              </a:spcBef>
              <a:buNone/>
            </a:pPr>
            <a:r>
              <a:rPr lang="hu-HU" sz="1900" dirty="0" smtClean="0"/>
              <a:t>	Igaz</a:t>
            </a:r>
          </a:p>
          <a:p>
            <a:pPr>
              <a:spcBef>
                <a:spcPts val="0"/>
              </a:spcBef>
              <a:buNone/>
            </a:pPr>
            <a:r>
              <a:rPr lang="hu-HU" sz="1900" dirty="0" smtClean="0"/>
              <a:t>	Hamis</a:t>
            </a:r>
          </a:p>
          <a:p>
            <a:pPr>
              <a:spcBef>
                <a:spcPts val="1200"/>
              </a:spcBef>
              <a:buNone/>
            </a:pPr>
            <a:r>
              <a:rPr lang="hu-HU" sz="1900" dirty="0" smtClean="0"/>
              <a:t>Az adatvédelmi szabályzatot teljesen felesleges, időpocsékolás elolvasni.</a:t>
            </a:r>
          </a:p>
          <a:p>
            <a:pPr>
              <a:spcBef>
                <a:spcPts val="0"/>
              </a:spcBef>
              <a:buNone/>
            </a:pPr>
            <a:r>
              <a:rPr lang="hu-HU" sz="1900" dirty="0" smtClean="0"/>
              <a:t>	Igaz</a:t>
            </a:r>
          </a:p>
          <a:p>
            <a:pPr>
              <a:spcBef>
                <a:spcPts val="0"/>
              </a:spcBef>
              <a:buNone/>
            </a:pPr>
            <a:r>
              <a:rPr lang="hu-HU" sz="1900" dirty="0" smtClean="0"/>
              <a:t>	Hamis</a:t>
            </a:r>
            <a:endParaRPr lang="hu-HU" sz="1900" dirty="0"/>
          </a:p>
        </p:txBody>
      </p:sp>
      <p:sp>
        <p:nvSpPr>
          <p:cNvPr id="4" name="Szövegdoboz 3"/>
          <p:cNvSpPr txBox="1"/>
          <p:nvPr/>
        </p:nvSpPr>
        <p:spPr>
          <a:xfrm>
            <a:off x="5580112" y="1916832"/>
            <a:ext cx="2465132" cy="769441"/>
          </a:xfrm>
          <a:prstGeom prst="rect">
            <a:avLst/>
          </a:prstGeom>
          <a:noFill/>
        </p:spPr>
        <p:txBody>
          <a:bodyPr wrap="square" rtlCol="0">
            <a:spAutoFit/>
          </a:bodyPr>
          <a:lstStyle/>
          <a:p>
            <a:r>
              <a:rPr lang="hu-HU" sz="2200" dirty="0" smtClean="0">
                <a:solidFill>
                  <a:srgbClr val="C0DAA6"/>
                </a:solidFill>
                <a:effectLst>
                  <a:outerShdw blurRad="38100" dist="38100" dir="2700000" algn="tl">
                    <a:srgbClr val="000000">
                      <a:alpha val="43137"/>
                    </a:srgbClr>
                  </a:outerShdw>
                </a:effectLst>
              </a:rPr>
              <a:t>A helyes válaszokért kattints!</a:t>
            </a:r>
            <a:endParaRPr lang="hu-HU" sz="2200" dirty="0">
              <a:solidFill>
                <a:srgbClr val="C0DAA6"/>
              </a:solidFill>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47"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0000"/>
                            </p:stCondLst>
                            <p:childTnLst>
                              <p:par>
                                <p:cTn id="59" presetID="47"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47"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000"/>
                            </p:stCondLst>
                            <p:childTnLst>
                              <p:par>
                                <p:cTn id="71" presetID="47"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1000"/>
                                        <p:tgtEl>
                                          <p:spTgt spid="3">
                                            <p:txEl>
                                              <p:pRg st="11" end="11"/>
                                            </p:txEl>
                                          </p:spTgt>
                                        </p:tgtEl>
                                      </p:cBhvr>
                                    </p:animEffect>
                                    <p:anim calcmode="lin" valueType="num">
                                      <p:cBhvr>
                                        <p:cTn id="7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000"/>
                            </p:stCondLst>
                            <p:childTnLst>
                              <p:par>
                                <p:cTn id="77" presetID="47"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14000"/>
                            </p:stCondLst>
                            <p:childTnLst>
                              <p:par>
                                <p:cTn id="83" presetID="47" presetClass="entr" presetSubtype="0"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1000"/>
                                        <p:tgtEl>
                                          <p:spTgt spid="3">
                                            <p:txEl>
                                              <p:pRg st="13" end="13"/>
                                            </p:txEl>
                                          </p:spTgt>
                                        </p:tgtEl>
                                      </p:cBhvr>
                                    </p:animEffect>
                                    <p:anim calcmode="lin" valueType="num">
                                      <p:cBhvr>
                                        <p:cTn id="8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15000"/>
                            </p:stCondLst>
                            <p:childTnLst>
                              <p:par>
                                <p:cTn id="89" presetID="47" presetClass="entr" presetSubtype="0"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16000"/>
                            </p:stCondLst>
                            <p:childTnLst>
                              <p:par>
                                <p:cTn id="95" presetID="47" presetClass="entr" presetSubtype="0"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1000"/>
                                        <p:tgtEl>
                                          <p:spTgt spid="3">
                                            <p:txEl>
                                              <p:pRg st="15" end="15"/>
                                            </p:txEl>
                                          </p:spTgt>
                                        </p:tgtEl>
                                      </p:cBhvr>
                                    </p:animEffect>
                                    <p:anim calcmode="lin" valueType="num">
                                      <p:cBhvr>
                                        <p:cTn id="9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47" presetClass="entr" presetSubtype="0" fill="hold" grpId="0"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Effect transition="in" filter="fade">
                                      <p:cBhvr>
                                        <p:cTn id="103" dur="1000"/>
                                        <p:tgtEl>
                                          <p:spTgt spid="3">
                                            <p:txEl>
                                              <p:pRg st="16" end="16"/>
                                            </p:txEl>
                                          </p:spTgt>
                                        </p:tgtEl>
                                      </p:cBhvr>
                                    </p:animEffect>
                                    <p:anim calcmode="lin" valueType="num">
                                      <p:cBhvr>
                                        <p:cTn id="104"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8000"/>
                            </p:stCondLst>
                            <p:childTnLst>
                              <p:par>
                                <p:cTn id="107" presetID="47" presetClass="entr" presetSubtype="0" fill="hold" grpId="0" nodeType="after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Effect transition="in" filter="fade">
                                      <p:cBhvr>
                                        <p:cTn id="109" dur="1000"/>
                                        <p:tgtEl>
                                          <p:spTgt spid="3">
                                            <p:txEl>
                                              <p:pRg st="17" end="17"/>
                                            </p:txEl>
                                          </p:spTgt>
                                        </p:tgtEl>
                                      </p:cBhvr>
                                    </p:animEffect>
                                    <p:anim calcmode="lin" valueType="num">
                                      <p:cBhvr>
                                        <p:cTn id="110"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9000"/>
                            </p:stCondLst>
                            <p:childTnLst>
                              <p:par>
                                <p:cTn id="113" presetID="47" presetClass="entr" presetSubtype="0" fill="hold" grpId="0" nodeType="after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1000"/>
                                        <p:tgtEl>
                                          <p:spTgt spid="4"/>
                                        </p:tgtEl>
                                      </p:cBhvr>
                                    </p:animEffect>
                                    <p:anim calcmode="lin" valueType="num">
                                      <p:cBhvr>
                                        <p:cTn id="116" dur="1000" fill="hold"/>
                                        <p:tgtEl>
                                          <p:spTgt spid="4"/>
                                        </p:tgtEl>
                                        <p:attrNameLst>
                                          <p:attrName>ppt_x</p:attrName>
                                        </p:attrNameLst>
                                      </p:cBhvr>
                                      <p:tavLst>
                                        <p:tav tm="0">
                                          <p:val>
                                            <p:strVal val="#ppt_x"/>
                                          </p:val>
                                        </p:tav>
                                        <p:tav tm="100000">
                                          <p:val>
                                            <p:strVal val="#ppt_x"/>
                                          </p:val>
                                        </p:tav>
                                      </p:tavLst>
                                    </p:anim>
                                    <p:anim calcmode="lin" valueType="num">
                                      <p:cBhvr>
                                        <p:cTn id="1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8" presetClass="emph" presetSubtype="0" fill="hold" nodeType="clickEffect">
                                  <p:stCondLst>
                                    <p:cond delay="0"/>
                                  </p:stCondLst>
                                  <p:childTnLst>
                                    <p:animRot by="21600000">
                                      <p:cBhvr>
                                        <p:cTn id="121" dur="2000" fill="hold"/>
                                        <p:tgtEl>
                                          <p:spTgt spid="3">
                                            <p:txEl>
                                              <p:pRg st="2" end="2"/>
                                            </p:txEl>
                                          </p:spTgt>
                                        </p:tgtEl>
                                        <p:attrNameLst>
                                          <p:attrName>r</p:attrName>
                                        </p:attrNameLst>
                                      </p:cBhvr>
                                    </p:animRot>
                                  </p:childTnLst>
                                </p:cTn>
                              </p:par>
                              <p:par>
                                <p:cTn id="122" presetID="5" presetClass="exit" presetSubtype="10" fill="hold" nodeType="withEffect">
                                  <p:stCondLst>
                                    <p:cond delay="0"/>
                                  </p:stCondLst>
                                  <p:childTnLst>
                                    <p:animEffect transition="out" filter="checkerboard(across)">
                                      <p:cBhvr>
                                        <p:cTn id="123" dur="500"/>
                                        <p:tgtEl>
                                          <p:spTgt spid="3">
                                            <p:txEl>
                                              <p:pRg st="1" end="1"/>
                                            </p:txEl>
                                          </p:spTgt>
                                        </p:tgtEl>
                                      </p:cBhvr>
                                    </p:animEffect>
                                    <p:set>
                                      <p:cBhvr>
                                        <p:cTn id="1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8" presetClass="emph" presetSubtype="0" fill="hold" nodeType="clickEffect">
                                  <p:stCondLst>
                                    <p:cond delay="0"/>
                                  </p:stCondLst>
                                  <p:childTnLst>
                                    <p:animRot by="21600000">
                                      <p:cBhvr>
                                        <p:cTn id="128" dur="2000" fill="hold"/>
                                        <p:tgtEl>
                                          <p:spTgt spid="3">
                                            <p:txEl>
                                              <p:pRg st="5" end="5"/>
                                            </p:txEl>
                                          </p:spTgt>
                                        </p:tgtEl>
                                        <p:attrNameLst>
                                          <p:attrName>r</p:attrName>
                                        </p:attrNameLst>
                                      </p:cBhvr>
                                    </p:animRot>
                                  </p:childTnLst>
                                </p:cTn>
                              </p:par>
                              <p:par>
                                <p:cTn id="129" presetID="5" presetClass="exit" presetSubtype="10" fill="hold" nodeType="withEffect">
                                  <p:stCondLst>
                                    <p:cond delay="0"/>
                                  </p:stCondLst>
                                  <p:childTnLst>
                                    <p:animEffect transition="out" filter="checkerboard(across)">
                                      <p:cBhvr>
                                        <p:cTn id="130" dur="500"/>
                                        <p:tgtEl>
                                          <p:spTgt spid="3">
                                            <p:txEl>
                                              <p:pRg st="4" end="4"/>
                                            </p:txEl>
                                          </p:spTgt>
                                        </p:tgtEl>
                                      </p:cBhvr>
                                    </p:animEffect>
                                    <p:set>
                                      <p:cBhvr>
                                        <p:cTn id="13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8" presetClass="emph" presetSubtype="0" fill="hold" nodeType="clickEffect">
                                  <p:stCondLst>
                                    <p:cond delay="0"/>
                                  </p:stCondLst>
                                  <p:childTnLst>
                                    <p:animRot by="21600000">
                                      <p:cBhvr>
                                        <p:cTn id="135" dur="2000" fill="hold"/>
                                        <p:tgtEl>
                                          <p:spTgt spid="3">
                                            <p:txEl>
                                              <p:pRg st="7" end="7"/>
                                            </p:txEl>
                                          </p:spTgt>
                                        </p:tgtEl>
                                        <p:attrNameLst>
                                          <p:attrName>r</p:attrName>
                                        </p:attrNameLst>
                                      </p:cBhvr>
                                    </p:animRot>
                                  </p:childTnLst>
                                </p:cTn>
                              </p:par>
                              <p:par>
                                <p:cTn id="136" presetID="5" presetClass="exit" presetSubtype="10" fill="hold" nodeType="withEffect">
                                  <p:stCondLst>
                                    <p:cond delay="0"/>
                                  </p:stCondLst>
                                  <p:childTnLst>
                                    <p:animEffect transition="out" filter="checkerboard(across)">
                                      <p:cBhvr>
                                        <p:cTn id="137" dur="500"/>
                                        <p:tgtEl>
                                          <p:spTgt spid="3">
                                            <p:txEl>
                                              <p:pRg st="8" end="8"/>
                                            </p:txEl>
                                          </p:spTgt>
                                        </p:tgtEl>
                                      </p:cBhvr>
                                    </p:animEffect>
                                    <p:set>
                                      <p:cBhvr>
                                        <p:cTn id="138" dur="1" fill="hold">
                                          <p:stCondLst>
                                            <p:cond delay="499"/>
                                          </p:stCondLst>
                                        </p:cTn>
                                        <p:tgtEl>
                                          <p:spTgt spid="3">
                                            <p:txEl>
                                              <p:pRg st="8" end="8"/>
                                            </p:txEl>
                                          </p:spTgt>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8" presetClass="emph" presetSubtype="0" fill="hold" nodeType="clickEffect">
                                  <p:stCondLst>
                                    <p:cond delay="0"/>
                                  </p:stCondLst>
                                  <p:childTnLst>
                                    <p:animRot by="21600000">
                                      <p:cBhvr>
                                        <p:cTn id="142" dur="2000" fill="hold"/>
                                        <p:tgtEl>
                                          <p:spTgt spid="3">
                                            <p:txEl>
                                              <p:pRg st="10" end="10"/>
                                            </p:txEl>
                                          </p:spTgt>
                                        </p:tgtEl>
                                        <p:attrNameLst>
                                          <p:attrName>r</p:attrName>
                                        </p:attrNameLst>
                                      </p:cBhvr>
                                    </p:animRot>
                                  </p:childTnLst>
                                </p:cTn>
                              </p:par>
                              <p:par>
                                <p:cTn id="143" presetID="3" presetClass="exit" presetSubtype="10" fill="hold" nodeType="withEffect">
                                  <p:stCondLst>
                                    <p:cond delay="0"/>
                                  </p:stCondLst>
                                  <p:childTnLst>
                                    <p:animEffect transition="out" filter="blinds(horizontal)">
                                      <p:cBhvr>
                                        <p:cTn id="144" dur="500"/>
                                        <p:tgtEl>
                                          <p:spTgt spid="3">
                                            <p:txEl>
                                              <p:pRg st="11" end="11"/>
                                            </p:txEl>
                                          </p:spTgt>
                                        </p:tgtEl>
                                      </p:cBhvr>
                                    </p:animEffect>
                                    <p:set>
                                      <p:cBhvr>
                                        <p:cTn id="145"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8" presetClass="emph" presetSubtype="0" fill="hold" nodeType="clickEffect">
                                  <p:stCondLst>
                                    <p:cond delay="0"/>
                                  </p:stCondLst>
                                  <p:childTnLst>
                                    <p:animRot by="21600000">
                                      <p:cBhvr>
                                        <p:cTn id="149" dur="2000" fill="hold"/>
                                        <p:tgtEl>
                                          <p:spTgt spid="3">
                                            <p:txEl>
                                              <p:pRg st="13" end="13"/>
                                            </p:txEl>
                                          </p:spTgt>
                                        </p:tgtEl>
                                        <p:attrNameLst>
                                          <p:attrName>r</p:attrName>
                                        </p:attrNameLst>
                                      </p:cBhvr>
                                    </p:animRot>
                                  </p:childTnLst>
                                </p:cTn>
                              </p:par>
                              <p:par>
                                <p:cTn id="150" presetID="5" presetClass="exit" presetSubtype="10" fill="hold" nodeType="withEffect">
                                  <p:stCondLst>
                                    <p:cond delay="0"/>
                                  </p:stCondLst>
                                  <p:childTnLst>
                                    <p:animEffect transition="out" filter="checkerboard(across)">
                                      <p:cBhvr>
                                        <p:cTn id="151" dur="500"/>
                                        <p:tgtEl>
                                          <p:spTgt spid="3">
                                            <p:txEl>
                                              <p:pRg st="14" end="14"/>
                                            </p:txEl>
                                          </p:spTgt>
                                        </p:tgtEl>
                                      </p:cBhvr>
                                    </p:animEffect>
                                    <p:set>
                                      <p:cBhvr>
                                        <p:cTn id="152"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8" presetClass="emph" presetSubtype="0" fill="hold" nodeType="clickEffect">
                                  <p:stCondLst>
                                    <p:cond delay="0"/>
                                  </p:stCondLst>
                                  <p:childTnLst>
                                    <p:animRot by="21600000">
                                      <p:cBhvr>
                                        <p:cTn id="156" dur="2000" fill="hold"/>
                                        <p:tgtEl>
                                          <p:spTgt spid="3">
                                            <p:txEl>
                                              <p:pRg st="17" end="17"/>
                                            </p:txEl>
                                          </p:spTgt>
                                        </p:tgtEl>
                                        <p:attrNameLst>
                                          <p:attrName>r</p:attrName>
                                        </p:attrNameLst>
                                      </p:cBhvr>
                                    </p:animRot>
                                  </p:childTnLst>
                                </p:cTn>
                              </p:par>
                              <p:par>
                                <p:cTn id="157" presetID="5" presetClass="exit" presetSubtype="10" fill="hold" nodeType="withEffect">
                                  <p:stCondLst>
                                    <p:cond delay="0"/>
                                  </p:stCondLst>
                                  <p:childTnLst>
                                    <p:animEffect transition="out" filter="checkerboard(across)">
                                      <p:cBhvr>
                                        <p:cTn id="158" dur="500"/>
                                        <p:tgtEl>
                                          <p:spTgt spid="3">
                                            <p:txEl>
                                              <p:pRg st="16" end="16"/>
                                            </p:txEl>
                                          </p:spTgt>
                                        </p:tgtEl>
                                      </p:cBhvr>
                                    </p:animEffect>
                                    <p:set>
                                      <p:cBhvr>
                                        <p:cTn id="159" dur="1" fill="hold">
                                          <p:stCondLst>
                                            <p:cond delay="499"/>
                                          </p:stCondLst>
                                        </p:cTn>
                                        <p:tgtEl>
                                          <p:spTgt spid="3">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Források</a:t>
            </a:r>
            <a:endParaRPr lang="hu-HU" dirty="0"/>
          </a:p>
        </p:txBody>
      </p:sp>
      <p:sp>
        <p:nvSpPr>
          <p:cNvPr id="3" name="Tartalom helye 2"/>
          <p:cNvSpPr>
            <a:spLocks noGrp="1"/>
          </p:cNvSpPr>
          <p:nvPr>
            <p:ph sz="half" idx="1"/>
          </p:nvPr>
        </p:nvSpPr>
        <p:spPr>
          <a:xfrm>
            <a:off x="323528" y="1340768"/>
            <a:ext cx="4038600" cy="269289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92500" lnSpcReduction="20000"/>
          </a:bodyPr>
          <a:lstStyle/>
          <a:p>
            <a:pPr>
              <a:buNone/>
            </a:pPr>
            <a:r>
              <a:rPr lang="hu-HU" dirty="0" smtClean="0"/>
              <a:t>	A képre kattintva a </a:t>
            </a:r>
            <a:r>
              <a:rPr lang="hu-HU" dirty="0" err="1" smtClean="0"/>
              <a:t>Showder</a:t>
            </a:r>
            <a:r>
              <a:rPr lang="hu-HU" dirty="0" smtClean="0"/>
              <a:t> Klub egy stand </a:t>
            </a:r>
            <a:r>
              <a:rPr lang="hu-HU" dirty="0" err="1" smtClean="0"/>
              <a:t>up</a:t>
            </a:r>
            <a:r>
              <a:rPr lang="hu-HU" dirty="0" smtClean="0"/>
              <a:t> </a:t>
            </a:r>
            <a:r>
              <a:rPr lang="hu-HU" dirty="0" err="1" smtClean="0"/>
              <a:t>comedy</a:t>
            </a:r>
            <a:r>
              <a:rPr lang="hu-HU" dirty="0" smtClean="0"/>
              <a:t> párosát a </a:t>
            </a:r>
            <a:r>
              <a:rPr lang="hu-HU" dirty="0" err="1" smtClean="0"/>
              <a:t>Szomszédnéni</a:t>
            </a:r>
            <a:r>
              <a:rPr lang="hu-HU" dirty="0" smtClean="0"/>
              <a:t> produkciós iroda az internetezéssel kapcsolatos történetét nézheted meg a </a:t>
            </a:r>
            <a:r>
              <a:rPr lang="hu-HU" dirty="0" err="1" smtClean="0"/>
              <a:t>YouTube-on</a:t>
            </a:r>
            <a:r>
              <a:rPr lang="hu-HU" dirty="0" smtClean="0"/>
              <a:t>.</a:t>
            </a:r>
            <a:endParaRPr lang="hu-HU" dirty="0"/>
          </a:p>
        </p:txBody>
      </p:sp>
      <p:sp>
        <p:nvSpPr>
          <p:cNvPr id="4" name="Tartalom helye 3"/>
          <p:cNvSpPr>
            <a:spLocks noGrp="1"/>
          </p:cNvSpPr>
          <p:nvPr>
            <p:ph sz="half" idx="2"/>
          </p:nvPr>
        </p:nvSpPr>
        <p:spPr>
          <a:xfrm>
            <a:off x="4648200" y="1268760"/>
            <a:ext cx="4244280" cy="54006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r>
              <a:rPr lang="hu-HU" sz="1600" dirty="0" smtClean="0">
                <a:hlinkClick r:id="rId3"/>
              </a:rPr>
              <a:t>http://ec.europa.eu/justice/data-protection/index_hu.htm</a:t>
            </a:r>
            <a:endParaRPr lang="hu-HU" sz="1600" dirty="0" smtClean="0"/>
          </a:p>
          <a:p>
            <a:r>
              <a:rPr lang="hu-HU" sz="1600" dirty="0" smtClean="0">
                <a:hlinkClick r:id="rId4"/>
              </a:rPr>
              <a:t>http://www.niif.hu/rendezvenyek/networkshop/97/tartalom/NWS/3/14/index.htm</a:t>
            </a:r>
            <a:endParaRPr lang="hu-HU" sz="1600" dirty="0" smtClean="0"/>
          </a:p>
          <a:p>
            <a:r>
              <a:rPr lang="hu-HU" sz="1600" dirty="0" smtClean="0">
                <a:hlinkClick r:id="rId5"/>
              </a:rPr>
              <a:t>http://www.technet.hu/hir/20100910/virus_fereg_trojai_-_mi_a_kulonbseg/</a:t>
            </a:r>
            <a:endParaRPr lang="hu-HU" sz="1600" dirty="0" smtClean="0"/>
          </a:p>
          <a:p>
            <a:r>
              <a:rPr lang="hu-HU" sz="1600" dirty="0" smtClean="0">
                <a:hlinkClick r:id="rId6"/>
              </a:rPr>
              <a:t>http://mobilinfok.hu/2012/01/02/japan-biologiai-fegyver-a-szamitogepes-tamadasok-ellen/</a:t>
            </a:r>
            <a:endParaRPr lang="hu-HU" sz="1600" dirty="0" smtClean="0"/>
          </a:p>
          <a:p>
            <a:r>
              <a:rPr lang="hu-HU" sz="1600" dirty="0" smtClean="0">
                <a:hlinkClick r:id="rId7"/>
              </a:rPr>
              <a:t>http://windows.microsoft.com/hu-hu/windows-vista/how-to-tell-if-your-computer-is-infected-with-spyware</a:t>
            </a:r>
            <a:endParaRPr lang="hu-HU" sz="1600" dirty="0" smtClean="0"/>
          </a:p>
          <a:p>
            <a:r>
              <a:rPr lang="hu-HU" sz="1600" dirty="0" smtClean="0">
                <a:hlinkClick r:id="rId8"/>
              </a:rPr>
              <a:t>http://techcorner.hu/computerworld/miert-ne-lopjunk-kepeket-a-neten.html</a:t>
            </a:r>
            <a:endParaRPr lang="hu-HU" sz="1600" dirty="0" smtClean="0"/>
          </a:p>
          <a:p>
            <a:r>
              <a:rPr lang="hu-HU" sz="2200" u="sng" dirty="0" smtClean="0">
                <a:solidFill>
                  <a:srgbClr val="C00000"/>
                </a:solidFill>
              </a:rPr>
              <a:t>A többi a dia jegyzetében található!</a:t>
            </a:r>
          </a:p>
        </p:txBody>
      </p:sp>
      <p:pic>
        <p:nvPicPr>
          <p:cNvPr id="6146" name="Picture 2" descr="H:\Az internet veszélyei\showder-klub1.jpg">
            <a:hlinkClick r:id="rId9"/>
          </p:cNvPr>
          <p:cNvPicPr>
            <a:picLocks noChangeAspect="1" noChangeArrowheads="1"/>
          </p:cNvPicPr>
          <p:nvPr/>
        </p:nvPicPr>
        <p:blipFill>
          <a:blip r:embed="rId10" cstate="print"/>
          <a:srcRect/>
          <a:stretch>
            <a:fillRect/>
          </a:stretch>
        </p:blipFill>
        <p:spPr bwMode="auto">
          <a:xfrm>
            <a:off x="395536" y="4149080"/>
            <a:ext cx="3960440" cy="240926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linds(horizontal)">
                                      <p:cBhvr>
                                        <p:cTn id="15" dur="500"/>
                                        <p:tgtEl>
                                          <p:spTgt spid="614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checkerboard(across)">
                                      <p:cBhvr>
                                        <p:cTn id="18" dur="500"/>
                                        <p:tgtEl>
                                          <p:spTgt spid="4">
                                            <p:bg/>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heckerboard(across)">
                                      <p:cBhvr>
                                        <p:cTn id="21" dur="500"/>
                                        <p:tgtEl>
                                          <p:spTgt spid="4">
                                            <p:txEl>
                                              <p:pRg st="0" end="0"/>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checkerboard(across)">
                                      <p:cBhvr>
                                        <p:cTn id="24" dur="500"/>
                                        <p:tgtEl>
                                          <p:spTgt spid="4">
                                            <p:txEl>
                                              <p:pRg st="1" end="1"/>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heckerboard(across)">
                                      <p:cBhvr>
                                        <p:cTn id="27" dur="500"/>
                                        <p:tgtEl>
                                          <p:spTgt spid="4">
                                            <p:txEl>
                                              <p:pRg st="2" end="2"/>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checkerboard(across)">
                                      <p:cBhvr>
                                        <p:cTn id="30" dur="500"/>
                                        <p:tgtEl>
                                          <p:spTgt spid="4">
                                            <p:txEl>
                                              <p:pRg st="3" end="3"/>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checkerboard(across)">
                                      <p:cBhvr>
                                        <p:cTn id="33" dur="500"/>
                                        <p:tgtEl>
                                          <p:spTgt spid="4">
                                            <p:txEl>
                                              <p:pRg st="4" end="4"/>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checkerboard(across)">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checkerboard(across)">
                                      <p:cBhvr>
                                        <p:cTn id="4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476673"/>
            <a:ext cx="7772400" cy="576064"/>
          </a:xfrm>
        </p:spPr>
        <p:txBody>
          <a:bodyPr>
            <a:normAutofit/>
          </a:bodyPr>
          <a:lstStyle/>
          <a:p>
            <a:r>
              <a:rPr lang="hu-HU" sz="2800" cap="small" dirty="0" smtClean="0"/>
              <a:t>Köszönöm a Figyelmet!!</a:t>
            </a:r>
            <a:endParaRPr lang="hu-HU" sz="2800" cap="small" dirty="0"/>
          </a:p>
        </p:txBody>
      </p:sp>
      <p:pic>
        <p:nvPicPr>
          <p:cNvPr id="4098" name="Picture 2" descr="H:\Az internet veszélyei\48405289.jpg"/>
          <p:cNvPicPr>
            <a:picLocks noChangeAspect="1" noChangeArrowheads="1"/>
          </p:cNvPicPr>
          <p:nvPr/>
        </p:nvPicPr>
        <p:blipFill>
          <a:blip r:embed="rId2" cstate="print"/>
          <a:srcRect/>
          <a:stretch>
            <a:fillRect/>
          </a:stretch>
        </p:blipFill>
        <p:spPr bwMode="auto">
          <a:xfrm>
            <a:off x="467544" y="1340768"/>
            <a:ext cx="3353778" cy="2520000"/>
          </a:xfrm>
          <a:prstGeom prst="rect">
            <a:avLst/>
          </a:prstGeom>
          <a:ln>
            <a:noFill/>
          </a:ln>
          <a:effectLst>
            <a:softEdge rad="112500"/>
          </a:effectLst>
        </p:spPr>
      </p:pic>
      <p:pic>
        <p:nvPicPr>
          <p:cNvPr id="4099" name="Picture 3" descr="H:\Az internet veszélyei\shutterstock56932450.jpg"/>
          <p:cNvPicPr>
            <a:picLocks noChangeAspect="1" noChangeArrowheads="1"/>
          </p:cNvPicPr>
          <p:nvPr/>
        </p:nvPicPr>
        <p:blipFill>
          <a:blip r:embed="rId3" cstate="print"/>
          <a:srcRect/>
          <a:stretch>
            <a:fillRect/>
          </a:stretch>
        </p:blipFill>
        <p:spPr bwMode="auto">
          <a:xfrm>
            <a:off x="4644008" y="1412776"/>
            <a:ext cx="3884405" cy="2520000"/>
          </a:xfrm>
          <a:prstGeom prst="rect">
            <a:avLst/>
          </a:prstGeom>
          <a:ln>
            <a:noFill/>
          </a:ln>
          <a:effectLst>
            <a:softEdge rad="112500"/>
          </a:effectLst>
        </p:spPr>
      </p:pic>
      <p:pic>
        <p:nvPicPr>
          <p:cNvPr id="4100" name="Picture 4" descr="H:\Az internet veszélyei\laptop_lightning_0.jpg"/>
          <p:cNvPicPr>
            <a:picLocks noChangeAspect="1" noChangeArrowheads="1"/>
          </p:cNvPicPr>
          <p:nvPr/>
        </p:nvPicPr>
        <p:blipFill>
          <a:blip r:embed="rId4" cstate="print"/>
          <a:srcRect/>
          <a:stretch>
            <a:fillRect/>
          </a:stretch>
        </p:blipFill>
        <p:spPr bwMode="auto">
          <a:xfrm>
            <a:off x="4644008" y="4077072"/>
            <a:ext cx="3737453" cy="2520000"/>
          </a:xfrm>
          <a:prstGeom prst="rect">
            <a:avLst/>
          </a:prstGeom>
          <a:ln>
            <a:noFill/>
          </a:ln>
          <a:effectLst>
            <a:softEdge rad="112500"/>
          </a:effectLst>
        </p:spPr>
      </p:pic>
      <p:pic>
        <p:nvPicPr>
          <p:cNvPr id="4102" name="Picture 6" descr="H:\Az internet veszélyei\Modernize.jpg"/>
          <p:cNvPicPr>
            <a:picLocks noChangeAspect="1" noChangeArrowheads="1"/>
          </p:cNvPicPr>
          <p:nvPr/>
        </p:nvPicPr>
        <p:blipFill>
          <a:blip r:embed="rId5" cstate="print"/>
          <a:srcRect/>
          <a:stretch>
            <a:fillRect/>
          </a:stretch>
        </p:blipFill>
        <p:spPr bwMode="auto">
          <a:xfrm>
            <a:off x="467544" y="4077072"/>
            <a:ext cx="3360000" cy="2520000"/>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par>
                                <p:cTn id="8" presetID="5" presetClass="entr" presetSubtype="1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heckerboard(across)">
                                      <p:cBhvr>
                                        <p:cTn id="10" dur="500"/>
                                        <p:tgtEl>
                                          <p:spTgt spid="4099"/>
                                        </p:tgtEl>
                                      </p:cBhvr>
                                    </p:animEffect>
                                  </p:childTnLst>
                                </p:cTn>
                              </p:par>
                              <p:par>
                                <p:cTn id="11" presetID="5" presetClass="entr" presetSubtype="1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checkerboard(across)">
                                      <p:cBhvr>
                                        <p:cTn id="13" dur="500"/>
                                        <p:tgtEl>
                                          <p:spTgt spid="4100"/>
                                        </p:tgtEl>
                                      </p:cBhvr>
                                    </p:animEffect>
                                  </p:childTnLst>
                                </p:cTn>
                              </p:par>
                              <p:par>
                                <p:cTn id="14" presetID="5" presetClass="entr" presetSubtype="10" fill="hold"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checkerboard(across)">
                                      <p:cBhvr>
                                        <p:cTn id="1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59632" y="548680"/>
            <a:ext cx="6048672" cy="432048"/>
          </a:xfrm>
        </p:spPr>
        <p:txBody>
          <a:bodyPr>
            <a:noAutofit/>
          </a:bodyPr>
          <a:lstStyle/>
          <a:p>
            <a:r>
              <a:rPr lang="hu-HU" sz="1800" dirty="0" smtClean="0"/>
              <a:t>A legtöbb veszély okozói: az annyira népszerű közösségi oldalak</a:t>
            </a:r>
            <a:endParaRPr lang="hu-HU" sz="1800" dirty="0"/>
          </a:p>
        </p:txBody>
      </p:sp>
      <p:sp>
        <p:nvSpPr>
          <p:cNvPr id="3" name="Tartalom helye 2"/>
          <p:cNvSpPr>
            <a:spLocks noGrp="1"/>
          </p:cNvSpPr>
          <p:nvPr>
            <p:ph sz="half" idx="1"/>
          </p:nvPr>
        </p:nvSpPr>
        <p:spPr>
          <a:xfrm>
            <a:off x="251520" y="1412776"/>
            <a:ext cx="4500000" cy="5220000"/>
          </a:xfrm>
          <a:gradFill>
            <a:gsLst>
              <a:gs pos="0">
                <a:srgbClr val="FBEAC7"/>
              </a:gs>
              <a:gs pos="17999">
                <a:srgbClr val="FEE7F2"/>
              </a:gs>
              <a:gs pos="36000">
                <a:srgbClr val="FAC77D"/>
              </a:gs>
              <a:gs pos="61000">
                <a:srgbClr val="FBA97D"/>
              </a:gs>
              <a:gs pos="82001">
                <a:srgbClr val="FBD49C"/>
              </a:gs>
              <a:gs pos="100000">
                <a:srgbClr val="FEE7F2"/>
              </a:gs>
            </a:gsLst>
            <a:lin ang="18900000" scaled="0"/>
          </a:gradFill>
        </p:spPr>
        <p:txBody>
          <a:bodyPr vert="horz" lIns="91440" tIns="45720" rIns="91440" bIns="45720" rtlCol="0">
            <a:normAutofit fontScale="92500" lnSpcReduction="10000"/>
          </a:bodyPr>
          <a:lstStyle/>
          <a:p>
            <a:pPr marL="85725" indent="179388">
              <a:lnSpc>
                <a:spcPct val="120000"/>
              </a:lnSpc>
              <a:spcBef>
                <a:spcPts val="1200"/>
              </a:spcBef>
              <a:buNone/>
            </a:pPr>
            <a:r>
              <a:rPr lang="hu-HU" sz="2100" dirty="0" smtClean="0">
                <a:latin typeface="Arial" pitchFamily="34" charset="0"/>
                <a:cs typeface="Arial" pitchFamily="34" charset="0"/>
              </a:rPr>
              <a:t>Nagyon sok hibát követnek el manapság az emberek, akik ezeket a közösségi oldalakat használják</a:t>
            </a:r>
          </a:p>
          <a:p>
            <a:pPr marL="85725" indent="179388">
              <a:lnSpc>
                <a:spcPct val="120000"/>
              </a:lnSpc>
              <a:spcBef>
                <a:spcPts val="1200"/>
              </a:spcBef>
              <a:buNone/>
            </a:pPr>
            <a:r>
              <a:rPr lang="hu-HU" sz="2100" dirty="0" smtClean="0">
                <a:latin typeface="Arial" pitchFamily="34" charset="0"/>
                <a:cs typeface="Arial" pitchFamily="34" charset="0"/>
              </a:rPr>
              <a:t>A legtöbbet elkövetett és nagyon nagy hiba az, hogy általában túl sok információt osztanak meg magukról. Az által, hogy mindennap posztolnak mindenfélét azt, hogy hova mennek, merre járnak, hányszor is mit csinálnak, bele se gondolnak, hogy ezzel teljesen kiszámítható a napi tevékenységeik. Manapság a </a:t>
            </a:r>
            <a:br>
              <a:rPr lang="hu-HU" sz="2100" dirty="0" smtClean="0">
                <a:latin typeface="Arial" pitchFamily="34" charset="0"/>
                <a:cs typeface="Arial" pitchFamily="34" charset="0"/>
              </a:rPr>
            </a:br>
            <a:r>
              <a:rPr lang="hu-HU" sz="2100" dirty="0" smtClean="0">
                <a:latin typeface="Arial" pitchFamily="34" charset="0"/>
                <a:cs typeface="Arial" pitchFamily="34" charset="0"/>
              </a:rPr>
              <a:t>„Cukros bácsi” nem feltétlenül az iskola körül ólálkodik, hanem az internet világában szedi az áldozatait!</a:t>
            </a:r>
          </a:p>
          <a:p>
            <a:endParaRPr lang="hu-HU" sz="2600" dirty="0">
              <a:effectLst>
                <a:outerShdw blurRad="38100" dist="38100" dir="2700000" algn="tl">
                  <a:srgbClr val="000000">
                    <a:alpha val="43137"/>
                  </a:srgbClr>
                </a:outerShdw>
              </a:effectLst>
            </a:endParaRPr>
          </a:p>
        </p:txBody>
      </p:sp>
      <p:pic>
        <p:nvPicPr>
          <p:cNvPr id="5" name="Tartalom helye 4" descr="Facebook2.jpg"/>
          <p:cNvPicPr>
            <a:picLocks noGrp="1" noChangeAspect="1"/>
          </p:cNvPicPr>
          <p:nvPr>
            <p:ph sz="half" idx="2"/>
          </p:nvPr>
        </p:nvPicPr>
        <p:blipFill>
          <a:blip r:embed="rId4" cstate="print"/>
          <a:stretch>
            <a:fillRect/>
          </a:stretch>
        </p:blipFill>
        <p:spPr>
          <a:xfrm>
            <a:off x="5940152" y="1196752"/>
            <a:ext cx="2140235" cy="2165300"/>
          </a:xfrm>
          <a:prstGeom prst="rect">
            <a:avLst/>
          </a:prstGeom>
          <a:ln>
            <a:noFill/>
          </a:ln>
          <a:effectLst>
            <a:softEdge rad="112500"/>
          </a:effectLst>
        </p:spPr>
      </p:pic>
      <p:pic>
        <p:nvPicPr>
          <p:cNvPr id="10" name="Kép 9" descr="facebook.jpg"/>
          <p:cNvPicPr>
            <a:picLocks noChangeAspect="1"/>
          </p:cNvPicPr>
          <p:nvPr/>
        </p:nvPicPr>
        <p:blipFill>
          <a:blip r:embed="rId5" cstate="print"/>
          <a:stretch>
            <a:fillRect/>
          </a:stretch>
        </p:blipFill>
        <p:spPr>
          <a:xfrm>
            <a:off x="5508103" y="4509120"/>
            <a:ext cx="3109877" cy="2348880"/>
          </a:xfrm>
          <a:prstGeom prst="rect">
            <a:avLst/>
          </a:prstGeom>
          <a:ln>
            <a:noFill/>
          </a:ln>
          <a:effectLst>
            <a:softEdge rad="112500"/>
          </a:effectLst>
        </p:spPr>
      </p:pic>
      <p:pic>
        <p:nvPicPr>
          <p:cNvPr id="12" name="Kép 11" descr="twitter-logo.png"/>
          <p:cNvPicPr>
            <a:picLocks noChangeAspect="1"/>
          </p:cNvPicPr>
          <p:nvPr/>
        </p:nvPicPr>
        <p:blipFill>
          <a:blip r:embed="rId6" cstate="print"/>
          <a:stretch>
            <a:fillRect/>
          </a:stretch>
        </p:blipFill>
        <p:spPr>
          <a:xfrm>
            <a:off x="5580112" y="3356992"/>
            <a:ext cx="2948588" cy="1109321"/>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1000" fill="hold"/>
                                        <p:tgtEl>
                                          <p:spTgt spid="3">
                                            <p:bg/>
                                          </p:spTgt>
                                        </p:tgtEl>
                                        <p:attrNameLst>
                                          <p:attrName>ppt_w</p:attrName>
                                        </p:attrNameLst>
                                      </p:cBhvr>
                                      <p:tavLst>
                                        <p:tav tm="0">
                                          <p:val>
                                            <p:strVal val="#ppt_w+.3"/>
                                          </p:val>
                                        </p:tav>
                                        <p:tav tm="100000">
                                          <p:val>
                                            <p:strVal val="#ppt_w"/>
                                          </p:val>
                                        </p:tav>
                                      </p:tavLst>
                                    </p:anim>
                                    <p:anim calcmode="lin" valueType="num">
                                      <p:cBhvr>
                                        <p:cTn id="26" dur="1000" fill="hold"/>
                                        <p:tgtEl>
                                          <p:spTgt spid="3">
                                            <p:bg/>
                                          </p:spTgt>
                                        </p:tgtEl>
                                        <p:attrNameLst>
                                          <p:attrName>ppt_h</p:attrName>
                                        </p:attrNameLst>
                                      </p:cBhvr>
                                      <p:tavLst>
                                        <p:tav tm="0">
                                          <p:val>
                                            <p:strVal val="#ppt_h"/>
                                          </p:val>
                                        </p:tav>
                                        <p:tav tm="100000">
                                          <p:val>
                                            <p:strVal val="#ppt_h"/>
                                          </p:val>
                                        </p:tav>
                                      </p:tavLst>
                                    </p:anim>
                                    <p:animEffect transition="in" filter="fade">
                                      <p:cBhvr>
                                        <p:cTn id="27" dur="1000"/>
                                        <p:tgtEl>
                                          <p:spTgt spid="3">
                                            <p:bg/>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0" end="0"/>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p:cTn id="37"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59632" y="404664"/>
            <a:ext cx="6336704" cy="720080"/>
          </a:xfrm>
        </p:spPr>
        <p:txBody>
          <a:bodyPr>
            <a:normAutofit/>
          </a:bodyPr>
          <a:lstStyle/>
          <a:p>
            <a:r>
              <a:rPr lang="hu-HU" sz="1800" dirty="0" smtClean="0"/>
              <a:t>Egy jelszó nem véd meg mindentől ezért gondolkodj előre</a:t>
            </a:r>
            <a:endParaRPr lang="hu-HU" sz="1800" dirty="0"/>
          </a:p>
        </p:txBody>
      </p:sp>
      <p:sp>
        <p:nvSpPr>
          <p:cNvPr id="3" name="Tartalom helye 2"/>
          <p:cNvSpPr>
            <a:spLocks noGrp="1"/>
          </p:cNvSpPr>
          <p:nvPr>
            <p:ph sz="half" idx="1"/>
          </p:nvPr>
        </p:nvSpPr>
        <p:spPr>
          <a:xfrm>
            <a:off x="251520" y="1412776"/>
            <a:ext cx="4500000" cy="5220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a:bodyPr>
          <a:lstStyle/>
          <a:p>
            <a:pPr marL="85725" indent="179388">
              <a:spcBef>
                <a:spcPts val="1200"/>
              </a:spcBef>
              <a:buNone/>
            </a:pPr>
            <a:r>
              <a:rPr lang="hu-HU" sz="2400" dirty="0" smtClean="0"/>
              <a:t>Több levelező rendszer kínál lehetőséget arra az esetre, ha fiókunk irányítása harmadik fél kezébe kerülne.</a:t>
            </a:r>
            <a:br>
              <a:rPr lang="hu-HU" sz="2400" dirty="0" smtClean="0"/>
            </a:br>
            <a:r>
              <a:rPr lang="hu-HU" sz="2400" dirty="0" smtClean="0"/>
              <a:t>A legelterjedtebb a másodlagos e-mail cím; de például a </a:t>
            </a:r>
            <a:r>
              <a:rPr lang="hu-HU" sz="2400" dirty="0" err="1" smtClean="0"/>
              <a:t>Google</a:t>
            </a:r>
            <a:r>
              <a:rPr lang="hu-HU" sz="2400" dirty="0" smtClean="0"/>
              <a:t> fiók részeként, a </a:t>
            </a:r>
            <a:r>
              <a:rPr lang="hu-HU" sz="2400" dirty="0" err="1" smtClean="0"/>
              <a:t>GMail-nél</a:t>
            </a:r>
            <a:r>
              <a:rPr lang="hu-HU" sz="2400" dirty="0" smtClean="0"/>
              <a:t> telefonunk segítségével kérhetünk új jelszavat.</a:t>
            </a:r>
          </a:p>
          <a:p>
            <a:pPr marL="85725" indent="179388">
              <a:spcBef>
                <a:spcPts val="1200"/>
              </a:spcBef>
              <a:buNone/>
            </a:pPr>
            <a:r>
              <a:rPr lang="hu-HU" sz="2400" dirty="0" smtClean="0"/>
              <a:t>Mindig gondolkodjunk előre, hogy minél jobban megnehezítsük rosszakaróink dolgát.</a:t>
            </a:r>
            <a:endParaRPr lang="hu-HU" sz="2400" dirty="0"/>
          </a:p>
        </p:txBody>
      </p:sp>
      <p:pic>
        <p:nvPicPr>
          <p:cNvPr id="5" name="Tartalom helye 4" descr="gmail_logo-e1354684621248.png"/>
          <p:cNvPicPr>
            <a:picLocks noGrp="1" noChangeAspect="1"/>
          </p:cNvPicPr>
          <p:nvPr>
            <p:ph sz="half" idx="2"/>
          </p:nvPr>
        </p:nvPicPr>
        <p:blipFill>
          <a:blip r:embed="rId4" cstate="print"/>
          <a:stretch>
            <a:fillRect/>
          </a:stretch>
        </p:blipFill>
        <p:spPr>
          <a:xfrm>
            <a:off x="5105400" y="1556792"/>
            <a:ext cx="4038600" cy="1665923"/>
          </a:xfrm>
          <a:prstGeom prst="rect">
            <a:avLst/>
          </a:prstGeom>
          <a:ln>
            <a:noFill/>
          </a:ln>
          <a:effectLst>
            <a:outerShdw blurRad="292100" dist="139700" dir="2700000" algn="tl" rotWithShape="0">
              <a:srgbClr val="333333">
                <a:alpha val="65000"/>
              </a:srgbClr>
            </a:outerShdw>
          </a:effectLst>
        </p:spPr>
      </p:pic>
      <p:pic>
        <p:nvPicPr>
          <p:cNvPr id="2050" name="Picture 2" descr="H:\Az internet veszélyei\images.jpg"/>
          <p:cNvPicPr>
            <a:picLocks noChangeAspect="1" noChangeArrowheads="1"/>
          </p:cNvPicPr>
          <p:nvPr/>
        </p:nvPicPr>
        <p:blipFill>
          <a:blip r:embed="rId5" cstate="print"/>
          <a:srcRect/>
          <a:stretch>
            <a:fillRect/>
          </a:stretch>
        </p:blipFill>
        <p:spPr bwMode="auto">
          <a:xfrm>
            <a:off x="5148064" y="3645024"/>
            <a:ext cx="3583185" cy="2084097"/>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3"/>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1000"/>
                                        <p:tgtEl>
                                          <p:spTgt spid="3">
                                            <p:bg/>
                                          </p:spTgt>
                                        </p:tgtEl>
                                      </p:cBhvr>
                                    </p:animEffect>
                                    <p:anim calcmode="lin" valueType="num">
                                      <p:cBhvr>
                                        <p:cTn id="20" dur="1000" fill="hold"/>
                                        <p:tgtEl>
                                          <p:spTgt spid="3">
                                            <p:bg/>
                                          </p:spTgt>
                                        </p:tgtEl>
                                        <p:attrNameLst>
                                          <p:attrName>ppt_x</p:attrName>
                                        </p:attrNameLst>
                                      </p:cBhvr>
                                      <p:tavLst>
                                        <p:tav tm="0">
                                          <p:val>
                                            <p:strVal val="#ppt_x"/>
                                          </p:val>
                                        </p:tav>
                                        <p:tav tm="100000">
                                          <p:val>
                                            <p:strVal val="#ppt_x"/>
                                          </p:val>
                                        </p:tav>
                                      </p:tavLst>
                                    </p:anim>
                                    <p:anim calcmode="lin" valueType="num">
                                      <p:cBhvr>
                                        <p:cTn id="21" dur="1000" fill="hold"/>
                                        <p:tgtEl>
                                          <p:spTgt spid="3">
                                            <p:bg/>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8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31640" y="548680"/>
            <a:ext cx="5832648" cy="422920"/>
          </a:xfrm>
        </p:spPr>
        <p:txBody>
          <a:bodyPr>
            <a:noAutofit/>
          </a:bodyPr>
          <a:lstStyle/>
          <a:p>
            <a:r>
              <a:rPr lang="hu-HU" sz="2200" dirty="0" smtClean="0"/>
              <a:t>Példák a közösségi oldalakon terjedő veszélyekre</a:t>
            </a:r>
            <a:endParaRPr lang="hu-HU" sz="2200" dirty="0"/>
          </a:p>
        </p:txBody>
      </p:sp>
      <p:sp>
        <p:nvSpPr>
          <p:cNvPr id="9" name="Szövegdoboz 8"/>
          <p:cNvSpPr txBox="1"/>
          <p:nvPr/>
        </p:nvSpPr>
        <p:spPr>
          <a:xfrm>
            <a:off x="683568" y="1268760"/>
            <a:ext cx="6084676" cy="400110"/>
          </a:xfrm>
          <a:prstGeom prst="rect">
            <a:avLst/>
          </a:prstGeom>
          <a:noFill/>
        </p:spPr>
        <p:txBody>
          <a:bodyPr wrap="square" rtlCol="0">
            <a:spAutoFit/>
          </a:bodyPr>
          <a:lstStyle/>
          <a:p>
            <a:r>
              <a:rPr lang="hu-HU" sz="2000" u="sng" dirty="0" smtClean="0">
                <a:solidFill>
                  <a:srgbClr val="1122CC"/>
                </a:solidFill>
                <a:hlinkClick r:id="rId4" action="ppaction://hlinksldjump"/>
              </a:rPr>
              <a:t>Azok az átkozott körlevelek</a:t>
            </a:r>
            <a:endParaRPr lang="hu-HU" sz="2000" u="sng" dirty="0">
              <a:solidFill>
                <a:srgbClr val="1122CC"/>
              </a:solidFill>
            </a:endParaRPr>
          </a:p>
        </p:txBody>
      </p:sp>
      <p:sp>
        <p:nvSpPr>
          <p:cNvPr id="10" name="Szövegdoboz 9"/>
          <p:cNvSpPr txBox="1"/>
          <p:nvPr/>
        </p:nvSpPr>
        <p:spPr>
          <a:xfrm>
            <a:off x="755576" y="1844824"/>
            <a:ext cx="8208912" cy="923330"/>
          </a:xfrm>
          <a:prstGeom prst="rect">
            <a:avLst/>
          </a:prstGeom>
          <a:noFill/>
        </p:spPr>
        <p:txBody>
          <a:bodyPr wrap="square" rtlCol="0">
            <a:spAutoFit/>
          </a:bodyPr>
          <a:lstStyle/>
          <a:p>
            <a:r>
              <a:rPr lang="hu-HU" dirty="0" smtClean="0"/>
              <a:t>Gondolom, hogy sok embernek van már elege a </a:t>
            </a:r>
            <a:r>
              <a:rPr lang="hu-HU" dirty="0" err="1" smtClean="0"/>
              <a:t>facebookon</a:t>
            </a:r>
            <a:r>
              <a:rPr lang="hu-HU" dirty="0" smtClean="0"/>
              <a:t> terjedő </a:t>
            </a:r>
            <a:r>
              <a:rPr lang="hu-HU" dirty="0" err="1" smtClean="0"/>
              <a:t>nCore</a:t>
            </a:r>
            <a:r>
              <a:rPr lang="hu-HU" dirty="0" smtClean="0"/>
              <a:t> meghívókból vagy a küldj 1000 Ft-ot a következő számlaszámra, mert megfog szűnni a </a:t>
            </a:r>
            <a:r>
              <a:rPr lang="hu-HU" dirty="0" err="1" smtClean="0"/>
              <a:t>facebook</a:t>
            </a:r>
            <a:r>
              <a:rPr lang="hu-HU" dirty="0" smtClean="0"/>
              <a:t> és hasonló szövegű üzenetek sokaságából!</a:t>
            </a:r>
          </a:p>
        </p:txBody>
      </p:sp>
      <p:sp>
        <p:nvSpPr>
          <p:cNvPr id="11" name="Szövegdoboz 10"/>
          <p:cNvSpPr txBox="1"/>
          <p:nvPr/>
        </p:nvSpPr>
        <p:spPr>
          <a:xfrm>
            <a:off x="755576" y="1556792"/>
            <a:ext cx="6084676" cy="307777"/>
          </a:xfrm>
          <a:prstGeom prst="rect">
            <a:avLst/>
          </a:prstGeom>
          <a:noFill/>
        </p:spPr>
        <p:txBody>
          <a:bodyPr wrap="square" rtlCol="0">
            <a:spAutoFit/>
          </a:bodyPr>
          <a:lstStyle/>
          <a:p>
            <a:r>
              <a:rPr lang="hu-HU" sz="1400" dirty="0" smtClean="0">
                <a:solidFill>
                  <a:srgbClr val="009933"/>
                </a:solidFill>
              </a:rPr>
              <a:t>http://oldacime.hu/az-oldal-eleresi-utja... </a:t>
            </a:r>
            <a:r>
              <a:rPr lang="hu-HU" sz="1400" dirty="0" smtClean="0">
                <a:solidFill>
                  <a:srgbClr val="1122CC"/>
                </a:solidFill>
              </a:rPr>
              <a:t>- Tárolt változat</a:t>
            </a:r>
            <a:endParaRPr lang="hu-HU" sz="1400" dirty="0">
              <a:solidFill>
                <a:srgbClr val="1122CC"/>
              </a:solidFill>
            </a:endParaRPr>
          </a:p>
        </p:txBody>
      </p:sp>
      <p:pic>
        <p:nvPicPr>
          <p:cNvPr id="14" name="Tartalom helye 13" descr="A-chatelés-560x410.jpg"/>
          <p:cNvPicPr>
            <a:picLocks noGrp="1" noChangeAspect="1"/>
          </p:cNvPicPr>
          <p:nvPr>
            <p:ph sz="half" idx="2"/>
          </p:nvPr>
        </p:nvPicPr>
        <p:blipFill>
          <a:blip r:embed="rId5" cstate="print"/>
          <a:stretch>
            <a:fillRect/>
          </a:stretch>
        </p:blipFill>
        <p:spPr>
          <a:xfrm>
            <a:off x="5148064" y="3932405"/>
            <a:ext cx="3995936" cy="2925596"/>
          </a:xfrm>
        </p:spPr>
      </p:pic>
      <p:sp>
        <p:nvSpPr>
          <p:cNvPr id="13" name="Tartalom helye 12"/>
          <p:cNvSpPr>
            <a:spLocks noGrp="1"/>
          </p:cNvSpPr>
          <p:nvPr>
            <p:ph sz="half" idx="1"/>
          </p:nvPr>
        </p:nvSpPr>
        <p:spPr>
          <a:xfrm>
            <a:off x="683568" y="3212976"/>
            <a:ext cx="4398640" cy="288032"/>
          </a:xfrm>
        </p:spPr>
        <p:txBody>
          <a:bodyPr>
            <a:noAutofit/>
          </a:bodyPr>
          <a:lstStyle/>
          <a:p>
            <a:pPr marL="0">
              <a:buNone/>
            </a:pPr>
            <a:r>
              <a:rPr lang="hu-HU" sz="2000" u="sng" dirty="0" smtClean="0">
                <a:solidFill>
                  <a:srgbClr val="1122CC"/>
                </a:solidFill>
                <a:effectLst/>
                <a:hlinkClick r:id="rId6" action="ppaction://hlinksldjump"/>
              </a:rPr>
              <a:t>A </a:t>
            </a:r>
            <a:r>
              <a:rPr lang="hu-HU" sz="2000" u="sng" dirty="0" err="1" smtClean="0">
                <a:solidFill>
                  <a:srgbClr val="1122CC"/>
                </a:solidFill>
                <a:effectLst/>
                <a:hlinkClick r:id="rId6" action="ppaction://hlinksldjump"/>
              </a:rPr>
              <a:t>Chatelés</a:t>
            </a:r>
            <a:r>
              <a:rPr lang="hu-HU" sz="2000" u="sng" dirty="0" smtClean="0">
                <a:solidFill>
                  <a:srgbClr val="1122CC"/>
                </a:solidFill>
                <a:effectLst/>
                <a:hlinkClick r:id="rId6" action="ppaction://hlinksldjump"/>
              </a:rPr>
              <a:t> veszélyei</a:t>
            </a:r>
            <a:endParaRPr lang="hu-HU" sz="2000" u="sng" dirty="0" smtClean="0">
              <a:solidFill>
                <a:srgbClr val="1122CC"/>
              </a:solidFill>
              <a:effectLst/>
            </a:endParaRPr>
          </a:p>
        </p:txBody>
      </p:sp>
      <p:sp>
        <p:nvSpPr>
          <p:cNvPr id="17" name="Téglalap 16"/>
          <p:cNvSpPr/>
          <p:nvPr/>
        </p:nvSpPr>
        <p:spPr>
          <a:xfrm>
            <a:off x="827584" y="3501008"/>
            <a:ext cx="4932040" cy="307777"/>
          </a:xfrm>
          <a:prstGeom prst="rect">
            <a:avLst/>
          </a:prstGeom>
        </p:spPr>
        <p:txBody>
          <a:bodyPr wrap="square">
            <a:spAutoFit/>
          </a:bodyPr>
          <a:lstStyle/>
          <a:p>
            <a:r>
              <a:rPr lang="hu-HU" sz="1400" dirty="0" smtClean="0">
                <a:solidFill>
                  <a:srgbClr val="009933"/>
                </a:solidFill>
              </a:rPr>
              <a:t>http://oldacime.hu/az-oldal-eleresi-utja... - </a:t>
            </a:r>
            <a:r>
              <a:rPr lang="hu-HU" sz="1400" dirty="0" smtClean="0">
                <a:solidFill>
                  <a:srgbClr val="1122CC"/>
                </a:solidFill>
              </a:rPr>
              <a:t>Tárolt változat</a:t>
            </a:r>
          </a:p>
        </p:txBody>
      </p:sp>
      <p:sp>
        <p:nvSpPr>
          <p:cNvPr id="19" name="Szövegdoboz 18"/>
          <p:cNvSpPr txBox="1"/>
          <p:nvPr/>
        </p:nvSpPr>
        <p:spPr>
          <a:xfrm>
            <a:off x="827584" y="3861048"/>
            <a:ext cx="4320480" cy="1200329"/>
          </a:xfrm>
          <a:prstGeom prst="rect">
            <a:avLst/>
          </a:prstGeom>
          <a:noFill/>
        </p:spPr>
        <p:txBody>
          <a:bodyPr wrap="square" rtlCol="0">
            <a:spAutoFit/>
          </a:bodyPr>
          <a:lstStyle/>
          <a:p>
            <a:pPr>
              <a:spcBef>
                <a:spcPts val="0"/>
              </a:spcBef>
            </a:pPr>
            <a:r>
              <a:rPr lang="hu-HU" dirty="0" smtClean="0"/>
              <a:t>A legnagyobb probléma az, hogy soha se tudhatjuk, hogy kivel beszélünk. Ezt az alábbi kép is nagyon egyszerűen szemlélteti!</a:t>
            </a:r>
          </a:p>
          <a:p>
            <a:endParaRPr lang="hu-HU" dirty="0"/>
          </a:p>
        </p:txBody>
      </p:sp>
      <p:sp>
        <p:nvSpPr>
          <p:cNvPr id="12" name="Szövegdoboz 11"/>
          <p:cNvSpPr txBox="1"/>
          <p:nvPr/>
        </p:nvSpPr>
        <p:spPr>
          <a:xfrm>
            <a:off x="1043608" y="5301208"/>
            <a:ext cx="3672408" cy="1015663"/>
          </a:xfrm>
          <a:prstGeom prst="rect">
            <a:avLst/>
          </a:prstGeom>
          <a:noFill/>
        </p:spPr>
        <p:txBody>
          <a:bodyPr wrap="square" rtlCol="0">
            <a:spAutoFit/>
          </a:bodyPr>
          <a:lstStyle/>
          <a:p>
            <a:r>
              <a:rPr lang="hu-HU" sz="3000" u="sng" dirty="0" smtClean="0">
                <a:solidFill>
                  <a:srgbClr val="92D050"/>
                </a:solidFill>
                <a:effectLst>
                  <a:outerShdw blurRad="38100" dist="38100" dir="2700000" algn="tl">
                    <a:srgbClr val="000000">
                      <a:alpha val="43137"/>
                    </a:srgbClr>
                  </a:outerShdw>
                </a:effectLst>
              </a:rPr>
              <a:t>Több információért kattints a linkekre!</a:t>
            </a:r>
            <a:endParaRPr lang="hu-HU" sz="3000" u="sng" dirty="0">
              <a:solidFill>
                <a:srgbClr val="92D050"/>
              </a:solidFill>
              <a:effectLst>
                <a:outerShdw blurRad="38100" dist="38100" dir="2700000" algn="tl">
                  <a:srgbClr val="000000">
                    <a:alpha val="43137"/>
                  </a:srgbClr>
                </a:outerShdw>
              </a:effectLst>
            </a:endParaRPr>
          </a:p>
        </p:txBody>
      </p:sp>
      <p:pic>
        <p:nvPicPr>
          <p:cNvPr id="15" name="Picture 2" descr="H:\Az internet veszélyei\cursor_arrow_icon.png"/>
          <p:cNvPicPr>
            <a:picLocks noChangeAspect="1" noChangeArrowheads="1"/>
          </p:cNvPicPr>
          <p:nvPr/>
        </p:nvPicPr>
        <p:blipFill>
          <a:blip r:embed="rId7" cstate="print"/>
          <a:srcRect/>
          <a:stretch>
            <a:fillRect/>
          </a:stretch>
        </p:blipFill>
        <p:spPr bwMode="auto">
          <a:xfrm>
            <a:off x="-180528" y="6206207"/>
            <a:ext cx="651793" cy="651793"/>
          </a:xfrm>
          <a:prstGeom prst="rect">
            <a:avLst/>
          </a:prstGeom>
          <a:noFill/>
        </p:spPr>
      </p:pic>
      <p:pic>
        <p:nvPicPr>
          <p:cNvPr id="16" name="Picture 2" descr="H:\Az internet veszélyei\cursor_arrow_icon.png"/>
          <p:cNvPicPr>
            <a:picLocks noChangeAspect="1" noChangeArrowheads="1"/>
          </p:cNvPicPr>
          <p:nvPr/>
        </p:nvPicPr>
        <p:blipFill>
          <a:blip r:embed="rId7" cstate="print"/>
          <a:srcRect/>
          <a:stretch>
            <a:fillRect/>
          </a:stretch>
        </p:blipFill>
        <p:spPr bwMode="auto">
          <a:xfrm>
            <a:off x="-108520" y="6206207"/>
            <a:ext cx="651793" cy="651793"/>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1000"/>
                                        <p:tgtEl>
                                          <p:spTgt spid="13">
                                            <p:txEl>
                                              <p:pRg st="0" end="0"/>
                                            </p:txEl>
                                          </p:spTgt>
                                        </p:tgtEl>
                                      </p:cBhvr>
                                    </p:animEffect>
                                    <p:anim calcmode="lin" valueType="num">
                                      <p:cBhvr>
                                        <p:cTn id="2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9" presetClass="entr" presetSubtype="0" decel="10000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 calcmode="lin" valueType="num">
                                      <p:cBhvr>
                                        <p:cTn id="50" dur="500" fill="hold"/>
                                        <p:tgtEl>
                                          <p:spTgt spid="12"/>
                                        </p:tgtEl>
                                        <p:attrNameLst>
                                          <p:attrName>style.rotation</p:attrName>
                                        </p:attrNameLst>
                                      </p:cBhvr>
                                      <p:tavLst>
                                        <p:tav tm="0">
                                          <p:val>
                                            <p:fltVal val="360"/>
                                          </p:val>
                                        </p:tav>
                                        <p:tav tm="100000">
                                          <p:val>
                                            <p:fltVal val="0"/>
                                          </p:val>
                                        </p:tav>
                                      </p:tavLst>
                                    </p:anim>
                                    <p:animEffect transition="in" filter="fade">
                                      <p:cBhvr>
                                        <p:cTn id="51" dur="500"/>
                                        <p:tgtEl>
                                          <p:spTgt spid="12"/>
                                        </p:tgtEl>
                                      </p:cBhvr>
                                    </p:animEffect>
                                  </p:childTnLst>
                                </p:cTn>
                              </p:par>
                            </p:childTnLst>
                          </p:cTn>
                        </p:par>
                        <p:par>
                          <p:cTn id="52" fill="hold">
                            <p:stCondLst>
                              <p:cond delay="6500"/>
                            </p:stCondLst>
                            <p:childTnLst>
                              <p:par>
                                <p:cTn id="53" presetID="0" presetClass="path" presetSubtype="0" accel="50000" decel="50000" fill="hold" nodeType="afterEffect">
                                  <p:stCondLst>
                                    <p:cond delay="0"/>
                                  </p:stCondLst>
                                  <p:childTnLst>
                                    <p:animMotion origin="layout" path="M 1.38889E-6 -3.94402E-6 L 0.17708 -0.73537 " pathEditMode="relative" rAng="0" ptsTypes="AA">
                                      <p:cBhvr>
                                        <p:cTn id="54" dur="2000" fill="hold"/>
                                        <p:tgtEl>
                                          <p:spTgt spid="15"/>
                                        </p:tgtEl>
                                        <p:attrNameLst>
                                          <p:attrName>ppt_x</p:attrName>
                                          <p:attrName>ppt_y</p:attrName>
                                        </p:attrNameLst>
                                      </p:cBhvr>
                                      <p:rCtr x="89" y="-368"/>
                                    </p:animMotion>
                                  </p:childTnLst>
                                </p:cTn>
                              </p:par>
                            </p:childTnLst>
                          </p:cTn>
                        </p:par>
                        <p:par>
                          <p:cTn id="55" fill="hold">
                            <p:stCondLst>
                              <p:cond delay="8500"/>
                            </p:stCondLst>
                            <p:childTnLst>
                              <p:par>
                                <p:cTn id="56" presetID="3" presetClass="exit" presetSubtype="10" fill="hold" nodeType="afterEffect">
                                  <p:stCondLst>
                                    <p:cond delay="0"/>
                                  </p:stCondLst>
                                  <p:childTnLst>
                                    <p:animEffect transition="out" filter="blinds(horizontal)">
                                      <p:cBhvr>
                                        <p:cTn id="57" dur="1000"/>
                                        <p:tgtEl>
                                          <p:spTgt spid="15"/>
                                        </p:tgtEl>
                                      </p:cBhvr>
                                    </p:animEffect>
                                    <p:set>
                                      <p:cBhvr>
                                        <p:cTn id="58" dur="1" fill="hold">
                                          <p:stCondLst>
                                            <p:cond delay="999"/>
                                          </p:stCondLst>
                                        </p:cTn>
                                        <p:tgtEl>
                                          <p:spTgt spid="15"/>
                                        </p:tgtEl>
                                        <p:attrNameLst>
                                          <p:attrName>style.visibility</p:attrName>
                                        </p:attrNameLst>
                                      </p:cBhvr>
                                      <p:to>
                                        <p:strVal val="hidden"/>
                                      </p:to>
                                    </p:set>
                                  </p:childTnLst>
                                </p:cTn>
                              </p:par>
                            </p:childTnLst>
                          </p:cTn>
                        </p:par>
                        <p:par>
                          <p:cTn id="59" fill="hold">
                            <p:stCondLst>
                              <p:cond delay="9500"/>
                            </p:stCondLst>
                            <p:childTnLst>
                              <p:par>
                                <p:cTn id="60" presetID="12" presetClass="entr" presetSubtype="4"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lide(fromBottom)">
                                      <p:cBhvr>
                                        <p:cTn id="62" dur="500"/>
                                        <p:tgtEl>
                                          <p:spTgt spid="16"/>
                                        </p:tgtEl>
                                      </p:cBhvr>
                                    </p:animEffect>
                                  </p:childTnLst>
                                </p:cTn>
                              </p:par>
                            </p:childTnLst>
                          </p:cTn>
                        </p:par>
                        <p:par>
                          <p:cTn id="63" fill="hold">
                            <p:stCondLst>
                              <p:cond delay="10000"/>
                            </p:stCondLst>
                            <p:childTnLst>
                              <p:par>
                                <p:cTn id="64" presetID="0" presetClass="path" presetSubtype="0" accel="50000" decel="50000" fill="hold" nodeType="afterEffect">
                                  <p:stCondLst>
                                    <p:cond delay="0"/>
                                  </p:stCondLst>
                                  <p:childTnLst>
                                    <p:animMotion origin="layout" path="M 0.00382 -0.01041 L 0.17309 -0.46241 " pathEditMode="relative" rAng="0" ptsTypes="AA">
                                      <p:cBhvr>
                                        <p:cTn id="65" dur="2000" fill="hold"/>
                                        <p:tgtEl>
                                          <p:spTgt spid="16"/>
                                        </p:tgtEl>
                                        <p:attrNameLst>
                                          <p:attrName>ppt_x</p:attrName>
                                          <p:attrName>ppt_y</p:attrName>
                                        </p:attrNameLst>
                                      </p:cBhvr>
                                      <p:rCtr x="85" y="-226"/>
                                    </p:animMotion>
                                  </p:childTnLst>
                                </p:cTn>
                              </p:par>
                            </p:childTnLst>
                          </p:cTn>
                        </p:par>
                        <p:par>
                          <p:cTn id="66" fill="hold">
                            <p:stCondLst>
                              <p:cond delay="12000"/>
                            </p:stCondLst>
                            <p:childTnLst>
                              <p:par>
                                <p:cTn id="67" presetID="3" presetClass="exit" presetSubtype="10" fill="hold" nodeType="afterEffect">
                                  <p:stCondLst>
                                    <p:cond delay="0"/>
                                  </p:stCondLst>
                                  <p:childTnLst>
                                    <p:animEffect transition="out" filter="blinds(horizontal)">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build="p"/>
      <p:bldP spid="17" grpId="0"/>
      <p:bldP spid="1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13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31640" y="476672"/>
            <a:ext cx="5112568" cy="576064"/>
          </a:xfrm>
        </p:spPr>
        <p:txBody>
          <a:bodyPr>
            <a:normAutofit/>
          </a:bodyPr>
          <a:lstStyle/>
          <a:p>
            <a:r>
              <a:rPr lang="hu-HU" dirty="0" smtClean="0"/>
              <a:t>A körlevelek veszélyei</a:t>
            </a:r>
            <a:endParaRPr lang="hu-HU" dirty="0"/>
          </a:p>
        </p:txBody>
      </p:sp>
      <p:sp>
        <p:nvSpPr>
          <p:cNvPr id="3" name="Tartalom helye 2"/>
          <p:cNvSpPr>
            <a:spLocks noGrp="1"/>
          </p:cNvSpPr>
          <p:nvPr>
            <p:ph sz="half" idx="1"/>
          </p:nvPr>
        </p:nvSpPr>
        <p:spPr>
          <a:xfrm>
            <a:off x="1907704" y="1700808"/>
            <a:ext cx="6768752" cy="338437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marL="85725" indent="179388">
              <a:buNone/>
            </a:pPr>
            <a:r>
              <a:rPr lang="hu-HU" sz="3200" cap="small" dirty="0" smtClean="0"/>
              <a:t>Sok féle veszély lapulhat egy körlevélben:</a:t>
            </a:r>
          </a:p>
          <a:p>
            <a:pPr marL="85725" indent="179388">
              <a:spcBef>
                <a:spcPts val="1200"/>
              </a:spcBef>
              <a:buNone/>
            </a:pPr>
            <a:r>
              <a:rPr lang="hu-HU" dirty="0" smtClean="0"/>
              <a:t>Vírust, vagy egyéb ártalmas kém programot tartalmazhat (ezekre később fogok kitérni).</a:t>
            </a:r>
          </a:p>
          <a:p>
            <a:pPr marL="85725" indent="179388">
              <a:spcBef>
                <a:spcPts val="1200"/>
              </a:spcBef>
              <a:buNone/>
            </a:pPr>
            <a:r>
              <a:rPr lang="hu-HU" dirty="0" smtClean="0"/>
              <a:t>Arra is kérhetnek benne, hogy utalj át valamilyen összeget valamilyen nemes cél érdekében; holott erről szó sincs.</a:t>
            </a:r>
          </a:p>
          <a:p>
            <a:pPr marL="85725" indent="179388">
              <a:spcBef>
                <a:spcPts val="1200"/>
              </a:spcBef>
              <a:buNone/>
            </a:pPr>
            <a:r>
              <a:rPr lang="hu-HU" dirty="0" smtClean="0"/>
              <a:t>Sokszor hirdetést találunk benne vagy valamilyen akcióra való felhívást.</a:t>
            </a:r>
          </a:p>
          <a:p>
            <a:pPr marL="85725" indent="179388">
              <a:spcBef>
                <a:spcPts val="1200"/>
              </a:spcBef>
              <a:buNone/>
            </a:pPr>
            <a:r>
              <a:rPr lang="hu-HU" dirty="0" smtClean="0"/>
              <a:t>Nagy hátránya, hogy elárasztják a postafiókunkat és így elveszik a helyet más, számunkra hasznos levelektől.</a:t>
            </a:r>
            <a:endParaRPr lang="hu-HU" dirty="0"/>
          </a:p>
        </p:txBody>
      </p:sp>
      <p:sp>
        <p:nvSpPr>
          <p:cNvPr id="4" name="Tartalom helye 3"/>
          <p:cNvSpPr>
            <a:spLocks noGrp="1"/>
          </p:cNvSpPr>
          <p:nvPr>
            <p:ph sz="half" idx="2"/>
          </p:nvPr>
        </p:nvSpPr>
        <p:spPr>
          <a:xfrm>
            <a:off x="1979712" y="1700808"/>
            <a:ext cx="6624736" cy="3384376"/>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fontScale="70000" lnSpcReduction="20000"/>
          </a:bodyPr>
          <a:lstStyle/>
          <a:p>
            <a:pPr marL="85725" indent="0">
              <a:buNone/>
            </a:pPr>
            <a:r>
              <a:rPr lang="hu-HU" sz="3600" cap="small" dirty="0" smtClean="0"/>
              <a:t>Megelőzés:</a:t>
            </a:r>
            <a:r>
              <a:rPr lang="hu-HU" sz="3600" u="sng" dirty="0" smtClean="0"/>
              <a:t/>
            </a:r>
            <a:br>
              <a:rPr lang="hu-HU" sz="3600" u="sng" dirty="0" smtClean="0"/>
            </a:br>
            <a:r>
              <a:rPr lang="hu-HU" sz="3600" dirty="0" smtClean="0"/>
              <a:t>Ne add ki mindenféle oldalaknak az e-mail címed; és ami a legfontosabb, ne küldjük tovább másoknak (ne segítsük a terjedését)!</a:t>
            </a:r>
          </a:p>
        </p:txBody>
      </p:sp>
      <p:sp>
        <p:nvSpPr>
          <p:cNvPr id="8" name="Szövegdoboz 7"/>
          <p:cNvSpPr txBox="1"/>
          <p:nvPr/>
        </p:nvSpPr>
        <p:spPr>
          <a:xfrm>
            <a:off x="1907704" y="5301208"/>
            <a:ext cx="6768752" cy="1400383"/>
          </a:xfrm>
          <a:prstGeom prst="rect">
            <a:avLst/>
          </a:prstGeom>
          <a:solidFill>
            <a:srgbClr val="92D050"/>
          </a:solidFill>
        </p:spPr>
        <p:txBody>
          <a:bodyPr wrap="square" rtlCol="0">
            <a:spAutoFit/>
          </a:bodyPr>
          <a:lstStyle/>
          <a:p>
            <a:r>
              <a:rPr lang="hu-HU" sz="1700" dirty="0" smtClean="0"/>
              <a:t>Tisztázzuk fogalmat:</a:t>
            </a:r>
          </a:p>
          <a:p>
            <a:r>
              <a:rPr lang="hu-HU" sz="1700" dirty="0" smtClean="0"/>
              <a:t>Körlevelet akkor használunk, ha létre szeretnénk hozni több azonos szövegrészeket tartalmazó dokumentumot (Pl.: meghívót), amelyek változó szövegrészeket is tartalmaznak (Pl.: nevek). A változó szövegrészekben azonos típusú információk találhatók, de a tartalmuk egyedi.</a:t>
            </a:r>
            <a:r>
              <a:rPr lang="hu-HU" sz="1700" dirty="0" smtClean="0">
                <a:solidFill>
                  <a:srgbClr val="7030A0"/>
                </a:solidFill>
              </a:rPr>
              <a:t> </a:t>
            </a:r>
            <a:endParaRPr lang="hu-HU" sz="1700" dirty="0">
              <a:solidFill>
                <a:srgbClr val="7030A0"/>
              </a:solidFill>
            </a:endParaRPr>
          </a:p>
        </p:txBody>
      </p:sp>
      <p:pic>
        <p:nvPicPr>
          <p:cNvPr id="4099" name="Picture 3" descr="C:\Users\Ádám\AppData\Local\Microsoft\Windows\Temporary Internet Files\Content.IE5\V29G03VA\MC900254096[1].wmf"/>
          <p:cNvPicPr>
            <a:picLocks noChangeAspect="1" noChangeArrowheads="1"/>
          </p:cNvPicPr>
          <p:nvPr/>
        </p:nvPicPr>
        <p:blipFill>
          <a:blip r:embed="rId4" cstate="print"/>
          <a:srcRect/>
          <a:stretch>
            <a:fillRect/>
          </a:stretch>
        </p:blipFill>
        <p:spPr bwMode="auto">
          <a:xfrm>
            <a:off x="0" y="5109904"/>
            <a:ext cx="1979712" cy="1748096"/>
          </a:xfrm>
          <a:prstGeom prst="rect">
            <a:avLst/>
          </a:prstGeom>
          <a:noFill/>
        </p:spPr>
      </p:pic>
      <p:sp>
        <p:nvSpPr>
          <p:cNvPr id="11" name="Balra nyíl feliratnak 10"/>
          <p:cNvSpPr/>
          <p:nvPr/>
        </p:nvSpPr>
        <p:spPr>
          <a:xfrm>
            <a:off x="0" y="1772816"/>
            <a:ext cx="1584176" cy="914400"/>
          </a:xfrm>
          <a:prstGeom prst="leftArrowCallout">
            <a:avLst>
              <a:gd name="adj1" fmla="val 15361"/>
              <a:gd name="adj2" fmla="val 33434"/>
              <a:gd name="adj3" fmla="val 44277"/>
              <a:gd name="adj4" fmla="val 64977"/>
            </a:avLst>
          </a:prstGeom>
          <a:solidFill>
            <a:srgbClr val="FFFF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700" dirty="0" smtClean="0">
                <a:solidFill>
                  <a:srgbClr val="00B050"/>
                </a:solidFill>
                <a:effectLst>
                  <a:outerShdw blurRad="38100" dist="38100" dir="2700000" algn="tl">
                    <a:srgbClr val="000000">
                      <a:alpha val="43137"/>
                    </a:srgbClr>
                  </a:outerShdw>
                </a:effectLst>
                <a:hlinkClick r:id="rId5" action="ppaction://hlinksldjump"/>
              </a:rPr>
              <a:t>Vissza</a:t>
            </a:r>
            <a:endParaRPr lang="hu-HU" sz="2700" dirty="0">
              <a:solidFill>
                <a:srgbClr val="00B050"/>
              </a:solidFill>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1000" fill="hold"/>
                                        <p:tgtEl>
                                          <p:spTgt spid="4099"/>
                                        </p:tgtEl>
                                        <p:attrNameLst>
                                          <p:attrName>ppt_w</p:attrName>
                                        </p:attrNameLst>
                                      </p:cBhvr>
                                      <p:tavLst>
                                        <p:tav tm="0">
                                          <p:val>
                                            <p:strVal val="#ppt_w+.3"/>
                                          </p:val>
                                        </p:tav>
                                        <p:tav tm="100000">
                                          <p:val>
                                            <p:strVal val="#ppt_w"/>
                                          </p:val>
                                        </p:tav>
                                      </p:tavLst>
                                    </p:anim>
                                    <p:anim calcmode="lin" valueType="num">
                                      <p:cBhvr>
                                        <p:cTn id="14" dur="1000" fill="hold"/>
                                        <p:tgtEl>
                                          <p:spTgt spid="4099"/>
                                        </p:tgtEl>
                                        <p:attrNameLst>
                                          <p:attrName>ppt_h</p:attrName>
                                        </p:attrNameLst>
                                      </p:cBhvr>
                                      <p:tavLst>
                                        <p:tav tm="0">
                                          <p:val>
                                            <p:strVal val="#ppt_h"/>
                                          </p:val>
                                        </p:tav>
                                        <p:tav tm="100000">
                                          <p:val>
                                            <p:strVal val="#ppt_h"/>
                                          </p:val>
                                        </p:tav>
                                      </p:tavLst>
                                    </p:anim>
                                    <p:animEffect transition="in" filter="fade">
                                      <p:cBhvr>
                                        <p:cTn id="15" dur="1000"/>
                                        <p:tgtEl>
                                          <p:spTgt spid="4099"/>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p:cTn id="19" dur="1000" fill="hold"/>
                                        <p:tgtEl>
                                          <p:spTgt spid="3">
                                            <p:bg/>
                                          </p:spTgt>
                                        </p:tgtEl>
                                        <p:attrNameLst>
                                          <p:attrName>ppt_w</p:attrName>
                                        </p:attrNameLst>
                                      </p:cBhvr>
                                      <p:tavLst>
                                        <p:tav tm="0">
                                          <p:val>
                                            <p:strVal val="#ppt_w+.3"/>
                                          </p:val>
                                        </p:tav>
                                        <p:tav tm="100000">
                                          <p:val>
                                            <p:strVal val="#ppt_w"/>
                                          </p:val>
                                        </p:tav>
                                      </p:tavLst>
                                    </p:anim>
                                    <p:anim calcmode="lin" valueType="num">
                                      <p:cBhvr>
                                        <p:cTn id="20" dur="1000" fill="hold"/>
                                        <p:tgtEl>
                                          <p:spTgt spid="3">
                                            <p:bg/>
                                          </p:spTgt>
                                        </p:tgtEl>
                                        <p:attrNameLst>
                                          <p:attrName>ppt_h</p:attrName>
                                        </p:attrNameLst>
                                      </p:cBhvr>
                                      <p:tavLst>
                                        <p:tav tm="0">
                                          <p:val>
                                            <p:strVal val="#ppt_h"/>
                                          </p:val>
                                        </p:tav>
                                        <p:tav tm="100000">
                                          <p:val>
                                            <p:strVal val="#ppt_h"/>
                                          </p:val>
                                        </p:tav>
                                      </p:tavLst>
                                    </p:anim>
                                    <p:animEffect transition="in" filter="fade">
                                      <p:cBhvr>
                                        <p:cTn id="21" dur="1000"/>
                                        <p:tgtEl>
                                          <p:spTgt spid="3">
                                            <p:bg/>
                                          </p:spTgt>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0" end="0"/>
                                            </p:txEl>
                                          </p:spTgt>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1" end="1"/>
                                            </p:txEl>
                                          </p:spTgt>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2" end="2"/>
                                            </p:txEl>
                                          </p:spTgt>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4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3" end="3"/>
                                            </p:txEl>
                                          </p:spTgt>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p:tgtEl>
                                          <p:spTgt spid="3">
                                            <p:txEl>
                                              <p:pRg st="0" end="0"/>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3">
                                            <p:txEl>
                                              <p:pRg st="0" end="0"/>
                                            </p:txEl>
                                          </p:spTgt>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1" end="1"/>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1" end="1"/>
                                            </p:txEl>
                                          </p:spTgt>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4" dur="500"/>
                                        <p:tgtEl>
                                          <p:spTgt spid="3">
                                            <p:txEl>
                                              <p:pRg st="2" end="2"/>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3">
                                            <p:txEl>
                                              <p:pRg st="2" end="2"/>
                                            </p:txEl>
                                          </p:spTgt>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8" dur="500"/>
                                        <p:tgtEl>
                                          <p:spTgt spid="3">
                                            <p:txEl>
                                              <p:pRg st="3" end="3"/>
                                            </p:txEl>
                                          </p:spTgt>
                                        </p:tgtEl>
                                        <p:attrNameLst>
                                          <p:attrName>ppt_y</p:attrName>
                                        </p:attrNameLst>
                                      </p:cBhvr>
                                      <p:tavLst>
                                        <p:tav tm="0">
                                          <p:val>
                                            <p:strVal val="ppt_y"/>
                                          </p:val>
                                        </p:tav>
                                        <p:tav tm="100000">
                                          <p:val>
                                            <p:strVal val="1+ppt_h/2"/>
                                          </p:val>
                                        </p:tav>
                                      </p:tavLst>
                                    </p:anim>
                                    <p:set>
                                      <p:cBhvr>
                                        <p:cTn id="69" dur="1" fill="hold">
                                          <p:stCondLst>
                                            <p:cond delay="499"/>
                                          </p:stCondLst>
                                        </p:cTn>
                                        <p:tgtEl>
                                          <p:spTgt spid="3">
                                            <p:txEl>
                                              <p:pRg st="3" end="3"/>
                                            </p:txEl>
                                          </p:spTgt>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4" end="4"/>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4" end="4"/>
                                            </p:txEl>
                                          </p:spTgt>
                                        </p:tgtEl>
                                        <p:attrNameLst>
                                          <p:attrName>style.visibility</p:attrName>
                                        </p:attrNameLst>
                                      </p:cBhvr>
                                      <p:to>
                                        <p:strVal val="hidden"/>
                                      </p:to>
                                    </p:set>
                                  </p:childTnLst>
                                </p:cTn>
                              </p:par>
                            </p:childTnLst>
                          </p:cTn>
                        </p:par>
                        <p:par>
                          <p:cTn id="74" fill="hold">
                            <p:stCondLst>
                              <p:cond delay="500"/>
                            </p:stCondLst>
                            <p:childTnLst>
                              <p:par>
                                <p:cTn id="75" presetID="5" presetClass="entr" presetSubtype="10" fill="hold" grpId="0" nodeType="afterEffect">
                                  <p:stCondLst>
                                    <p:cond delay="0"/>
                                  </p:stCondLst>
                                  <p:childTnLst>
                                    <p:set>
                                      <p:cBhvr>
                                        <p:cTn id="76" dur="1" fill="hold">
                                          <p:stCondLst>
                                            <p:cond delay="0"/>
                                          </p:stCondLst>
                                        </p:cTn>
                                        <p:tgtEl>
                                          <p:spTgt spid="4">
                                            <p:bg/>
                                          </p:spTgt>
                                        </p:tgtEl>
                                        <p:attrNameLst>
                                          <p:attrName>style.visibility</p:attrName>
                                        </p:attrNameLst>
                                      </p:cBhvr>
                                      <p:to>
                                        <p:strVal val="visible"/>
                                      </p:to>
                                    </p:set>
                                    <p:animEffect transition="in" filter="checkerboard(across)">
                                      <p:cBhvr>
                                        <p:cTn id="77" dur="500"/>
                                        <p:tgtEl>
                                          <p:spTgt spid="4">
                                            <p:bg/>
                                          </p:spTgt>
                                        </p:tgtEl>
                                      </p:cBhvr>
                                    </p:animEffect>
                                  </p:childTnLst>
                                </p:cTn>
                              </p:par>
                            </p:childTnLst>
                          </p:cTn>
                        </p:par>
                        <p:par>
                          <p:cTn id="78" fill="hold">
                            <p:stCondLst>
                              <p:cond delay="1000"/>
                            </p:stCondLst>
                            <p:childTnLst>
                              <p:par>
                                <p:cTn id="79" presetID="5" presetClass="entr" presetSubtype="10" fill="hold" grpId="0" nodeType="afterEffect">
                                  <p:stCondLst>
                                    <p:cond delay="0"/>
                                  </p:stCondLst>
                                  <p:childTnLst>
                                    <p:set>
                                      <p:cBhvr>
                                        <p:cTn id="80" dur="1" fill="hold">
                                          <p:stCondLst>
                                            <p:cond delay="0"/>
                                          </p:stCondLst>
                                        </p:cTn>
                                        <p:tgtEl>
                                          <p:spTgt spid="4">
                                            <p:txEl>
                                              <p:pRg st="0" end="0"/>
                                            </p:txEl>
                                          </p:spTgt>
                                        </p:tgtEl>
                                        <p:attrNameLst>
                                          <p:attrName>style.visibility</p:attrName>
                                        </p:attrNameLst>
                                      </p:cBhvr>
                                      <p:to>
                                        <p:strVal val="visible"/>
                                      </p:to>
                                    </p:set>
                                    <p:animEffect transition="in" filter="checkerboard(across)">
                                      <p:cBhvr>
                                        <p:cTn id="81" dur="500"/>
                                        <p:tgtEl>
                                          <p:spTgt spid="4">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nodeType="clickEffect">
                                  <p:stCondLst>
                                    <p:cond delay="0"/>
                                  </p:stCondLst>
                                  <p:childTnLst>
                                    <p:animEffect transition="out" filter="blinds(horizontal)">
                                      <p:cBhvr>
                                        <p:cTn id="85" dur="500"/>
                                        <p:tgtEl>
                                          <p:spTgt spid="4">
                                            <p:txEl>
                                              <p:pRg st="0" end="0"/>
                                            </p:txEl>
                                          </p:spTgt>
                                        </p:tgtEl>
                                      </p:cBhvr>
                                    </p:animEffect>
                                    <p:set>
                                      <p:cBhvr>
                                        <p:cTn id="86" dur="1" fill="hold">
                                          <p:stCondLst>
                                            <p:cond delay="499"/>
                                          </p:stCondLst>
                                        </p:cTn>
                                        <p:tgtEl>
                                          <p:spTgt spid="4">
                                            <p:txEl>
                                              <p:pRg st="0" end="0"/>
                                            </p:txEl>
                                          </p:spTgt>
                                        </p:tgtEl>
                                        <p:attrNameLst>
                                          <p:attrName>style.visibility</p:attrName>
                                        </p:attrNameLst>
                                      </p:cBhvr>
                                      <p:to>
                                        <p:strVal val="hidden"/>
                                      </p:to>
                                    </p:set>
                                  </p:childTnLst>
                                </p:cTn>
                              </p:par>
                            </p:childTnLst>
                          </p:cTn>
                        </p:par>
                        <p:par>
                          <p:cTn id="87" fill="hold">
                            <p:stCondLst>
                              <p:cond delay="500"/>
                            </p:stCondLst>
                            <p:childTnLst>
                              <p:par>
                                <p:cTn id="88" presetID="50" presetClass="entr" presetSubtype="0" decel="100000"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1000" fill="hold"/>
                                        <p:tgtEl>
                                          <p:spTgt spid="11"/>
                                        </p:tgtEl>
                                        <p:attrNameLst>
                                          <p:attrName>ppt_w</p:attrName>
                                        </p:attrNameLst>
                                      </p:cBhvr>
                                      <p:tavLst>
                                        <p:tav tm="0">
                                          <p:val>
                                            <p:strVal val="#ppt_w+.3"/>
                                          </p:val>
                                        </p:tav>
                                        <p:tav tm="100000">
                                          <p:val>
                                            <p:strVal val="#ppt_w"/>
                                          </p:val>
                                        </p:tav>
                                      </p:tavLst>
                                    </p:anim>
                                    <p:anim calcmode="lin" valueType="num">
                                      <p:cBhvr>
                                        <p:cTn id="91" dur="1000" fill="hold"/>
                                        <p:tgtEl>
                                          <p:spTgt spid="11"/>
                                        </p:tgtEl>
                                        <p:attrNameLst>
                                          <p:attrName>ppt_h</p:attrName>
                                        </p:attrNameLst>
                                      </p:cBhvr>
                                      <p:tavLst>
                                        <p:tav tm="0">
                                          <p:val>
                                            <p:strVal val="#ppt_h"/>
                                          </p:val>
                                        </p:tav>
                                        <p:tav tm="100000">
                                          <p:val>
                                            <p:strVal val="#ppt_h"/>
                                          </p:val>
                                        </p:tav>
                                      </p:tavLst>
                                    </p:anim>
                                    <p:animEffect transition="in" filter="fade">
                                      <p:cBhvr>
                                        <p:cTn id="9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331640" y="548680"/>
            <a:ext cx="6552728" cy="436910"/>
          </a:xfrm>
        </p:spPr>
        <p:txBody>
          <a:bodyPr>
            <a:noAutofit/>
          </a:bodyPr>
          <a:lstStyle/>
          <a:p>
            <a:r>
              <a:rPr lang="hu-HU" sz="2500" dirty="0" smtClean="0"/>
              <a:t>A </a:t>
            </a:r>
            <a:r>
              <a:rPr lang="hu-HU" sz="2500" dirty="0" err="1" smtClean="0"/>
              <a:t>chatelés</a:t>
            </a:r>
            <a:r>
              <a:rPr lang="hu-HU" sz="2500" dirty="0" smtClean="0"/>
              <a:t> veszélyei</a:t>
            </a:r>
            <a:endParaRPr lang="hu-HU" sz="2500" dirty="0"/>
          </a:p>
        </p:txBody>
      </p:sp>
      <p:sp>
        <p:nvSpPr>
          <p:cNvPr id="3" name="Tartalom helye 2"/>
          <p:cNvSpPr>
            <a:spLocks noGrp="1"/>
          </p:cNvSpPr>
          <p:nvPr>
            <p:ph sz="half" idx="1"/>
          </p:nvPr>
        </p:nvSpPr>
        <p:spPr>
          <a:xfrm>
            <a:off x="683568" y="1916832"/>
            <a:ext cx="7920000" cy="3420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rmAutofit lnSpcReduction="10000"/>
          </a:bodyPr>
          <a:lstStyle/>
          <a:p>
            <a:pPr>
              <a:spcBef>
                <a:spcPts val="0"/>
              </a:spcBef>
              <a:buNone/>
            </a:pPr>
            <a:r>
              <a:rPr lang="hu-HU" cap="small" dirty="0" smtClean="0"/>
              <a:t>Vigyázzunk a </a:t>
            </a:r>
            <a:r>
              <a:rPr lang="hu-HU" cap="small" dirty="0" err="1" smtClean="0"/>
              <a:t>chateléssel</a:t>
            </a:r>
            <a:r>
              <a:rPr lang="hu-HU" cap="small" dirty="0" smtClean="0"/>
              <a:t>:</a:t>
            </a:r>
          </a:p>
          <a:p>
            <a:pPr>
              <a:spcBef>
                <a:spcPts val="0"/>
              </a:spcBef>
              <a:buNone/>
            </a:pPr>
            <a:r>
              <a:rPr lang="hu-HU" dirty="0" smtClean="0"/>
              <a:t>	Az nem elég, hogy szimpatikus és jóképű a képei alapján és nagyon kedveseket ír! Nagyon sok fiatal esett már ebbe a hiába és sok esetben tragikus véget ért a botlásuk. Ezzel nem akarok senkit se elrettenteni, de jobb félni mint megijedni! Azt se feledjük, bár inkább ez egy jó tanács, hogy a chat barátok nem helyettesítik az igaziakat!</a:t>
            </a:r>
          </a:p>
          <a:p>
            <a:endParaRPr lang="hu-HU" dirty="0"/>
          </a:p>
        </p:txBody>
      </p:sp>
      <p:sp>
        <p:nvSpPr>
          <p:cNvPr id="4" name="Tartalom helye 3"/>
          <p:cNvSpPr>
            <a:spLocks noGrp="1"/>
          </p:cNvSpPr>
          <p:nvPr>
            <p:ph sz="half" idx="2"/>
          </p:nvPr>
        </p:nvSpPr>
        <p:spPr>
          <a:xfrm>
            <a:off x="251520" y="5661248"/>
            <a:ext cx="8892480" cy="1196752"/>
          </a:xfrm>
        </p:spPr>
        <p:txBody>
          <a:bodyPr>
            <a:normAutofit lnSpcReduction="10000"/>
          </a:bodyPr>
          <a:lstStyle/>
          <a:p>
            <a:pPr>
              <a:buNone/>
            </a:pPr>
            <a:r>
              <a:rPr lang="hu-HU" dirty="0" smtClean="0">
                <a:solidFill>
                  <a:srgbClr val="FF0000"/>
                </a:solidFill>
                <a:effectLst>
                  <a:outerShdw blurRad="38100" dist="38100" dir="2700000" algn="tl">
                    <a:srgbClr val="000000">
                      <a:alpha val="43137"/>
                    </a:srgbClr>
                  </a:outerShdw>
                </a:effectLst>
              </a:rPr>
              <a:t>	Figyelem a következő képek a nyugalom megzavarására alkalmasak lehetnek!! Kattints a képekre!</a:t>
            </a:r>
            <a:endParaRPr lang="hu-HU" dirty="0">
              <a:solidFill>
                <a:srgbClr val="FF0000"/>
              </a:solidFill>
              <a:effectLst>
                <a:outerShdw blurRad="38100" dist="38100" dir="2700000" algn="tl">
                  <a:srgbClr val="000000">
                    <a:alpha val="43137"/>
                  </a:srgbClr>
                </a:outerShdw>
              </a:effectLst>
            </a:endParaRPr>
          </a:p>
        </p:txBody>
      </p:sp>
      <p:sp>
        <p:nvSpPr>
          <p:cNvPr id="5" name="Szövegdoboz 4"/>
          <p:cNvSpPr txBox="1"/>
          <p:nvPr/>
        </p:nvSpPr>
        <p:spPr>
          <a:xfrm>
            <a:off x="683568" y="1916832"/>
            <a:ext cx="7920000" cy="34200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r>
              <a:rPr lang="hu-HU" sz="2600" cap="small" dirty="0" smtClean="0"/>
              <a:t>Megelőzések:</a:t>
            </a:r>
          </a:p>
          <a:p>
            <a:r>
              <a:rPr lang="hu-HU" sz="2600" dirty="0" smtClean="0"/>
              <a:t>Soha se jelöljünk be olyan embereket vagy jelöljünk vissza olyan embereket, akiket nem ismerünk valóéletből! Sokan csak arra hajtanak, hogy minél több ismerősük legyen, aminek nem tudom, hogy mi értelme van!</a:t>
            </a:r>
          </a:p>
          <a:p>
            <a:r>
              <a:rPr lang="hu-HU" sz="2600" dirty="0" smtClean="0"/>
              <a:t>Csak akkor találkozzunk bárkivel, ha már biztosak vagyunk abban, hogy nem egy bűnöző vagy egy mániákus beteg ember és ne menjünk el a találkozóra egyedül!</a:t>
            </a:r>
            <a:endParaRPr lang="hu-HU" sz="2600" dirty="0"/>
          </a:p>
        </p:txBody>
      </p:sp>
      <p:pic>
        <p:nvPicPr>
          <p:cNvPr id="1026" name="Picture 2" descr="H:\Az internet veszélyei\hátterek\képek pici.png">
            <a:hlinkClick r:id="rId4" action="ppaction://hlinksldjump"/>
          </p:cNvPr>
          <p:cNvPicPr>
            <a:picLocks noChangeAspect="1" noChangeArrowheads="1"/>
          </p:cNvPicPr>
          <p:nvPr/>
        </p:nvPicPr>
        <p:blipFill>
          <a:blip r:embed="rId5" cstate="print"/>
          <a:srcRect/>
          <a:stretch>
            <a:fillRect/>
          </a:stretch>
        </p:blipFill>
        <p:spPr bwMode="auto">
          <a:xfrm>
            <a:off x="2627784" y="44624"/>
            <a:ext cx="828000" cy="331200"/>
          </a:xfrm>
          <a:prstGeom prst="rect">
            <a:avLst/>
          </a:prstGeom>
          <a:noFill/>
        </p:spPr>
      </p:pic>
      <p:pic>
        <p:nvPicPr>
          <p:cNvPr id="3074" name="Picture 2" descr="C:\Users\adam95\Pictures\123.png">
            <a:hlinkClick r:id="rId4" action="ppaction://hlinksldjump"/>
          </p:cNvPr>
          <p:cNvPicPr preferRelativeResize="0">
            <a:picLocks noChangeArrowheads="1"/>
          </p:cNvPicPr>
          <p:nvPr/>
        </p:nvPicPr>
        <p:blipFill>
          <a:blip r:embed="rId6" cstate="print"/>
          <a:srcRect/>
          <a:stretch>
            <a:fillRect/>
          </a:stretch>
        </p:blipFill>
        <p:spPr bwMode="auto">
          <a:xfrm>
            <a:off x="2627784" y="0"/>
            <a:ext cx="792089" cy="404664"/>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47"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3">
                                            <p:txEl>
                                              <p:pRg st="0" end="0"/>
                                            </p:txEl>
                                          </p:spTgt>
                                        </p:tgtEl>
                                      </p:cBhvr>
                                    </p:animEffect>
                                    <p:set>
                                      <p:cBhvr>
                                        <p:cTn id="26" dur="1" fill="hold">
                                          <p:stCondLst>
                                            <p:cond delay="499"/>
                                          </p:stCondLst>
                                        </p:cTn>
                                        <p:tgtEl>
                                          <p:spTgt spid="3">
                                            <p:txEl>
                                              <p:pRg st="0" end="0"/>
                                            </p:txEl>
                                          </p:spTgt>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500"/>
                                        <p:tgtEl>
                                          <p:spTgt spid="3">
                                            <p:txEl>
                                              <p:pRg st="1" end="1"/>
                                            </p:txEl>
                                          </p:spTgt>
                                        </p:tgtEl>
                                      </p:cBhvr>
                                    </p:animEffect>
                                    <p:set>
                                      <p:cBhvr>
                                        <p:cTn id="29" dur="1" fill="hold">
                                          <p:stCondLst>
                                            <p:cond delay="499"/>
                                          </p:stCondLst>
                                        </p:cTn>
                                        <p:tgtEl>
                                          <p:spTgt spid="3">
                                            <p:txEl>
                                              <p:pRg st="1" end="1"/>
                                            </p:txEl>
                                          </p:spTgt>
                                        </p:tgtEl>
                                        <p:attrNameLst>
                                          <p:attrName>style.visibility</p:attrName>
                                        </p:attrNameLst>
                                      </p:cBhvr>
                                      <p:to>
                                        <p:strVal val="hidden"/>
                                      </p:to>
                                    </p:se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p:cTn id="38"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39"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0" end="0"/>
                                            </p:txEl>
                                          </p:spTgt>
                                        </p:tgtEl>
                                      </p:cBhvr>
                                    </p:animEffect>
                                  </p:childTnLst>
                                </p:cTn>
                              </p:par>
                            </p:childTnLst>
                          </p:cTn>
                        </p:par>
                        <p:par>
                          <p:cTn id="41" fill="hold">
                            <p:stCondLst>
                              <p:cond delay="1000"/>
                            </p:stCondLst>
                            <p:childTnLst>
                              <p:par>
                                <p:cTn id="42" presetID="6" presetClass="emph" presetSubtype="0" fill="hold" nodeType="afterEffect">
                                  <p:stCondLst>
                                    <p:cond delay="0"/>
                                  </p:stCondLst>
                                  <p:childTnLst>
                                    <p:animScale>
                                      <p:cBhvr>
                                        <p:cTn id="43" dur="2000" fill="hold"/>
                                        <p:tgtEl>
                                          <p:spTgt spid="1026"/>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7000" b="-10000"/>
          </a:stretch>
        </a:blipFill>
        <a:effectLst/>
      </p:bgPr>
    </p:bg>
    <p:spTree>
      <p:nvGrpSpPr>
        <p:cNvPr id="1" name=""/>
        <p:cNvGrpSpPr/>
        <p:nvPr/>
      </p:nvGrpSpPr>
      <p:grpSpPr>
        <a:xfrm>
          <a:off x="0" y="0"/>
          <a:ext cx="0" cy="0"/>
          <a:chOff x="0" y="0"/>
          <a:chExt cx="0" cy="0"/>
        </a:xfrm>
      </p:grpSpPr>
      <p:sp>
        <p:nvSpPr>
          <p:cNvPr id="7" name="Szöveg helye 6"/>
          <p:cNvSpPr>
            <a:spLocks noGrp="1"/>
          </p:cNvSpPr>
          <p:nvPr>
            <p:ph type="body" idx="1"/>
          </p:nvPr>
        </p:nvSpPr>
        <p:spPr>
          <a:xfrm>
            <a:off x="1259632" y="548680"/>
            <a:ext cx="6264696" cy="360040"/>
          </a:xfrm>
        </p:spPr>
        <p:txBody>
          <a:bodyPr>
            <a:noAutofit/>
          </a:bodyPr>
          <a:lstStyle/>
          <a:p>
            <a:r>
              <a:rPr lang="hu-HU" sz="1700" b="0" dirty="0" smtClean="0"/>
              <a:t>Amilyennek elképzeljük a másik felet az alapján ahogy leírja magát:</a:t>
            </a:r>
            <a:endParaRPr lang="hu-HU" sz="1700" b="0" dirty="0"/>
          </a:p>
        </p:txBody>
      </p:sp>
      <p:pic>
        <p:nvPicPr>
          <p:cNvPr id="5" name="Tartalom helye 4" descr="jolie.jpg"/>
          <p:cNvPicPr>
            <a:picLocks noGrp="1" noChangeAspect="1"/>
          </p:cNvPicPr>
          <p:nvPr>
            <p:ph sz="half" idx="2"/>
          </p:nvPr>
        </p:nvPicPr>
        <p:blipFill>
          <a:blip r:embed="rId4" cstate="print"/>
          <a:stretch>
            <a:fillRect/>
          </a:stretch>
        </p:blipFill>
        <p:spPr>
          <a:xfrm>
            <a:off x="611560" y="1700808"/>
            <a:ext cx="4040188" cy="3030141"/>
          </a:xfrm>
          <a:prstGeom prst="rect">
            <a:avLst/>
          </a:prstGeom>
          <a:ln>
            <a:noFill/>
          </a:ln>
          <a:effectLst>
            <a:softEdge rad="112500"/>
          </a:effectLst>
        </p:spPr>
      </p:pic>
      <p:sp>
        <p:nvSpPr>
          <p:cNvPr id="8" name="Szöveg helye 7"/>
          <p:cNvSpPr>
            <a:spLocks noGrp="1"/>
          </p:cNvSpPr>
          <p:nvPr>
            <p:ph type="body" sz="quarter" idx="3"/>
          </p:nvPr>
        </p:nvSpPr>
        <p:spPr>
          <a:xfrm>
            <a:off x="1043608" y="548680"/>
            <a:ext cx="6480720" cy="432048"/>
          </a:xfrm>
        </p:spPr>
        <p:txBody>
          <a:bodyPr>
            <a:noAutofit/>
          </a:bodyPr>
          <a:lstStyle/>
          <a:p>
            <a:pPr algn="ctr"/>
            <a:r>
              <a:rPr lang="hu-HU" sz="2500" b="0" dirty="0" smtClean="0"/>
              <a:t>És amilyen a csúnya és megdöbbentő valóság</a:t>
            </a:r>
            <a:endParaRPr lang="hu-HU" sz="2500" b="0" dirty="0"/>
          </a:p>
        </p:txBody>
      </p:sp>
      <p:pic>
        <p:nvPicPr>
          <p:cNvPr id="10" name="Tartalom helye 9" descr="eye-candy-brad-pitt-16.jpg"/>
          <p:cNvPicPr>
            <a:picLocks noGrp="1" noChangeAspect="1"/>
          </p:cNvPicPr>
          <p:nvPr>
            <p:ph sz="quarter" idx="4"/>
          </p:nvPr>
        </p:nvPicPr>
        <p:blipFill>
          <a:blip r:embed="rId5" cstate="print"/>
          <a:stretch>
            <a:fillRect/>
          </a:stretch>
        </p:blipFill>
        <p:spPr>
          <a:xfrm>
            <a:off x="5364088" y="1484784"/>
            <a:ext cx="2636624" cy="3633267"/>
          </a:xfrm>
          <a:prstGeom prst="rect">
            <a:avLst/>
          </a:prstGeom>
          <a:ln>
            <a:noFill/>
          </a:ln>
          <a:effectLst>
            <a:softEdge rad="112500"/>
          </a:effectLst>
        </p:spPr>
      </p:pic>
      <p:pic>
        <p:nvPicPr>
          <p:cNvPr id="1026" name="Picture 2" descr="D:\Dokumentumok\Gyüjtések\Az internet veszélyei\2percchat.jpg"/>
          <p:cNvPicPr>
            <a:picLocks noChangeAspect="1" noChangeArrowheads="1"/>
          </p:cNvPicPr>
          <p:nvPr/>
        </p:nvPicPr>
        <p:blipFill>
          <a:blip r:embed="rId6" cstate="print"/>
          <a:srcRect/>
          <a:stretch>
            <a:fillRect/>
          </a:stretch>
        </p:blipFill>
        <p:spPr bwMode="auto">
          <a:xfrm>
            <a:off x="5796136" y="764704"/>
            <a:ext cx="3508900" cy="2401090"/>
          </a:xfrm>
          <a:prstGeom prst="rect">
            <a:avLst/>
          </a:prstGeom>
          <a:ln>
            <a:noFill/>
          </a:ln>
          <a:effectLst>
            <a:softEdge rad="112500"/>
          </a:effectLst>
        </p:spPr>
      </p:pic>
      <p:pic>
        <p:nvPicPr>
          <p:cNvPr id="1030" name="Picture 6" descr="D:\Dokumentumok\Gyüjtések\Az internet veszélyei\chat-roulette-5.jpg"/>
          <p:cNvPicPr>
            <a:picLocks noChangeAspect="1" noChangeArrowheads="1"/>
          </p:cNvPicPr>
          <p:nvPr/>
        </p:nvPicPr>
        <p:blipFill>
          <a:blip r:embed="rId7" cstate="print"/>
          <a:srcRect/>
          <a:stretch>
            <a:fillRect/>
          </a:stretch>
        </p:blipFill>
        <p:spPr bwMode="auto">
          <a:xfrm rot="21072328">
            <a:off x="6514908" y="2889650"/>
            <a:ext cx="2668351" cy="3955877"/>
          </a:xfrm>
          <a:prstGeom prst="rect">
            <a:avLst/>
          </a:prstGeom>
          <a:ln>
            <a:noFill/>
          </a:ln>
          <a:effectLst>
            <a:softEdge rad="112500"/>
          </a:effectLst>
        </p:spPr>
      </p:pic>
      <p:pic>
        <p:nvPicPr>
          <p:cNvPr id="1032" name="Picture 8" descr="D:\Dokumentumok\Gyüjtések\Az internet veszélyei\master.chat.JPG"/>
          <p:cNvPicPr>
            <a:picLocks noChangeAspect="1" noChangeArrowheads="1"/>
          </p:cNvPicPr>
          <p:nvPr/>
        </p:nvPicPr>
        <p:blipFill>
          <a:blip r:embed="rId8" cstate="print"/>
          <a:srcRect/>
          <a:stretch>
            <a:fillRect/>
          </a:stretch>
        </p:blipFill>
        <p:spPr bwMode="auto">
          <a:xfrm rot="333052">
            <a:off x="3710745" y="2262484"/>
            <a:ext cx="2906429" cy="4666181"/>
          </a:xfrm>
          <a:prstGeom prst="rect">
            <a:avLst/>
          </a:prstGeom>
          <a:ln>
            <a:noFill/>
          </a:ln>
          <a:effectLst>
            <a:softEdge rad="112500"/>
          </a:effectLst>
        </p:spPr>
      </p:pic>
      <p:pic>
        <p:nvPicPr>
          <p:cNvPr id="1028" name="Picture 4" descr="D:\Dokumentumok\Gyüjtések\Az internet veszélyei\a97000_g001_17-older-man.jpg"/>
          <p:cNvPicPr>
            <a:picLocks noChangeAspect="1" noChangeArrowheads="1"/>
          </p:cNvPicPr>
          <p:nvPr/>
        </p:nvPicPr>
        <p:blipFill>
          <a:blip r:embed="rId9" cstate="print"/>
          <a:srcRect/>
          <a:stretch>
            <a:fillRect/>
          </a:stretch>
        </p:blipFill>
        <p:spPr bwMode="auto">
          <a:xfrm rot="21146624">
            <a:off x="-25656" y="2166165"/>
            <a:ext cx="3010295" cy="4744620"/>
          </a:xfrm>
          <a:prstGeom prst="rect">
            <a:avLst/>
          </a:prstGeom>
          <a:ln>
            <a:noFill/>
          </a:ln>
          <a:effectLst>
            <a:softEdge rad="112500"/>
          </a:effectLst>
        </p:spPr>
      </p:pic>
      <p:pic>
        <p:nvPicPr>
          <p:cNvPr id="1031" name="Picture 7" descr="D:\Dokumentumok\Gyüjtések\Az internet veszélyei\pic_chat.jpg"/>
          <p:cNvPicPr>
            <a:picLocks noChangeAspect="1" noChangeArrowheads="1"/>
          </p:cNvPicPr>
          <p:nvPr/>
        </p:nvPicPr>
        <p:blipFill>
          <a:blip r:embed="rId10" cstate="print"/>
          <a:srcRect/>
          <a:stretch>
            <a:fillRect/>
          </a:stretch>
        </p:blipFill>
        <p:spPr bwMode="auto">
          <a:xfrm>
            <a:off x="1619672" y="908720"/>
            <a:ext cx="3237317" cy="3024336"/>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7">
                                            <p:txEl>
                                              <p:pRg st="0" end="0"/>
                                            </p:txEl>
                                          </p:spTgt>
                                        </p:tgtEl>
                                      </p:cBhvr>
                                    </p:animEffect>
                                    <p:set>
                                      <p:cBhvr>
                                        <p:cTn id="25" dur="1" fill="hold">
                                          <p:stCondLst>
                                            <p:cond delay="499"/>
                                          </p:stCondLst>
                                        </p:cTn>
                                        <p:tgtEl>
                                          <p:spTgt spid="7">
                                            <p:txEl>
                                              <p:pRg st="0" end="0"/>
                                            </p:txEl>
                                          </p:spTgt>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500"/>
                            </p:stCondLst>
                            <p:childTnLst>
                              <p:par>
                                <p:cTn id="33" presetID="47" presetClass="entr" presetSubtype="0" fill="hold" grpId="0" nodeType="after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7" presetClass="entr" presetSubtype="0" fill="hold" nodeType="afterEffect">
                                  <p:stCondLst>
                                    <p:cond delay="0"/>
                                  </p:stCondLst>
                                  <p:childTnLst>
                                    <p:set>
                                      <p:cBhvr>
                                        <p:cTn id="47" dur="1" fill="hold">
                                          <p:stCondLst>
                                            <p:cond delay="0"/>
                                          </p:stCondLst>
                                        </p:cTn>
                                        <p:tgtEl>
                                          <p:spTgt spid="1031"/>
                                        </p:tgtEl>
                                        <p:attrNameLst>
                                          <p:attrName>style.visibility</p:attrName>
                                        </p:attrNameLst>
                                      </p:cBhvr>
                                      <p:to>
                                        <p:strVal val="visible"/>
                                      </p:to>
                                    </p:set>
                                    <p:animEffect transition="in" filter="fade">
                                      <p:cBhvr>
                                        <p:cTn id="48" dur="1000"/>
                                        <p:tgtEl>
                                          <p:spTgt spid="1031"/>
                                        </p:tgtEl>
                                      </p:cBhvr>
                                    </p:animEffect>
                                    <p:anim calcmode="lin" valueType="num">
                                      <p:cBhvr>
                                        <p:cTn id="49" dur="1000" fill="hold"/>
                                        <p:tgtEl>
                                          <p:spTgt spid="1031"/>
                                        </p:tgtEl>
                                        <p:attrNameLst>
                                          <p:attrName>ppt_x</p:attrName>
                                        </p:attrNameLst>
                                      </p:cBhvr>
                                      <p:tavLst>
                                        <p:tav tm="0">
                                          <p:val>
                                            <p:strVal val="#ppt_x"/>
                                          </p:val>
                                        </p:tav>
                                        <p:tav tm="100000">
                                          <p:val>
                                            <p:strVal val="#ppt_x"/>
                                          </p:val>
                                        </p:tav>
                                      </p:tavLst>
                                    </p:anim>
                                    <p:anim calcmode="lin" valueType="num">
                                      <p:cBhvr>
                                        <p:cTn id="50" dur="1000" fill="hold"/>
                                        <p:tgtEl>
                                          <p:spTgt spid="1031"/>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7" presetClass="entr" presetSubtype="0" fill="hold" nodeType="afterEffect">
                                  <p:stCondLst>
                                    <p:cond delay="0"/>
                                  </p:stCondLst>
                                  <p:childTnLst>
                                    <p:set>
                                      <p:cBhvr>
                                        <p:cTn id="53" dur="1" fill="hold">
                                          <p:stCondLst>
                                            <p:cond delay="0"/>
                                          </p:stCondLst>
                                        </p:cTn>
                                        <p:tgtEl>
                                          <p:spTgt spid="1032"/>
                                        </p:tgtEl>
                                        <p:attrNameLst>
                                          <p:attrName>style.visibility</p:attrName>
                                        </p:attrNameLst>
                                      </p:cBhvr>
                                      <p:to>
                                        <p:strVal val="visible"/>
                                      </p:to>
                                    </p:set>
                                    <p:animEffect transition="in" filter="fade">
                                      <p:cBhvr>
                                        <p:cTn id="54" dur="1000"/>
                                        <p:tgtEl>
                                          <p:spTgt spid="1032"/>
                                        </p:tgtEl>
                                      </p:cBhvr>
                                    </p:animEffect>
                                    <p:anim calcmode="lin" valueType="num">
                                      <p:cBhvr>
                                        <p:cTn id="55" dur="1000" fill="hold"/>
                                        <p:tgtEl>
                                          <p:spTgt spid="1032"/>
                                        </p:tgtEl>
                                        <p:attrNameLst>
                                          <p:attrName>ppt_x</p:attrName>
                                        </p:attrNameLst>
                                      </p:cBhvr>
                                      <p:tavLst>
                                        <p:tav tm="0">
                                          <p:val>
                                            <p:strVal val="#ppt_x"/>
                                          </p:val>
                                        </p:tav>
                                        <p:tav tm="100000">
                                          <p:val>
                                            <p:strVal val="#ppt_x"/>
                                          </p:val>
                                        </p:tav>
                                      </p:tavLst>
                                    </p:anim>
                                    <p:anim calcmode="lin" valueType="num">
                                      <p:cBhvr>
                                        <p:cTn id="56" dur="1000" fill="hold"/>
                                        <p:tgtEl>
                                          <p:spTgt spid="1032"/>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7" presetClass="entr" presetSubtype="0" fill="hold" nodeType="afterEffect">
                                  <p:stCondLst>
                                    <p:cond delay="0"/>
                                  </p:stCondLst>
                                  <p:childTnLst>
                                    <p:set>
                                      <p:cBhvr>
                                        <p:cTn id="59" dur="1" fill="hold">
                                          <p:stCondLst>
                                            <p:cond delay="0"/>
                                          </p:stCondLst>
                                        </p:cTn>
                                        <p:tgtEl>
                                          <p:spTgt spid="1026"/>
                                        </p:tgtEl>
                                        <p:attrNameLst>
                                          <p:attrName>style.visibility</p:attrName>
                                        </p:attrNameLst>
                                      </p:cBhvr>
                                      <p:to>
                                        <p:strVal val="visible"/>
                                      </p:to>
                                    </p:set>
                                    <p:animEffect transition="in" filter="fade">
                                      <p:cBhvr>
                                        <p:cTn id="60" dur="1000"/>
                                        <p:tgtEl>
                                          <p:spTgt spid="1026"/>
                                        </p:tgtEl>
                                      </p:cBhvr>
                                    </p:animEffect>
                                    <p:anim calcmode="lin" valueType="num">
                                      <p:cBhvr>
                                        <p:cTn id="61" dur="1000" fill="hold"/>
                                        <p:tgtEl>
                                          <p:spTgt spid="1026"/>
                                        </p:tgtEl>
                                        <p:attrNameLst>
                                          <p:attrName>ppt_x</p:attrName>
                                        </p:attrNameLst>
                                      </p:cBhvr>
                                      <p:tavLst>
                                        <p:tav tm="0">
                                          <p:val>
                                            <p:strVal val="#ppt_x"/>
                                          </p:val>
                                        </p:tav>
                                        <p:tav tm="100000">
                                          <p:val>
                                            <p:strVal val="#ppt_x"/>
                                          </p:val>
                                        </p:tav>
                                      </p:tavLst>
                                    </p:anim>
                                    <p:anim calcmode="lin" valueType="num">
                                      <p:cBhvr>
                                        <p:cTn id="62" dur="1000" fill="hold"/>
                                        <p:tgtEl>
                                          <p:spTgt spid="1026"/>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1030"/>
                                        </p:tgtEl>
                                        <p:attrNameLst>
                                          <p:attrName>style.visibility</p:attrName>
                                        </p:attrNameLst>
                                      </p:cBhvr>
                                      <p:to>
                                        <p:strVal val="visible"/>
                                      </p:to>
                                    </p:set>
                                    <p:animEffect transition="in" filter="fade">
                                      <p:cBhvr>
                                        <p:cTn id="66" dur="1000"/>
                                        <p:tgtEl>
                                          <p:spTgt spid="1030"/>
                                        </p:tgtEl>
                                      </p:cBhvr>
                                    </p:animEffect>
                                    <p:anim calcmode="lin" valueType="num">
                                      <p:cBhvr>
                                        <p:cTn id="67" dur="1000" fill="hold"/>
                                        <p:tgtEl>
                                          <p:spTgt spid="1030"/>
                                        </p:tgtEl>
                                        <p:attrNameLst>
                                          <p:attrName>ppt_x</p:attrName>
                                        </p:attrNameLst>
                                      </p:cBhvr>
                                      <p:tavLst>
                                        <p:tav tm="0">
                                          <p:val>
                                            <p:strVal val="#ppt_x"/>
                                          </p:val>
                                        </p:tav>
                                        <p:tav tm="100000">
                                          <p:val>
                                            <p:strVal val="#ppt_x"/>
                                          </p:val>
                                        </p:tav>
                                      </p:tavLst>
                                    </p:anim>
                                    <p:anim calcmode="lin" valueType="num">
                                      <p:cBhvr>
                                        <p:cTn id="68"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1259632" y="476672"/>
            <a:ext cx="5976664" cy="638944"/>
          </a:xfrm>
        </p:spPr>
        <p:txBody>
          <a:bodyPr>
            <a:normAutofit/>
          </a:bodyPr>
          <a:lstStyle/>
          <a:p>
            <a:r>
              <a:rPr lang="hu-HU" dirty="0" smtClean="0"/>
              <a:t>Fizetéssel kapcsolatos csalások:</a:t>
            </a:r>
            <a:endParaRPr lang="hu-HU" dirty="0"/>
          </a:p>
        </p:txBody>
      </p:sp>
      <p:sp>
        <p:nvSpPr>
          <p:cNvPr id="3" name="Tartalom helye 2"/>
          <p:cNvSpPr>
            <a:spLocks noGrp="1"/>
          </p:cNvSpPr>
          <p:nvPr>
            <p:ph sz="half" idx="1"/>
          </p:nvPr>
        </p:nvSpPr>
        <p:spPr>
          <a:xfrm>
            <a:off x="251520" y="1340768"/>
            <a:ext cx="8568952" cy="3816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a:buNone/>
            </a:pPr>
            <a:r>
              <a:rPr lang="hu-HU" sz="2400" dirty="0" smtClean="0"/>
              <a:t>		Nagyon egyszerű és kényelmes manapság az interneten keresztül intézni a pénzügyeinket, de vigyázni kell ezzel a lehetőséggel is, mivel sok weboldalon csak arra várnak, hogy az ott online vásárlását intéző gyanútlan vásárló beüsse a bankszámlaszámát és jelszavát és már el is tűnt a pénz a számlájáról. Rengeteg ilyen ügye van a rendőrségnek, amivel nem tudnak mit kezdeni mivel kinyomozhatatlan az elkövetők kiléte.</a:t>
            </a:r>
            <a:endParaRPr lang="hu-HU" sz="2400" dirty="0"/>
          </a:p>
        </p:txBody>
      </p:sp>
      <p:sp>
        <p:nvSpPr>
          <p:cNvPr id="4" name="Tartalom helye 3"/>
          <p:cNvSpPr>
            <a:spLocks noGrp="1"/>
          </p:cNvSpPr>
          <p:nvPr>
            <p:ph sz="half" idx="2"/>
          </p:nvPr>
        </p:nvSpPr>
        <p:spPr>
          <a:xfrm>
            <a:off x="251520" y="1412776"/>
            <a:ext cx="8568952" cy="3816424"/>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noAutofit/>
          </a:bodyPr>
          <a:lstStyle/>
          <a:p>
            <a:pPr marL="514350" indent="-514350">
              <a:buNone/>
            </a:pPr>
            <a:r>
              <a:rPr lang="hu-HU" sz="1500" dirty="0" smtClean="0">
                <a:effectLst/>
              </a:rPr>
              <a:t>Hogyan előzzük meg az ilyen eseteket? Íme néhány hasznos tanács, mellyel nagyobb biztonságban tudhatjuk érzékeny adatainkat.</a:t>
            </a:r>
          </a:p>
          <a:p>
            <a:pPr marL="514350" indent="-514350">
              <a:buFont typeface="Wingdings" pitchFamily="2" charset="2"/>
              <a:buChar char="Ø"/>
            </a:pPr>
            <a:r>
              <a:rPr lang="hu-HU" sz="1500" dirty="0" smtClean="0">
                <a:effectLst/>
              </a:rPr>
              <a:t>Ne adjuk meg bankkártyánk adatait nem védett </a:t>
            </a:r>
            <a:r>
              <a:rPr lang="hu-HU" sz="1500" dirty="0" err="1" smtClean="0">
                <a:effectLst/>
              </a:rPr>
              <a:t>webhelyen</a:t>
            </a:r>
            <a:r>
              <a:rPr lang="hu-HU" sz="1500" dirty="0" smtClean="0">
                <a:effectLst/>
              </a:rPr>
              <a:t>! Ellenőrizzük, hogy a böngészőben a címsor </a:t>
            </a:r>
            <a:r>
              <a:rPr lang="hu-HU" sz="1500" u="sng" dirty="0" smtClean="0">
                <a:effectLst/>
              </a:rPr>
              <a:t>https://-sel </a:t>
            </a:r>
            <a:r>
              <a:rPr lang="hu-HU" sz="1500" dirty="0" smtClean="0">
                <a:effectLst/>
              </a:rPr>
              <a:t>kezdődik, és a képernyő jobb alsó sarkában látható-e a </a:t>
            </a:r>
            <a:r>
              <a:rPr lang="hu-HU" sz="1500" u="sng" dirty="0" smtClean="0">
                <a:effectLst/>
              </a:rPr>
              <a:t>lakat</a:t>
            </a:r>
            <a:r>
              <a:rPr lang="hu-HU" sz="1500" dirty="0" smtClean="0">
                <a:effectLst/>
              </a:rPr>
              <a:t>! Ez titkosított kapcsolatra utal, és nagyobb biztonságot jelent.</a:t>
            </a:r>
          </a:p>
          <a:p>
            <a:pPr marL="514350" indent="-514350">
              <a:buFont typeface="Wingdings" pitchFamily="2" charset="2"/>
              <a:buChar char="Ø"/>
            </a:pPr>
            <a:r>
              <a:rPr lang="hu-HU" sz="1500" dirty="0" smtClean="0">
                <a:effectLst/>
              </a:rPr>
              <a:t>Ne nyissuk meg </a:t>
            </a:r>
            <a:r>
              <a:rPr lang="hu-HU" sz="1500" u="sng" dirty="0" smtClean="0">
                <a:effectLst/>
              </a:rPr>
              <a:t>a gyanús e-maileket és csatolmányokat</a:t>
            </a:r>
            <a:r>
              <a:rPr lang="hu-HU" sz="1500" dirty="0" smtClean="0">
                <a:effectLst/>
              </a:rPr>
              <a:t>!</a:t>
            </a:r>
          </a:p>
          <a:p>
            <a:pPr marL="514350" indent="-514350">
              <a:buFont typeface="Wingdings" pitchFamily="2" charset="2"/>
              <a:buChar char="Ø"/>
            </a:pPr>
            <a:r>
              <a:rPr lang="hu-HU" sz="1500" dirty="0" smtClean="0">
                <a:effectLst/>
              </a:rPr>
              <a:t>Ne válaszoljunk a személyes információt kérő e-mailre!</a:t>
            </a:r>
          </a:p>
          <a:p>
            <a:pPr marL="514350" indent="-514350">
              <a:buFont typeface="Wingdings" pitchFamily="2" charset="2"/>
              <a:buChar char="Ø"/>
            </a:pPr>
            <a:r>
              <a:rPr lang="hu-HU" sz="1500" dirty="0" smtClean="0">
                <a:effectLst/>
              </a:rPr>
              <a:t>Ha vezeték nélküli hálózatot használ, védje azt </a:t>
            </a:r>
            <a:r>
              <a:rPr lang="hu-HU" sz="1500" u="sng" dirty="0" smtClean="0">
                <a:effectLst/>
              </a:rPr>
              <a:t>jelszóval</a:t>
            </a:r>
            <a:r>
              <a:rPr lang="hu-HU" sz="1500" dirty="0" smtClean="0">
                <a:effectLst/>
              </a:rPr>
              <a:t>, és ne engedje meg, hogy ismeretlen számítógépek hozzáférjenek otthoni hálózatához!</a:t>
            </a:r>
          </a:p>
          <a:p>
            <a:pPr marL="514350" indent="-514350">
              <a:buFont typeface="Wingdings" pitchFamily="2" charset="2"/>
              <a:buChar char="Ø"/>
            </a:pPr>
            <a:r>
              <a:rPr lang="hu-HU" sz="1500" dirty="0" smtClean="0">
                <a:effectLst/>
              </a:rPr>
              <a:t>Betűk és számok keverékéből álló, rendszeresen megváltoztatott, </a:t>
            </a:r>
            <a:r>
              <a:rPr lang="hu-HU" sz="1500" u="sng" dirty="0" smtClean="0">
                <a:effectLst/>
              </a:rPr>
              <a:t>erős jelszavakat </a:t>
            </a:r>
            <a:r>
              <a:rPr lang="hu-HU" sz="1500" dirty="0" smtClean="0">
                <a:effectLst/>
              </a:rPr>
              <a:t>használjunk!</a:t>
            </a:r>
          </a:p>
          <a:p>
            <a:pPr marL="514350" indent="-514350">
              <a:buFont typeface="Wingdings" pitchFamily="2" charset="2"/>
              <a:buChar char="Ø"/>
            </a:pPr>
            <a:r>
              <a:rPr lang="hu-HU" sz="1500" dirty="0" smtClean="0">
                <a:effectLst/>
              </a:rPr>
              <a:t>Használjunk </a:t>
            </a:r>
            <a:r>
              <a:rPr lang="hu-HU" sz="1500" u="sng" dirty="0" err="1" smtClean="0">
                <a:effectLst/>
              </a:rPr>
              <a:t>webhelyminősítő</a:t>
            </a:r>
            <a:r>
              <a:rPr lang="hu-HU" sz="1500" u="sng" dirty="0" smtClean="0">
                <a:effectLst/>
              </a:rPr>
              <a:t> szolgáltatást</a:t>
            </a:r>
            <a:r>
              <a:rPr lang="hu-HU" sz="1500" dirty="0" smtClean="0">
                <a:effectLst/>
              </a:rPr>
              <a:t>, ami az adott webhely felkeresése előtt tájékoztat arról, hogy az veszélyes lehet-e! </a:t>
            </a:r>
          </a:p>
          <a:p>
            <a:pPr marL="514350" indent="-514350">
              <a:buFont typeface="Wingdings" pitchFamily="2" charset="2"/>
              <a:buChar char="Ø"/>
            </a:pPr>
            <a:r>
              <a:rPr lang="hu-HU" sz="1500" dirty="0" smtClean="0">
                <a:effectLst/>
              </a:rPr>
              <a:t>A banki és hitelkártya-kimutatásokat </a:t>
            </a:r>
            <a:r>
              <a:rPr lang="hu-HU" sz="1500" u="sng" dirty="0" smtClean="0">
                <a:effectLst/>
              </a:rPr>
              <a:t>rendszeresen ellenőrizzük</a:t>
            </a:r>
            <a:r>
              <a:rPr lang="hu-HU" sz="1500" dirty="0" smtClean="0">
                <a:effectLst/>
              </a:rPr>
              <a:t>, hogy nincs-e rajtuk gyanús - akár kis összegű - tranzakció!</a:t>
            </a:r>
            <a:endParaRPr lang="hu-HU" sz="1500" dirty="0">
              <a:effectLst/>
            </a:endParaRPr>
          </a:p>
        </p:txBody>
      </p:sp>
      <p:pic>
        <p:nvPicPr>
          <p:cNvPr id="4098" name="Picture 2" descr="C:\Users\Ádám\AppData\Local\Microsoft\Windows\Temporary Internet Files\Content.IE5\V29G03VA\MC900440384[1].png"/>
          <p:cNvPicPr>
            <a:picLocks noChangeAspect="1" noChangeArrowheads="1"/>
          </p:cNvPicPr>
          <p:nvPr/>
        </p:nvPicPr>
        <p:blipFill>
          <a:blip r:embed="rId4" cstate="print"/>
          <a:srcRect/>
          <a:stretch>
            <a:fillRect/>
          </a:stretch>
        </p:blipFill>
        <p:spPr bwMode="auto">
          <a:xfrm>
            <a:off x="179512" y="5166320"/>
            <a:ext cx="1691680" cy="1691680"/>
          </a:xfrm>
          <a:prstGeom prst="rect">
            <a:avLst/>
          </a:prstGeom>
          <a:noFill/>
        </p:spPr>
      </p:pic>
      <p:pic>
        <p:nvPicPr>
          <p:cNvPr id="4099" name="Picture 3" descr="C:\Users\Ádám\AppData\Local\Microsoft\Windows\Temporary Internet Files\Content.IE5\18TTGLTV\MC900440385[1].png"/>
          <p:cNvPicPr>
            <a:picLocks noChangeAspect="1" noChangeArrowheads="1"/>
          </p:cNvPicPr>
          <p:nvPr/>
        </p:nvPicPr>
        <p:blipFill>
          <a:blip r:embed="rId5" cstate="print"/>
          <a:srcRect/>
          <a:stretch>
            <a:fillRect/>
          </a:stretch>
        </p:blipFill>
        <p:spPr bwMode="auto">
          <a:xfrm>
            <a:off x="6948264" y="5129808"/>
            <a:ext cx="1728192" cy="1728192"/>
          </a:xfrm>
          <a:prstGeom prst="rect">
            <a:avLst/>
          </a:prstGeom>
          <a:noFill/>
        </p:spPr>
      </p:pic>
      <p:pic>
        <p:nvPicPr>
          <p:cNvPr id="2050" name="Picture 2" descr="C:\Users\Ádám\AppData\Local\Microsoft\Windows\Temporary Internet Files\Content.IE5\6ZZKYRRO\MM900234771[1].gif"/>
          <p:cNvPicPr>
            <a:picLocks noChangeAspect="1" noChangeArrowheads="1" noCrop="1"/>
          </p:cNvPicPr>
          <p:nvPr/>
        </p:nvPicPr>
        <p:blipFill>
          <a:blip r:embed="rId6" cstate="print"/>
          <a:srcRect/>
          <a:stretch>
            <a:fillRect/>
          </a:stretch>
        </p:blipFill>
        <p:spPr bwMode="auto">
          <a:xfrm>
            <a:off x="3347864" y="5373216"/>
            <a:ext cx="2016224" cy="1371693"/>
          </a:xfrm>
          <a:prstGeom prst="rect">
            <a:avLst/>
          </a:prstGeom>
          <a:noFill/>
        </p:spPr>
      </p:pic>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2050"/>
                                        </p:tgtEl>
                                        <p:attrNameLst>
                                          <p:attrName>ppt_y</p:attrName>
                                        </p:attrNameLst>
                                      </p:cBhvr>
                                      <p:tavLst>
                                        <p:tav tm="0">
                                          <p:val>
                                            <p:strVal val="#ppt_y"/>
                                          </p:val>
                                        </p:tav>
                                        <p:tav tm="100000">
                                          <p:val>
                                            <p:strVal val="#ppt_y"/>
                                          </p:val>
                                        </p:tav>
                                      </p:tavLst>
                                    </p:anim>
                                    <p:animEffect transition="in" filter="fade">
                                      <p:cBhvr>
                                        <p:cTn id="17" dur="1000"/>
                                        <p:tgtEl>
                                          <p:spTgt spid="2050"/>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4099"/>
                                        </p:tgtEl>
                                        <p:attrNameLst>
                                          <p:attrName>style.visibility</p:attrName>
                                        </p:attrNameLst>
                                      </p:cBhvr>
                                      <p:to>
                                        <p:strVal val="visible"/>
                                      </p:to>
                                    </p:set>
                                    <p:anim calcmode="lin" valueType="num">
                                      <p:cBhvr>
                                        <p:cTn id="21" dur="1000" fill="hold"/>
                                        <p:tgtEl>
                                          <p:spTgt spid="409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4099"/>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4099"/>
                                        </p:tgtEl>
                                        <p:attrNameLst>
                                          <p:attrName>ppt_y</p:attrName>
                                        </p:attrNameLst>
                                      </p:cBhvr>
                                      <p:tavLst>
                                        <p:tav tm="0">
                                          <p:val>
                                            <p:strVal val="#ppt_y"/>
                                          </p:val>
                                        </p:tav>
                                        <p:tav tm="100000">
                                          <p:val>
                                            <p:strVal val="#ppt_y"/>
                                          </p:val>
                                        </p:tav>
                                      </p:tavLst>
                                    </p:anim>
                                    <p:animEffect transition="in" filter="fade">
                                      <p:cBhvr>
                                        <p:cTn id="24" dur="1000"/>
                                        <p:tgtEl>
                                          <p:spTgt spid="4099"/>
                                        </p:tgtEl>
                                      </p:cBhvr>
                                    </p:animEffect>
                                  </p:childTnLst>
                                </p:cTn>
                              </p:par>
                            </p:childTnLst>
                          </p:cTn>
                        </p:par>
                        <p:par>
                          <p:cTn id="25" fill="hold">
                            <p:stCondLst>
                              <p:cond delay="3000"/>
                            </p:stCondLst>
                            <p:childTnLst>
                              <p:par>
                                <p:cTn id="26" presetID="50" presetClass="entr" presetSubtype="0" decel="100000" fill="hold" grpId="0" nodeType="afterEffect">
                                  <p:stCondLst>
                                    <p:cond delay="0"/>
                                  </p:stCondLst>
                                  <p:childTnLst>
                                    <p:set>
                                      <p:cBhvr>
                                        <p:cTn id="27" dur="1" fill="hold">
                                          <p:stCondLst>
                                            <p:cond delay="0"/>
                                          </p:stCondLst>
                                        </p:cTn>
                                        <p:tgtEl>
                                          <p:spTgt spid="3">
                                            <p:bg/>
                                          </p:spTgt>
                                        </p:tgtEl>
                                        <p:attrNameLst>
                                          <p:attrName>style.visibility</p:attrName>
                                        </p:attrNameLst>
                                      </p:cBhvr>
                                      <p:to>
                                        <p:strVal val="visible"/>
                                      </p:to>
                                    </p:set>
                                    <p:anim calcmode="lin" valueType="num">
                                      <p:cBhvr>
                                        <p:cTn id="28" dur="1000" fill="hold"/>
                                        <p:tgtEl>
                                          <p:spTgt spid="3">
                                            <p:bg/>
                                          </p:spTgt>
                                        </p:tgtEl>
                                        <p:attrNameLst>
                                          <p:attrName>ppt_w</p:attrName>
                                        </p:attrNameLst>
                                      </p:cBhvr>
                                      <p:tavLst>
                                        <p:tav tm="0">
                                          <p:val>
                                            <p:strVal val="#ppt_w+.3"/>
                                          </p:val>
                                        </p:tav>
                                        <p:tav tm="100000">
                                          <p:val>
                                            <p:strVal val="#ppt_w"/>
                                          </p:val>
                                        </p:tav>
                                      </p:tavLst>
                                    </p:anim>
                                    <p:anim calcmode="lin" valueType="num">
                                      <p:cBhvr>
                                        <p:cTn id="29" dur="1000" fill="hold"/>
                                        <p:tgtEl>
                                          <p:spTgt spid="3">
                                            <p:bg/>
                                          </p:spTgt>
                                        </p:tgtEl>
                                        <p:attrNameLst>
                                          <p:attrName>ppt_h</p:attrName>
                                        </p:attrNameLst>
                                      </p:cBhvr>
                                      <p:tavLst>
                                        <p:tav tm="0">
                                          <p:val>
                                            <p:strVal val="#ppt_h"/>
                                          </p:val>
                                        </p:tav>
                                        <p:tav tm="100000">
                                          <p:val>
                                            <p:strVal val="#ppt_h"/>
                                          </p:val>
                                        </p:tav>
                                      </p:tavLst>
                                    </p:anim>
                                    <p:animEffect transition="in" filter="fade">
                                      <p:cBhvr>
                                        <p:cTn id="30" dur="1000"/>
                                        <p:tgtEl>
                                          <p:spTgt spid="3">
                                            <p:bg/>
                                          </p:spTgt>
                                        </p:tgtEl>
                                      </p:cBhvr>
                                    </p:animEffect>
                                  </p:childTnLst>
                                </p:cTn>
                              </p:par>
                            </p:childTnLst>
                          </p:cTn>
                        </p:par>
                        <p:par>
                          <p:cTn id="31" fill="hold">
                            <p:stCondLst>
                              <p:cond delay="4000"/>
                            </p:stCondLst>
                            <p:childTnLst>
                              <p:par>
                                <p:cTn id="32" presetID="50" presetClass="entr" presetSubtype="0" decel="100000" fill="hold" grpId="0" nodeType="after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p:cTn id="3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par>
                          <p:cTn id="42" fill="hold">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4">
                                            <p:bg/>
                                          </p:spTgt>
                                        </p:tgtEl>
                                        <p:attrNameLst>
                                          <p:attrName>style.visibility</p:attrName>
                                        </p:attrNameLst>
                                      </p:cBhvr>
                                      <p:to>
                                        <p:strVal val="visible"/>
                                      </p:to>
                                    </p:set>
                                    <p:animEffect transition="in" filter="checkerboard(across)">
                                      <p:cBhvr>
                                        <p:cTn id="45" dur="500"/>
                                        <p:tgtEl>
                                          <p:spTgt spid="4">
                                            <p:bg/>
                                          </p:spTgt>
                                        </p:tgtEl>
                                      </p:cBhvr>
                                    </p:animEffect>
                                  </p:childTnLst>
                                </p:cTn>
                              </p:par>
                            </p:childTnLst>
                          </p:cTn>
                        </p:par>
                        <p:par>
                          <p:cTn id="46" fill="hold">
                            <p:stCondLst>
                              <p:cond delay="1000"/>
                            </p:stCondLst>
                            <p:childTnLst>
                              <p:par>
                                <p:cTn id="47" presetID="5" presetClass="entr" presetSubtype="10"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checkerboard(across)">
                                      <p:cBhvr>
                                        <p:cTn id="49" dur="500"/>
                                        <p:tgtEl>
                                          <p:spTgt spid="4">
                                            <p:txEl>
                                              <p:pRg st="0" end="0"/>
                                            </p:txEl>
                                          </p:spTgt>
                                        </p:tgtEl>
                                      </p:cBhvr>
                                    </p:animEffect>
                                  </p:childTnLst>
                                </p:cTn>
                              </p:par>
                            </p:childTnLst>
                          </p:cTn>
                        </p:par>
                        <p:par>
                          <p:cTn id="50" fill="hold">
                            <p:stCondLst>
                              <p:cond delay="1500"/>
                            </p:stCondLst>
                            <p:childTnLst>
                              <p:par>
                                <p:cTn id="51" presetID="5" presetClass="entr" presetSubtype="10" fill="hold" grpId="0" nodeType="after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checkerboard(across)">
                                      <p:cBhvr>
                                        <p:cTn id="53" dur="500"/>
                                        <p:tgtEl>
                                          <p:spTgt spid="4">
                                            <p:txEl>
                                              <p:pRg st="1" end="1"/>
                                            </p:txEl>
                                          </p:spTgt>
                                        </p:tgtEl>
                                      </p:cBhvr>
                                    </p:animEffect>
                                  </p:childTnLst>
                                </p:cTn>
                              </p:par>
                            </p:childTnLst>
                          </p:cTn>
                        </p:par>
                        <p:par>
                          <p:cTn id="54" fill="hold">
                            <p:stCondLst>
                              <p:cond delay="2000"/>
                            </p:stCondLst>
                            <p:childTnLst>
                              <p:par>
                                <p:cTn id="55" presetID="5" presetClass="entr" presetSubtype="10" fill="hold" grpId="0" nodeType="after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checkerboard(across)">
                                      <p:cBhvr>
                                        <p:cTn id="57" dur="500"/>
                                        <p:tgtEl>
                                          <p:spTgt spid="4">
                                            <p:txEl>
                                              <p:pRg st="2" end="2"/>
                                            </p:txEl>
                                          </p:spTgt>
                                        </p:tgtEl>
                                      </p:cBhvr>
                                    </p:animEffect>
                                  </p:childTnLst>
                                </p:cTn>
                              </p:par>
                            </p:childTnLst>
                          </p:cTn>
                        </p:par>
                        <p:par>
                          <p:cTn id="58" fill="hold">
                            <p:stCondLst>
                              <p:cond delay="2500"/>
                            </p:stCondLst>
                            <p:childTnLst>
                              <p:par>
                                <p:cTn id="59" presetID="5" presetClass="entr" presetSubtype="10" fill="hold" grpId="0" nodeType="after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checkerboard(across)">
                                      <p:cBhvr>
                                        <p:cTn id="61" dur="500"/>
                                        <p:tgtEl>
                                          <p:spTgt spid="4">
                                            <p:txEl>
                                              <p:pRg st="3" end="3"/>
                                            </p:txEl>
                                          </p:spTgt>
                                        </p:tgtEl>
                                      </p:cBhvr>
                                    </p:animEffect>
                                  </p:childTnLst>
                                </p:cTn>
                              </p:par>
                            </p:childTnLst>
                          </p:cTn>
                        </p:par>
                        <p:par>
                          <p:cTn id="62" fill="hold">
                            <p:stCondLst>
                              <p:cond delay="3000"/>
                            </p:stCondLst>
                            <p:childTnLst>
                              <p:par>
                                <p:cTn id="63" presetID="5" presetClass="entr" presetSubtype="10" fill="hold" grpId="0" nodeType="after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checkerboard(across)">
                                      <p:cBhvr>
                                        <p:cTn id="65" dur="500"/>
                                        <p:tgtEl>
                                          <p:spTgt spid="4">
                                            <p:txEl>
                                              <p:pRg st="4" end="4"/>
                                            </p:txEl>
                                          </p:spTgt>
                                        </p:tgtEl>
                                      </p:cBhvr>
                                    </p:animEffect>
                                  </p:childTnLst>
                                </p:cTn>
                              </p:par>
                            </p:childTnLst>
                          </p:cTn>
                        </p:par>
                        <p:par>
                          <p:cTn id="66" fill="hold">
                            <p:stCondLst>
                              <p:cond delay="3500"/>
                            </p:stCondLst>
                            <p:childTnLst>
                              <p:par>
                                <p:cTn id="67" presetID="5" presetClass="entr" presetSubtype="10" fill="hold" grpId="0" nodeType="afterEffect">
                                  <p:stCondLst>
                                    <p:cond delay="0"/>
                                  </p:stCondLst>
                                  <p:childTnLst>
                                    <p:set>
                                      <p:cBhvr>
                                        <p:cTn id="68" dur="1" fill="hold">
                                          <p:stCondLst>
                                            <p:cond delay="0"/>
                                          </p:stCondLst>
                                        </p:cTn>
                                        <p:tgtEl>
                                          <p:spTgt spid="4">
                                            <p:txEl>
                                              <p:pRg st="5" end="5"/>
                                            </p:txEl>
                                          </p:spTgt>
                                        </p:tgtEl>
                                        <p:attrNameLst>
                                          <p:attrName>style.visibility</p:attrName>
                                        </p:attrNameLst>
                                      </p:cBhvr>
                                      <p:to>
                                        <p:strVal val="visible"/>
                                      </p:to>
                                    </p:set>
                                    <p:animEffect transition="in" filter="checkerboard(across)">
                                      <p:cBhvr>
                                        <p:cTn id="69" dur="500"/>
                                        <p:tgtEl>
                                          <p:spTgt spid="4">
                                            <p:txEl>
                                              <p:pRg st="5" end="5"/>
                                            </p:txEl>
                                          </p:spTgt>
                                        </p:tgtEl>
                                      </p:cBhvr>
                                    </p:animEffect>
                                  </p:childTnLst>
                                </p:cTn>
                              </p:par>
                            </p:childTnLst>
                          </p:cTn>
                        </p:par>
                        <p:par>
                          <p:cTn id="70" fill="hold">
                            <p:stCondLst>
                              <p:cond delay="4000"/>
                            </p:stCondLst>
                            <p:childTnLst>
                              <p:par>
                                <p:cTn id="71" presetID="5" presetClass="entr" presetSubtype="10" fill="hold" grpId="0" nodeType="after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checkerboard(across)">
                                      <p:cBhvr>
                                        <p:cTn id="73" dur="500"/>
                                        <p:tgtEl>
                                          <p:spTgt spid="4">
                                            <p:txEl>
                                              <p:pRg st="6" end="6"/>
                                            </p:txEl>
                                          </p:spTgt>
                                        </p:tgtEl>
                                      </p:cBhvr>
                                    </p:animEffect>
                                  </p:childTnLst>
                                </p:cTn>
                              </p:par>
                            </p:childTnLst>
                          </p:cTn>
                        </p:par>
                        <p:par>
                          <p:cTn id="74" fill="hold">
                            <p:stCondLst>
                              <p:cond delay="4500"/>
                            </p:stCondLst>
                            <p:childTnLst>
                              <p:par>
                                <p:cTn id="75" presetID="5" presetClass="entr" presetSubtype="10" fill="hold" grpId="0" nodeType="after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Effect transition="in" filter="checkerboard(across)">
                                      <p:cBhvr>
                                        <p:cTn id="7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theme/theme1.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1811</TotalTime>
  <Words>1849</Words>
  <Application>Microsoft Office PowerPoint</Application>
  <PresentationFormat>Diavetítés a képernyőre (4:3 oldalarány)</PresentationFormat>
  <Paragraphs>279</Paragraphs>
  <Slides>29</Slides>
  <Notes>2</Notes>
  <HiddenSlides>0</HiddenSlides>
  <MMClips>0</MMClips>
  <ScaleCrop>false</ScaleCrop>
  <HeadingPairs>
    <vt:vector size="4" baseType="variant">
      <vt:variant>
        <vt:lpstr>Téma</vt:lpstr>
      </vt:variant>
      <vt:variant>
        <vt:i4>1</vt:i4>
      </vt:variant>
      <vt:variant>
        <vt:lpstr>Diacímek</vt:lpstr>
      </vt:variant>
      <vt:variant>
        <vt:i4>29</vt:i4>
      </vt:variant>
    </vt:vector>
  </HeadingPairs>
  <TitlesOfParts>
    <vt:vector size="30" baseType="lpstr">
      <vt:lpstr>1_Office-téma</vt:lpstr>
      <vt:lpstr>Az internet veszélyei</vt:lpstr>
      <vt:lpstr>Bevezető gondolatok- Tartalom</vt:lpstr>
      <vt:lpstr>A legtöbb veszély okozói: az annyira népszerű közösségi oldalak</vt:lpstr>
      <vt:lpstr>Egy jelszó nem véd meg mindentől ezért gondolkodj előre</vt:lpstr>
      <vt:lpstr>Példák a közösségi oldalakon terjedő veszélyekre</vt:lpstr>
      <vt:lpstr>A körlevelek veszélyei</vt:lpstr>
      <vt:lpstr>A chatelés veszélyei</vt:lpstr>
      <vt:lpstr>8. dia</vt:lpstr>
      <vt:lpstr>Fizetéssel kapcsolatos csalások:</vt:lpstr>
      <vt:lpstr>Önellenőrzés I.</vt:lpstr>
      <vt:lpstr>Spam-ek</vt:lpstr>
      <vt:lpstr>Internetes kártevők</vt:lpstr>
      <vt:lpstr>Vírusok</vt:lpstr>
      <vt:lpstr>Az úgynevezett trójai vírusok</vt:lpstr>
      <vt:lpstr>Kémprogramok</vt:lpstr>
      <vt:lpstr>A kémprogramok jelenlétére utaló jelek</vt:lpstr>
      <vt:lpstr>Önellenőrzés II.</vt:lpstr>
      <vt:lpstr>Szerzői jogok</vt:lpstr>
      <vt:lpstr>Lehetséges jogsértés nélkül felhasználni szerzői jog által védett művet?</vt:lpstr>
      <vt:lpstr>A szerző jog jelei</vt:lpstr>
      <vt:lpstr>Mikortól és meddig tart a szerzői jog?</vt:lpstr>
      <vt:lpstr>Milyen típusú művekre vonatkozik a szerzői jog? </vt:lpstr>
      <vt:lpstr>23. dia</vt:lpstr>
      <vt:lpstr>Személyes adatok</vt:lpstr>
      <vt:lpstr>Hogyan védhetjük meg a személyes adatainkat az illetéktelenek elől?</vt:lpstr>
      <vt:lpstr>Hogyan védhetjük meg a személyes adatainkat az illetéktelenek elől?</vt:lpstr>
      <vt:lpstr>Önellenőrzés III.</vt:lpstr>
      <vt:lpstr>Források</vt:lpstr>
      <vt:lpstr>Köszönöm a Figyelmet!!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internet veszélyei</dc:title>
  <dc:creator>Ádám</dc:creator>
  <cp:lastModifiedBy>Ádám</cp:lastModifiedBy>
  <cp:revision>83</cp:revision>
  <dcterms:created xsi:type="dcterms:W3CDTF">2013-03-03T20:50:12Z</dcterms:created>
  <dcterms:modified xsi:type="dcterms:W3CDTF">2013-03-16T17:48:45Z</dcterms:modified>
</cp:coreProperties>
</file>