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68" r:id="rId3"/>
    <p:sldId id="257" r:id="rId4"/>
    <p:sldId id="259" r:id="rId5"/>
    <p:sldId id="258" r:id="rId6"/>
    <p:sldId id="261" r:id="rId7"/>
    <p:sldId id="269" r:id="rId8"/>
    <p:sldId id="264" r:id="rId9"/>
    <p:sldId id="277" r:id="rId10"/>
    <p:sldId id="262" r:id="rId11"/>
    <p:sldId id="270" r:id="rId12"/>
    <p:sldId id="273" r:id="rId13"/>
    <p:sldId id="271" r:id="rId14"/>
    <p:sldId id="274" r:id="rId15"/>
    <p:sldId id="272" r:id="rId16"/>
    <p:sldId id="275" r:id="rId17"/>
    <p:sldId id="278" r:id="rId18"/>
    <p:sldId id="265" r:id="rId19"/>
    <p:sldId id="279" r:id="rId20"/>
    <p:sldId id="266" r:id="rId21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09" autoAdjust="0"/>
  </p:normalViewPr>
  <p:slideViewPr>
    <p:cSldViewPr>
      <p:cViewPr varScale="1">
        <p:scale>
          <a:sx n="60" d="100"/>
          <a:sy n="60" d="100"/>
        </p:scale>
        <p:origin x="-135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DE640A-39DF-4BE3-BABD-FC092E04B7E4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16BE86-88DE-43AF-9177-8F58CAF7D0B9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87539-D63E-41A3-BB69-84D3E21F83D0}" type="datetimeFigureOut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43001B-2100-4E6B-9386-33660F1602A7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3001B-2100-4E6B-9386-33660F1602A7}" type="slidenum">
              <a:rPr lang="hu-HU" smtClean="0"/>
              <a:pPr/>
              <a:t>1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3001B-2100-4E6B-9386-33660F1602A7}" type="slidenum">
              <a:rPr lang="hu-HU" smtClean="0"/>
              <a:pPr/>
              <a:t>4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43001B-2100-4E6B-9386-33660F1602A7}" type="slidenum">
              <a:rPr lang="hu-HU" smtClean="0"/>
              <a:pPr/>
              <a:t>17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ím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28" name="Dátum helye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8D0201-14F3-4B3E-A45F-9FA2F0322994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17" name="Élőláb hely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29" name="Dia számának hely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  <p:sp>
        <p:nvSpPr>
          <p:cNvPr id="9" name="Alcím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hu-HU" smtClean="0"/>
              <a:t>Alcím mintájának szerkesztése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9FAD2-6D09-4AE4-8170-F36041585E25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C2DF3-5E62-4C62-878A-6E561FCCDD15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D54820-BBBD-4447-A8C2-8EAF63855990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52DAC8-32D2-4326-9BB4-463EEA77D4CC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F20E-66AB-49D0-8956-3D1907D77CAD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F2C2F-C1AF-4920-9231-166461EDB226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18D99-BBA7-4283-8379-304AB5F238D8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EDA42-F38E-4EEF-BB58-266A629813CD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hu-HU" smtClean="0"/>
              <a:t>Mintaszöveg szerkesztése</a:t>
            </a:r>
          </a:p>
          <a:p>
            <a:pPr lvl="1" eaLnBrk="1" latinLnBrk="0" hangingPunct="1"/>
            <a:r>
              <a:rPr lang="hu-HU" smtClean="0"/>
              <a:t>Második szint</a:t>
            </a:r>
          </a:p>
          <a:p>
            <a:pPr lvl="2" eaLnBrk="1" latinLnBrk="0" hangingPunct="1"/>
            <a:r>
              <a:rPr lang="hu-HU" smtClean="0"/>
              <a:t>Harmadik szint</a:t>
            </a:r>
          </a:p>
          <a:p>
            <a:pPr lvl="3" eaLnBrk="1" latinLnBrk="0" hangingPunct="1"/>
            <a:r>
              <a:rPr lang="hu-HU" smtClean="0"/>
              <a:t>Negyedik szint</a:t>
            </a:r>
          </a:p>
          <a:p>
            <a:pPr lvl="4" eaLnBrk="1" latinLnBrk="0" hangingPunct="1"/>
            <a:r>
              <a:rPr lang="hu-HU" smtClean="0"/>
              <a:t>Ötödik szint</a:t>
            </a:r>
            <a:endParaRPr kumimoji="0" lang="en-US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E021F-DE34-425D-8EA5-B1D1E3E36984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hu-H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Kép beszúrásához kattintson az ikonra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D21F3-84E3-4C01-855E-4EFCF87559A9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ím helye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hu-HU" smtClean="0"/>
              <a:t>Mintacím szerkesztése</a:t>
            </a:r>
            <a:endParaRPr kumimoji="0" lang="en-US"/>
          </a:p>
        </p:txBody>
      </p:sp>
      <p:sp>
        <p:nvSpPr>
          <p:cNvPr id="13" name="Szöveg helye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hu-HU" smtClean="0"/>
              <a:t>Mintaszöveg szerkesztése</a:t>
            </a:r>
          </a:p>
          <a:p>
            <a:pPr lvl="1" eaLnBrk="1" latinLnBrk="0" hangingPunct="1"/>
            <a:r>
              <a:rPr kumimoji="0" lang="hu-HU" smtClean="0"/>
              <a:t>Második szint</a:t>
            </a:r>
          </a:p>
          <a:p>
            <a:pPr lvl="2" eaLnBrk="1" latinLnBrk="0" hangingPunct="1"/>
            <a:r>
              <a:rPr kumimoji="0" lang="hu-HU" smtClean="0"/>
              <a:t>Harmadik szint</a:t>
            </a:r>
          </a:p>
          <a:p>
            <a:pPr lvl="3" eaLnBrk="1" latinLnBrk="0" hangingPunct="1"/>
            <a:r>
              <a:rPr kumimoji="0" lang="hu-HU" smtClean="0"/>
              <a:t>Negyedik szint</a:t>
            </a:r>
          </a:p>
          <a:p>
            <a:pPr lvl="4" eaLnBrk="1" latinLnBrk="0" hangingPunct="1"/>
            <a:r>
              <a:rPr kumimoji="0" lang="hu-HU" smtClean="0"/>
              <a:t>Ötödik szint</a:t>
            </a:r>
            <a:endParaRPr kumimoji="0" lang="en-US"/>
          </a:p>
        </p:txBody>
      </p:sp>
      <p:sp>
        <p:nvSpPr>
          <p:cNvPr id="14" name="Dátum helye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78DFE6-6BC7-4F32-AA6A-EFA7A77470D3}" type="datetime1">
              <a:rPr lang="hu-HU" smtClean="0"/>
              <a:pPr/>
              <a:t>2013.03.16.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23" name="Dia számának hely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540EC17-BE69-43A2-B109-4E333EB44D25}" type="slidenum">
              <a:rPr lang="hu-HU" smtClean="0"/>
              <a:pPr/>
              <a:t>‹#›</a:t>
            </a:fld>
            <a:endParaRPr lang="hu-HU"/>
          </a:p>
        </p:txBody>
      </p:sp>
      <p:pic>
        <p:nvPicPr>
          <p:cNvPr id="1026" name="Picture 2" descr="C:\Documents and Settings\tanulo\Asztal\internel kép\2.pn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48" y="0"/>
            <a:ext cx="1781848" cy="14377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770" name="Picture 2" descr="http://einclusion.hu/wp-content/uploads/2010/03/how-to-use-the-internet-300x237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286676" y="0"/>
            <a:ext cx="2000232" cy="1778012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857224" y="2285992"/>
            <a:ext cx="68580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Készítette: </a:t>
            </a:r>
            <a:r>
              <a:rPr lang="hu-HU" sz="4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Szigeti Gergő </a:t>
            </a:r>
            <a:endParaRPr lang="hu-HU" sz="4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Téglalap 4"/>
          <p:cNvSpPr/>
          <p:nvPr/>
        </p:nvSpPr>
        <p:spPr>
          <a:xfrm>
            <a:off x="857224" y="1428736"/>
            <a:ext cx="7205820" cy="923330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u-H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Az Internet Veszélyei </a:t>
            </a:r>
            <a:endParaRPr lang="hu-H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Téglalap 6"/>
          <p:cNvSpPr/>
          <p:nvPr/>
        </p:nvSpPr>
        <p:spPr>
          <a:xfrm>
            <a:off x="1071538" y="3000372"/>
            <a:ext cx="696793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hu-HU" sz="32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Felkészítő tanár :</a:t>
            </a:r>
            <a:r>
              <a:rPr lang="hu-HU" sz="3200" dirty="0">
                <a:effectLst/>
              </a:rPr>
              <a:t> </a:t>
            </a:r>
            <a:r>
              <a:rPr lang="hu-HU" sz="3200" b="1" dirty="0" err="1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Blazsán</a:t>
            </a:r>
            <a:r>
              <a:rPr lang="hu-HU" sz="3200" b="1" dirty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 Gabriella </a:t>
            </a:r>
            <a:endParaRPr lang="hu-HU" sz="3200" b="1" dirty="0" smtClean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  <a:p>
            <a:pPr algn="just"/>
            <a:r>
              <a:rPr lang="hu-HU" sz="3200" b="1" dirty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	</a:t>
            </a:r>
            <a:r>
              <a:rPr lang="hu-HU" sz="3200" b="1" dirty="0" smtClean="0">
                <a:ln w="900" cmpd="sng">
                  <a:solidFill>
                    <a:schemeClr val="tx1">
                      <a:alpha val="55000"/>
                    </a:schemeClr>
                  </a:solidFill>
                  <a:prstDash val="solid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			 Pesti Zsolt </a:t>
            </a:r>
            <a:endParaRPr lang="hu-HU" sz="3200" b="1" dirty="0">
              <a:ln w="900" cmpd="sng">
                <a:solidFill>
                  <a:schemeClr val="tx1">
                    <a:alpha val="55000"/>
                  </a:schemeClr>
                </a:solidFill>
                <a:prstDash val="solid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0" y="4143380"/>
            <a:ext cx="9144000" cy="2000264"/>
          </a:xfrm>
          <a:prstGeom prst="rect">
            <a:avLst/>
          </a:prstGeom>
        </p:spPr>
        <p:txBody>
          <a:bodyPr wrap="square">
            <a:prstTxWarp prst="textWave2">
              <a:avLst/>
            </a:prstTxWarp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hu-HU" sz="2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A DR. TÖRÖK BÉLA ÓVODA, ÁLTALÁNOS ISKOLA, SPECIÁLIS SZAKISKOLA, EGYSÉGES GYÓGYPEDAGÓGIAI MÓDSZERTANI INTÉZMÉNY, DIÁKOTTHON ÉS GYERMEKOTTHON</a:t>
            </a:r>
            <a:endParaRPr lang="hu-HU" sz="24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3214678" y="6215082"/>
            <a:ext cx="5929322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hu-HU" sz="2400" b="1" i="1" cap="all" dirty="0" smtClean="0">
                <a:ln>
                  <a:solidFill>
                    <a:schemeClr val="tx1">
                      <a:lumMod val="95000"/>
                    </a:schemeClr>
                  </a:solidFill>
                </a:ln>
                <a:solidFill>
                  <a:schemeClr val="bg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1142. Budapest  Újváros Park 1. </a:t>
            </a:r>
            <a:endParaRPr lang="hu-HU" sz="2400" b="1" i="1" cap="all" dirty="0">
              <a:ln>
                <a:solidFill>
                  <a:schemeClr val="tx1">
                    <a:lumMod val="95000"/>
                  </a:schemeClr>
                </a:solidFill>
              </a:ln>
              <a:solidFill>
                <a:schemeClr val="bg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" name="Dia számának hely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</a:t>
            </a:fld>
            <a:endParaRPr lang="hu-H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785918" y="302105"/>
            <a:ext cx="5643602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4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Ajánlás a </a:t>
            </a:r>
            <a:r>
              <a:rPr lang="hu-H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gyermekeknek:</a:t>
            </a: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428596" y="1571612"/>
            <a:ext cx="5572164" cy="5016758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tabLst/>
            </a:pP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Min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 szem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lytelenebb el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rhet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 adj meg!</a:t>
            </a:r>
            <a:endParaRPr kumimoji="0" lang="hu-H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  <a:p>
            <a:pPr marL="274638" marR="0" lvl="0" indent="-274638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Soha ne 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add meg a lakc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í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medet, telefonsz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modat!</a:t>
            </a:r>
            <a:endParaRPr kumimoji="0" lang="hu-H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274638" marR="0" lvl="0" indent="-274638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Mindig m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regisztr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ó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nevet 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jelsz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ó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 haszn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lj!</a:t>
            </a:r>
            <a:endParaRPr lang="hu-HU" sz="2400" b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274638" marR="0" lvl="0" indent="-274638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Soha ne 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jel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ld be a jelsz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ó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megjegyz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 r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szt!</a:t>
            </a:r>
            <a:endParaRPr kumimoji="0" lang="hu-HU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  <a:p>
            <a:pPr marL="274638" marR="0" lvl="0" indent="-274638" algn="l" defTabSz="914400" rtl="0" eaLnBrk="0" fontAlgn="base" latinLnBrk="0" hangingPunct="0">
              <a:lnSpc>
                <a:spcPct val="100000"/>
              </a:lnSpc>
              <a:spcBef>
                <a:spcPts val="120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haszn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ld a nevedet regisztr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ci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ó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n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vk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nt!</a:t>
            </a:r>
            <a:endParaRPr kumimoji="0" lang="hu-H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10</a:t>
            </a:fld>
            <a:endParaRPr lang="hu-HU"/>
          </a:p>
        </p:txBody>
      </p:sp>
      <p:pic>
        <p:nvPicPr>
          <p:cNvPr id="37890" name="Picture 2" descr="http://enmg.hu/images/2012/01/internet_tilo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2571744"/>
            <a:ext cx="3143272" cy="314327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02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02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 animBg="1"/>
      <p:bldP spid="10242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Kérdés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11</a:t>
            </a:fld>
            <a:endParaRPr lang="hu-HU"/>
          </a:p>
        </p:txBody>
      </p:sp>
      <p:sp>
        <p:nvSpPr>
          <p:cNvPr id="5" name="Szövegdoboz 4"/>
          <p:cNvSpPr txBox="1"/>
          <p:nvPr/>
        </p:nvSpPr>
        <p:spPr>
          <a:xfrm>
            <a:off x="214282" y="1928802"/>
            <a:ext cx="8715436" cy="1323439"/>
          </a:xfrm>
          <a:prstGeom prst="rect">
            <a:avLst/>
          </a:prstGeom>
          <a:noFill/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hu-HU" sz="4000" b="1" i="1" dirty="0" smtClean="0"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</a:rPr>
              <a:t>1</a:t>
            </a:r>
            <a:r>
              <a:rPr lang="hu-HU" sz="3600" b="1" i="1" dirty="0" smtClean="0"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</a:rPr>
              <a:t> </a:t>
            </a:r>
            <a:r>
              <a:rPr lang="hu-HU" sz="4000" b="1" i="1" dirty="0" smtClean="0"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</a:rPr>
              <a:t>. Miért  veszélyes az internet a gyerekek számára ? </a:t>
            </a:r>
          </a:p>
        </p:txBody>
      </p:sp>
      <p:pic>
        <p:nvPicPr>
          <p:cNvPr id="35842" name="Picture 2" descr="http://penzkeresesazinterneten.hu/wp-content/uploads/Ker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4357694"/>
            <a:ext cx="1571636" cy="1964545"/>
          </a:xfrm>
          <a:prstGeom prst="rect">
            <a:avLst/>
          </a:prstGeom>
          <a:noFill/>
          <a:ln w="57150"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12</a:t>
            </a:fld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3143240" y="428604"/>
            <a:ext cx="2473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u-H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Válasz </a:t>
            </a:r>
            <a:endParaRPr lang="hu-H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Szövegdoboz 7"/>
          <p:cNvSpPr txBox="1"/>
          <p:nvPr/>
        </p:nvSpPr>
        <p:spPr>
          <a:xfrm>
            <a:off x="500034" y="2428868"/>
            <a:ext cx="79296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600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Mert  sok olyan oldalt tud megnyitni ahol erőszakos és szexuális  tartalmakkal találkozhat.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Kérdés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13</a:t>
            </a:fld>
            <a:endParaRPr lang="hu-HU"/>
          </a:p>
        </p:txBody>
      </p:sp>
      <p:sp>
        <p:nvSpPr>
          <p:cNvPr id="6" name="Szövegdoboz 5"/>
          <p:cNvSpPr txBox="1"/>
          <p:nvPr/>
        </p:nvSpPr>
        <p:spPr>
          <a:xfrm>
            <a:off x="357158" y="2143116"/>
            <a:ext cx="8572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b="1" i="1" dirty="0" smtClean="0"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</a:rPr>
              <a:t>2 . Hogyan lehet védekezni a káros hatások ellen ? </a:t>
            </a:r>
          </a:p>
        </p:txBody>
      </p:sp>
      <p:pic>
        <p:nvPicPr>
          <p:cNvPr id="35842" name="Picture 2" descr="http://penzkeresesazinterneten.hu/wp-content/uploads/Ker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429132"/>
            <a:ext cx="1571636" cy="1964545"/>
          </a:xfrm>
          <a:prstGeom prst="rect">
            <a:avLst/>
          </a:prstGeom>
          <a:noFill/>
          <a:ln w="57150"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14</a:t>
            </a:fld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3143240" y="428604"/>
            <a:ext cx="2473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u-H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Válasz </a:t>
            </a:r>
            <a:endParaRPr lang="hu-H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142844" y="2357430"/>
            <a:ext cx="86439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 szülőknek  kell  felügyelnie, hogy milyen  oldalakat használ a kiskorú  gyermeke. </a:t>
            </a:r>
          </a:p>
          <a:p>
            <a:pPr algn="ctr"/>
            <a:r>
              <a:rPr lang="hu-HU" sz="3200" b="1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Léteznek  különféle szűrőprogramok, amelyek segítségével a káros tartalmak  kiküszöbölhetők . </a:t>
            </a:r>
            <a:endParaRPr lang="hu-HU" sz="3200" b="1" dirty="0">
              <a:effectLst>
                <a:glow rad="1397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Kérdés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15</a:t>
            </a:fld>
            <a:endParaRPr lang="hu-HU"/>
          </a:p>
        </p:txBody>
      </p:sp>
      <p:sp>
        <p:nvSpPr>
          <p:cNvPr id="7" name="Szövegdoboz 6"/>
          <p:cNvSpPr txBox="1"/>
          <p:nvPr/>
        </p:nvSpPr>
        <p:spPr>
          <a:xfrm>
            <a:off x="214282" y="2000240"/>
            <a:ext cx="85011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4000" b="1" i="1" dirty="0" smtClean="0">
                <a:effectLst>
                  <a:glow rad="101600">
                    <a:schemeClr val="bg2">
                      <a:lumMod val="20000"/>
                      <a:lumOff val="80000"/>
                      <a:alpha val="60000"/>
                    </a:schemeClr>
                  </a:glow>
                </a:effectLst>
              </a:rPr>
              <a:t> 3 . Hogyan segíthet a szülő /barát/ az internet biztonságos használatában !</a:t>
            </a:r>
            <a:endParaRPr lang="hu-HU" sz="4000" b="1" i="1" dirty="0">
              <a:effectLst>
                <a:glow rad="101600">
                  <a:schemeClr val="bg2">
                    <a:lumMod val="20000"/>
                    <a:lumOff val="80000"/>
                    <a:alpha val="60000"/>
                  </a:schemeClr>
                </a:glow>
              </a:effectLst>
            </a:endParaRPr>
          </a:p>
        </p:txBody>
      </p:sp>
      <p:pic>
        <p:nvPicPr>
          <p:cNvPr id="35842" name="Picture 2" descr="http://penzkeresesazinterneten.hu/wp-content/uploads/Kerd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8" y="4429132"/>
            <a:ext cx="1571636" cy="1964545"/>
          </a:xfrm>
          <a:prstGeom prst="rect">
            <a:avLst/>
          </a:prstGeom>
          <a:noFill/>
          <a:ln w="57150">
            <a:solidFill>
              <a:schemeClr val="bg2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16</a:t>
            </a:fld>
            <a:endParaRPr lang="hu-HU"/>
          </a:p>
        </p:txBody>
      </p:sp>
      <p:sp>
        <p:nvSpPr>
          <p:cNvPr id="10" name="Téglalap 9"/>
          <p:cNvSpPr/>
          <p:nvPr/>
        </p:nvSpPr>
        <p:spPr>
          <a:xfrm>
            <a:off x="3143240" y="428604"/>
            <a:ext cx="2473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hu-H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Válasz </a:t>
            </a:r>
            <a:endParaRPr lang="hu-H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14314" y="2357430"/>
            <a:ext cx="86439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200" b="1" dirty="0" smtClean="0"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A szülő vagy barát segítséget, felügyeletet kell biztosítson, ezzel az internet  biztonságos használatát támogatja.  </a:t>
            </a:r>
            <a:endParaRPr lang="hu-HU" sz="3200" b="1" dirty="0">
              <a:effectLst>
                <a:glow rad="228600">
                  <a:schemeClr val="accent1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hu-HU" sz="3600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Kattints a jó válaszra? </a:t>
            </a:r>
            <a:endParaRPr lang="hu-HU" sz="3600" dirty="0">
              <a:effectLst>
                <a:glow rad="228600">
                  <a:schemeClr val="accent4">
                    <a:satMod val="175000"/>
                    <a:alpha val="40000"/>
                  </a:schemeClr>
                </a:glow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17</a:t>
            </a:fld>
            <a:endParaRPr lang="hu-HU"/>
          </a:p>
        </p:txBody>
      </p:sp>
      <p:sp>
        <p:nvSpPr>
          <p:cNvPr id="7" name="Szövegdoboz 6"/>
          <p:cNvSpPr txBox="1"/>
          <p:nvPr/>
        </p:nvSpPr>
        <p:spPr>
          <a:xfrm>
            <a:off x="357158" y="1571612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/>
            <a:r>
              <a:rPr lang="hu-HU" sz="2400" b="1" dirty="0" smtClean="0"/>
              <a:t>Csak ismerősökkel társalgok az  interneken. </a:t>
            </a:r>
            <a:endParaRPr lang="hu-HU" sz="2400" b="1" dirty="0"/>
          </a:p>
        </p:txBody>
      </p:sp>
      <p:sp>
        <p:nvSpPr>
          <p:cNvPr id="10" name="Szövegdoboz 9"/>
          <p:cNvSpPr txBox="1"/>
          <p:nvPr/>
        </p:nvSpPr>
        <p:spPr>
          <a:xfrm>
            <a:off x="2143108" y="214311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hlinkClick r:id="rId3" action="ppaction://hlinksldjump"/>
              </a:rPr>
              <a:t>Nem</a:t>
            </a:r>
            <a:r>
              <a:rPr lang="hu-HU" sz="2000" b="1" dirty="0" smtClean="0"/>
              <a:t> </a:t>
            </a:r>
            <a:endParaRPr lang="hu-HU" sz="2000" b="1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357158" y="2526565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/>
              <a:t>Megadhatom  a  személyes adataimat ! (telefonszám , cím bankkártya adatok ) </a:t>
            </a:r>
            <a:endParaRPr lang="hu-HU" sz="2400" b="1" dirty="0"/>
          </a:p>
        </p:txBody>
      </p:sp>
      <p:sp>
        <p:nvSpPr>
          <p:cNvPr id="12" name="Szövegdoboz 11">
            <a:hlinkClick r:id="rId3" action="ppaction://hlinksldjump"/>
          </p:cNvPr>
          <p:cNvSpPr txBox="1"/>
          <p:nvPr/>
        </p:nvSpPr>
        <p:spPr>
          <a:xfrm>
            <a:off x="785786" y="342900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hlinkClick r:id="rId3" action="ppaction://hlinksldjump"/>
              </a:rPr>
              <a:t>Igen</a:t>
            </a:r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13" name="Szövegdoboz 12"/>
          <p:cNvSpPr txBox="1"/>
          <p:nvPr/>
        </p:nvSpPr>
        <p:spPr>
          <a:xfrm>
            <a:off x="2071670" y="342900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/>
              <a:t>Nem </a:t>
            </a:r>
            <a:endParaRPr lang="hu-HU" sz="2000" b="1" dirty="0"/>
          </a:p>
        </p:txBody>
      </p:sp>
      <p:sp>
        <p:nvSpPr>
          <p:cNvPr id="14" name="Szövegdoboz 13"/>
          <p:cNvSpPr txBox="1"/>
          <p:nvPr/>
        </p:nvSpPr>
        <p:spPr>
          <a:xfrm>
            <a:off x="857224" y="445765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hlinkClick r:id="rId3" action="ppaction://hlinksldjump"/>
              </a:rPr>
              <a:t>Igen</a:t>
            </a:r>
            <a:r>
              <a:rPr lang="hu-HU" dirty="0" smtClean="0">
                <a:hlinkClick r:id="rId3" action="ppaction://hlinksldjump"/>
              </a:rPr>
              <a:t> </a:t>
            </a:r>
            <a:endParaRPr lang="hu-HU" dirty="0"/>
          </a:p>
        </p:txBody>
      </p:sp>
      <p:sp>
        <p:nvSpPr>
          <p:cNvPr id="15" name="Szövegdoboz 14"/>
          <p:cNvSpPr txBox="1"/>
          <p:nvPr/>
        </p:nvSpPr>
        <p:spPr>
          <a:xfrm>
            <a:off x="2143108" y="445765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/>
              <a:t>Nem </a:t>
            </a:r>
            <a:endParaRPr lang="hu-HU" sz="2000" b="1" dirty="0"/>
          </a:p>
        </p:txBody>
      </p:sp>
      <p:sp>
        <p:nvSpPr>
          <p:cNvPr id="20" name="Szövegdoboz 19"/>
          <p:cNvSpPr txBox="1"/>
          <p:nvPr/>
        </p:nvSpPr>
        <p:spPr>
          <a:xfrm>
            <a:off x="428596" y="3857628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/>
              <a:t>Bármilyen fényképet feltölthetek magamról !</a:t>
            </a:r>
            <a:endParaRPr lang="hu-HU" sz="2400" b="1" dirty="0"/>
          </a:p>
        </p:txBody>
      </p:sp>
      <p:sp>
        <p:nvSpPr>
          <p:cNvPr id="21" name="Szövegdoboz 20"/>
          <p:cNvSpPr txBox="1"/>
          <p:nvPr/>
        </p:nvSpPr>
        <p:spPr>
          <a:xfrm>
            <a:off x="428596" y="5000636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400" b="1" dirty="0" smtClean="0"/>
              <a:t>Barátságosan viselkedem , nem küldők durva  üzenetek.  </a:t>
            </a:r>
            <a:endParaRPr lang="hu-HU" sz="2400" b="1" dirty="0"/>
          </a:p>
        </p:txBody>
      </p:sp>
      <p:sp>
        <p:nvSpPr>
          <p:cNvPr id="22" name="Szövegdoboz 21"/>
          <p:cNvSpPr txBox="1"/>
          <p:nvPr/>
        </p:nvSpPr>
        <p:spPr>
          <a:xfrm>
            <a:off x="2071670" y="342900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FF0000"/>
                </a:solidFill>
                <a:hlinkClick r:id="rId4" action="ppaction://hlinksldjump"/>
              </a:rPr>
              <a:t>Nem</a:t>
            </a:r>
            <a:r>
              <a:rPr lang="hu-HU" sz="2000" b="1" dirty="0" smtClean="0">
                <a:hlinkClick r:id="rId4" action="ppaction://hlinksldjump"/>
              </a:rPr>
              <a:t> </a:t>
            </a:r>
            <a:endParaRPr lang="hu-HU" sz="2000" b="1" dirty="0"/>
          </a:p>
        </p:txBody>
      </p:sp>
      <p:sp>
        <p:nvSpPr>
          <p:cNvPr id="23" name="Szövegdoboz 22">
            <a:hlinkClick r:id="rId4" action="ppaction://hlinksldjump"/>
          </p:cNvPr>
          <p:cNvSpPr txBox="1"/>
          <p:nvPr/>
        </p:nvSpPr>
        <p:spPr>
          <a:xfrm>
            <a:off x="2143108" y="4457650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FF0000"/>
                </a:solidFill>
                <a:hlinkClick r:id="rId4" action="ppaction://hlinksldjump"/>
              </a:rPr>
              <a:t>Nem</a:t>
            </a:r>
            <a:r>
              <a:rPr lang="hu-HU" sz="2000" b="1" dirty="0" smtClean="0"/>
              <a:t> </a:t>
            </a:r>
            <a:endParaRPr lang="hu-HU" sz="2000" b="1" dirty="0"/>
          </a:p>
        </p:txBody>
      </p:sp>
      <p:sp>
        <p:nvSpPr>
          <p:cNvPr id="25" name="Szövegdoboz 24"/>
          <p:cNvSpPr txBox="1"/>
          <p:nvPr/>
        </p:nvSpPr>
        <p:spPr>
          <a:xfrm>
            <a:off x="785786" y="2143116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FF0000"/>
                </a:solidFill>
                <a:hlinkClick r:id="rId4" action="ppaction://hlinksldjump"/>
              </a:rPr>
              <a:t>Igen</a:t>
            </a:r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26" name="Szövegdoboz 25"/>
          <p:cNvSpPr txBox="1"/>
          <p:nvPr/>
        </p:nvSpPr>
        <p:spPr>
          <a:xfrm>
            <a:off x="2143108" y="5857892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hlinkClick r:id="rId3" action="ppaction://hlinksldjump"/>
              </a:rPr>
              <a:t>Nem</a:t>
            </a:r>
            <a:r>
              <a:rPr lang="hu-HU" sz="2000" b="1" dirty="0" smtClean="0"/>
              <a:t> </a:t>
            </a:r>
            <a:endParaRPr lang="hu-HU" sz="2000" b="1" dirty="0"/>
          </a:p>
        </p:txBody>
      </p:sp>
      <p:sp>
        <p:nvSpPr>
          <p:cNvPr id="27" name="Szövegdoboz 26"/>
          <p:cNvSpPr txBox="1"/>
          <p:nvPr/>
        </p:nvSpPr>
        <p:spPr>
          <a:xfrm>
            <a:off x="785786" y="5857892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000" b="1" dirty="0" smtClean="0">
                <a:solidFill>
                  <a:srgbClr val="FF0000"/>
                </a:solidFill>
                <a:hlinkClick r:id="rId4" action="ppaction://hlinksldjump"/>
              </a:rPr>
              <a:t>Igen</a:t>
            </a:r>
            <a:r>
              <a:rPr lang="hu-HU" dirty="0" smtClean="0"/>
              <a:t> </a:t>
            </a:r>
            <a:endParaRPr lang="hu-H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60000"/>
                <a:lumOff val="4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2152882" y="928670"/>
            <a:ext cx="470513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Helyes válasz!</a:t>
            </a:r>
            <a:endParaRPr lang="hu-HU" sz="54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18</a:t>
            </a:fld>
            <a:endParaRPr lang="hu-HU"/>
          </a:p>
        </p:txBody>
      </p:sp>
      <p:pic>
        <p:nvPicPr>
          <p:cNvPr id="4" name="Kép 3" descr="back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43240" y="4357694"/>
            <a:ext cx="2928958" cy="2457754"/>
          </a:xfrm>
          <a:prstGeom prst="rect">
            <a:avLst/>
          </a:prstGeom>
        </p:spPr>
      </p:pic>
      <p:pic>
        <p:nvPicPr>
          <p:cNvPr id="34817" name="Picture 1" descr="C:\Documents and Settings\tanulo\Local Settings\Temporary Internet Files\Content.IE5\84I5I1MJ\MC900423860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9206" y="2428868"/>
            <a:ext cx="1670050" cy="1844675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églalap 1"/>
          <p:cNvSpPr/>
          <p:nvPr/>
        </p:nvSpPr>
        <p:spPr>
          <a:xfrm>
            <a:off x="2205084" y="642918"/>
            <a:ext cx="472437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u-H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Sajnos nem jó!</a:t>
            </a:r>
          </a:p>
          <a:p>
            <a:pPr algn="ctr"/>
            <a:r>
              <a:rPr lang="hu-HU" sz="5400" b="1" i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Próbáld újra!</a:t>
            </a:r>
            <a:endParaRPr lang="hu-HU" sz="5400" b="1" i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39700">
                  <a:schemeClr val="accent1">
                    <a:satMod val="175000"/>
                    <a:alpha val="40000"/>
                  </a:schemeClr>
                </a:glow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Dia számának helye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19</a:t>
            </a:fld>
            <a:endParaRPr lang="hu-HU"/>
          </a:p>
        </p:txBody>
      </p:sp>
      <p:pic>
        <p:nvPicPr>
          <p:cNvPr id="4" name="Kép 3" descr="back.gif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86050" y="4400270"/>
            <a:ext cx="2928958" cy="2457754"/>
          </a:xfrm>
          <a:prstGeom prst="rect">
            <a:avLst/>
          </a:prstGeom>
        </p:spPr>
      </p:pic>
      <p:pic>
        <p:nvPicPr>
          <p:cNvPr id="32771" name="Picture 3" descr="C:\Documents and Settings\tanulo\Local Settings\Temporary Internet Files\Content.IE5\D5O0PNKH\MC90042384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5" y="2428868"/>
            <a:ext cx="2009775" cy="1943100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85720" y="1428736"/>
            <a:ext cx="8229600" cy="1143000"/>
          </a:xfrm>
        </p:spPr>
        <p:txBody>
          <a:bodyPr/>
          <a:lstStyle/>
          <a:p>
            <a:r>
              <a:rPr lang="hu-HU" sz="440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  <a:reflection blurRad="6350" stA="55000" endA="300" endPos="45500" dir="5400000" sy="-100000" algn="bl" rotWithShape="0"/>
                </a:effectLst>
              </a:rPr>
              <a:t>Az Internet Veszélyei </a:t>
            </a:r>
            <a:endParaRPr lang="hu-HU" sz="440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2</a:t>
            </a:fld>
            <a:endParaRPr lang="hu-HU"/>
          </a:p>
        </p:txBody>
      </p:sp>
      <p:pic>
        <p:nvPicPr>
          <p:cNvPr id="32770" name="Picture 2" descr="http://monsignore.hu/wp-content/uploads/2012/09/Internet2-300x2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2500306"/>
            <a:ext cx="5572164" cy="38717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FORRÁSOK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20</a:t>
            </a:fld>
            <a:endParaRPr lang="hu-HU"/>
          </a:p>
        </p:txBody>
      </p:sp>
      <p:sp>
        <p:nvSpPr>
          <p:cNvPr id="6" name="Téglalap 5"/>
          <p:cNvSpPr/>
          <p:nvPr/>
        </p:nvSpPr>
        <p:spPr>
          <a:xfrm>
            <a:off x="285720" y="2357430"/>
            <a:ext cx="68580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8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http://orokgyerek.hupont.hu/8/az-internet-veszelyei</a:t>
            </a:r>
            <a:endParaRPr lang="hu-HU" sz="2800" b="1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Téglalap 7"/>
          <p:cNvSpPr/>
          <p:nvPr/>
        </p:nvSpPr>
        <p:spPr>
          <a:xfrm>
            <a:off x="3000364" y="3975091"/>
            <a:ext cx="57150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u-HU" sz="2800" b="1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http://orokgyerek.hupont.hu/8/az-internet-veszelyei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14480" y="251278"/>
            <a:ext cx="5715040" cy="24314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headEnd/>
            <a:tailEnd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Az</a:t>
            </a:r>
            <a:r>
              <a:rPr kumimoji="0" lang="hu-H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internet használat meghatározza a mindennapjainkat.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2400" dirty="0" smtClean="0">
                <a:solidFill>
                  <a:schemeClr val="tx1"/>
                </a:solidFill>
                <a:latin typeface="Arial" pitchFamily="34" charset="0"/>
              </a:rPr>
              <a:t>Mindannyian szeretjük használni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2400" dirty="0" smtClean="0">
                <a:solidFill>
                  <a:schemeClr val="tx1"/>
                </a:solidFill>
                <a:latin typeface="Arial" pitchFamily="34" charset="0"/>
              </a:rPr>
              <a:t>az internetet, de sajnos nem biztonságos, </a:t>
            </a:r>
            <a:r>
              <a:rPr lang="hu-HU" sz="3200" b="1" dirty="0" smtClean="0">
                <a:solidFill>
                  <a:schemeClr val="accent6"/>
                </a:solidFill>
                <a:latin typeface="Arial" pitchFamily="34" charset="0"/>
              </a:rPr>
              <a:t>vannak veszélyei! </a:t>
            </a:r>
            <a:endParaRPr kumimoji="0" lang="hu-HU" sz="2800" b="1" i="0" u="none" strike="noStrike" cap="none" normalizeH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24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428596" y="2857496"/>
            <a:ext cx="8501122" cy="175432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bg1">
                <a:lumMod val="65000"/>
                <a:lumOff val="35000"/>
              </a:schemeClr>
            </a:solidFill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hu-HU" sz="3600" dirty="0">
                <a:latin typeface="Poor Richard" pitchFamily="18" charset="0"/>
                <a:ea typeface="Times New Roman" pitchFamily="18" charset="0"/>
                <a:cs typeface="Times New Roman" pitchFamily="18" charset="0"/>
              </a:rPr>
              <a:t>Az internet veszélyei nagyon sokfélék és jóval komolyabbak lehetnek, mint ahogyan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3600" dirty="0">
                <a:latin typeface="Poor Richard" pitchFamily="18" charset="0"/>
                <a:ea typeface="Times New Roman" pitchFamily="18" charset="0"/>
                <a:cs typeface="Times New Roman" pitchFamily="18" charset="0"/>
              </a:rPr>
              <a:t>azt gondolnánk.</a:t>
            </a:r>
          </a:p>
        </p:txBody>
      </p:sp>
      <p:pic>
        <p:nvPicPr>
          <p:cNvPr id="15366" name="Picture 6" descr="http://www.matebalazs.hu/kep/309-309/1349.jpg"/>
          <p:cNvPicPr preferRelativeResize="0"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2" y="4714883"/>
            <a:ext cx="3132000" cy="20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3</a:t>
            </a:fld>
            <a:endParaRPr lang="hu-HU"/>
          </a:p>
        </p:txBody>
      </p:sp>
      <p:pic>
        <p:nvPicPr>
          <p:cNvPr id="15363" name="Picture 3" descr="http://internethotline.hu/ihotline2/webimage/6/8/wimage/20121213_dreamstime_s_277599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4350" y="4770000"/>
            <a:ext cx="3058178" cy="208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153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85918" y="285728"/>
            <a:ext cx="5572164" cy="1754326"/>
          </a:xfrm>
          <a:prstGeom prst="rect">
            <a:avLst/>
          </a:prstGeom>
          <a:solidFill>
            <a:schemeClr val="tx1">
              <a:lumMod val="95000"/>
            </a:schemeClr>
          </a:solidFill>
          <a:ln w="38100">
            <a:solidFill>
              <a:schemeClr val="bg2">
                <a:lumMod val="60000"/>
                <a:lumOff val="40000"/>
              </a:schemeClr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3600" b="1" i="0" u="none" strike="noStrike" normalizeH="0" baseline="0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Mit</a:t>
            </a:r>
            <a:r>
              <a:rPr kumimoji="0" lang="hu-HU" sz="3600" b="1" i="0" u="none" strike="noStrike" normalizeH="0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  tehet a </a:t>
            </a:r>
            <a:r>
              <a:rPr kumimoji="0" lang="hu-HU" sz="3600" b="1" i="0" u="none" strike="noStrike" normalizeH="0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chemeClr val="accent6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szülő</a:t>
            </a:r>
            <a:r>
              <a:rPr kumimoji="0" lang="hu-HU" sz="3600" b="1" i="0" u="none" strike="noStrike" normalizeH="0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, hogy biztonságos legyen az internet használata ? </a:t>
            </a:r>
            <a:endParaRPr kumimoji="0" lang="hu-HU" sz="3600" b="1" i="0" u="none" strike="noStrike" normalizeH="0" baseline="0" dirty="0" smtClean="0">
              <a:ln w="17780" cmpd="sng">
                <a:solidFill>
                  <a:schemeClr val="bg2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4</a:t>
            </a:fld>
            <a:endParaRPr lang="hu-HU"/>
          </a:p>
        </p:txBody>
      </p:sp>
      <p:grpSp>
        <p:nvGrpSpPr>
          <p:cNvPr id="8" name="Csoportba foglalás 7"/>
          <p:cNvGrpSpPr/>
          <p:nvPr/>
        </p:nvGrpSpPr>
        <p:grpSpPr>
          <a:xfrm>
            <a:off x="142844" y="2285992"/>
            <a:ext cx="5072098" cy="2571768"/>
            <a:chOff x="214282" y="2532056"/>
            <a:chExt cx="5929322" cy="2857520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5" name="Lekerekített téglalap 4"/>
            <p:cNvSpPr/>
            <p:nvPr/>
          </p:nvSpPr>
          <p:spPr>
            <a:xfrm>
              <a:off x="214282" y="2532056"/>
              <a:ext cx="5929322" cy="285752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7" name="Szövegdoboz 6"/>
            <p:cNvSpPr txBox="1"/>
            <p:nvPr/>
          </p:nvSpPr>
          <p:spPr>
            <a:xfrm>
              <a:off x="500034" y="2643182"/>
              <a:ext cx="5143535" cy="2496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hu-HU" sz="2800" b="1" dirty="0" smtClean="0"/>
                <a:t>A szülő segítsen gyermekének abban hogy  milyen honlapok a hasznosak   és szórakoztatóak  </a:t>
              </a:r>
              <a:endParaRPr lang="hu-HU" sz="2800" b="1" dirty="0"/>
            </a:p>
          </p:txBody>
        </p:sp>
      </p:grpSp>
      <p:sp>
        <p:nvSpPr>
          <p:cNvPr id="9" name="Lekerekített téglalap 8"/>
          <p:cNvSpPr/>
          <p:nvPr/>
        </p:nvSpPr>
        <p:spPr>
          <a:xfrm>
            <a:off x="3714744" y="3714752"/>
            <a:ext cx="5143504" cy="2714644"/>
          </a:xfrm>
          <a:prstGeom prst="round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hu-HU" sz="2600" b="1" dirty="0" smtClean="0"/>
              <a:t>Fontos,  hogy a szülő legyen érdeklődő ha a gyermek valamilyen internetes újdonágról számol be, vagy éppen olyanról,  amely nem tetszik neki. </a:t>
            </a:r>
            <a:endParaRPr lang="hu-HU" sz="2600" b="1" dirty="0"/>
          </a:p>
        </p:txBody>
      </p:sp>
      <p:sp>
        <p:nvSpPr>
          <p:cNvPr id="10" name="Szövegdoboz 9"/>
          <p:cNvSpPr txBox="1"/>
          <p:nvPr/>
        </p:nvSpPr>
        <p:spPr>
          <a:xfrm>
            <a:off x="3000364" y="435769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hu-HU" dirty="0"/>
          </a:p>
        </p:txBody>
      </p:sp>
      <p:sp>
        <p:nvSpPr>
          <p:cNvPr id="11" name="Szövegdoboz 10"/>
          <p:cNvSpPr txBox="1"/>
          <p:nvPr/>
        </p:nvSpPr>
        <p:spPr>
          <a:xfrm>
            <a:off x="1071538" y="30003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hu-HU" dirty="0"/>
          </a:p>
        </p:txBody>
      </p:sp>
      <p:pic>
        <p:nvPicPr>
          <p:cNvPr id="12" name="Picture 9" descr="http://media.mandiner.hu/attachment/0010/9590_kidfac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214553"/>
            <a:ext cx="2714644" cy="13605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5" descr="http://biztonsagpiac.hu/wp-content/uploads/2012/08/gyere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786" y="5126803"/>
            <a:ext cx="2214578" cy="1516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Csoportba foglalás 16"/>
          <p:cNvGrpSpPr/>
          <p:nvPr/>
        </p:nvGrpSpPr>
        <p:grpSpPr>
          <a:xfrm>
            <a:off x="214282" y="1500174"/>
            <a:ext cx="8358246" cy="2214578"/>
            <a:chOff x="857224" y="1500174"/>
            <a:chExt cx="7492322" cy="2214578"/>
          </a:xfrm>
        </p:grpSpPr>
        <p:sp>
          <p:nvSpPr>
            <p:cNvPr id="10" name="Lekerekített téglalap 9"/>
            <p:cNvSpPr/>
            <p:nvPr/>
          </p:nvSpPr>
          <p:spPr>
            <a:xfrm>
              <a:off x="857224" y="1500174"/>
              <a:ext cx="5507177" cy="2214578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hu-HU"/>
            </a:p>
          </p:txBody>
        </p:sp>
        <p:sp>
          <p:nvSpPr>
            <p:cNvPr id="14337" name="Rectangle 1"/>
            <p:cNvSpPr>
              <a:spLocks noChangeArrowheads="1"/>
            </p:cNvSpPr>
            <p:nvPr/>
          </p:nvSpPr>
          <p:spPr bwMode="auto">
            <a:xfrm>
              <a:off x="928662" y="1500174"/>
              <a:ext cx="7420884" cy="18158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363538" marR="0" lvl="0" indent="-255588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Courier New" pitchFamily="49" charset="0"/>
                <a:buChar char="o"/>
                <a:tabLst/>
              </a:pPr>
              <a:r>
                <a:rPr kumimoji="0" lang="hu-H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megtévesztőek, </a:t>
              </a:r>
            </a:p>
            <a:p>
              <a:pPr marL="363538" marR="0" lvl="0" indent="-255588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Courier New" pitchFamily="49" charset="0"/>
                <a:buChar char="o"/>
                <a:tabLst/>
              </a:pPr>
              <a:r>
                <a:rPr kumimoji="0" lang="hu-H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hamis információkat</a:t>
              </a:r>
              <a:r>
                <a:rPr kumimoji="0" lang="hu-HU" sz="28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 tartalmaznak, </a:t>
              </a:r>
            </a:p>
            <a:p>
              <a:pPr marL="363538" marR="0" lvl="0" indent="-255588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Courier New" pitchFamily="49" charset="0"/>
                <a:buChar char="o"/>
                <a:tabLst/>
              </a:pPr>
              <a:r>
                <a:rPr kumimoji="0" lang="hu-H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pornográf tartalmúak,</a:t>
              </a:r>
            </a:p>
            <a:p>
              <a:pPr marL="363538" marR="0" lvl="0" indent="-255588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Courier New" pitchFamily="49" charset="0"/>
                <a:buChar char="o"/>
                <a:tabLst/>
              </a:pPr>
              <a:r>
                <a:rPr kumimoji="0" lang="hu-H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erőszakos tartalmúak</a:t>
              </a:r>
              <a:endParaRPr kumimoji="0" lang="hu-H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343" name="Picture 7" descr="http://blog.tarhely.eu/sablonok/2011/07/internet_gyerek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000372"/>
            <a:ext cx="4572032" cy="34218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Left"/>
            <a:lightRig rig="threePt" dir="t"/>
          </a:scene3d>
        </p:spPr>
      </p:pic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5</a:t>
            </a:fld>
            <a:endParaRPr lang="hu-HU"/>
          </a:p>
        </p:txBody>
      </p:sp>
      <p:sp>
        <p:nvSpPr>
          <p:cNvPr id="12" name="Lekerekített téglalap 11"/>
          <p:cNvSpPr/>
          <p:nvPr/>
        </p:nvSpPr>
        <p:spPr>
          <a:xfrm>
            <a:off x="214282" y="3857628"/>
            <a:ext cx="3857652" cy="2714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A szülők megtanítják a gyermekeiknek, hogyan kezeljék, ha az utcán találkoznak egy  rosszindulatú emberrel.  Az interneten zajló hasonló szituációk elkerülésére azonban nem</a:t>
            </a:r>
            <a:r>
              <a:rPr lang="hu-H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hu-HU" sz="36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hu-HU" sz="20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14" name="Téglalap 13"/>
          <p:cNvSpPr/>
          <p:nvPr/>
        </p:nvSpPr>
        <p:spPr>
          <a:xfrm>
            <a:off x="2000232" y="214290"/>
            <a:ext cx="494661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hu-HU" sz="3600" b="1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Találkozhatunk olyan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hu-HU" sz="3600" b="1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rial" pitchFamily="34" charset="0"/>
              </a:rPr>
              <a:t>oldalakkal amelyek…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http://users.atw.hu/szenvedely/images/jatek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6331" y="3571876"/>
            <a:ext cx="5439139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85918" y="214290"/>
            <a:ext cx="5715040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2800" b="1" dirty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Az Internet használat szenvedéllyé </a:t>
            </a:r>
            <a:r>
              <a:rPr lang="hu-HU" sz="2800" b="1" dirty="0" smtClean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válhat! NE HAGYJUK!</a:t>
            </a:r>
            <a:endParaRPr lang="hu-HU" sz="2800" b="1" dirty="0">
              <a:ln w="17780" cmpd="sng">
                <a:solidFill>
                  <a:schemeClr val="bg2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266" name="Object 2"/>
          <p:cNvGraphicFramePr>
            <a:graphicFrameLocks noChangeAspect="1"/>
          </p:cNvGraphicFramePr>
          <p:nvPr/>
        </p:nvGraphicFramePr>
        <p:xfrm>
          <a:off x="176213" y="7197725"/>
          <a:ext cx="1019175" cy="485775"/>
        </p:xfrm>
        <a:graphic>
          <a:graphicData uri="http://schemas.openxmlformats.org/presentationml/2006/ole">
            <p:oleObj spid="_x0000_s11266" name="Csomag" r:id="rId4" imgW="1019160" imgH="485640" progId="Package">
              <p:embed/>
            </p:oleObj>
          </a:graphicData>
        </a:graphic>
      </p:graphicFrame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14282" y="1571612"/>
            <a:ext cx="850112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1938" marR="0" lvl="0" indent="-261938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lang="hu-H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Beszéljük meg, mennyi ideig internetezhet</a:t>
            </a:r>
            <a:endParaRPr lang="hu-HU" sz="2000" b="1" dirty="0" smtClean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261938" indent="-261938" fontAlgn="base">
              <a:spcBef>
                <a:spcPct val="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hu-HU" sz="2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Szervezzünk közös programokat!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Mutassuk meg mit csinálhat még szabadidejében a gyermek! pl.:</a:t>
            </a:r>
            <a:r>
              <a:rPr kumimoji="0" lang="hu-H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foci, olvasás, séta</a:t>
            </a:r>
          </a:p>
          <a:p>
            <a:pPr marL="261938" marR="0" lvl="0" indent="-261938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 számítógépet ne a gyerek szobájába helyezzük el!</a:t>
            </a:r>
            <a:endParaRPr kumimoji="0" lang="hu-H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261938" marR="0" lvl="0" indent="-261938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Courier New" pitchFamily="49" charset="0"/>
              <a:buChar char="o"/>
              <a:tabLst/>
            </a:pP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Alkalmazzunk</a:t>
            </a:r>
            <a:r>
              <a:rPr kumimoji="0" lang="hu-HU" sz="2400" b="1" i="0" u="none" strike="noStrike" cap="none" normalizeH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szűrőprogramokat így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ű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rhet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v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lnak az el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rhet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lang="hu-HU" sz="2400" b="1" dirty="0" smtClean="0">
                <a:latin typeface="Arial" pitchFamily="34" charset="0"/>
                <a:ea typeface="Times New Roman" pitchFamily="18" charset="0"/>
                <a:cs typeface="TimesNewRoman" charset="-18"/>
              </a:rPr>
              <a:t>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tartalmak.</a:t>
            </a:r>
            <a:endParaRPr kumimoji="0" lang="hu-HU" sz="3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5" grpId="0" animBg="1"/>
      <p:bldP spid="1126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encrypted-tbn3.gstatic.com/images?q=tbn:ANd9GcQqiEfVYexzgDHdEaObx-KAt6LDy8QNF7LE3aDUUuZCaK1TN2GX"/>
          <p:cNvPicPr>
            <a:picLocks noChangeAspect="1" noChangeArrowheads="1"/>
          </p:cNvPicPr>
          <p:nvPr/>
        </p:nvPicPr>
        <p:blipFill>
          <a:blip r:embed="rId2" cstate="print">
            <a:lum bright="-6000"/>
          </a:blip>
          <a:srcRect/>
          <a:stretch>
            <a:fillRect/>
          </a:stretch>
        </p:blipFill>
        <p:spPr bwMode="auto">
          <a:xfrm>
            <a:off x="0" y="0"/>
            <a:ext cx="9158075" cy="6858000"/>
          </a:xfrm>
          <a:prstGeom prst="rect">
            <a:avLst/>
          </a:prstGeom>
          <a:noFill/>
        </p:spPr>
      </p:pic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714744" y="285728"/>
            <a:ext cx="5143536" cy="92333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5400" b="1" dirty="0">
                <a:ln w="17780" cmpd="sng">
                  <a:solidFill>
                    <a:schemeClr val="bg2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Internetfüggőség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71406" y="1285860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u-H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7</a:t>
            </a:fld>
            <a:endParaRPr lang="hu-HU"/>
          </a:p>
        </p:txBody>
      </p:sp>
      <p:sp>
        <p:nvSpPr>
          <p:cNvPr id="8" name="Szövegdoboz 7"/>
          <p:cNvSpPr txBox="1"/>
          <p:nvPr/>
        </p:nvSpPr>
        <p:spPr>
          <a:xfrm>
            <a:off x="214282" y="1357298"/>
            <a:ext cx="5072098" cy="461665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2400" b="1" dirty="0" smtClean="0">
                <a:solidFill>
                  <a:schemeClr val="bg1"/>
                </a:solidFill>
              </a:rPr>
              <a:t>Mit is jelent az internetfüggőség?</a:t>
            </a:r>
            <a:endParaRPr lang="hu-HU" sz="2400" b="1" dirty="0">
              <a:solidFill>
                <a:schemeClr val="bg1"/>
              </a:solidFill>
            </a:endParaRPr>
          </a:p>
        </p:txBody>
      </p:sp>
      <p:sp>
        <p:nvSpPr>
          <p:cNvPr id="9" name="Szövegdoboz 8"/>
          <p:cNvSpPr txBox="1"/>
          <p:nvPr/>
        </p:nvSpPr>
        <p:spPr>
          <a:xfrm>
            <a:off x="142844" y="3714752"/>
            <a:ext cx="3929090" cy="2677656"/>
          </a:xfrm>
          <a:prstGeom prst="rect">
            <a:avLst/>
          </a:prstGeom>
          <a:gradFill>
            <a:gsLst>
              <a:gs pos="20000">
                <a:schemeClr val="accent1">
                  <a:tint val="9000"/>
                  <a:alpha val="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</a:gradFill>
          <a:effectLst>
            <a:glow rad="228600">
              <a:schemeClr val="accent5">
                <a:satMod val="175000"/>
                <a:alpha val="40000"/>
              </a:schemeClr>
            </a:glow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hu-HU" sz="2400" b="1" dirty="0" smtClean="0"/>
              <a:t>Ha nem kerül internet közelébe az alábbi tünetek jelentkeznek:</a:t>
            </a:r>
          </a:p>
          <a:p>
            <a:pPr marL="441325" indent="-258763">
              <a:buFont typeface="Arial" pitchFamily="34" charset="0"/>
              <a:buChar char="•"/>
            </a:pPr>
            <a:r>
              <a:rPr lang="hu-HU" sz="2400" b="1" dirty="0" smtClean="0"/>
              <a:t>levertség,</a:t>
            </a:r>
          </a:p>
          <a:p>
            <a:pPr marL="441325" indent="-258763">
              <a:buFont typeface="Arial" pitchFamily="34" charset="0"/>
              <a:buChar char="•"/>
            </a:pPr>
            <a:r>
              <a:rPr lang="hu-HU" sz="2400" b="1" dirty="0" smtClean="0"/>
              <a:t>fáradékonyság,</a:t>
            </a:r>
          </a:p>
          <a:p>
            <a:pPr marL="441325" indent="-258763">
              <a:buFont typeface="Arial" pitchFamily="34" charset="0"/>
              <a:buChar char="•"/>
            </a:pPr>
            <a:r>
              <a:rPr lang="hu-HU" sz="2400" b="1" dirty="0" smtClean="0"/>
              <a:t>ingerlékenység,</a:t>
            </a:r>
          </a:p>
          <a:p>
            <a:pPr marL="441325" indent="-258763">
              <a:buFont typeface="Arial" pitchFamily="34" charset="0"/>
              <a:buChar char="•"/>
            </a:pPr>
            <a:r>
              <a:rPr lang="hu-HU" sz="2400" b="1" dirty="0" smtClean="0"/>
              <a:t>unatkozás</a:t>
            </a:r>
            <a:endParaRPr lang="hu-HU" sz="2400" b="1" dirty="0"/>
          </a:p>
        </p:txBody>
      </p:sp>
      <p:sp>
        <p:nvSpPr>
          <p:cNvPr id="10" name="Téglalap 9"/>
          <p:cNvSpPr/>
          <p:nvPr/>
        </p:nvSpPr>
        <p:spPr>
          <a:xfrm>
            <a:off x="4357686" y="2143116"/>
            <a:ext cx="4572000" cy="3416320"/>
          </a:xfrm>
          <a:prstGeom prst="rect">
            <a:avLst/>
          </a:prstGeom>
          <a:gradFill>
            <a:gsLst>
              <a:gs pos="20000">
                <a:schemeClr val="accent1">
                  <a:tint val="9000"/>
                  <a:alpha val="0"/>
                </a:schemeClr>
              </a:gs>
              <a:gs pos="100000">
                <a:schemeClr val="accent1">
                  <a:tint val="70000"/>
                  <a:satMod val="100000"/>
                </a:schemeClr>
              </a:gs>
            </a:gsLst>
          </a:gradFill>
          <a:effectLst>
            <a:glow rad="228600">
              <a:schemeClr val="accent5">
                <a:satMod val="175000"/>
                <a:alpha val="40000"/>
              </a:schemeClr>
            </a:glow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hu-HU" sz="2400" b="1" dirty="0" smtClean="0">
                <a:solidFill>
                  <a:schemeClr val="bg1"/>
                </a:solidFill>
              </a:rPr>
              <a:t>Nem influenza és nem gyomorrontás, nem is egy komoly betegség! Nem érzünk fájdalmat, de vannak tünetei:</a:t>
            </a:r>
          </a:p>
          <a:p>
            <a:r>
              <a:rPr lang="hu-HU" sz="2400" b="1" dirty="0" smtClean="0">
                <a:solidFill>
                  <a:schemeClr val="bg1"/>
                </a:solidFill>
              </a:rPr>
              <a:t>Sok időt tölt az internet előtt</a:t>
            </a:r>
          </a:p>
          <a:p>
            <a:r>
              <a:rPr lang="hu-HU" sz="2400" b="1" dirty="0" smtClean="0">
                <a:solidFill>
                  <a:schemeClr val="bg1"/>
                </a:solidFill>
              </a:rPr>
              <a:t>Képtelen csökkenteni az internetezésre használt időt</a:t>
            </a:r>
          </a:p>
          <a:p>
            <a:r>
              <a:rPr lang="hu-HU" sz="2400" b="1" dirty="0" smtClean="0">
                <a:solidFill>
                  <a:schemeClr val="bg1"/>
                </a:solidFill>
              </a:rPr>
              <a:t>Belefeledkezik az internet világába!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/>
      <p:bldP spid="12290" grpId="0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000232" y="214290"/>
            <a:ext cx="5286412" cy="923330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Aj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nl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sz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ü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NewRoman,Bold"/>
              </a:rPr>
              <a:t>ő</a:t>
            </a:r>
            <a:r>
              <a:rPr kumimoji="0" lang="hu-HU" sz="48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knek</a:t>
            </a:r>
            <a:r>
              <a:rPr kumimoji="0" lang="hu-HU" sz="5400" b="1" i="0" u="none" strike="noStrike" normalizeH="0" baseline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hu-HU" sz="7200" b="1" i="0" u="none" strike="noStrike" normalizeH="0" baseline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8</a:t>
            </a:fld>
            <a:endParaRPr lang="hu-H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42876" y="1571612"/>
            <a:ext cx="5000628" cy="5201424"/>
          </a:xfrm>
          <a:prstGeom prst="rect">
            <a:avLst/>
          </a:prstGeom>
          <a:ln>
            <a:headEnd/>
            <a:tailEnd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í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tse fel gyermek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 az Internet helyes haszn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lat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ra, az Internet vil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ra.</a:t>
            </a:r>
            <a:endParaRPr lang="hu-HU" sz="2000" b="1" dirty="0"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182563" marR="0" lvl="0" indent="-1825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Legyen nyitott gyermeke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ú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j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lm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nyeire,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esetleges probl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ira.</a:t>
            </a:r>
            <a:endParaRPr kumimoji="0" lang="hu-H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82563" marR="0" lvl="0" indent="-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Alkalmazzon sz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ű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programokat a biztons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gosabb internetez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rdek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ben.</a:t>
            </a:r>
            <a:endParaRPr kumimoji="0" lang="hu-H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182563" marR="0" lvl="0" indent="-1825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Szak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í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tson id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 a 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sz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rf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sre, 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í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gy gyermek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 hozz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á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szokathatja ahhoz, hogy az internetezés lehet k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hu-H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 program is.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u-H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hu-HU" sz="3200" b="1" i="0" u="none" strike="noStrike" cap="none" spc="600" normalizeH="0" baseline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14" name="Picture 2" descr="http://cserebogardiakujsag.bloglap.hu/kepek/201209/a_szulok_kozotti_nezeteltereseknek_olykor_a_gyerek_is_megissza_a_levet__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949" y="2143116"/>
            <a:ext cx="3707051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 animBg="1"/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 számának helye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0EC17-BE69-43A2-B109-4E333EB44D25}" type="slidenum">
              <a:rPr lang="hu-HU" smtClean="0"/>
              <a:pPr/>
              <a:t>9</a:t>
            </a:fld>
            <a:endParaRPr lang="hu-HU"/>
          </a:p>
        </p:txBody>
      </p:sp>
      <p:sp>
        <p:nvSpPr>
          <p:cNvPr id="3" name="Téglalap 2"/>
          <p:cNvSpPr/>
          <p:nvPr/>
        </p:nvSpPr>
        <p:spPr>
          <a:xfrm>
            <a:off x="4643438" y="1928802"/>
            <a:ext cx="4143372" cy="4678204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274638" lvl="0" indent="-274638" eaLnBrk="0" fontAlgn="base" hangingPunct="0">
              <a:spcBef>
                <a:spcPts val="60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hu-H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Szervezzen közös programokat gyermekével, így felkelthető az érdeklődése a virtuális világon kívüli valóság iránt.</a:t>
            </a:r>
          </a:p>
          <a:p>
            <a:pPr marL="274638" lvl="0" indent="-274638" eaLnBrk="0" fontAlgn="base" hangingPunct="0">
              <a:spcBef>
                <a:spcPts val="60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hu-H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Amennyiben tudomására jut, hogy gyermekét bármilyen formában zaklatják az</a:t>
            </a:r>
          </a:p>
          <a:p>
            <a:pPr marL="274638" lvl="0" indent="-274638" eaLnBrk="0" fontAlgn="base" hangingPunct="0">
              <a:spcBef>
                <a:spcPts val="600"/>
              </a:spcBef>
              <a:spcAft>
                <a:spcPct val="0"/>
              </a:spcAft>
              <a:buFont typeface="Courier New" pitchFamily="49" charset="0"/>
              <a:buChar char="o"/>
            </a:pPr>
            <a:r>
              <a:rPr lang="hu-HU" sz="24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Interneten keresztül, azonnal forduljon a </a:t>
            </a:r>
            <a:r>
              <a:rPr lang="hu-HU" sz="24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rend</a:t>
            </a:r>
            <a:r>
              <a:rPr lang="hu-HU" sz="24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NewRoman" charset="-18"/>
              </a:rPr>
              <a:t>ő</a:t>
            </a:r>
            <a:r>
              <a:rPr lang="hu-HU" sz="24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rs</a:t>
            </a:r>
            <a:r>
              <a:rPr lang="hu-HU" sz="24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Times New Roman" pitchFamily="18" charset="0"/>
                <a:cs typeface="Times New Roman" pitchFamily="18" charset="0"/>
              </a:rPr>
              <a:t>é</a:t>
            </a:r>
            <a:r>
              <a:rPr lang="hu-HU" sz="2400" b="1" spc="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ghez!</a:t>
            </a:r>
            <a:endParaRPr lang="hu-HU" sz="2800" b="1" spc="6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785918" y="214290"/>
            <a:ext cx="5643602" cy="830997"/>
          </a:xfrm>
          <a:prstGeom prst="rect">
            <a:avLst/>
          </a:prstGeom>
          <a:ln w="38100"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hu-HU" sz="48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Ajánlás szülőknek:</a:t>
            </a:r>
          </a:p>
        </p:txBody>
      </p:sp>
      <p:pic>
        <p:nvPicPr>
          <p:cNvPr id="9" name="Picture 2" descr="http://mindennapinlp.hu/images/articles/mindenki_a_helyere_2.jpg"/>
          <p:cNvPicPr>
            <a:picLocks noChangeAspect="1" noChangeArrowheads="1"/>
          </p:cNvPicPr>
          <p:nvPr/>
        </p:nvPicPr>
        <p:blipFill>
          <a:blip r:embed="rId2" cstate="print"/>
          <a:srcRect l="8481" b="12500"/>
          <a:stretch>
            <a:fillRect/>
          </a:stretch>
        </p:blipFill>
        <p:spPr bwMode="auto">
          <a:xfrm>
            <a:off x="0" y="1500174"/>
            <a:ext cx="4635504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egycsúc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Hegycsúcs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egycsúcs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1037</TotalTime>
  <Words>599</Words>
  <Application>Microsoft Office PowerPoint</Application>
  <PresentationFormat>Diavetítés a képernyőre (4:3 oldalarány)</PresentationFormat>
  <Paragraphs>111</Paragraphs>
  <Slides>20</Slides>
  <Notes>3</Notes>
  <HiddenSlides>0</HiddenSlides>
  <MMClips>0</MMClips>
  <ScaleCrop>false</ScaleCrop>
  <HeadingPairs>
    <vt:vector size="6" baseType="variant">
      <vt:variant>
        <vt:lpstr>Téma</vt:lpstr>
      </vt:variant>
      <vt:variant>
        <vt:i4>1</vt:i4>
      </vt:variant>
      <vt:variant>
        <vt:lpstr>Beágyazott OLE kiszolgálók</vt:lpstr>
      </vt:variant>
      <vt:variant>
        <vt:i4>1</vt:i4>
      </vt:variant>
      <vt:variant>
        <vt:lpstr>Diacímek</vt:lpstr>
      </vt:variant>
      <vt:variant>
        <vt:i4>20</vt:i4>
      </vt:variant>
    </vt:vector>
  </HeadingPairs>
  <TitlesOfParts>
    <vt:vector size="22" baseType="lpstr">
      <vt:lpstr>Hegycsúcs</vt:lpstr>
      <vt:lpstr>Csomag</vt:lpstr>
      <vt:lpstr>1. dia</vt:lpstr>
      <vt:lpstr>Az Internet Veszélyei </vt:lpstr>
      <vt:lpstr>3. dia</vt:lpstr>
      <vt:lpstr>4. dia</vt:lpstr>
      <vt:lpstr>5. dia</vt:lpstr>
      <vt:lpstr>6. dia</vt:lpstr>
      <vt:lpstr>7. dia</vt:lpstr>
      <vt:lpstr>8. dia</vt:lpstr>
      <vt:lpstr>9. dia</vt:lpstr>
      <vt:lpstr>10. dia</vt:lpstr>
      <vt:lpstr>Kérdés </vt:lpstr>
      <vt:lpstr>12. dia</vt:lpstr>
      <vt:lpstr>Kérdés </vt:lpstr>
      <vt:lpstr>14. dia</vt:lpstr>
      <vt:lpstr>Kérdés </vt:lpstr>
      <vt:lpstr>16. dia</vt:lpstr>
      <vt:lpstr>Kattints a jó válaszra? </vt:lpstr>
      <vt:lpstr>18. dia</vt:lpstr>
      <vt:lpstr>19. dia</vt:lpstr>
      <vt:lpstr>FORRÁSOK</vt:lpstr>
    </vt:vector>
  </TitlesOfParts>
  <Company>iskola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tanulo</dc:creator>
  <cp:lastModifiedBy>Zsuzsa</cp:lastModifiedBy>
  <cp:revision>132</cp:revision>
  <dcterms:created xsi:type="dcterms:W3CDTF">2013-03-05T07:36:32Z</dcterms:created>
  <dcterms:modified xsi:type="dcterms:W3CDTF">2013-03-16T08:42:14Z</dcterms:modified>
</cp:coreProperties>
</file>