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5"/>
  </p:notesMasterIdLst>
  <p:sldIdLst>
    <p:sldId id="256" r:id="rId2"/>
    <p:sldId id="267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8" r:id="rId12"/>
    <p:sldId id="266" r:id="rId13"/>
    <p:sldId id="269" r:id="rId14"/>
  </p:sldIdLst>
  <p:sldSz cx="9144000" cy="6858000" type="screen4x3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122" autoAdjust="0"/>
  </p:normalViewPr>
  <p:slideViewPr>
    <p:cSldViewPr>
      <p:cViewPr>
        <p:scale>
          <a:sx n="50" d="100"/>
          <a:sy n="50" d="100"/>
        </p:scale>
        <p:origin x="-1656" y="-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E88FA0-42D1-44F9-B8F2-1C25BA4911A2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46378E-940E-4F78-BDDB-C4951D64B96E}" type="slidenum">
              <a:rPr lang="hu-HU" smtClean="0"/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46378E-940E-4F78-BDDB-C4951D64B96E}" type="slidenum">
              <a:rPr lang="hu-HU" smtClean="0"/>
              <a:t>1</a:t>
            </a:fld>
            <a:endParaRPr lang="hu-H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zabadkézi sokszög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Szabadkézi sokszög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Cím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17" name="Alcím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hu-HU" smtClean="0"/>
              <a:t>Alcím mintájának szerkesztése</a:t>
            </a:r>
            <a:endParaRPr kumimoji="0" lang="en-US"/>
          </a:p>
        </p:txBody>
      </p:sp>
      <p:sp>
        <p:nvSpPr>
          <p:cNvPr id="30" name="Dátum helye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02DC6-FAFE-42C3-A7C7-5DCD95326B83}" type="datetimeFigureOut">
              <a:rPr lang="hu-HU" smtClean="0"/>
              <a:pPr/>
              <a:t>2013.03.16.</a:t>
            </a:fld>
            <a:endParaRPr lang="hu-HU"/>
          </a:p>
        </p:txBody>
      </p:sp>
      <p:sp>
        <p:nvSpPr>
          <p:cNvPr id="19" name="Élőláb hely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27" name="Dia számának hely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491F1-E0AD-4F07-8399-0C8F8FB24598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02DC6-FAFE-42C3-A7C7-5DCD95326B83}" type="datetimeFigureOut">
              <a:rPr lang="hu-HU" smtClean="0"/>
              <a:pPr/>
              <a:t>2013.03.16.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491F1-E0AD-4F07-8399-0C8F8FB24598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02DC6-FAFE-42C3-A7C7-5DCD95326B83}" type="datetimeFigureOut">
              <a:rPr lang="hu-HU" smtClean="0"/>
              <a:pPr/>
              <a:t>2013.03.16.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491F1-E0AD-4F07-8399-0C8F8FB24598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02DC6-FAFE-42C3-A7C7-5DCD95326B83}" type="datetimeFigureOut">
              <a:rPr lang="hu-HU" smtClean="0"/>
              <a:pPr/>
              <a:t>2013.03.16.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491F1-E0AD-4F07-8399-0C8F8FB24598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zakaszfejléc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zabadkézi sokszög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zabadkézi sokszög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02DC6-FAFE-42C3-A7C7-5DCD95326B83}" type="datetimeFigureOut">
              <a:rPr lang="hu-HU" smtClean="0"/>
              <a:pPr/>
              <a:t>2013.03.16.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491F1-E0AD-4F07-8399-0C8F8FB24598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02DC6-FAFE-42C3-A7C7-5DCD95326B83}" type="datetimeFigureOut">
              <a:rPr lang="hu-HU" smtClean="0"/>
              <a:pPr/>
              <a:t>2013.03.16.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491F1-E0AD-4F07-8399-0C8F8FB24598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5" name="Tartalom helye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02DC6-FAFE-42C3-A7C7-5DCD95326B83}" type="datetimeFigureOut">
              <a:rPr lang="hu-HU" smtClean="0"/>
              <a:pPr/>
              <a:t>2013.03.16.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491F1-E0AD-4F07-8399-0C8F8FB24598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02DC6-FAFE-42C3-A7C7-5DCD95326B83}" type="datetimeFigureOut">
              <a:rPr lang="hu-HU" smtClean="0"/>
              <a:pPr/>
              <a:t>2013.03.16.</a:t>
            </a:fld>
            <a:endParaRPr lang="hu-HU"/>
          </a:p>
        </p:txBody>
      </p:sp>
      <p:sp>
        <p:nvSpPr>
          <p:cNvPr id="8" name="Dia számának helye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98491F1-E0AD-4F07-8399-0C8F8FB24598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9" name="Élőláb helye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02DC6-FAFE-42C3-A7C7-5DCD95326B83}" type="datetimeFigureOut">
              <a:rPr lang="hu-HU" smtClean="0"/>
              <a:pPr/>
              <a:t>2013.03.16.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491F1-E0AD-4F07-8399-0C8F8FB24598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02DC6-FAFE-42C3-A7C7-5DCD95326B83}" type="datetimeFigureOut">
              <a:rPr lang="hu-HU" smtClean="0"/>
              <a:pPr/>
              <a:t>2013.03.16.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A98491F1-E0AD-4F07-8399-0C8F8FB24598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hu-HU" smtClean="0"/>
              <a:t>Kép beszúrásához kattintson az ikonra</a:t>
            </a:r>
            <a:endParaRPr kumimoji="0" lang="en-US" dirty="0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E6F02DC6-FAFE-42C3-A7C7-5DCD95326B83}" type="datetimeFigureOut">
              <a:rPr lang="hu-HU" smtClean="0"/>
              <a:pPr/>
              <a:t>2013.03.16.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491F1-E0AD-4F07-8399-0C8F8FB24598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zabadkézi sokszög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zabadkézi sokszög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Cím hely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0" name="Szöveg helye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hu-HU" smtClean="0"/>
              <a:t>Mintaszöveg szerkesztése</a:t>
            </a:r>
          </a:p>
          <a:p>
            <a:pPr lvl="1" eaLnBrk="1" latinLnBrk="0" hangingPunct="1"/>
            <a:r>
              <a:rPr kumimoji="0" lang="hu-HU" smtClean="0"/>
              <a:t>Második szint</a:t>
            </a:r>
          </a:p>
          <a:p>
            <a:pPr lvl="2" eaLnBrk="1" latinLnBrk="0" hangingPunct="1"/>
            <a:r>
              <a:rPr kumimoji="0" lang="hu-HU" smtClean="0"/>
              <a:t>Harmadik szint</a:t>
            </a:r>
          </a:p>
          <a:p>
            <a:pPr lvl="3" eaLnBrk="1" latinLnBrk="0" hangingPunct="1"/>
            <a:r>
              <a:rPr kumimoji="0" lang="hu-HU" smtClean="0"/>
              <a:t>Negyedik szint</a:t>
            </a:r>
          </a:p>
          <a:p>
            <a:pPr lvl="4" eaLnBrk="1" latinLnBrk="0" hangingPunct="1"/>
            <a:r>
              <a:rPr kumimoji="0" lang="hu-HU" smtClean="0"/>
              <a:t>Ötödik szint</a:t>
            </a:r>
            <a:endParaRPr kumimoji="0" lang="en-US"/>
          </a:p>
        </p:txBody>
      </p:sp>
      <p:sp>
        <p:nvSpPr>
          <p:cNvPr id="10" name="Dátum helye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E6F02DC6-FAFE-42C3-A7C7-5DCD95326B83}" type="datetimeFigureOut">
              <a:rPr lang="hu-HU" smtClean="0"/>
              <a:pPr/>
              <a:t>2013.03.16.</a:t>
            </a:fld>
            <a:endParaRPr lang="hu-HU"/>
          </a:p>
        </p:txBody>
      </p:sp>
      <p:sp>
        <p:nvSpPr>
          <p:cNvPr id="22" name="Élőláb helye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18" name="Dia számának helye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A98491F1-E0AD-4F07-8399-0C8F8FB24598}" type="slidenum">
              <a:rPr lang="hu-HU" smtClean="0"/>
              <a:pPr/>
              <a:t>‹#›</a:t>
            </a:fld>
            <a:endParaRPr lang="hu-H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borostyan.net/2011/09/25/az-internet-veszelyei-a-gyerekekre/" TargetMode="External"/><Relationship Id="rId2" Type="http://schemas.openxmlformats.org/officeDocument/2006/relationships/hyperlink" Target="http://orokgyerek.hupont.hu/8/az-internet-veszelyei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ikreny.hu/filmek/bunmegelozes/chat" TargetMode="External"/><Relationship Id="rId4" Type="http://schemas.openxmlformats.org/officeDocument/2006/relationships/hyperlink" Target="http://tiniszaj.hu/pages/suli-munka.php?id=267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://www.gyakorolj.hu/tanmenetek/hatodikkep/internet/vetites.php?video=6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1000100" y="1285860"/>
            <a:ext cx="7772400" cy="1829761"/>
          </a:xfrm>
        </p:spPr>
        <p:txBody>
          <a:bodyPr>
            <a:normAutofit/>
          </a:bodyPr>
          <a:lstStyle/>
          <a:p>
            <a:pPr algn="ctr"/>
            <a:r>
              <a:rPr lang="hu-HU" sz="3600" dirty="0" smtClean="0">
                <a:latin typeface="Times New Roman" pitchFamily="18" charset="0"/>
                <a:cs typeface="Times New Roman" pitchFamily="18" charset="0"/>
              </a:rPr>
              <a:t>Mire  kell  vigyázni  az internet  használata közben?</a:t>
            </a:r>
            <a:endParaRPr lang="hu-H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714348" y="3857628"/>
            <a:ext cx="7772400" cy="2674913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hu-HU" sz="5200" dirty="0" smtClean="0">
                <a:latin typeface="Blackadder ITC" pitchFamily="82" charset="0"/>
              </a:rPr>
              <a:t>Készítette: Nagy Zsanett</a:t>
            </a:r>
          </a:p>
          <a:p>
            <a:pPr algn="ctr"/>
            <a:r>
              <a:rPr lang="hu-HU" sz="3600" b="1" dirty="0" smtClean="0">
                <a:latin typeface="Times New Roman" pitchFamily="18" charset="0"/>
                <a:cs typeface="Times New Roman" pitchFamily="18" charset="0"/>
              </a:rPr>
              <a:t>Felkészítő Tanár: </a:t>
            </a:r>
            <a:r>
              <a:rPr lang="hu-HU" sz="3600" dirty="0" err="1" smtClean="0">
                <a:latin typeface="Times New Roman" pitchFamily="18" charset="0"/>
                <a:cs typeface="Times New Roman" pitchFamily="18" charset="0"/>
              </a:rPr>
              <a:t>Blazsán</a:t>
            </a:r>
            <a:r>
              <a:rPr lang="hu-HU" sz="3600" dirty="0" smtClean="0">
                <a:latin typeface="Times New Roman" pitchFamily="18" charset="0"/>
                <a:cs typeface="Times New Roman" pitchFamily="18" charset="0"/>
              </a:rPr>
              <a:t> Gabriella</a:t>
            </a:r>
          </a:p>
          <a:p>
            <a:pPr algn="ctr"/>
            <a:r>
              <a:rPr lang="hu-HU" sz="3600" dirty="0" smtClean="0">
                <a:latin typeface="Times New Roman" pitchFamily="18" charset="0"/>
                <a:cs typeface="Times New Roman" pitchFamily="18" charset="0"/>
              </a:rPr>
              <a:t>                    Pesti Zsolt  </a:t>
            </a:r>
          </a:p>
          <a:p>
            <a:pPr algn="ctr"/>
            <a:r>
              <a:rPr lang="hu-HU" sz="2600" dirty="0" smtClean="0"/>
              <a:t>                </a:t>
            </a:r>
            <a:r>
              <a:rPr lang="hu-HU" dirty="0" smtClean="0"/>
              <a:t>                                                                    </a:t>
            </a:r>
          </a:p>
          <a:p>
            <a:pPr algn="ctr"/>
            <a:r>
              <a:rPr lang="hu-HU" sz="3400" dirty="0" smtClean="0">
                <a:latin typeface="Times New Roman" pitchFamily="18" charset="0"/>
                <a:cs typeface="Times New Roman" pitchFamily="18" charset="0"/>
              </a:rPr>
              <a:t>Dr. Török Béla Óvoda, Általános Iskola, Speciális Szakiskola, Egységes Pedagógiai Módszertani Intézmény és Diákotthon</a:t>
            </a:r>
            <a:endParaRPr lang="hu-HU" sz="3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hu-HU" u="sng" dirty="0" smtClean="0"/>
          </a:p>
          <a:p>
            <a:pPr algn="l"/>
            <a:r>
              <a:rPr lang="hu-HU" sz="2600" dirty="0" smtClean="0">
                <a:latin typeface="Times New Roman" pitchFamily="18" charset="0"/>
                <a:cs typeface="Times New Roman" pitchFamily="18" charset="0"/>
              </a:rPr>
              <a:t>1144. </a:t>
            </a:r>
            <a:r>
              <a:rPr lang="pt-BR" sz="2600" dirty="0" smtClean="0">
                <a:latin typeface="Times New Roman" pitchFamily="18" charset="0"/>
                <a:cs typeface="Times New Roman" pitchFamily="18" charset="0"/>
              </a:rPr>
              <a:t>Budapest, Újváros park 1</a:t>
            </a:r>
            <a:r>
              <a:rPr lang="pt-BR" sz="2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hu-HU" sz="2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hu-HU" dirty="0" smtClean="0"/>
          </a:p>
          <a:p>
            <a:endParaRPr lang="hu-HU" dirty="0"/>
          </a:p>
        </p:txBody>
      </p:sp>
      <p:pic>
        <p:nvPicPr>
          <p:cNvPr id="4" name="Kép 3" descr="interne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928802" cy="19288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zövegdoboz 11"/>
          <p:cNvSpPr txBox="1"/>
          <p:nvPr/>
        </p:nvSpPr>
        <p:spPr>
          <a:xfrm>
            <a:off x="214282" y="857232"/>
            <a:ext cx="89297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dirty="0" smtClean="0">
                <a:latin typeface="Times New Roman" pitchFamily="18" charset="0"/>
                <a:cs typeface="Times New Roman" pitchFamily="18" charset="0"/>
              </a:rPr>
              <a:t>Válaszd ki az alábbi felsorolásból azokat a bűncselekményeket, amelyeket az interneten is el lehet követni! </a:t>
            </a:r>
          </a:p>
          <a:p>
            <a:endParaRPr lang="hu-HU" sz="2400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Szövegdoboz 12"/>
          <p:cNvSpPr txBox="1"/>
          <p:nvPr/>
        </p:nvSpPr>
        <p:spPr>
          <a:xfrm>
            <a:off x="1571604" y="2357430"/>
            <a:ext cx="35718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hu-HU" sz="2400" dirty="0" smtClean="0">
                <a:latin typeface="Times New Roman" pitchFamily="18" charset="0"/>
                <a:cs typeface="Times New Roman" pitchFamily="18" charset="0"/>
              </a:rPr>
              <a:t>szerzői jogok megsértése</a:t>
            </a:r>
            <a:endParaRPr lang="hu-H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Szövegdoboz 13"/>
          <p:cNvSpPr txBox="1"/>
          <p:nvPr/>
        </p:nvSpPr>
        <p:spPr>
          <a:xfrm>
            <a:off x="1571604" y="2786058"/>
            <a:ext cx="328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hu-HU" sz="2400" dirty="0" smtClean="0">
                <a:latin typeface="Times New Roman" pitchFamily="18" charset="0"/>
                <a:cs typeface="Times New Roman" pitchFamily="18" charset="0"/>
              </a:rPr>
              <a:t>garázdaság</a:t>
            </a:r>
            <a:endParaRPr lang="hu-H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Szövegdoboz 14"/>
          <p:cNvSpPr txBox="1"/>
          <p:nvPr/>
        </p:nvSpPr>
        <p:spPr>
          <a:xfrm>
            <a:off x="1571604" y="3214686"/>
            <a:ext cx="2500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hu-HU" sz="2400" dirty="0" smtClean="0">
                <a:latin typeface="Times New Roman" pitchFamily="18" charset="0"/>
                <a:cs typeface="Times New Roman" pitchFamily="18" charset="0"/>
              </a:rPr>
              <a:t>csalás</a:t>
            </a:r>
            <a:endParaRPr lang="hu-H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Szövegdoboz 16"/>
          <p:cNvSpPr txBox="1"/>
          <p:nvPr/>
        </p:nvSpPr>
        <p:spPr>
          <a:xfrm>
            <a:off x="1571604" y="3643314"/>
            <a:ext cx="26432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d. </a:t>
            </a:r>
            <a:r>
              <a:rPr lang="hu-HU" sz="2400" dirty="0" smtClean="0">
                <a:latin typeface="Times New Roman" pitchFamily="18" charset="0"/>
                <a:cs typeface="Times New Roman" pitchFamily="18" charset="0"/>
              </a:rPr>
              <a:t>testi sértés</a:t>
            </a:r>
            <a:endParaRPr lang="hu-H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Szövegdoboz 17"/>
          <p:cNvSpPr txBox="1"/>
          <p:nvPr/>
        </p:nvSpPr>
        <p:spPr>
          <a:xfrm>
            <a:off x="1571604" y="4143380"/>
            <a:ext cx="2928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e. </a:t>
            </a:r>
            <a:r>
              <a:rPr lang="hu-HU" sz="2400" dirty="0" smtClean="0">
                <a:latin typeface="Times New Roman" pitchFamily="18" charset="0"/>
                <a:cs typeface="Times New Roman" pitchFamily="18" charset="0"/>
              </a:rPr>
              <a:t>zaklatás</a:t>
            </a:r>
            <a:endParaRPr lang="hu-H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Szövegdoboz 18"/>
          <p:cNvSpPr txBox="1"/>
          <p:nvPr/>
        </p:nvSpPr>
        <p:spPr>
          <a:xfrm>
            <a:off x="1500166" y="4643446"/>
            <a:ext cx="3071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f. </a:t>
            </a:r>
            <a:r>
              <a:rPr lang="hu-HU" sz="2400" dirty="0" smtClean="0">
                <a:latin typeface="Times New Roman" pitchFamily="18" charset="0"/>
                <a:cs typeface="Times New Roman" pitchFamily="18" charset="0"/>
              </a:rPr>
              <a:t>szeméremsértés</a:t>
            </a:r>
            <a:endParaRPr lang="hu-H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Szövegdoboz 20"/>
          <p:cNvSpPr txBox="1"/>
          <p:nvPr/>
        </p:nvSpPr>
        <p:spPr>
          <a:xfrm>
            <a:off x="1571604" y="5143512"/>
            <a:ext cx="2214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g. </a:t>
            </a:r>
            <a:r>
              <a:rPr lang="hu-HU" sz="2400" dirty="0" smtClean="0">
                <a:latin typeface="Times New Roman" pitchFamily="18" charset="0"/>
                <a:cs typeface="Times New Roman" pitchFamily="18" charset="0"/>
              </a:rPr>
              <a:t>rendbontás</a:t>
            </a:r>
            <a:endParaRPr lang="hu-H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Szövegdoboz 21"/>
          <p:cNvSpPr txBox="1"/>
          <p:nvPr/>
        </p:nvSpPr>
        <p:spPr>
          <a:xfrm>
            <a:off x="1571604" y="5572140"/>
            <a:ext cx="45005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h. </a:t>
            </a:r>
            <a:r>
              <a:rPr lang="hu-HU" sz="2400" dirty="0" smtClean="0">
                <a:latin typeface="Times New Roman" pitchFamily="18" charset="0"/>
                <a:cs typeface="Times New Roman" pitchFamily="18" charset="0"/>
              </a:rPr>
              <a:t>öngyilkosságban közreműködés</a:t>
            </a:r>
            <a:endParaRPr lang="hu-H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Documents and Settings\tanulo\Local Settings\Temporary Internet Files\Content.IE5\AF2JT6CW\MC900404263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92" y="5214926"/>
            <a:ext cx="1781535" cy="16430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23" name="Szövegdoboz 22"/>
          <p:cNvSpPr txBox="1"/>
          <p:nvPr/>
        </p:nvSpPr>
        <p:spPr>
          <a:xfrm>
            <a:off x="2786050" y="142852"/>
            <a:ext cx="4000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600" b="1" i="1" dirty="0" smtClean="0">
                <a:latin typeface="Times New Roman" pitchFamily="18" charset="0"/>
                <a:cs typeface="Times New Roman" pitchFamily="18" charset="0"/>
              </a:rPr>
              <a:t>Kérdezz-felelek</a:t>
            </a:r>
            <a:endParaRPr lang="hu-H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Szövegdoboz 23"/>
          <p:cNvSpPr txBox="1"/>
          <p:nvPr/>
        </p:nvSpPr>
        <p:spPr>
          <a:xfrm>
            <a:off x="5786446" y="2428868"/>
            <a:ext cx="2071702" cy="646331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perspectiveAbove"/>
            <a:lightRig rig="threePt" dir="t"/>
          </a:scene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hu-HU" b="1" dirty="0" err="1" smtClean="0"/>
              <a:t>Katt</a:t>
            </a:r>
            <a:r>
              <a:rPr lang="hu-HU" b="1" dirty="0" smtClean="0"/>
              <a:t> ide a helyes válaszért!</a:t>
            </a:r>
            <a:endParaRPr lang="hu-HU" b="1" dirty="0"/>
          </a:p>
        </p:txBody>
      </p:sp>
      <p:sp>
        <p:nvSpPr>
          <p:cNvPr id="25" name="Téglalap 24"/>
          <p:cNvSpPr/>
          <p:nvPr/>
        </p:nvSpPr>
        <p:spPr>
          <a:xfrm>
            <a:off x="5072066" y="2000240"/>
            <a:ext cx="3786214" cy="19288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AutoNum type="alphaLcPeriod"/>
            </a:pPr>
            <a:r>
              <a:rPr lang="hu-HU" dirty="0" smtClean="0"/>
              <a:t>Szerzői jogok megsértése</a:t>
            </a:r>
          </a:p>
          <a:p>
            <a:pPr marL="342900" indent="-342900" algn="ctr"/>
            <a:r>
              <a:rPr lang="hu-HU" dirty="0" smtClean="0"/>
              <a:t>c. Csalás</a:t>
            </a:r>
          </a:p>
          <a:p>
            <a:pPr marL="342900" indent="-342900" algn="ctr"/>
            <a:r>
              <a:rPr lang="hu-HU" dirty="0" smtClean="0"/>
              <a:t>e. Zaklatás</a:t>
            </a:r>
          </a:p>
          <a:p>
            <a:pPr marL="342900" indent="-342900" algn="ctr"/>
            <a:r>
              <a:rPr lang="hu-HU" dirty="0" smtClean="0"/>
              <a:t>f. Szeméremsértés</a:t>
            </a:r>
          </a:p>
          <a:p>
            <a:pPr marL="342900" indent="-342900" algn="ctr"/>
            <a:r>
              <a:rPr lang="hu-HU" dirty="0" smtClean="0"/>
              <a:t>h. Öngyilkosságban közreműködés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6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6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6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églalap 15"/>
          <p:cNvSpPr/>
          <p:nvPr/>
        </p:nvSpPr>
        <p:spPr>
          <a:xfrm>
            <a:off x="7000892" y="214290"/>
            <a:ext cx="178595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4" name="Szövegdoboz 3"/>
          <p:cNvSpPr txBox="1"/>
          <p:nvPr/>
        </p:nvSpPr>
        <p:spPr>
          <a:xfrm>
            <a:off x="142812" y="967071"/>
            <a:ext cx="90011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Párosítsd össze, mit ajánlott és mit nem szabad az </a:t>
            </a:r>
            <a:r>
              <a:rPr lang="hu-HU" sz="2400" b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interneten tenni!</a:t>
            </a:r>
            <a:endParaRPr lang="hu-HU" sz="2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Szövegdoboz 4"/>
          <p:cNvSpPr txBox="1"/>
          <p:nvPr/>
        </p:nvSpPr>
        <p:spPr>
          <a:xfrm>
            <a:off x="2571736" y="1967203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dirty="0" smtClean="0">
                <a:latin typeface="Times New Roman" pitchFamily="18" charset="0"/>
                <a:cs typeface="Times New Roman" pitchFamily="18" charset="0"/>
              </a:rPr>
              <a:t>Ajánlott</a:t>
            </a:r>
            <a:endParaRPr lang="hu-H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zövegdoboz 5"/>
          <p:cNvSpPr txBox="1"/>
          <p:nvPr/>
        </p:nvSpPr>
        <p:spPr>
          <a:xfrm>
            <a:off x="6072198" y="2038641"/>
            <a:ext cx="2071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dirty="0" smtClean="0">
                <a:latin typeface="Times New Roman" pitchFamily="18" charset="0"/>
                <a:cs typeface="Times New Roman" pitchFamily="18" charset="0"/>
              </a:rPr>
              <a:t>Nem szabad</a:t>
            </a:r>
            <a:endParaRPr lang="hu-H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zövegdoboz 6"/>
          <p:cNvSpPr txBox="1"/>
          <p:nvPr/>
        </p:nvSpPr>
        <p:spPr>
          <a:xfrm>
            <a:off x="285720" y="2824459"/>
            <a:ext cx="8429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hu-HU" sz="2400" dirty="0" smtClean="0">
                <a:latin typeface="Times New Roman" pitchFamily="18" charset="0"/>
                <a:cs typeface="Times New Roman" pitchFamily="18" charset="0"/>
              </a:rPr>
              <a:t>ismeretlennel a chaten találkozót megbeszélni </a:t>
            </a:r>
            <a:endParaRPr lang="hu-H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zövegdoboz 7"/>
          <p:cNvSpPr txBox="1"/>
          <p:nvPr/>
        </p:nvSpPr>
        <p:spPr>
          <a:xfrm>
            <a:off x="214282" y="3467401"/>
            <a:ext cx="7929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b. </a:t>
            </a:r>
            <a:r>
              <a:rPr lang="hu-HU" sz="2400" dirty="0" smtClean="0">
                <a:latin typeface="Times New Roman" pitchFamily="18" charset="0"/>
                <a:cs typeface="Times New Roman" pitchFamily="18" charset="0"/>
              </a:rPr>
              <a:t>közösségi oldalakon megadni a lakcímem, telefonszámom</a:t>
            </a:r>
            <a:endParaRPr lang="hu-H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Szövegdoboz 8"/>
          <p:cNvSpPr txBox="1"/>
          <p:nvPr/>
        </p:nvSpPr>
        <p:spPr>
          <a:xfrm>
            <a:off x="214282" y="4396095"/>
            <a:ext cx="8786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c. </a:t>
            </a:r>
            <a:r>
              <a:rPr lang="hu-HU" sz="2400" dirty="0" smtClean="0">
                <a:latin typeface="Times New Roman" pitchFamily="18" charset="0"/>
                <a:cs typeface="Times New Roman" pitchFamily="18" charset="0"/>
              </a:rPr>
              <a:t>közösségi portálokra kihívó, erotikus képek feltöltése magunkról </a:t>
            </a:r>
            <a:endParaRPr lang="hu-H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Szövegdoboz 9"/>
          <p:cNvSpPr txBox="1"/>
          <p:nvPr/>
        </p:nvSpPr>
        <p:spPr>
          <a:xfrm>
            <a:off x="214282" y="5324789"/>
            <a:ext cx="892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d. </a:t>
            </a:r>
            <a:r>
              <a:rPr lang="hu-HU" sz="2400" dirty="0" smtClean="0">
                <a:latin typeface="Times New Roman" pitchFamily="18" charset="0"/>
                <a:cs typeface="Times New Roman" pitchFamily="18" charset="0"/>
              </a:rPr>
              <a:t>interneten való zaklatás esetén az üzenetek elmentése, segítség kérés </a:t>
            </a:r>
            <a:endParaRPr lang="hu-H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Szövegdoboz 10"/>
          <p:cNvSpPr txBox="1"/>
          <p:nvPr/>
        </p:nvSpPr>
        <p:spPr>
          <a:xfrm>
            <a:off x="142844" y="6253483"/>
            <a:ext cx="87154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e. </a:t>
            </a:r>
            <a:r>
              <a:rPr lang="hu-HU" sz="2400" dirty="0" smtClean="0">
                <a:latin typeface="Times New Roman" pitchFamily="18" charset="0"/>
                <a:cs typeface="Times New Roman" pitchFamily="18" charset="0"/>
              </a:rPr>
              <a:t>ismeretlen feladótól érkező levél elolvasás nélküli törése </a:t>
            </a:r>
            <a:endParaRPr lang="hu-H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 descr="C:\Documents and Settings\tanulo\Local Settings\Temporary Internet Files\Content.IE5\26PC9MHG\MC900432538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1714488"/>
            <a:ext cx="1014840" cy="100013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9" name="Szövegdoboz 18"/>
          <p:cNvSpPr txBox="1"/>
          <p:nvPr/>
        </p:nvSpPr>
        <p:spPr>
          <a:xfrm>
            <a:off x="214282" y="139463"/>
            <a:ext cx="4000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3600" b="1" i="1" dirty="0" smtClean="0">
                <a:latin typeface="Times New Roman" pitchFamily="18" charset="0"/>
                <a:cs typeface="Times New Roman" pitchFamily="18" charset="0"/>
              </a:rPr>
              <a:t>Kérdezz-felelek</a:t>
            </a:r>
            <a:endParaRPr lang="hu-H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Szövegdoboz 12"/>
          <p:cNvSpPr txBox="1"/>
          <p:nvPr/>
        </p:nvSpPr>
        <p:spPr>
          <a:xfrm>
            <a:off x="3428992" y="285728"/>
            <a:ext cx="3429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u-HU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Használd a toll eszközt!</a:t>
            </a:r>
            <a:endParaRPr lang="hu-HU" sz="24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tanulo\Local Settings\Temporary Internet Files\Content.IE5\S58WZYUJ\MC900397044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1500174"/>
            <a:ext cx="1122557" cy="1143008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337058"/>
            <a:ext cx="1643074" cy="37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Ellipszis 19"/>
          <p:cNvSpPr/>
          <p:nvPr/>
        </p:nvSpPr>
        <p:spPr>
          <a:xfrm>
            <a:off x="7286644" y="214290"/>
            <a:ext cx="785818" cy="642942"/>
          </a:xfrm>
          <a:prstGeom prst="ellipse">
            <a:avLst/>
          </a:prstGeom>
          <a:noFill/>
          <a:ln w="53975" cmpd="sng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1" name="Jobbra nyíl 20"/>
          <p:cNvSpPr/>
          <p:nvPr/>
        </p:nvSpPr>
        <p:spPr>
          <a:xfrm>
            <a:off x="6858016" y="357166"/>
            <a:ext cx="500066" cy="357190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 l="23214" t="40000" r="23214" b="20000"/>
          <a:stretch>
            <a:fillRect/>
          </a:stretch>
        </p:blipFill>
        <p:spPr bwMode="auto">
          <a:xfrm>
            <a:off x="7500958" y="343874"/>
            <a:ext cx="35719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6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6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9" grpId="0"/>
      <p:bldP spid="13" grpId="0"/>
      <p:bldP spid="20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u-HU" sz="4800" i="1" u="sng" dirty="0" smtClean="0">
                <a:latin typeface="Times New Roman" pitchFamily="18" charset="0"/>
                <a:cs typeface="Times New Roman" pitchFamily="18" charset="0"/>
              </a:rPr>
              <a:t>Források</a:t>
            </a:r>
            <a:endParaRPr lang="hu-HU" sz="4800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28596" y="1928802"/>
            <a:ext cx="8143932" cy="4525963"/>
          </a:xfrm>
        </p:spPr>
        <p:txBody>
          <a:bodyPr/>
          <a:lstStyle/>
          <a:p>
            <a:r>
              <a:rPr lang="hu-HU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http://orokgyerek.hupont.hu/8/az-internet-veszelyei</a:t>
            </a:r>
            <a:r>
              <a:rPr lang="hu-H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hu-HU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http://borostyan.net/2011/09/25/az-internet-veszelyei-a-gyerekekre/</a:t>
            </a:r>
            <a:endParaRPr lang="hu-H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hu-HU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http://tiniszaj.hu/pages/suli-munka.php?id=267</a:t>
            </a:r>
            <a:endParaRPr lang="hu-HU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hu-HU" sz="32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http://www.ikreny.hu/filmek/bunmegelozes/chat</a:t>
            </a:r>
            <a:r>
              <a:rPr lang="hu-H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hu-H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28596" y="1214422"/>
            <a:ext cx="8329642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hu-HU" dirty="0" smtClean="0"/>
              <a:t>Ne hagyd, hogy erőszakoskodjanak Veled!</a:t>
            </a:r>
            <a:br>
              <a:rPr lang="hu-HU" dirty="0" smtClean="0"/>
            </a:br>
            <a:r>
              <a:rPr lang="hu-HU" dirty="0" smtClean="0"/>
              <a:t>Nézd meg a videót!</a:t>
            </a:r>
            <a:br>
              <a:rPr lang="hu-HU" dirty="0" smtClean="0"/>
            </a:br>
            <a:endParaRPr lang="hu-HU" dirty="0"/>
          </a:p>
        </p:txBody>
      </p:sp>
      <p:pic>
        <p:nvPicPr>
          <p:cNvPr id="5122" name="Picture 2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2928934"/>
            <a:ext cx="40005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 dirty="0"/>
          </a:p>
        </p:txBody>
      </p:sp>
      <p:pic>
        <p:nvPicPr>
          <p:cNvPr id="4" name="Tartalom helye 3" descr="internet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00240" cy="200024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Kép 4" descr="internet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736" y="142852"/>
            <a:ext cx="2000264" cy="192165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6" name="Kép 5" descr="internet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430" y="4857760"/>
            <a:ext cx="2000240" cy="200024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7" name="Kép 6" descr="internet6jp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85984" y="2357430"/>
            <a:ext cx="4286280" cy="178595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1266" name="Picture 2" descr="https://encrypted-tbn0.gstatic.com/images?q=tbn:ANd9GcS7J4b2MeyEn3bf6D_rcM1M5cVcNlBMSxmT5Fq0NcN8QuJY73IV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43702" y="4643446"/>
            <a:ext cx="2333625" cy="19621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rtalom helye 1"/>
          <p:cNvSpPr>
            <a:spLocks noGrp="1"/>
          </p:cNvSpPr>
          <p:nvPr>
            <p:ph idx="1"/>
          </p:nvPr>
        </p:nvSpPr>
        <p:spPr>
          <a:xfrm>
            <a:off x="142844" y="928671"/>
            <a:ext cx="8715436" cy="4429155"/>
          </a:xfrm>
        </p:spPr>
        <p:txBody>
          <a:bodyPr>
            <a:normAutofit/>
          </a:bodyPr>
          <a:lstStyle/>
          <a:p>
            <a:pPr marL="355600" indent="-355600"/>
            <a:r>
              <a:rPr lang="hu-HU" sz="2800" dirty="0" smtClean="0">
                <a:latin typeface="Times New Roman" pitchFamily="18" charset="0"/>
                <a:cs typeface="Times New Roman" pitchFamily="18" charset="0"/>
              </a:rPr>
              <a:t>Az interneten rengeteg olyan oldalt lehet találni, ami az </a:t>
            </a:r>
            <a:r>
              <a:rPr lang="hu-HU" sz="2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öngyilkosságról</a:t>
            </a:r>
            <a:r>
              <a:rPr lang="hu-HU" sz="2800" dirty="0" smtClean="0">
                <a:latin typeface="Times New Roman" pitchFamily="18" charset="0"/>
                <a:cs typeface="Times New Roman" pitchFamily="18" charset="0"/>
              </a:rPr>
              <a:t> szól.</a:t>
            </a:r>
          </a:p>
          <a:p>
            <a:pPr marL="355600" indent="-355600"/>
            <a:r>
              <a:rPr lang="hu-HU" sz="2800" dirty="0" smtClean="0">
                <a:latin typeface="Times New Roman" pitchFamily="18" charset="0"/>
                <a:cs typeface="Times New Roman" pitchFamily="18" charset="0"/>
              </a:rPr>
              <a:t>Számos internetes oldal </a:t>
            </a:r>
            <a:r>
              <a:rPr lang="hu-HU" sz="2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erőszakot és szexuális</a:t>
            </a:r>
            <a:r>
              <a:rPr lang="hu-HU" sz="2800" dirty="0" smtClean="0">
                <a:latin typeface="Times New Roman" pitchFamily="18" charset="0"/>
                <a:cs typeface="Times New Roman" pitchFamily="18" charset="0"/>
              </a:rPr>
              <a:t> tartalmat jelenít meg. </a:t>
            </a:r>
          </a:p>
          <a:p>
            <a:pPr marL="355600" indent="-355600"/>
            <a:r>
              <a:rPr lang="hu-HU" sz="2800" dirty="0" smtClean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hu-HU" sz="2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szülők</a:t>
            </a:r>
            <a:r>
              <a:rPr lang="hu-HU" sz="2800" dirty="0" smtClean="0">
                <a:latin typeface="Times New Roman" pitchFamily="18" charset="0"/>
                <a:cs typeface="Times New Roman" pitchFamily="18" charset="0"/>
              </a:rPr>
              <a:t> nem mindig értenek hozzá, vagy egyszerűen csak nem </a:t>
            </a:r>
            <a:r>
              <a:rPr lang="hu-HU" sz="2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figyelnek oda</a:t>
            </a:r>
            <a:r>
              <a:rPr lang="hu-HU" sz="2800" dirty="0" smtClean="0">
                <a:latin typeface="Times New Roman" pitchFamily="18" charset="0"/>
                <a:cs typeface="Times New Roman" pitchFamily="18" charset="0"/>
              </a:rPr>
              <a:t>, amikor a gyerekük megnyit ilyen oldalakat.</a:t>
            </a:r>
          </a:p>
          <a:p>
            <a:pPr marL="355600" indent="-355600"/>
            <a:r>
              <a:rPr lang="hu-HU" sz="2800" dirty="0" smtClean="0">
                <a:latin typeface="Times New Roman" pitchFamily="18" charset="0"/>
                <a:cs typeface="Times New Roman" pitchFamily="18" charset="0"/>
              </a:rPr>
              <a:t> A társkeresés, </a:t>
            </a:r>
            <a:r>
              <a:rPr lang="hu-HU" sz="2800" dirty="0" err="1" smtClean="0">
                <a:latin typeface="Times New Roman" pitchFamily="18" charset="0"/>
                <a:cs typeface="Times New Roman" pitchFamily="18" charset="0"/>
              </a:rPr>
              <a:t>chat-elés</a:t>
            </a:r>
            <a:r>
              <a:rPr lang="hu-H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u-HU" sz="2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név nélkül </a:t>
            </a:r>
            <a:r>
              <a:rPr lang="hu-HU" sz="2800" dirty="0" smtClean="0">
                <a:latin typeface="Times New Roman" pitchFamily="18" charset="0"/>
                <a:cs typeface="Times New Roman" pitchFamily="18" charset="0"/>
              </a:rPr>
              <a:t>történik.</a:t>
            </a:r>
            <a:endParaRPr lang="hu-HU" sz="2800" dirty="0"/>
          </a:p>
        </p:txBody>
      </p:sp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500034" y="142852"/>
            <a:ext cx="7467600" cy="714380"/>
          </a:xfrm>
        </p:spPr>
        <p:txBody>
          <a:bodyPr>
            <a:normAutofit fontScale="90000"/>
          </a:bodyPr>
          <a:lstStyle/>
          <a:p>
            <a:pPr algn="ctr"/>
            <a:r>
              <a:rPr lang="hu-H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hu-H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hu-HU" b="1" i="1" dirty="0" smtClean="0">
                <a:latin typeface="Times New Roman" pitchFamily="18" charset="0"/>
                <a:cs typeface="Times New Roman" pitchFamily="18" charset="0"/>
              </a:rPr>
              <a:t>Az internet veszélyei</a:t>
            </a:r>
            <a:r>
              <a:rPr lang="hu-H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hu-HU" dirty="0" smtClean="0">
                <a:latin typeface="Times New Roman" pitchFamily="18" charset="0"/>
                <a:cs typeface="Times New Roman" pitchFamily="18" charset="0"/>
              </a:rPr>
            </a:br>
            <a:endParaRPr lang="hu-H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Kép 5" descr="motherandsu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86644" y="4277708"/>
            <a:ext cx="1714480" cy="25802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1507" name="Picture 3" descr="https://encrypted-tbn3.gstatic.com/images?q=tbn:ANd9GcTA2pNq6-jQqDNSgYMZdE7ScEyCq0avO7O1xQzrSKFwMb2zPod13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4929198"/>
            <a:ext cx="2575049" cy="19288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2" dur="2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6929486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hu-HU" sz="4000" b="1" i="1" dirty="0" smtClean="0">
                <a:latin typeface="Times New Roman" pitchFamily="18" charset="0"/>
                <a:cs typeface="Times New Roman" pitchFamily="18" charset="0"/>
              </a:rPr>
              <a:t>Veszélyes internet: óvd meg a gyermeked!</a:t>
            </a:r>
            <a:r>
              <a:rPr lang="hu-HU" i="1" dirty="0" smtClean="0"/>
              <a:t/>
            </a:r>
            <a:br>
              <a:rPr lang="hu-HU" i="1" dirty="0" smtClean="0"/>
            </a:br>
            <a:endParaRPr lang="hu-HU" i="1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0" y="2214554"/>
            <a:ext cx="8715404" cy="5000660"/>
          </a:xfrm>
        </p:spPr>
        <p:txBody>
          <a:bodyPr>
            <a:normAutofit/>
          </a:bodyPr>
          <a:lstStyle/>
          <a:p>
            <a:r>
              <a:rPr lang="hu-HU" dirty="0" smtClean="0">
                <a:latin typeface="Times New Roman" pitchFamily="18" charset="0"/>
                <a:cs typeface="Times New Roman" pitchFamily="18" charset="0"/>
              </a:rPr>
              <a:t>A tavalyi évben Budapesten mintegy </a:t>
            </a:r>
            <a:r>
              <a:rPr lang="hu-HU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kilencezer</a:t>
            </a:r>
            <a:r>
              <a:rPr lang="hu-HU" dirty="0" smtClean="0">
                <a:latin typeface="Times New Roman" pitchFamily="18" charset="0"/>
                <a:cs typeface="Times New Roman" pitchFamily="18" charset="0"/>
              </a:rPr>
              <a:t> kiskorúakat ábrázoló képpel kapcsolatos visszaélést találtak.</a:t>
            </a:r>
          </a:p>
          <a:p>
            <a:r>
              <a:rPr lang="hu-HU" dirty="0" smtClean="0">
                <a:latin typeface="Times New Roman" pitchFamily="18" charset="0"/>
                <a:cs typeface="Times New Roman" pitchFamily="18" charset="0"/>
              </a:rPr>
              <a:t>Ez a szám majdnem </a:t>
            </a:r>
            <a:r>
              <a:rPr lang="hu-HU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háromszorosa</a:t>
            </a:r>
            <a:r>
              <a:rPr lang="hu-HU" dirty="0" smtClean="0">
                <a:latin typeface="Times New Roman" pitchFamily="18" charset="0"/>
                <a:cs typeface="Times New Roman" pitchFamily="18" charset="0"/>
              </a:rPr>
              <a:t> az egy évvel korábbinak.</a:t>
            </a:r>
          </a:p>
          <a:p>
            <a:endParaRPr lang="hu-HU" dirty="0"/>
          </a:p>
        </p:txBody>
      </p:sp>
      <p:pic>
        <p:nvPicPr>
          <p:cNvPr id="8194" name="Picture 2" descr="http://3.bp.blogspot.com/-q7dmitUXRe0/TdULLaw4ARI/AAAAAAAAAG0/nGJptrpDNbE/s1600/internet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0157" y="0"/>
            <a:ext cx="2053843" cy="16430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600" decel="100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00" decel="100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00" decel="100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7215238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hu-HU" b="1" i="1" dirty="0" smtClean="0">
                <a:latin typeface="Times New Roman" pitchFamily="18" charset="0"/>
                <a:cs typeface="Times New Roman" pitchFamily="18" charset="0"/>
              </a:rPr>
              <a:t>Az internet veszélyei a gyerekekre</a:t>
            </a:r>
            <a:endParaRPr lang="hu-H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214282" y="1500174"/>
            <a:ext cx="8715436" cy="4525963"/>
          </a:xfrm>
        </p:spPr>
        <p:txBody>
          <a:bodyPr/>
          <a:lstStyle/>
          <a:p>
            <a:pPr>
              <a:buNone/>
            </a:pPr>
            <a:r>
              <a:rPr lang="hu-HU" sz="36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hu-HU" dirty="0" smtClean="0">
                <a:latin typeface="Times New Roman" pitchFamily="18" charset="0"/>
                <a:cs typeface="Times New Roman" pitchFamily="18" charset="0"/>
              </a:rPr>
              <a:t>A gyerekek gyakran olyan </a:t>
            </a:r>
            <a:r>
              <a:rPr lang="hu-HU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témákról</a:t>
            </a:r>
            <a:r>
              <a:rPr lang="hu-HU" dirty="0" smtClean="0">
                <a:latin typeface="Times New Roman" pitchFamily="18" charset="0"/>
                <a:cs typeface="Times New Roman" pitchFamily="18" charset="0"/>
              </a:rPr>
              <a:t> is beszélgetnek, amelyek még nem nekik való, vagy amellyel bajba kerülhetnek.</a:t>
            </a:r>
          </a:p>
          <a:p>
            <a:pPr>
              <a:buNone/>
            </a:pPr>
            <a:r>
              <a:rPr lang="hu-HU" dirty="0" smtClean="0">
                <a:latin typeface="Times New Roman" pitchFamily="18" charset="0"/>
                <a:cs typeface="Times New Roman" pitchFamily="18" charset="0"/>
              </a:rPr>
              <a:t>    Gyakori </a:t>
            </a:r>
            <a:r>
              <a:rPr lang="hu-HU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veszélyforrás</a:t>
            </a:r>
            <a:r>
              <a:rPr lang="hu-HU" dirty="0" smtClean="0">
                <a:latin typeface="Times New Roman" pitchFamily="18" charset="0"/>
                <a:cs typeface="Times New Roman" pitchFamily="18" charset="0"/>
              </a:rPr>
              <a:t> az is, hogy sok személyes adatot adnak magukról.</a:t>
            </a:r>
          </a:p>
          <a:p>
            <a:endParaRPr lang="hu-HU" dirty="0"/>
          </a:p>
        </p:txBody>
      </p:sp>
      <p:sp>
        <p:nvSpPr>
          <p:cNvPr id="7170" name="AutoShape 2" descr="data:image/jpeg;base64,/9j/4AAQSkZJRgABAQAAAQABAAD/2wCEAAkGBhQSERQREhQVFBAQFBAPEBAUFBAPDxQUFBAVFBQQFRQXHCYeFxkjGRQUHy8gIycpLCwsFR4xNTAqNSYrLCkBCQoKDgwOFA8PGikcFBwpKSkpKSkpKSkpKSkpKSkpKSkpKSkpKSksKSkpKSkpKSkpLCwpKSkpLCkpKSkpKSkpKf/AABEIAJgAywMBIgACEQEDEQH/xAAcAAACAgMBAQAAAAAAAAAAAAAEBQMGAAECBwj/xAA5EAABAwIFAgQEBAUDBQAAAAABAAIDBBEFBhIhMUFREyJhcQcyQoEUUpGhFRZiwfAjguFykqKx0f/EABkBAAMBAQEAAAAAAAAAAAAAAAABAgMEBf/EACIRAAICAwEAAgIDAAAAAAAAAAABAhEDEiExE1EEcRQiQf/aAAwDAQACEQMRAD8AS0yKWoqWymdFsgGgGVByo+ZiBlasZARBcvXQC5eoGgWRBSo6VBShJHREhAW1pbVGhJGjoUDGjoSoYM4lXUHK4kXdPymjDIOoeF2uIuF2kYG1sBYFuyYieBMYEBAmECEaLwNjUi4jCksuqBnI5KicFK5RuWpmQOChKncFEQgCYUS5fRp8aVcmlXFudutlZlokDPQK5TYU+19Drd7XSifT91LlYtGVl1CVBJSK3U+ATy/JGQD9TvK1N6bIDLXlkJPZlmj9SockVHE2zy6aBByUpXoeYMh6AXQuLwOWn5/tblVyDC+6qL28Ka19Kz+EK7FKrNNQADdASUo6K6DYUClIREbbIrwiFK1oUtDsVyHdSUvKImo7lahpSChIxyDOLhdqJklgs/EBFGJOCughfxIWxVhAqGUCYQBJIq4I2LEAhGi8Hsa7KVNxMd1jsVHddUSJDNyicUsfio7qB+LDutbMxq5wURcEofiw7qA4sO6VhR6TR075t2jSz8x4Pt3Tqkw5ke/LvzH+wXbX9Bt+wXV15DnZ7Cx0Y4344UMeGxBxfoBeeXEAn3/5UpeoyVOxetm6irASetzCGo+WjDuSoGYXAOW391LZaUV6VufMbyfK1x9gVL+AdUb+G5j/AM9vKfcf3VrjMbflaB9go5cTATTa8CTUlVFNfkyZ/wA2lo9739UsxLI8sY1NIdboNir1Niw7pbV4yFXzyJWCLXh5vIxzTYixHQri/wDgV8mbBMLSAXP1DZyU1eVdPmjOtv8A5BdEMsZenNPDKJVz6LqOe3KPlhA59kvmYCdltRgwrW1wQk9Mei7FKQLgrWtw5GyVGdCydzmoKTESE9fKw87IabDGuVKidRQMZsuxj3qsqsu9krnwV46KqQdQ4GYfVcOzF6qvGiPqi6fBtSviFVjF2YvVQux/1U0OUXFFNyWeyW6DRit2OHuo/wCNFOTk49lx/KZ7I2Q9GfR91ySt6Vw8ryaPX4b1KCaUBcvmsltZVWTCzqprUC7FgOqUYhiyrtZiZSaNYwLVU4/bgpXUZgPdVWXESeqgdWeqlI21RYKjHz0KXTY67ulE1YLJbU1JPCuMLE5UWKPGHX5TmgzC5vJVFhq0WyvA5KpwJ2TPQZHRTgk7PtyOp9Qq/NRtLy07OH2+6W0WInlGVF5m+U2lHyHv/SVWObg6fhz5sCkrj6ZUQSN2abrQxAsHnbZAmskhsX3vfdp2KLdmWJ+zht1PRdx5oRA2KUdELNghufDcf12TKjw2CUXa/Tf1CKfStphqbd5/VIVIqVRJURfM24XMWY2cPbYp/LmRr7+JHYDrZBRmlnOkjST1IToRDG2CXgi/6I2nwIct479ENVZEN7xP27dUfS1klG0Nexz2/mG6GC4NaClLeRdO6eJp5CqGIZ0YA0wtOr6ha1lZ8NrXPYHWa64uQDus3E02GYw5hXBwdvooZK8NOk3a/kNd1QMmLTgkBtx0KdCs9Fc5QSyKN9QhZqlcR3nNVOq3jdaWtJTOsqFV8erPKeyk0iuiGqxG+6WVVag6qr2PZKn1eo+i0jCzVzUVwbtF2at7k2vcW/RbbCC2+q3G3UrVA9rotP1Bwt2spXU9mudp+Wx1dAuqMInnTyzT9FlfCWuG92nj/wCLdM6yLc1z2FgbffUCBuCEnfKWEhwsQplD6NsWbnfRzO5hAOkX691BUUILfEYONi3+4XOGUzpA517NaNuLuJ+kBSsiINnO0ix5u4ccbKoR50yy5P73Ehiq7CyNpq8ixBQHgtcbkkeoAP7EhcNjN7arXNuCQPWyzlhs3h+Uv9LJV1LZ2AEgPHJPUBKG0jDqGoDn/At1OFuaS2++xAILCR+YA722K4qKZjWAgSEgjU5wa1m442utccXGNHJnnGcrj4RwU77tbq0tJ+bt7o/D8xPgeWuPiR8b9QOouhZMSLiNLQLC1hqdf3JvdS3bMHPkFi2zGtBa1trc7kb7LU5/0MRmenfcSRkAn5m24PUo2pyo3yPje1zJLFu+m/oO5VfdvCYmCNwuXBxbadp9Hjc/dRUWN1NMNLSdG/8ApSNEkO4sTpOw+yQX9jDEY6iM2JfpbfSNxt79UZhmb3sjtMC6NvlD7A79igX52l20xsaPrYS6SJ3s1xJb9iu/49Syt0yxGIkgkxHxGEji7HEEfYoC0MKXMNJM8Nki8IyHT4osGb9SEfV4A4kfhpwHctDgYy4f0/m+yT/yY6SIT058WJ+4c29+bEOabEexUEuAVhtFF4vg6Wus8lrA4gaubDkduEAdYxQVrpGGoBs2w8TUS2wPGsbj7pwM507PI6Iam2BtK4jb2UWWsQkgkdA+QVBdb/TDi/SRf5ZSQ37XPsn8lK8m5oozfe5ey/3sw7/dMaLRUVaVVOJWUj5roc0uorybPYoXVOLXSuvDpGmwJ52VypsBYdymMOExjsmp0w4eH1Rbpc0ixHQje6Rsp5CfKxxvxsV9DVOXKd5u5rbn0CnpMEp2cNbt6BbfyF9HN8T+zxjAMqzy7OY9rf0V5psgyFoaSdFwSD3HBXoMb42/KB+yiqMSAWbzyZSwxu2Ut/w3aB87hfsSEsqPhvERbxHX91cqvE7jlIKvE7HlZ/JNv03WKH0Ix8Liyz2zONtwCQP35SbFoxTTAFji21yHua4EjkBwHHuFeaXHw5paTwqxnCRssJP1N3C7IZHasxyYI6tpFXk0uJdfzEknpz6KPEMQDraY2MLQATHqDTYc6SSAfa10lNQV2yRy66PMsaz5nmfGInvL2NN2arOe30Dz5gPS63Hipc0Md5mglwHBuRa57oKGm1mw+Y8DuSnByhOX6IWOksBd4aQzURuLnoEB04ZMNyxxjc4WNvLcdtlE3DnnZovsTsegFyVZsN+FNQ/eVzYx2+Y/oFbMJ+HcULHNL3yBzS0gnS2x5FxvZAHj4n38oJPpym9BQ1brHwnGL6tYDW2/6nbK64rRzU4LYaWKNnAkjBkkt31HcKlT0U8z7Okc87nzkm1ggdDSqyqyXS7xGRxRNAkcxrpjqJu4uLBbsEvqMPp4reEx09vrkOhp/wBg3/dA4fjc9M4+C9zd7OHMZ92nYqOpxOWSQyOIDiQSGgNb/wBoQLgc3ME0Y8gbEy4BaxgjDt/lLhv+6YVGeIy3aJxcSC6KR5mp7j6m6vO0/wC4rjEKdktOxwlaQ06nxjZ1ykn4KN2zDv26IAsuGOpq0OBHhTi+mOzpQ4W+Zpt+10S3C5WjS2os0bAGWRpA7W6KoVFM+nc1zXEP5BabEIwZuqhtcH1LGkn3KKHZ6MJ1NFUpb4q1+JXkHsj+LELLp2K26qturFG6s9UqK4WGbGUL/Gz3SCavCClxFPUG0XEY3tyg6vHL9VVX4htyh3Vvqq0ZG6Q/lxf1SKtxY90JPW+qSV1f6rSGPpMsqSG7cYIOxUdZiephbyXdFXm1hJ2RLIX21b+66lirpyv8m00iy4XlIyxsaNLXk3c5x3t2CtOG/C2MWMry70bsF5xTySg6g91x6lXXLmfJGODZjqZxfqtunIXzDsq0sNi2JtxwSNR/dOBIBwAB2GwVRxH4iwMb5Dqceg3VNxPP9RIbRiw/VIKPW5K9jeXAfcLplSHC4IIXz7V4tUOPnkd7XsmWFY9VtsGFzh23VEntskvTlLazBYpgbt0kixcNig8uYq+Rg8VtnW+6d6gkBQ8T+H5aD4ZuOyrVbl0xscXNId0Ftl7G15UVThzJBZzQgdngZoX9U1wLD4jfxCQ/pvZejYnkthuW7Ku1OUxbTf8ATlFjSAMZlptItu9u2+xVdNcPy/srX/LkMQu83P8AUboc1EA2sNvQJWOg2SsQslclklSh31C4ND09xqa9QSV6UvqkNJWKljIeQay1iElrwOqWSVZPVLamZ191vHEYTz14Ozid+CoXV5SMPsiI6m/K1+JI5/mbDiHPNgeVa8F+GMlQ3UTZK8rwh0jb8L3nLszQwNCaXRNurPEcU+H09Kb6dbPTlBzVfk0WsevQr6WmomSN3AVEzT8NI5buYLO7jZW0SmjyagqS3YAn/wBICpY7Uel7lP8AEMtT0pOxc3vbdKZJNRudjxZKigMRlF0FQGu367KZuHkj34XEWByl3ymw6nZBJZKGgieQSG397lXPCsAbYEDZUrC8Ie03V8wfFBG2ztrd1JQ5p8OA6WUxhaOUjxLODGDYhVyXOhcTpTsmi7y17G9Urr80xsHIVAxfHXne/wCirz6x79kusKSL5PnQuJt9rpDimZpAbna/ZKaSI38y3Wwgp0MFq8ZLz1+6g/GrZpQtfgyqpC6SOqkPJVJW6sUTqpYrGbPMMX1Kgc9AmUqVk60UKMZZGzuZ21lCJOh3HRZI5chUQac1cKVa0piC8NxN0TgQvTcr56Gwcd15LpXcUxabgpONlKVH1HhOYWvAsU+iqQ5fNGXs5vjIBOy9Yy5nBsgG+6m2vSqvqLpiWDslabgLyrN2SCwl0bfVeq0mJBwU01I2Qb2VcZKdHheEuMezxa3dN6jHIgORfsFfsSyVG+/lVPxf4c8lqlxZakmV+XMv5Rb1Susx6Q/Uu8QwGWE7gkJYW99iihmSVrncrcU9loQKKRlk6JCS4FTUzGgJdG49EVE4jlAIInnDRtulz6tx2si3uBWU1OLoQMHga7qiyAjRCGhAvlFzsgpFM0relYsVGJmlZZYsQBtbBWLEgMJWltYmI6b6rqSn6jhYsQMgTXCsdfERusWIq0CbR6TlrPd7BxXouF5ha8DdYsWXjNvUWGmrA5Euia4LSxbLpi0JsUy2yQHZUHHshDctC0sQ0VFlNrcHki2INkteOhWLFBZJFBstSmwWLEALzUbqSKoWLEySd1Ue6HMpWLEUOz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7172" name="AutoShape 4" descr="data:image/jpeg;base64,/9j/4AAQSkZJRgABAQAAAQABAAD/2wCEAAkGBhQSERQREhQVFBAQFBAPEBAUFBAPDxQUFBAVFBQQFRQXHCYeFxkjGRQUHy8gIycpLCwsFR4xNTAqNSYrLCkBCQoKDgwOFA8PGikcFBwpKSkpKSkpKSkpKSkpKSkpKSkpKSkpKSksKSkpKSkpKSkpLCwpKSkpLCkpKSkpKSkpKf/AABEIAJgAywMBIgACEQEDEQH/xAAcAAACAgMBAQAAAAAAAAAAAAAEBQMGAAECBwj/xAA5EAABAwIFAgQEBAUDBQAAAAABAAIDBBEFBhIhMUFREyJhcQcyQoEUUpGhFRZiwfAjguFykqKx0f/EABkBAAMBAQEAAAAAAAAAAAAAAAABAgMEBf/EACIRAAICAwEAAgIDAAAAAAAAAAABAhEDEiExE1EEcRQiQf/aAAwDAQACEQMRAD8AS0yKWoqWymdFsgGgGVByo+ZiBlasZARBcvXQC5eoGgWRBSo6VBShJHREhAW1pbVGhJGjoUDGjoSoYM4lXUHK4kXdPymjDIOoeF2uIuF2kYG1sBYFuyYieBMYEBAmECEaLwNjUi4jCksuqBnI5KicFK5RuWpmQOChKncFEQgCYUS5fRp8aVcmlXFudutlZlokDPQK5TYU+19Drd7XSifT91LlYtGVl1CVBJSK3U+ATy/JGQD9TvK1N6bIDLXlkJPZlmj9SockVHE2zy6aBByUpXoeYMh6AXQuLwOWn5/tblVyDC+6qL28Ka19Kz+EK7FKrNNQADdASUo6K6DYUClIREbbIrwiFK1oUtDsVyHdSUvKImo7lahpSChIxyDOLhdqJklgs/EBFGJOCughfxIWxVhAqGUCYQBJIq4I2LEAhGi8Hsa7KVNxMd1jsVHddUSJDNyicUsfio7qB+LDutbMxq5wURcEofiw7qA4sO6VhR6TR075t2jSz8x4Pt3Tqkw5ke/LvzH+wXbX9Bt+wXV15DnZ7Cx0Y4344UMeGxBxfoBeeXEAn3/5UpeoyVOxetm6irASetzCGo+WjDuSoGYXAOW391LZaUV6VufMbyfK1x9gVL+AdUb+G5j/AM9vKfcf3VrjMbflaB9go5cTATTa8CTUlVFNfkyZ/wA2lo9739UsxLI8sY1NIdboNir1Niw7pbV4yFXzyJWCLXh5vIxzTYixHQri/wDgV8mbBMLSAXP1DZyU1eVdPmjOtv8A5BdEMsZenNPDKJVz6LqOe3KPlhA59kvmYCdltRgwrW1wQk9Mei7FKQLgrWtw5GyVGdCydzmoKTESE9fKw87IabDGuVKidRQMZsuxj3qsqsu9krnwV46KqQdQ4GYfVcOzF6qvGiPqi6fBtSviFVjF2YvVQux/1U0OUXFFNyWeyW6DRit2OHuo/wCNFOTk49lx/KZ7I2Q9GfR91ySt6Vw8ryaPX4b1KCaUBcvmsltZVWTCzqprUC7FgOqUYhiyrtZiZSaNYwLVU4/bgpXUZgPdVWXESeqgdWeqlI21RYKjHz0KXTY67ulE1YLJbU1JPCuMLE5UWKPGHX5TmgzC5vJVFhq0WyvA5KpwJ2TPQZHRTgk7PtyOp9Qq/NRtLy07OH2+6W0WInlGVF5m+U2lHyHv/SVWObg6fhz5sCkrj6ZUQSN2abrQxAsHnbZAmskhsX3vfdp2KLdmWJ+zht1PRdx5oRA2KUdELNghufDcf12TKjw2CUXa/Tf1CKfStphqbd5/VIVIqVRJURfM24XMWY2cPbYp/LmRr7+JHYDrZBRmlnOkjST1IToRDG2CXgi/6I2nwIct479ENVZEN7xP27dUfS1klG0Nexz2/mG6GC4NaClLeRdO6eJp5CqGIZ0YA0wtOr6ha1lZ8NrXPYHWa64uQDus3E02GYw5hXBwdvooZK8NOk3a/kNd1QMmLTgkBtx0KdCs9Fc5QSyKN9QhZqlcR3nNVOq3jdaWtJTOsqFV8erPKeyk0iuiGqxG+6WVVag6qr2PZKn1eo+i0jCzVzUVwbtF2at7k2vcW/RbbCC2+q3G3UrVA9rotP1Bwt2spXU9mudp+Wx1dAuqMInnTyzT9FlfCWuG92nj/wCLdM6yLc1z2FgbffUCBuCEnfKWEhwsQplD6NsWbnfRzO5hAOkX691BUUILfEYONi3+4XOGUzpA517NaNuLuJ+kBSsiINnO0ix5u4ccbKoR50yy5P73Ehiq7CyNpq8ixBQHgtcbkkeoAP7EhcNjN7arXNuCQPWyzlhs3h+Uv9LJV1LZ2AEgPHJPUBKG0jDqGoDn/At1OFuaS2++xAILCR+YA722K4qKZjWAgSEgjU5wa1m442utccXGNHJnnGcrj4RwU77tbq0tJ+bt7o/D8xPgeWuPiR8b9QOouhZMSLiNLQLC1hqdf3JvdS3bMHPkFi2zGtBa1trc7kb7LU5/0MRmenfcSRkAn5m24PUo2pyo3yPje1zJLFu+m/oO5VfdvCYmCNwuXBxbadp9Hjc/dRUWN1NMNLSdG/8ApSNEkO4sTpOw+yQX9jDEY6iM2JfpbfSNxt79UZhmb3sjtMC6NvlD7A79igX52l20xsaPrYS6SJ3s1xJb9iu/49Syt0yxGIkgkxHxGEji7HEEfYoC0MKXMNJM8Nki8IyHT4osGb9SEfV4A4kfhpwHctDgYy4f0/m+yT/yY6SIT058WJ+4c29+bEOabEexUEuAVhtFF4vg6Wus8lrA4gaubDkduEAdYxQVrpGGoBs2w8TUS2wPGsbj7pwM507PI6Iam2BtK4jb2UWWsQkgkdA+QVBdb/TDi/SRf5ZSQ37XPsn8lK8m5oozfe5ey/3sw7/dMaLRUVaVVOJWUj5roc0uorybPYoXVOLXSuvDpGmwJ52VypsBYdymMOExjsmp0w4eH1Rbpc0ixHQje6Rsp5CfKxxvxsV9DVOXKd5u5rbn0CnpMEp2cNbt6BbfyF9HN8T+zxjAMqzy7OY9rf0V5psgyFoaSdFwSD3HBXoMb42/KB+yiqMSAWbzyZSwxu2Ut/w3aB87hfsSEsqPhvERbxHX91cqvE7jlIKvE7HlZ/JNv03WKH0Ix8Liyz2zONtwCQP35SbFoxTTAFji21yHua4EjkBwHHuFeaXHw5paTwqxnCRssJP1N3C7IZHasxyYI6tpFXk0uJdfzEknpz6KPEMQDraY2MLQATHqDTYc6SSAfa10lNQV2yRy66PMsaz5nmfGInvL2NN2arOe30Dz5gPS63Hipc0Md5mglwHBuRa57oKGm1mw+Y8DuSnByhOX6IWOksBd4aQzURuLnoEB04ZMNyxxjc4WNvLcdtlE3DnnZovsTsegFyVZsN+FNQ/eVzYx2+Y/oFbMJ+HcULHNL3yBzS0gnS2x5FxvZAHj4n38oJPpym9BQ1brHwnGL6tYDW2/6nbK64rRzU4LYaWKNnAkjBkkt31HcKlT0U8z7Okc87nzkm1ggdDSqyqyXS7xGRxRNAkcxrpjqJu4uLBbsEvqMPp4reEx09vrkOhp/wBg3/dA4fjc9M4+C9zd7OHMZ92nYqOpxOWSQyOIDiQSGgNb/wBoQLgc3ME0Y8gbEy4BaxgjDt/lLhv+6YVGeIy3aJxcSC6KR5mp7j6m6vO0/wC4rjEKdktOxwlaQ06nxjZ1ykn4KN2zDv26IAsuGOpq0OBHhTi+mOzpQ4W+Zpt+10S3C5WjS2os0bAGWRpA7W6KoVFM+nc1zXEP5BabEIwZuqhtcH1LGkn3KKHZ6MJ1NFUpb4q1+JXkHsj+LELLp2K26qturFG6s9UqK4WGbGUL/Gz3SCavCClxFPUG0XEY3tyg6vHL9VVX4htyh3Vvqq0ZG6Q/lxf1SKtxY90JPW+qSV1f6rSGPpMsqSG7cYIOxUdZiephbyXdFXm1hJ2RLIX21b+66lirpyv8m00iy4XlIyxsaNLXk3c5x3t2CtOG/C2MWMry70bsF5xTySg6g91x6lXXLmfJGODZjqZxfqtunIXzDsq0sNi2JtxwSNR/dOBIBwAB2GwVRxH4iwMb5Dqceg3VNxPP9RIbRiw/VIKPW5K9jeXAfcLplSHC4IIXz7V4tUOPnkd7XsmWFY9VtsGFzh23VEntskvTlLazBYpgbt0kixcNig8uYq+Rg8VtnW+6d6gkBQ8T+H5aD4ZuOyrVbl0xscXNId0Ftl7G15UVThzJBZzQgdngZoX9U1wLD4jfxCQ/pvZejYnkthuW7Ku1OUxbTf8ATlFjSAMZlptItu9u2+xVdNcPy/srX/LkMQu83P8AUboc1EA2sNvQJWOg2SsQslclklSh31C4ND09xqa9QSV6UvqkNJWKljIeQay1iElrwOqWSVZPVLamZ191vHEYTz14Ozid+CoXV5SMPsiI6m/K1+JI5/mbDiHPNgeVa8F+GMlQ3UTZK8rwh0jb8L3nLszQwNCaXRNurPEcU+H09Kb6dbPTlBzVfk0WsevQr6WmomSN3AVEzT8NI5buYLO7jZW0SmjyagqS3YAn/wBICpY7Uel7lP8AEMtT0pOxc3vbdKZJNRudjxZKigMRlF0FQGu367KZuHkj34XEWByl3ymw6nZBJZKGgieQSG397lXPCsAbYEDZUrC8Ie03V8wfFBG2ztrd1JQ5p8OA6WUxhaOUjxLODGDYhVyXOhcTpTsmi7y17G9Urr80xsHIVAxfHXne/wCirz6x79kusKSL5PnQuJt9rpDimZpAbna/ZKaSI38y3Wwgp0MFq8ZLz1+6g/GrZpQtfgyqpC6SOqkPJVJW6sUTqpYrGbPMMX1Kgc9AmUqVk60UKMZZGzuZ21lCJOh3HRZI5chUQac1cKVa0piC8NxN0TgQvTcr56Gwcd15LpXcUxabgpONlKVH1HhOYWvAsU+iqQ5fNGXs5vjIBOy9Yy5nBsgG+6m2vSqvqLpiWDslabgLyrN2SCwl0bfVeq0mJBwU01I2Qb2VcZKdHheEuMezxa3dN6jHIgORfsFfsSyVG+/lVPxf4c8lqlxZakmV+XMv5Rb1Susx6Q/Uu8QwGWE7gkJYW99iihmSVrncrcU9loQKKRlk6JCS4FTUzGgJdG49EVE4jlAIInnDRtulz6tx2si3uBWU1OLoQMHga7qiyAjRCGhAvlFzsgpFM0relYsVGJmlZZYsQBtbBWLEgMJWltYmI6b6rqSn6jhYsQMgTXCsdfERusWIq0CbR6TlrPd7BxXouF5ha8DdYsWXjNvUWGmrA5Euia4LSxbLpi0JsUy2yQHZUHHshDctC0sQ0VFlNrcHki2INkteOhWLFBZJFBstSmwWLEALzUbqSKoWLEySd1Ue6HMpWLEUOz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pic>
        <p:nvPicPr>
          <p:cNvPr id="7174" name="Picture 6" descr="http://facebookhirek.hu/wp-content/uploads/2012/02/facebook-gyerek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04" y="4335472"/>
            <a:ext cx="2857552" cy="25225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176" name="Picture 8" descr="http://t0.gstatic.com/images?q=tbn:ANd9GcRtu4ujy2D1RI2s8kc-UKU6bVEPDJpyJVmygijCsom4JqVhvfZ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4786298"/>
            <a:ext cx="3153083" cy="20717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5" descr="https://encrypted-tbn2.gstatic.com/images?q=tbn:ANd9GcS8LrTlUUrbJ6JkGmLQRF3SAvJZZZF4Ky3_m87m6YS-s0iL147i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4714887"/>
            <a:ext cx="2571736" cy="21431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2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9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hu-HU" sz="3600" b="1" i="1" dirty="0" smtClean="0">
                <a:latin typeface="Times New Roman" pitchFamily="18" charset="0"/>
                <a:cs typeface="Times New Roman" pitchFamily="18" charset="0"/>
              </a:rPr>
              <a:t>A szülő számára figyelmeztető jelek, hogy gyermeke veszélyben lehet:</a:t>
            </a:r>
            <a:r>
              <a:rPr lang="hu-H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hu-HU" sz="3600" dirty="0" smtClean="0">
                <a:latin typeface="Times New Roman" pitchFamily="18" charset="0"/>
                <a:cs typeface="Times New Roman" pitchFamily="18" charset="0"/>
              </a:rPr>
            </a:br>
            <a:endParaRPr lang="hu-H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42844" y="1857340"/>
            <a:ext cx="8715436" cy="5000660"/>
          </a:xfrm>
        </p:spPr>
        <p:txBody>
          <a:bodyPr/>
          <a:lstStyle/>
          <a:p>
            <a:pPr marL="550926" indent="-514350">
              <a:buAutoNum type="arabicPeriod"/>
            </a:pPr>
            <a:r>
              <a:rPr lang="hu-HU" sz="3600" dirty="0" smtClean="0">
                <a:latin typeface="Times New Roman" pitchFamily="18" charset="0"/>
                <a:cs typeface="Times New Roman" pitchFamily="18" charset="0"/>
              </a:rPr>
              <a:t>Túl sok </a:t>
            </a:r>
            <a:r>
              <a:rPr lang="hu-HU" sz="36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időt </a:t>
            </a:r>
            <a:r>
              <a:rPr lang="hu-HU" sz="3600" dirty="0" smtClean="0">
                <a:latin typeface="Times New Roman" pitchFamily="18" charset="0"/>
                <a:cs typeface="Times New Roman" pitchFamily="18" charset="0"/>
              </a:rPr>
              <a:t>tölt az internet előtt</a:t>
            </a:r>
          </a:p>
          <a:p>
            <a:pPr marL="550926" indent="-514350">
              <a:buAutoNum type="arabicPeriod" startAt="2"/>
            </a:pPr>
            <a:r>
              <a:rPr lang="hu-HU" sz="3600" dirty="0" smtClean="0">
                <a:latin typeface="Times New Roman" pitchFamily="18" charset="0"/>
                <a:cs typeface="Times New Roman" pitchFamily="18" charset="0"/>
              </a:rPr>
              <a:t>Eltávolodik a </a:t>
            </a:r>
            <a:r>
              <a:rPr lang="hu-HU" sz="36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családtól,</a:t>
            </a:r>
            <a:r>
              <a:rPr lang="hu-H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u-HU" sz="36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barátoktól</a:t>
            </a:r>
          </a:p>
          <a:p>
            <a:pPr marL="550926" indent="-514350">
              <a:buAutoNum type="arabicPeriod" startAt="3"/>
            </a:pPr>
            <a:r>
              <a:rPr lang="hu-HU" sz="36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Szexuális</a:t>
            </a:r>
            <a:r>
              <a:rPr lang="hu-HU" sz="3600" dirty="0" smtClean="0">
                <a:latin typeface="Times New Roman" pitchFamily="18" charset="0"/>
                <a:cs typeface="Times New Roman" pitchFamily="18" charset="0"/>
              </a:rPr>
              <a:t> tartalmú képeket tölt le</a:t>
            </a:r>
          </a:p>
          <a:p>
            <a:pPr marL="550926" indent="-514350">
              <a:buAutoNum type="arabicPeriod" startAt="4"/>
            </a:pPr>
            <a:r>
              <a:rPr lang="hu-HU" sz="3600" dirty="0" smtClean="0">
                <a:latin typeface="Times New Roman" pitchFamily="18" charset="0"/>
                <a:cs typeface="Times New Roman" pitchFamily="18" charset="0"/>
              </a:rPr>
              <a:t>Ajándékot </a:t>
            </a:r>
            <a:r>
              <a:rPr lang="hu-HU" sz="36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fogad el</a:t>
            </a:r>
            <a:r>
              <a:rPr lang="hu-HU" sz="3600" dirty="0" smtClean="0">
                <a:latin typeface="Times New Roman" pitchFamily="18" charset="0"/>
                <a:cs typeface="Times New Roman" pitchFamily="18" charset="0"/>
              </a:rPr>
              <a:t> idegenektől</a:t>
            </a:r>
          </a:p>
          <a:p>
            <a:pPr marL="550926" indent="-514350">
              <a:buNone/>
            </a:pPr>
            <a:endParaRPr lang="hu-H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hu-HU" dirty="0"/>
          </a:p>
        </p:txBody>
      </p:sp>
      <p:pic>
        <p:nvPicPr>
          <p:cNvPr id="6146" name="Picture 2" descr="https://encrypted-tbn1.gstatic.com/images?q=tbn:ANd9GcTU2M0Ue_oK5C2T0flFSZAynRDUkc7kMskzHasYe22lA5F1QTKGT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4454692"/>
            <a:ext cx="3786214" cy="240330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1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hu-HU" sz="3600" b="1" i="1" dirty="0" smtClean="0">
                <a:latin typeface="Times New Roman" pitchFamily="18" charset="0"/>
                <a:cs typeface="Times New Roman" pitchFamily="18" charset="0"/>
              </a:rPr>
              <a:t>Mit tehet a szülő a gyermeke védelmében?</a:t>
            </a:r>
            <a:r>
              <a:rPr lang="hu-H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hu-HU" sz="3600" dirty="0" smtClean="0">
                <a:latin typeface="Times New Roman" pitchFamily="18" charset="0"/>
                <a:cs typeface="Times New Roman" pitchFamily="18" charset="0"/>
              </a:rPr>
            </a:br>
            <a:endParaRPr lang="hu-H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v"/>
            </a:pPr>
            <a:r>
              <a:rPr lang="hu-HU" sz="2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Beszélje meg </a:t>
            </a:r>
            <a:r>
              <a:rPr lang="hu-HU" sz="2800" dirty="0" smtClean="0">
                <a:latin typeface="Times New Roman" pitchFamily="18" charset="0"/>
                <a:cs typeface="Times New Roman" pitchFamily="18" charset="0"/>
              </a:rPr>
              <a:t>hogy milyen tartalmakat nézhet a neten, mondja el a veszélyeket. </a:t>
            </a:r>
          </a:p>
          <a:p>
            <a:pPr>
              <a:buFont typeface="Wingdings" pitchFamily="2" charset="2"/>
              <a:buChar char="v"/>
            </a:pPr>
            <a:endParaRPr lang="hu-H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hu-HU" sz="2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Szabja meg, </a:t>
            </a:r>
            <a:r>
              <a:rPr lang="hu-HU" sz="2800" dirty="0" smtClean="0">
                <a:latin typeface="Times New Roman" pitchFamily="18" charset="0"/>
                <a:cs typeface="Times New Roman" pitchFamily="18" charset="0"/>
              </a:rPr>
              <a:t>hogy mennyi időt tölthet a világhálón.</a:t>
            </a:r>
          </a:p>
          <a:p>
            <a:pPr>
              <a:buFont typeface="Wingdings" pitchFamily="2" charset="2"/>
              <a:buChar char="v"/>
            </a:pPr>
            <a:endParaRPr lang="hu-H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hu-HU" sz="2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Figyelmeztesse, </a:t>
            </a:r>
            <a:r>
              <a:rPr lang="hu-HU" sz="2800" dirty="0" smtClean="0">
                <a:latin typeface="Times New Roman" pitchFamily="18" charset="0"/>
                <a:cs typeface="Times New Roman" pitchFamily="18" charset="0"/>
              </a:rPr>
              <a:t>hogy ne használja a személyes adatokat: nevet, lakcímet, saját képeket.</a:t>
            </a:r>
            <a:endParaRPr lang="hu-H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Program Files\Microsoft Office\MEDIA\CAGCAT10\j0195384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4493114"/>
            <a:ext cx="2106620" cy="21505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hu-HU" b="1" i="1" dirty="0" smtClean="0">
                <a:latin typeface="Times New Roman" pitchFamily="18" charset="0"/>
                <a:cs typeface="Times New Roman" pitchFamily="18" charset="0"/>
              </a:rPr>
              <a:t>A közösségi oldalak veszélyei</a:t>
            </a:r>
            <a:br>
              <a:rPr lang="hu-HU" b="1" i="1" dirty="0" smtClean="0">
                <a:latin typeface="Times New Roman" pitchFamily="18" charset="0"/>
                <a:cs typeface="Times New Roman" pitchFamily="18" charset="0"/>
              </a:rPr>
            </a:br>
            <a:endParaRPr lang="hu-H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0" y="1071546"/>
            <a:ext cx="8358246" cy="428628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hu-HU" sz="2800" u="sng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Más </a:t>
            </a:r>
            <a:r>
              <a:rPr lang="hu-HU" sz="2800" dirty="0" smtClean="0">
                <a:latin typeface="Times New Roman" pitchFamily="18" charset="0"/>
                <a:cs typeface="Times New Roman" pitchFamily="18" charset="0"/>
              </a:rPr>
              <a:t>oldalon látod viszont a fotódat</a:t>
            </a:r>
          </a:p>
          <a:p>
            <a:pPr>
              <a:buFont typeface="Wingdings" pitchFamily="2" charset="2"/>
              <a:buChar char="v"/>
            </a:pPr>
            <a:endParaRPr lang="hu-H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hu-HU" sz="2800" u="sng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Rávesznek</a:t>
            </a:r>
            <a:r>
              <a:rPr lang="hu-HU" sz="2800" dirty="0" smtClean="0">
                <a:latin typeface="Times New Roman" pitchFamily="18" charset="0"/>
                <a:cs typeface="Times New Roman" pitchFamily="18" charset="0"/>
              </a:rPr>
              <a:t> téged olyan dologra, amit </a:t>
            </a:r>
            <a:r>
              <a:rPr lang="hu-HU" sz="2800" u="sng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nem</a:t>
            </a:r>
            <a:r>
              <a:rPr lang="hu-HU" sz="2800" dirty="0" smtClean="0">
                <a:latin typeface="Times New Roman" pitchFamily="18" charset="0"/>
                <a:cs typeface="Times New Roman" pitchFamily="18" charset="0"/>
              </a:rPr>
              <a:t> tennél meg </a:t>
            </a:r>
          </a:p>
          <a:p>
            <a:pPr>
              <a:buFont typeface="Wingdings" pitchFamily="2" charset="2"/>
              <a:buChar char="v"/>
            </a:pPr>
            <a:endParaRPr lang="hu-HU" sz="2800" u="sng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hu-HU" sz="2800" u="sng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Mindent</a:t>
            </a:r>
            <a:r>
              <a:rPr lang="hu-HU" sz="2800" dirty="0" smtClean="0">
                <a:latin typeface="Times New Roman" pitchFamily="18" charset="0"/>
                <a:cs typeface="Times New Roman" pitchFamily="18" charset="0"/>
              </a:rPr>
              <a:t> kideríthetnek rólad</a:t>
            </a:r>
          </a:p>
          <a:p>
            <a:endParaRPr lang="hu-HU" dirty="0"/>
          </a:p>
        </p:txBody>
      </p:sp>
      <p:pic>
        <p:nvPicPr>
          <p:cNvPr id="4" name="Kép 3" descr="közösségi oldalak veszélyei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44" y="4357694"/>
            <a:ext cx="2835834" cy="211742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Kép 4" descr="közösségi oldal veszélyei_online zaklatá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4357694"/>
            <a:ext cx="3214710" cy="21431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Kép 5" descr="közösségi oldalak veszélye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72264" y="2786058"/>
            <a:ext cx="2357440" cy="31432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57224" y="500042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hu-HU" sz="3600" b="1" i="1" dirty="0" smtClean="0">
                <a:latin typeface="Times New Roman" pitchFamily="18" charset="0"/>
                <a:cs typeface="Times New Roman" pitchFamily="18" charset="0"/>
              </a:rPr>
              <a:t>Veszélyes közösségi oldalak a gyerekek számára:</a:t>
            </a:r>
            <a:r>
              <a:rPr lang="hu-HU" b="1" i="1" dirty="0" smtClean="0"/>
              <a:t/>
            </a:r>
            <a:br>
              <a:rPr lang="hu-HU" b="1" i="1" dirty="0" smtClean="0"/>
            </a:br>
            <a:endParaRPr lang="hu-HU" b="1" i="1" dirty="0"/>
          </a:p>
        </p:txBody>
      </p:sp>
      <p:pic>
        <p:nvPicPr>
          <p:cNvPr id="4" name="Tartalom helye 3" descr="közösségi oldal veszélyei4.p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1357298"/>
            <a:ext cx="6143669" cy="368620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Kép 4" descr="hi5-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86446" y="1071546"/>
            <a:ext cx="2808551" cy="13573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Kép 5" descr="skyp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00875" y="2643182"/>
            <a:ext cx="2143125" cy="21431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Kép 6" descr="tvo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14942" y="4799166"/>
            <a:ext cx="2071702" cy="205883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Technika">
  <a:themeElements>
    <a:clrScheme name="Technika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ka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ka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919</TotalTime>
  <Words>443</Words>
  <Application>Microsoft Office PowerPoint</Application>
  <PresentationFormat>Diavetítés a képernyőre (4:3 oldalarány)</PresentationFormat>
  <Paragraphs>70</Paragraphs>
  <Slides>13</Slides>
  <Notes>1</Notes>
  <HiddenSlides>0</HiddenSlides>
  <MMClips>0</MMClips>
  <ScaleCrop>false</ScaleCrop>
  <HeadingPairs>
    <vt:vector size="4" baseType="variant">
      <vt:variant>
        <vt:lpstr>Téma</vt:lpstr>
      </vt:variant>
      <vt:variant>
        <vt:i4>1</vt:i4>
      </vt:variant>
      <vt:variant>
        <vt:lpstr>Diacímek</vt:lpstr>
      </vt:variant>
      <vt:variant>
        <vt:i4>13</vt:i4>
      </vt:variant>
    </vt:vector>
  </HeadingPairs>
  <TitlesOfParts>
    <vt:vector size="14" baseType="lpstr">
      <vt:lpstr>Technika</vt:lpstr>
      <vt:lpstr>Mire  kell  vigyázni  az internet  használata közben?</vt:lpstr>
      <vt:lpstr>2. dia</vt:lpstr>
      <vt:lpstr> Az internet veszélyei </vt:lpstr>
      <vt:lpstr>Veszélyes internet: óvd meg a gyermeked! </vt:lpstr>
      <vt:lpstr>Az internet veszélyei a gyerekekre</vt:lpstr>
      <vt:lpstr>A szülő számára figyelmeztető jelek, hogy gyermeke veszélyben lehet: </vt:lpstr>
      <vt:lpstr>Mit tehet a szülő a gyermeke védelmében? </vt:lpstr>
      <vt:lpstr>A közösségi oldalak veszélyei </vt:lpstr>
      <vt:lpstr>Veszélyes közösségi oldalak a gyerekek számára: </vt:lpstr>
      <vt:lpstr>10. dia</vt:lpstr>
      <vt:lpstr>11. dia</vt:lpstr>
      <vt:lpstr>Források</vt:lpstr>
      <vt:lpstr>Ne hagyd, hogy erőszakoskodjanak Veled! Nézd meg a videót! </vt:lpstr>
    </vt:vector>
  </TitlesOfParts>
  <Company>iskola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Mire kell vigyázni az internet használata közben?</dc:title>
  <dc:creator>tanulo</dc:creator>
  <cp:lastModifiedBy>Zsuzsa</cp:lastModifiedBy>
  <cp:revision>95</cp:revision>
  <dcterms:created xsi:type="dcterms:W3CDTF">2013-03-05T10:03:16Z</dcterms:created>
  <dcterms:modified xsi:type="dcterms:W3CDTF">2013-03-16T08:40:13Z</dcterms:modified>
</cp:coreProperties>
</file>