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301" r:id="rId4"/>
    <p:sldId id="257" r:id="rId5"/>
    <p:sldId id="269" r:id="rId6"/>
    <p:sldId id="270" r:id="rId7"/>
    <p:sldId id="271" r:id="rId8"/>
    <p:sldId id="272" r:id="rId9"/>
    <p:sldId id="290" r:id="rId10"/>
    <p:sldId id="276" r:id="rId11"/>
    <p:sldId id="284" r:id="rId12"/>
    <p:sldId id="286" r:id="rId13"/>
    <p:sldId id="287" r:id="rId14"/>
    <p:sldId id="264" r:id="rId15"/>
    <p:sldId id="288" r:id="rId16"/>
    <p:sldId id="278" r:id="rId17"/>
    <p:sldId id="280" r:id="rId18"/>
    <p:sldId id="281" r:id="rId19"/>
    <p:sldId id="294" r:id="rId20"/>
    <p:sldId id="292" r:id="rId21"/>
    <p:sldId id="293" r:id="rId22"/>
    <p:sldId id="295" r:id="rId23"/>
    <p:sldId id="296" r:id="rId24"/>
    <p:sldId id="297" r:id="rId25"/>
    <p:sldId id="298" r:id="rId26"/>
    <p:sldId id="300" r:id="rId27"/>
    <p:sldId id="299" r:id="rId28"/>
    <p:sldId id="268" r:id="rId29"/>
  </p:sldIdLst>
  <p:sldSz cx="10404475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nyvtar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  <a:srgbClr val="A50021"/>
    <a:srgbClr val="006699"/>
    <a:srgbClr val="660066"/>
    <a:srgbClr val="000000"/>
    <a:srgbClr val="0EC8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éma alapján készült stílus 1 – 3. jelölőszín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éma alapján készült stílus 1 – 4. jelölőszín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Sötét stílus 2 – 5./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éma alapján készült stílus 2 – 6. jelölőszín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Közepesen sötét stílus 3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Sötét stílus 1 – 6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24" autoAdjust="0"/>
  </p:normalViewPr>
  <p:slideViewPr>
    <p:cSldViewPr>
      <p:cViewPr>
        <p:scale>
          <a:sx n="80" d="100"/>
          <a:sy n="80" d="100"/>
        </p:scale>
        <p:origin x="-600" y="-672"/>
      </p:cViewPr>
      <p:guideLst>
        <p:guide orient="horz" pos="2160"/>
        <p:guide pos="3277"/>
      </p:guideLst>
    </p:cSldViewPr>
  </p:slideViewPr>
  <p:outlineViewPr>
    <p:cViewPr>
      <p:scale>
        <a:sx n="33" d="100"/>
        <a:sy n="33" d="100"/>
      </p:scale>
      <p:origin x="0" y="7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80337" y="2130429"/>
            <a:ext cx="8843804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0672" y="3886200"/>
            <a:ext cx="72831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543244" y="274642"/>
            <a:ext cx="2341007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20223" y="274642"/>
            <a:ext cx="6849613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9" name="Egyenes összekötő 8">
            <a:hlinkClick r:id="rId2" action="ppaction://hlinksldjump"/>
          </p:cNvPr>
          <p:cNvCxnSpPr/>
          <p:nvPr userDrawn="1"/>
        </p:nvCxnSpPr>
        <p:spPr>
          <a:xfrm rot="10800000">
            <a:off x="8917013" y="357166"/>
            <a:ext cx="571504" cy="50006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>
            <a:hlinkClick r:id="" action="ppaction://hlinkshowjump?jump=lastslide"/>
          </p:cNvPr>
          <p:cNvCxnSpPr/>
          <p:nvPr userDrawn="1"/>
        </p:nvCxnSpPr>
        <p:spPr>
          <a:xfrm rot="10800000" flipV="1">
            <a:off x="8917013" y="357166"/>
            <a:ext cx="529417" cy="50006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1883" y="4406902"/>
            <a:ext cx="884380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21883" y="2906717"/>
            <a:ext cx="884380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20225" y="1600204"/>
            <a:ext cx="459530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88942" y="1600204"/>
            <a:ext cx="459530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20226" y="1535113"/>
            <a:ext cx="45971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0226" y="2174875"/>
            <a:ext cx="4597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5285332" y="1535113"/>
            <a:ext cx="45989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5285332" y="2174875"/>
            <a:ext cx="45989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0227" y="273050"/>
            <a:ext cx="34230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67863" y="273054"/>
            <a:ext cx="58163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20227" y="1435103"/>
            <a:ext cx="34230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39350" y="4800601"/>
            <a:ext cx="62426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039350" y="612775"/>
            <a:ext cx="62426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039350" y="5367339"/>
            <a:ext cx="62426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1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520225" y="274638"/>
            <a:ext cx="93640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20225" y="1600204"/>
            <a:ext cx="936402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520225" y="6356354"/>
            <a:ext cx="2427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FFF4-D18B-4C04-8E5C-4E5AC48376A6}" type="datetimeFigureOut">
              <a:rPr lang="hu-HU" smtClean="0"/>
              <a:pPr/>
              <a:t>2013.03.14.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554864" y="6356354"/>
            <a:ext cx="3294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456540" y="6356354"/>
            <a:ext cx="2427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3765A-7605-469F-9922-6DECD2214587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0" name="Egyenes összekötő 9">
            <a:hlinkClick r:id="rId13" action="ppaction://hlinksldjump"/>
          </p:cNvPr>
          <p:cNvCxnSpPr/>
          <p:nvPr userDrawn="1"/>
        </p:nvCxnSpPr>
        <p:spPr>
          <a:xfrm rot="10800000">
            <a:off x="8917013" y="357166"/>
            <a:ext cx="571504" cy="50006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>
            <a:hlinkClick r:id="" action="ppaction://hlinkshowjump?jump=lastslide"/>
          </p:cNvPr>
          <p:cNvCxnSpPr/>
          <p:nvPr userDrawn="1"/>
        </p:nvCxnSpPr>
        <p:spPr>
          <a:xfrm rot="10800000" flipV="1">
            <a:off x="8917013" y="357166"/>
            <a:ext cx="529417" cy="500066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10" Type="http://schemas.openxmlformats.org/officeDocument/2006/relationships/slide" Target="slide28.xml"/><Relationship Id="rId4" Type="http://schemas.openxmlformats.org/officeDocument/2006/relationships/slide" Target="slide8.xml"/><Relationship Id="rId9" Type="http://schemas.openxmlformats.org/officeDocument/2006/relationships/slide" Target="slide1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4.xml"/><Relationship Id="rId12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9.png"/><Relationship Id="rId5" Type="http://schemas.openxmlformats.org/officeDocument/2006/relationships/slide" Target="slide7.xml"/><Relationship Id="rId10" Type="http://schemas.openxmlformats.org/officeDocument/2006/relationships/slide" Target="slide28.xml"/><Relationship Id="rId4" Type="http://schemas.openxmlformats.org/officeDocument/2006/relationships/slide" Target="slide8.xml"/><Relationship Id="rId9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10" Type="http://schemas.openxmlformats.org/officeDocument/2006/relationships/slide" Target="slide28.xml"/><Relationship Id="rId4" Type="http://schemas.openxmlformats.org/officeDocument/2006/relationships/slide" Target="slide8.xml"/><Relationship Id="rId9" Type="http://schemas.openxmlformats.org/officeDocument/2006/relationships/slide" Target="slide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11.jpeg"/><Relationship Id="rId7" Type="http://schemas.openxmlformats.org/officeDocument/2006/relationships/slide" Target="slide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28.xml"/><Relationship Id="rId5" Type="http://schemas.openxmlformats.org/officeDocument/2006/relationships/slide" Target="slide8.xml"/><Relationship Id="rId10" Type="http://schemas.openxmlformats.org/officeDocument/2006/relationships/slide" Target="slide16.xml"/><Relationship Id="rId4" Type="http://schemas.openxmlformats.org/officeDocument/2006/relationships/slide" Target="slide5.xml"/><Relationship Id="rId9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10" Type="http://schemas.openxmlformats.org/officeDocument/2006/relationships/slide" Target="slide28.xml"/><Relationship Id="rId4" Type="http://schemas.openxmlformats.org/officeDocument/2006/relationships/slide" Target="slide8.xml"/><Relationship Id="rId9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10" Type="http://schemas.openxmlformats.org/officeDocument/2006/relationships/slide" Target="slide28.xml"/><Relationship Id="rId4" Type="http://schemas.openxmlformats.org/officeDocument/2006/relationships/slide" Target="slide8.xml"/><Relationship Id="rId9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3.jpeg"/><Relationship Id="rId7" Type="http://schemas.openxmlformats.org/officeDocument/2006/relationships/slide" Target="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slide" Target="slide4.xml"/><Relationship Id="rId5" Type="http://schemas.openxmlformats.org/officeDocument/2006/relationships/slide" Target="slide6.xml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2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4.xml"/><Relationship Id="rId4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2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4.xml"/><Relationship Id="rId4" Type="http://schemas.openxmlformats.org/officeDocument/2006/relationships/slide" Target="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slide" Target="slide1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4.xml"/><Relationship Id="rId4" Type="http://schemas.openxmlformats.org/officeDocument/2006/relationships/slide" Target="sl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slide" Target="slide2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4.xml"/><Relationship Id="rId4" Type="http://schemas.openxmlformats.org/officeDocument/2006/relationships/slide" Target="slid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4.xml"/><Relationship Id="rId4" Type="http://schemas.openxmlformats.org/officeDocument/2006/relationships/slide" Target="slide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4.xml"/><Relationship Id="rId4" Type="http://schemas.openxmlformats.org/officeDocument/2006/relationships/slide" Target="slide2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odahead.com/fun/have-you-all-play-pac-man-before/question-3434753/?link=ibaf&amp;q=pac-man" TargetMode="External"/><Relationship Id="rId13" Type="http://schemas.openxmlformats.org/officeDocument/2006/relationships/hyperlink" Target="http://www.seqlegal.com/blog/what-personal-data" TargetMode="External"/><Relationship Id="rId3" Type="http://schemas.openxmlformats.org/officeDocument/2006/relationships/hyperlink" Target="http://pilloletecnologiche.blogspot.hu/2012/02/virus-una-mail-anche-senza-allegato.html" TargetMode="External"/><Relationship Id="rId7" Type="http://schemas.openxmlformats.org/officeDocument/2006/relationships/hyperlink" Target="http://webdesignersdream.wordpress.com/2012/11/01/pacman-simple-vector-collection/pacman-ghost-colour/" TargetMode="External"/><Relationship Id="rId12" Type="http://schemas.openxmlformats.org/officeDocument/2006/relationships/hyperlink" Target="http://hvg.hu/tudomany/20041203interhist" TargetMode="External"/><Relationship Id="rId2" Type="http://schemas.openxmlformats.org/officeDocument/2006/relationships/hyperlink" Target="http://biztonsagpiac.hu/az-ifjusagot-nem-erdekli-a-szerzoi-jo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bamama.info/baba-mama-cikkek/tiz-tipp-szuloknek-a-biztonsagos-internethasznalatrol/" TargetMode="External"/><Relationship Id="rId11" Type="http://schemas.openxmlformats.org/officeDocument/2006/relationships/hyperlink" Target="http://hu.wikipedia.org/wiki/Szem%C3%A9lyes_adatok_v%C3%A9delme" TargetMode="External"/><Relationship Id="rId5" Type="http://schemas.openxmlformats.org/officeDocument/2006/relationships/hyperlink" Target="http://www.hirado.hu/Hirek/2011/10/11/17/Lealdozoban_a_kozossegi_oldalak_latogatottsaga.aspx" TargetMode="External"/><Relationship Id="rId15" Type="http://schemas.openxmlformats.org/officeDocument/2006/relationships/hyperlink" Target="http://www.nepszava.hu/articles/article.php?id=546393" TargetMode="External"/><Relationship Id="rId10" Type="http://schemas.openxmlformats.org/officeDocument/2006/relationships/hyperlink" Target="http://www.femina.hu/terasz/harom_verlazito_internetes_csalas" TargetMode="External"/><Relationship Id="rId4" Type="http://schemas.openxmlformats.org/officeDocument/2006/relationships/hyperlink" Target="http://nerdogeek.wordpress.com/category/redes-sociales/" TargetMode="External"/><Relationship Id="rId9" Type="http://schemas.openxmlformats.org/officeDocument/2006/relationships/hyperlink" Target="http://www.biztonsagosinternet.hu/tippek/internetes-csalasok-scam" TargetMode="External"/><Relationship Id="rId14" Type="http://schemas.openxmlformats.org/officeDocument/2006/relationships/hyperlink" Target="http://hungarian.cri.cn/1/2007/10/21/2@82780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3" Type="http://schemas.openxmlformats.org/officeDocument/2006/relationships/image" Target="../media/image4.jpeg"/><Relationship Id="rId7" Type="http://schemas.openxmlformats.org/officeDocument/2006/relationships/slide" Target="slide5.xml"/><Relationship Id="rId12" Type="http://schemas.openxmlformats.org/officeDocument/2006/relationships/slide" Target="slide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slide" Target="slide4.xml"/><Relationship Id="rId5" Type="http://schemas.openxmlformats.org/officeDocument/2006/relationships/image" Target="../media/image6.png"/><Relationship Id="rId15" Type="http://schemas.openxmlformats.org/officeDocument/2006/relationships/image" Target="../media/image8.jpeg"/><Relationship Id="rId10" Type="http://schemas.openxmlformats.org/officeDocument/2006/relationships/slide" Target="slide6.xml"/><Relationship Id="rId4" Type="http://schemas.openxmlformats.org/officeDocument/2006/relationships/image" Target="../media/image5.jpeg"/><Relationship Id="rId9" Type="http://schemas.openxmlformats.org/officeDocument/2006/relationships/slide" Target="slide7.xml"/><Relationship Id="rId14" Type="http://schemas.openxmlformats.org/officeDocument/2006/relationships/slide" Target="slide2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0.xml"/><Relationship Id="rId7" Type="http://schemas.openxmlformats.org/officeDocument/2006/relationships/slide" Target="slide7.xml"/><Relationship Id="rId12" Type="http://schemas.openxmlformats.org/officeDocument/2006/relationships/slide" Target="slide2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6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image" Target="../media/image4.jpeg"/><Relationship Id="rId9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2.xml"/><Relationship Id="rId7" Type="http://schemas.openxmlformats.org/officeDocument/2006/relationships/slide" Target="slide7.xml"/><Relationship Id="rId12" Type="http://schemas.openxmlformats.org/officeDocument/2006/relationships/slide" Target="slide2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6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image" Target="../media/image5.jpeg"/><Relationship Id="rId9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3.xml"/><Relationship Id="rId7" Type="http://schemas.openxmlformats.org/officeDocument/2006/relationships/slide" Target="slide7.xml"/><Relationship Id="rId12" Type="http://schemas.openxmlformats.org/officeDocument/2006/relationships/slide" Target="slide2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6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image" Target="../media/image7.png"/><Relationship Id="rId9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4.xml"/><Relationship Id="rId7" Type="http://schemas.openxmlformats.org/officeDocument/2006/relationships/slide" Target="slide7.xml"/><Relationship Id="rId12" Type="http://schemas.openxmlformats.org/officeDocument/2006/relationships/slide" Target="slide2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6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image" Target="../media/image6.png"/><Relationship Id="rId9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15.xml"/><Relationship Id="rId7" Type="http://schemas.openxmlformats.org/officeDocument/2006/relationships/slide" Target="slide7.xml"/><Relationship Id="rId12" Type="http://schemas.openxmlformats.org/officeDocument/2006/relationships/slide" Target="slide2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6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image" Target="../media/image8.jpeg"/><Relationship Id="rId9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73147" y="3857628"/>
            <a:ext cx="8143932" cy="2214578"/>
          </a:xfrm>
        </p:spPr>
        <p:txBody>
          <a:bodyPr>
            <a:normAutofit/>
          </a:bodyPr>
          <a:lstStyle/>
          <a:p>
            <a:pPr algn="l">
              <a:tabLst>
                <a:tab pos="3494088" algn="l"/>
              </a:tabLst>
            </a:pP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OCR A Extended" pitchFamily="50" charset="0"/>
              </a:rPr>
              <a:t>Készítette:	</a:t>
            </a:r>
            <a:r>
              <a:rPr lang="hu-HU" sz="2400" dirty="0" smtClean="0">
                <a:solidFill>
                  <a:schemeClr val="tx1"/>
                </a:solidFill>
                <a:latin typeface="OCR A Extended" pitchFamily="50" charset="0"/>
              </a:rPr>
              <a:t>Máté Nóra 5.a</a:t>
            </a:r>
          </a:p>
          <a:p>
            <a:pPr algn="l">
              <a:tabLst>
                <a:tab pos="3494088" algn="l"/>
              </a:tabLst>
            </a:pPr>
            <a:r>
              <a:rPr lang="hu-HU" sz="2400" dirty="0" smtClean="0">
                <a:solidFill>
                  <a:schemeClr val="tx1"/>
                </a:solidFill>
                <a:latin typeface="OCR A Extended" pitchFamily="50" charset="0"/>
              </a:rPr>
              <a:t>	</a:t>
            </a:r>
            <a:r>
              <a:rPr lang="hu-HU" sz="2400" dirty="0" err="1" smtClean="0">
                <a:solidFill>
                  <a:schemeClr val="tx1"/>
                </a:solidFill>
                <a:latin typeface="OCR A Extended" pitchFamily="50" charset="0"/>
              </a:rPr>
              <a:t>Erzsébethelyi</a:t>
            </a:r>
            <a:endParaRPr lang="hu-HU" sz="2400" dirty="0" smtClean="0">
              <a:solidFill>
                <a:schemeClr val="tx1"/>
              </a:solidFill>
              <a:latin typeface="OCR A Extended" pitchFamily="50" charset="0"/>
            </a:endParaRPr>
          </a:p>
          <a:p>
            <a:pPr algn="l">
              <a:tabLst>
                <a:tab pos="3494088" algn="l"/>
              </a:tabLst>
            </a:pPr>
            <a:r>
              <a:rPr lang="hu-HU" sz="2400" dirty="0" smtClean="0">
                <a:solidFill>
                  <a:schemeClr val="tx1"/>
                </a:solidFill>
                <a:latin typeface="OCR A Extended" pitchFamily="50" charset="0"/>
              </a:rPr>
              <a:t>	Általános Iskola</a:t>
            </a:r>
          </a:p>
          <a:p>
            <a:pPr algn="l">
              <a:tabLst>
                <a:tab pos="3494088" algn="l"/>
              </a:tabLst>
            </a:pP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OCR A Extended" pitchFamily="50" charset="0"/>
              </a:rPr>
              <a:t>Felkészítő tanár: 	</a:t>
            </a:r>
            <a:r>
              <a:rPr lang="hu-HU" sz="2400" dirty="0" smtClean="0">
                <a:solidFill>
                  <a:schemeClr val="tx1"/>
                </a:solidFill>
                <a:latin typeface="OCR A Extended" pitchFamily="50" charset="0"/>
              </a:rPr>
              <a:t>Mészárosné Hrabovszki 	Katalin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773081" y="1535186"/>
            <a:ext cx="88583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600" b="1" dirty="0" smtClean="0">
                <a:latin typeface="OCR A Extended" pitchFamily="50" charset="0"/>
                <a:ea typeface="Segoe UI" pitchFamily="34" charset="0"/>
                <a:cs typeface="Segoe UI" pitchFamily="34" charset="0"/>
              </a:rPr>
              <a:t>Az internet </a:t>
            </a:r>
            <a:r>
              <a:rPr lang="hu-HU" sz="6600" b="1" dirty="0" smtClean="0">
                <a:solidFill>
                  <a:srgbClr val="C00000"/>
                </a:solidFill>
                <a:latin typeface="OCR A Extended" pitchFamily="50" charset="0"/>
                <a:ea typeface="Segoe UI" pitchFamily="34" charset="0"/>
                <a:cs typeface="Segoe UI" pitchFamily="34" charset="0"/>
              </a:rPr>
              <a:t>veszélyei</a:t>
            </a:r>
            <a:endParaRPr lang="hu-HU" sz="6600" b="1" dirty="0">
              <a:solidFill>
                <a:srgbClr val="C00000"/>
              </a:solidFill>
              <a:latin typeface="OCR A Extended" pitchFamily="50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9698" name="Picture 2" descr="http://hungarian.cri.cn/mmsource/images/2005/08/30/dia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5099" y="0"/>
            <a:ext cx="2329376" cy="242088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685 -0.40333 L 3.69907E-6 -3.376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3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23" descr="00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0476" y="0"/>
            <a:ext cx="10571172" cy="6858000"/>
          </a:xfrm>
          <a:prstGeom prst="rect">
            <a:avLst/>
          </a:prstGeom>
        </p:spPr>
      </p:pic>
      <p:sp>
        <p:nvSpPr>
          <p:cNvPr id="12" name="Tartalom helye 11"/>
          <p:cNvSpPr>
            <a:spLocks noGrp="1"/>
          </p:cNvSpPr>
          <p:nvPr>
            <p:ph idx="1"/>
          </p:nvPr>
        </p:nvSpPr>
        <p:spPr>
          <a:xfrm>
            <a:off x="1169789" y="1484784"/>
            <a:ext cx="79208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Az emberek munkáját segítő hasznos programok között előfordulnak rosszindulatúak is:</a:t>
            </a:r>
          </a:p>
          <a:p>
            <a:pPr lvl="1"/>
            <a:r>
              <a:rPr lang="hu-HU" sz="2400" dirty="0" smtClean="0"/>
              <a:t>Trójai programok: képesek álcázni magukat</a:t>
            </a:r>
          </a:p>
          <a:p>
            <a:pPr lvl="1"/>
            <a:r>
              <a:rPr lang="hu-HU" sz="2400" dirty="0" smtClean="0"/>
              <a:t>Kémprogramok: személyes adatokat lopnak le a számítógépről</a:t>
            </a:r>
          </a:p>
          <a:p>
            <a:pPr lvl="1"/>
            <a:r>
              <a:rPr lang="hu-HU" sz="2400" dirty="0" smtClean="0"/>
              <a:t>Férgek: számítógépes hálózatokon terjednek</a:t>
            </a:r>
          </a:p>
          <a:p>
            <a:pPr lvl="1"/>
            <a:r>
              <a:rPr lang="hu-HU" sz="2400" dirty="0" smtClean="0"/>
              <a:t>Vírusok: saját másolatait helyezi el más programokban vagy dokumentumokban</a:t>
            </a:r>
          </a:p>
          <a:p>
            <a:pPr marL="0" indent="0">
              <a:buNone/>
            </a:pPr>
            <a:endParaRPr lang="hu-HU" sz="3000" dirty="0"/>
          </a:p>
        </p:txBody>
      </p:sp>
      <p:sp>
        <p:nvSpPr>
          <p:cNvPr id="38" name="Ellipszis 37">
            <a:hlinkClick r:id="" action="ppaction://hlinkshowjump?jump=nextslide"/>
          </p:cNvPr>
          <p:cNvSpPr/>
          <p:nvPr/>
        </p:nvSpPr>
        <p:spPr>
          <a:xfrm>
            <a:off x="4914205" y="6318470"/>
            <a:ext cx="357190" cy="4228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ym typeface="Wingdings"/>
              </a:rPr>
              <a:t></a:t>
            </a:r>
            <a:endParaRPr lang="hu-HU" dirty="0"/>
          </a:p>
        </p:txBody>
      </p:sp>
      <p:grpSp>
        <p:nvGrpSpPr>
          <p:cNvPr id="18" name="Csoportba foglalás 17"/>
          <p:cNvGrpSpPr/>
          <p:nvPr/>
        </p:nvGrpSpPr>
        <p:grpSpPr>
          <a:xfrm>
            <a:off x="8793444" y="3489774"/>
            <a:ext cx="1377345" cy="3179586"/>
            <a:chOff x="8289388" y="3345758"/>
            <a:chExt cx="1161321" cy="3179586"/>
          </a:xfrm>
        </p:grpSpPr>
        <p:sp>
          <p:nvSpPr>
            <p:cNvPr id="19" name="Téglalap 18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Ellipszis 19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Ellipszis 20">
              <a:hlinkClick r:id="rId3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22" name="Ellipszis 21">
              <a:hlinkClick r:id="rId4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23" name="Ellipszis 22">
              <a:hlinkClick r:id="rId5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24" name="Ellipszis 23">
              <a:hlinkClick r:id="rId6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25" name="Ellipszis 24">
              <a:hlinkClick r:id="rId7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40" name="Ellipszis 39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41" name="Egyenes összekötő 40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Ellipszis 41">
              <a:hlinkClick r:id="rId8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43" name="Ellipszis 42">
              <a:hlinkClick r:id="rId9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44" name="Ellipszis 43">
              <a:hlinkClick r:id="rId10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23" descr="00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2351" y="0"/>
            <a:ext cx="10571172" cy="6858000"/>
          </a:xfrm>
          <a:prstGeom prst="rect">
            <a:avLst/>
          </a:prstGeom>
        </p:spPr>
      </p:pic>
      <p:sp>
        <p:nvSpPr>
          <p:cNvPr id="12" name="Tartalom helye 11"/>
          <p:cNvSpPr>
            <a:spLocks noGrp="1"/>
          </p:cNvSpPr>
          <p:nvPr>
            <p:ph idx="1"/>
          </p:nvPr>
        </p:nvSpPr>
        <p:spPr>
          <a:xfrm>
            <a:off x="1169789" y="1196752"/>
            <a:ext cx="7920880" cy="45259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hu-HU" dirty="0" smtClean="0"/>
              <a:t>A fertőzés jelei:</a:t>
            </a:r>
          </a:p>
          <a:p>
            <a:pPr lvl="1">
              <a:tabLst>
                <a:tab pos="450850" algn="l"/>
              </a:tabLst>
            </a:pPr>
            <a:r>
              <a:rPr lang="hu-HU" sz="2400" dirty="0" smtClean="0"/>
              <a:t>Eltűnhetnek fájlok</a:t>
            </a:r>
          </a:p>
          <a:p>
            <a:pPr lvl="1"/>
            <a:r>
              <a:rPr lang="hu-HU" sz="2400" dirty="0" smtClean="0"/>
              <a:t>Furcsán viselkedik a számítógép</a:t>
            </a:r>
          </a:p>
          <a:p>
            <a:pPr lvl="1"/>
            <a:r>
              <a:rPr lang="hu-HU" sz="2400" dirty="0" smtClean="0"/>
              <a:t>Lassú működés</a:t>
            </a:r>
          </a:p>
          <a:p>
            <a:pPr marL="0" indent="0">
              <a:buNone/>
            </a:pPr>
            <a:r>
              <a:rPr lang="hu-HU" sz="2800" dirty="0" smtClean="0"/>
              <a:t>A védekezés módjai:</a:t>
            </a:r>
          </a:p>
          <a:p>
            <a:pPr lvl="1">
              <a:tabLst>
                <a:tab pos="450850" algn="l"/>
              </a:tabLst>
            </a:pPr>
            <a:r>
              <a:rPr lang="hu-HU" sz="2400" dirty="0" smtClean="0"/>
              <a:t> Vírusirtó program</a:t>
            </a:r>
          </a:p>
          <a:p>
            <a:pPr lvl="1">
              <a:tabLst>
                <a:tab pos="450850" algn="l"/>
              </a:tabLst>
            </a:pPr>
            <a:r>
              <a:rPr lang="hu-HU" sz="2400" dirty="0" smtClean="0"/>
              <a:t>Nem nyitjuk meg a gyanús e-maileket</a:t>
            </a:r>
          </a:p>
          <a:p>
            <a:pPr lvl="1">
              <a:tabLst>
                <a:tab pos="450850" algn="l"/>
              </a:tabLst>
            </a:pPr>
            <a:r>
              <a:rPr lang="hu-HU" sz="2400" dirty="0" smtClean="0"/>
              <a:t>Internetes letöltésnél csak megbízható oldalakat használunk.</a:t>
            </a:r>
            <a:endParaRPr lang="hu-HU" sz="2400" dirty="0"/>
          </a:p>
        </p:txBody>
      </p:sp>
      <p:grpSp>
        <p:nvGrpSpPr>
          <p:cNvPr id="18" name="Csoportba foglalás 17"/>
          <p:cNvGrpSpPr/>
          <p:nvPr/>
        </p:nvGrpSpPr>
        <p:grpSpPr>
          <a:xfrm>
            <a:off x="8793444" y="3489774"/>
            <a:ext cx="1377345" cy="3179586"/>
            <a:chOff x="8289388" y="3345758"/>
            <a:chExt cx="1161321" cy="3179586"/>
          </a:xfrm>
        </p:grpSpPr>
        <p:sp>
          <p:nvSpPr>
            <p:cNvPr id="19" name="Téglalap 18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Ellipszis 19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Ellipszis 20">
              <a:hlinkClick r:id="rId3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22" name="Ellipszis 21">
              <a:hlinkClick r:id="rId4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23" name="Ellipszis 22">
              <a:hlinkClick r:id="rId5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24" name="Ellipszis 23">
              <a:hlinkClick r:id="rId6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25" name="Ellipszis 24">
              <a:hlinkClick r:id="rId7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26" name="Ellipszis 25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27" name="Egyenes összekötő 26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zis 27">
              <a:hlinkClick r:id="rId8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29" name="Ellipszis 28">
              <a:hlinkClick r:id="rId9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30" name="Ellipszis 29">
              <a:hlinkClick r:id="rId10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130931" y="857232"/>
            <a:ext cx="32480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152" r="4623" b="10325"/>
          <a:stretch>
            <a:fillRect/>
          </a:stretch>
        </p:blipFill>
        <p:spPr bwMode="auto">
          <a:xfrm>
            <a:off x="-4370455" y="-2928982"/>
            <a:ext cx="15716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9618E-6 3.09898E-6 C 0.01176 0.00555 0.0229 0.01572 0.03449 0.02174 C 0.04456 0.02706 0.05662 0.02729 0.06669 0.0333 C 0.07386 0.03723 0.08256 0.04047 0.08943 0.04509 C 0.09492 0.04856 0.09996 0.05342 0.10561 0.05643 C 0.11888 0.0636 0.13246 0.06683 0.14574 0.07308 C 0.15505 0.07747 0.16329 0.08395 0.17214 0.08996 C 0.17931 0.09459 0.18694 0.09782 0.19396 0.10291 C 0.20586 0.11147 0.21838 0.12095 0.23074 0.12789 C 0.24157 0.13413 0.24936 0.13714 0.25943 0.14431 C 0.26721 0.15009 0.27515 0.15448 0.28339 0.1598 C 0.29453 0.16674 0.30246 0.1746 0.31436 0.17761 C 0.32627 0.18617 0.33832 0.19403 0.35053 0.20074 C 0.3519 0.20166 0.35343 0.20328 0.35496 0.20467 C 0.35603 0.20536 0.35725 0.20698 0.35847 0.20791 C 0.36503 0.21161 0.37251 0.21392 0.37907 0.21785 C 0.387 0.22248 0.39494 0.22872 0.40318 0.23242 C 0.41569 0.23797 0.40318 0.23057 0.4134 0.23589 C 0.434 0.24583 0.45476 0.25879 0.47643 0.2641 C 0.48558 0.27058 0.49505 0.27335 0.50512 0.2759 C 0.51076 0.27937 0.51382 0.28076 0.52007 0.28214 C 0.52724 0.287 0.53381 0.28885 0.54189 0.29047 C 0.55151 0.29602 0.56021 0.30064 0.57043 0.30226 C 0.58172 0.3099 0.59332 0.31614 0.60492 0.324 C 0.61682 0.33163 0.61285 0.33048 0.62216 0.33533 C 0.62445 0.33626 0.62903 0.33857 0.62903 0.33903 C 0.63574 0.34551 0.64368 0.35083 0.65192 0.35337 C 0.66626 0.36355 0.68046 0.37442 0.69663 0.37789 C 0.70884 0.3839 0.72166 0.39014 0.73448 0.39454 C 0.73768 0.39523 0.74119 0.39662 0.7447 0.39755 C 0.74882 0.39893 0.75737 0.40078 0.75737 0.40125 C 0.76362 0.40541 0.77125 0.40911 0.77797 0.41096 C 0.78758 0.41651 0.79643 0.4216 0.80666 0.42437 C 0.80849 0.4253 0.81032 0.42669 0.8123 0.42761 C 0.81398 0.42854 0.81612 0.42807 0.81795 0.429 C 0.83214 0.4364 0.84466 0.44796 0.85915 0.45259 C 0.86419 0.45721 0.86968 0.4586 0.87533 0.46045 C 0.88021 0.46554 0.88662 0.46878 0.89242 0.47086 C 0.89776 0.47548 0.90387 0.47965 0.90982 0.48196 C 0.91592 0.48843 0.9205 0.49653 0.92813 0.49907 C 0.9321 0.50323 0.935 0.5067 0.93957 0.50879 C 0.94431 0.51341 0.94995 0.5178 0.9556 0.52058 C 0.95896 0.52382 0.96292 0.52521 0.96613 0.52891 C 0.96948 0.5333 0.97162 0.53631 0.97635 0.53885 C 0.9791 0.54556 0.98413 0.54903 0.99009 0.54903 " pathEditMode="relative" rAng="0" ptsTypes="ffffffffffffffffffffffffffffffffffffffffffffA">
                                      <p:cBhvr>
                                        <p:cTn id="3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00" y="2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23" descr="00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2351" y="0"/>
            <a:ext cx="10571172" cy="6858000"/>
          </a:xfrm>
          <a:prstGeom prst="rect">
            <a:avLst/>
          </a:prstGeom>
        </p:spPr>
      </p:pic>
      <p:sp>
        <p:nvSpPr>
          <p:cNvPr id="12" name="Tartalom helye 11"/>
          <p:cNvSpPr>
            <a:spLocks noGrp="1"/>
          </p:cNvSpPr>
          <p:nvPr>
            <p:ph idx="1"/>
          </p:nvPr>
        </p:nvSpPr>
        <p:spPr>
          <a:xfrm>
            <a:off x="1169789" y="1484784"/>
            <a:ext cx="79208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Internetes csalások:</a:t>
            </a:r>
          </a:p>
          <a:p>
            <a:pPr lvl="1"/>
            <a:r>
              <a:rPr lang="hu-HU" sz="2400" dirty="0" smtClean="0"/>
              <a:t>Adathalászat: általában pénzintézetek nevében küldenek e-maileket, majd weboldalukon kicsalják a felhasználó banki adatait</a:t>
            </a:r>
          </a:p>
          <a:p>
            <a:pPr lvl="1"/>
            <a:r>
              <a:rPr lang="hu-HU" sz="2400" dirty="0" smtClean="0"/>
              <a:t>Nem létező nyeremények: nagyobb összegű nyereményhez jutás érdekében pénzfizetésre ösztönöznek, de a nyereményt soha nem adják át</a:t>
            </a:r>
          </a:p>
          <a:p>
            <a:pPr lvl="1"/>
            <a:r>
              <a:rPr lang="hu-HU" sz="2400" dirty="0" smtClean="0"/>
              <a:t>Online kereskedelem: fizetés körüli csalások,</a:t>
            </a:r>
            <a:br>
              <a:rPr lang="hu-HU" sz="2400" dirty="0" smtClean="0"/>
            </a:br>
            <a:r>
              <a:rPr lang="hu-HU" sz="2400" dirty="0" smtClean="0"/>
              <a:t>hamisított termékek</a:t>
            </a:r>
          </a:p>
          <a:p>
            <a:pPr marL="0" indent="0">
              <a:buNone/>
            </a:pPr>
            <a:endParaRPr lang="hu-HU" sz="3000" dirty="0"/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8793444" y="3489774"/>
            <a:ext cx="1377345" cy="3179586"/>
            <a:chOff x="8289388" y="3345758"/>
            <a:chExt cx="1161321" cy="3179586"/>
          </a:xfrm>
        </p:grpSpPr>
        <p:sp>
          <p:nvSpPr>
            <p:cNvPr id="18" name="Téglalap 17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Ellipszis 18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Ellipszis 19">
              <a:hlinkClick r:id="rId3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21" name="Ellipszis 20">
              <a:hlinkClick r:id="rId4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22" name="Ellipszis 21">
              <a:hlinkClick r:id="rId5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23" name="Ellipszis 22">
              <a:hlinkClick r:id="rId6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24" name="Ellipszis 23">
              <a:hlinkClick r:id="rId7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25" name="Ellipszis 24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26" name="Egyenes összekötő 25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zis 26">
              <a:hlinkClick r:id="rId8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28" name="Ellipszis 27">
              <a:hlinkClick r:id="rId9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29" name="Ellipszis 28">
              <a:hlinkClick r:id="rId10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23" descr="00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2351" y="0"/>
            <a:ext cx="10571172" cy="6858000"/>
          </a:xfrm>
          <a:prstGeom prst="rect">
            <a:avLst/>
          </a:prstGeom>
        </p:spPr>
      </p:pic>
      <p:sp>
        <p:nvSpPr>
          <p:cNvPr id="12" name="Tartalom helye 11"/>
          <p:cNvSpPr>
            <a:spLocks noGrp="1"/>
          </p:cNvSpPr>
          <p:nvPr>
            <p:ph idx="1"/>
          </p:nvPr>
        </p:nvSpPr>
        <p:spPr>
          <a:xfrm>
            <a:off x="1169789" y="1340768"/>
            <a:ext cx="79208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Internetes tartalmak veszélyei:</a:t>
            </a:r>
          </a:p>
          <a:p>
            <a:pPr lvl="1"/>
            <a:r>
              <a:rPr lang="hu-HU" sz="2400" dirty="0" smtClean="0"/>
              <a:t>Közösségi oldalakra feltehetünk veszélyes adatokat (</a:t>
            </a:r>
            <a:r>
              <a:rPr lang="hu-HU" sz="2400" dirty="0" err="1" smtClean="0"/>
              <a:t>Facebook</a:t>
            </a:r>
            <a:r>
              <a:rPr lang="hu-HU" sz="2400" dirty="0" smtClean="0"/>
              <a:t>, </a:t>
            </a:r>
            <a:r>
              <a:rPr lang="hu-HU" sz="2400" dirty="0" err="1" smtClean="0"/>
              <a:t>Twitter</a:t>
            </a:r>
            <a:r>
              <a:rPr lang="hu-HU" sz="2400" dirty="0" smtClean="0"/>
              <a:t>, </a:t>
            </a:r>
            <a:r>
              <a:rPr lang="hu-HU" sz="2400" dirty="0" err="1" smtClean="0"/>
              <a:t>Iwiw</a:t>
            </a:r>
            <a:r>
              <a:rPr lang="hu-HU" sz="2400" dirty="0" smtClean="0"/>
              <a:t>)</a:t>
            </a:r>
          </a:p>
          <a:p>
            <a:pPr lvl="1"/>
            <a:r>
              <a:rPr lang="hu-HU" sz="2400" dirty="0" smtClean="0"/>
              <a:t>Sokan nem a korának megfelelő tartalmat néznek</a:t>
            </a:r>
          </a:p>
          <a:p>
            <a:pPr lvl="1"/>
            <a:r>
              <a:rPr lang="hu-HU" sz="2400" dirty="0" smtClean="0"/>
              <a:t>Csalások áldozatai lehetünk</a:t>
            </a:r>
          </a:p>
          <a:p>
            <a:pPr lvl="1"/>
            <a:endParaRPr lang="hu-HU" sz="2400" dirty="0" smtClean="0"/>
          </a:p>
          <a:p>
            <a:pPr marL="0" indent="0">
              <a:buNone/>
            </a:pPr>
            <a:endParaRPr lang="hu-HU" sz="3000" dirty="0"/>
          </a:p>
        </p:txBody>
      </p:sp>
      <p:pic>
        <p:nvPicPr>
          <p:cNvPr id="18434" name="Picture 2" descr="http://www.nepszava.hu/image/?id=409498&amp;ext=jpg&amp;th=inline_m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3805" y="6858000"/>
            <a:ext cx="2924175" cy="1952625"/>
          </a:xfrm>
          <a:prstGeom prst="rect">
            <a:avLst/>
          </a:prstGeom>
          <a:noFill/>
        </p:spPr>
      </p:pic>
      <p:grpSp>
        <p:nvGrpSpPr>
          <p:cNvPr id="18" name="Csoportba foglalás 17"/>
          <p:cNvGrpSpPr/>
          <p:nvPr/>
        </p:nvGrpSpPr>
        <p:grpSpPr>
          <a:xfrm>
            <a:off x="8793444" y="3489774"/>
            <a:ext cx="1377345" cy="3179586"/>
            <a:chOff x="8289388" y="3345758"/>
            <a:chExt cx="1161321" cy="3179586"/>
          </a:xfrm>
        </p:grpSpPr>
        <p:sp>
          <p:nvSpPr>
            <p:cNvPr id="19" name="Téglalap 18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Ellipszis 19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Ellipszis 20">
              <a:hlinkClick r:id="rId4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22" name="Ellipszis 21">
              <a:hlinkClick r:id="rId5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23" name="Ellipszis 22">
              <a:hlinkClick r:id="rId6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24" name="Ellipszis 23">
              <a:hlinkClick r:id="rId7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25" name="Ellipszis 24">
              <a:hlinkClick r:id="rId8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26" name="Ellipszis 25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27" name="Egyenes összekötő 26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zis 27">
              <a:hlinkClick r:id="rId9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29" name="Ellipszis 28">
              <a:hlinkClick r:id="rId10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30" name="Ellipszis 29">
              <a:hlinkClick r:id="rId11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16 -0.10568 L 0.24081 -0.48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23" descr="00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6697" y="0"/>
            <a:ext cx="10571172" cy="6858000"/>
          </a:xfrm>
          <a:prstGeom prst="rect">
            <a:avLst/>
          </a:prstGeom>
        </p:spPr>
      </p:pic>
      <p:sp>
        <p:nvSpPr>
          <p:cNvPr id="12" name="Tartalom helye 11"/>
          <p:cNvSpPr>
            <a:spLocks noGrp="1"/>
          </p:cNvSpPr>
          <p:nvPr>
            <p:ph idx="1"/>
          </p:nvPr>
        </p:nvSpPr>
        <p:spPr>
          <a:xfrm>
            <a:off x="1169789" y="1484785"/>
            <a:ext cx="7920880" cy="4248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3000" dirty="0" smtClean="0"/>
              <a:t>A </a:t>
            </a:r>
            <a:r>
              <a:rPr lang="hu-HU" sz="3000" dirty="0" smtClean="0">
                <a:solidFill>
                  <a:srgbClr val="C00000"/>
                </a:solidFill>
              </a:rPr>
              <a:t>szerzői jog </a:t>
            </a:r>
            <a:r>
              <a:rPr lang="hu-HU" sz="3000" dirty="0" smtClean="0"/>
              <a:t>a szerzői műveket és az alkotóik értékeit védik.</a:t>
            </a:r>
          </a:p>
          <a:p>
            <a:pPr>
              <a:buNone/>
            </a:pPr>
            <a:r>
              <a:rPr lang="hu-HU" sz="2800" b="1" dirty="0" smtClean="0">
                <a:solidFill>
                  <a:srgbClr val="C00000"/>
                </a:solidFill>
              </a:rPr>
              <a:t>A szerzői alkotás:</a:t>
            </a:r>
          </a:p>
          <a:p>
            <a:r>
              <a:rPr lang="hu-HU" sz="2800" dirty="0" smtClean="0"/>
              <a:t>irodalmi mű</a:t>
            </a:r>
          </a:p>
          <a:p>
            <a:r>
              <a:rPr lang="hu-HU" sz="2800" dirty="0" smtClean="0"/>
              <a:t>zenei mű,</a:t>
            </a:r>
          </a:p>
          <a:p>
            <a:r>
              <a:rPr lang="hu-HU" sz="2800" dirty="0" smtClean="0"/>
              <a:t>filmalkotás</a:t>
            </a:r>
          </a:p>
          <a:p>
            <a:r>
              <a:rPr lang="hu-HU" sz="2800" dirty="0" smtClean="0"/>
              <a:t>szobor</a:t>
            </a:r>
          </a:p>
          <a:p>
            <a:r>
              <a:rPr lang="hu-HU" sz="2800" dirty="0" smtClean="0"/>
              <a:t>festmény,</a:t>
            </a:r>
          </a:p>
          <a:p>
            <a:r>
              <a:rPr lang="hu-HU" sz="2800" dirty="0" smtClean="0"/>
              <a:t>fénykép</a:t>
            </a:r>
          </a:p>
          <a:p>
            <a:r>
              <a:rPr lang="hu-HU" sz="2800" dirty="0" smtClean="0"/>
              <a:t>számítógépes programok</a:t>
            </a:r>
          </a:p>
          <a:p>
            <a:r>
              <a:rPr lang="hu-HU" sz="2800" dirty="0" smtClean="0"/>
              <a:t>építészeti terv</a:t>
            </a:r>
          </a:p>
          <a:p>
            <a:r>
              <a:rPr lang="hu-HU" sz="2800" dirty="0" smtClean="0"/>
              <a:t>térkép</a:t>
            </a:r>
          </a:p>
          <a:p>
            <a:pPr marL="0" indent="0">
              <a:buNone/>
            </a:pPr>
            <a:endParaRPr lang="hu-HU" sz="3000" dirty="0"/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8793444" y="3489774"/>
            <a:ext cx="1377345" cy="3179586"/>
            <a:chOff x="8289388" y="3345758"/>
            <a:chExt cx="1161321" cy="3179586"/>
          </a:xfrm>
        </p:grpSpPr>
        <p:sp>
          <p:nvSpPr>
            <p:cNvPr id="18" name="Téglalap 17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Ellipszis 18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0" name="Ellipszis 19">
              <a:hlinkClick r:id="rId3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21" name="Ellipszis 20">
              <a:hlinkClick r:id="rId4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22" name="Ellipszis 21">
              <a:hlinkClick r:id="rId5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23" name="Ellipszis 22">
              <a:hlinkClick r:id="rId6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24" name="Ellipszis 23">
              <a:hlinkClick r:id="rId7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25" name="Ellipszis 24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26" name="Egyenes összekötő 25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zis 26">
              <a:hlinkClick r:id="rId8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28" name="Ellipszis 27">
              <a:hlinkClick r:id="rId9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29" name="Ellipszis 28">
              <a:hlinkClick r:id="rId10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spd="med"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23" descr="00000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6697" y="0"/>
            <a:ext cx="10571172" cy="6858000"/>
          </a:xfrm>
          <a:prstGeom prst="rect">
            <a:avLst/>
          </a:prstGeom>
        </p:spPr>
      </p:pic>
      <p:sp>
        <p:nvSpPr>
          <p:cNvPr id="12" name="Tartalom helye 11"/>
          <p:cNvSpPr>
            <a:spLocks noGrp="1"/>
          </p:cNvSpPr>
          <p:nvPr>
            <p:ph idx="1"/>
          </p:nvPr>
        </p:nvSpPr>
        <p:spPr>
          <a:xfrm>
            <a:off x="1169789" y="1484785"/>
            <a:ext cx="792088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A személyes adatok védelme az emberek személyes adatainak (mappáinak, fájljainak) védelmét jelenti. Jelszóval, felhasználónévvel lehet védeni az adatokat. A törvény kivételes esetekben elrendelhet kötelező adatkezelést fontos államérdekből. Például: </a:t>
            </a:r>
          </a:p>
          <a:p>
            <a:pPr marL="400050" lvl="1" indent="0"/>
            <a:r>
              <a:rPr lang="hu-HU" sz="2400" dirty="0" smtClean="0"/>
              <a:t>Bűnüldözés</a:t>
            </a:r>
          </a:p>
          <a:p>
            <a:pPr marL="400050" lvl="1" indent="0"/>
            <a:r>
              <a:rPr lang="hu-HU" sz="2400" dirty="0" smtClean="0"/>
              <a:t>Nemzetbiztonság</a:t>
            </a:r>
          </a:p>
          <a:p>
            <a:pPr marL="400050" lvl="1" indent="0"/>
            <a:r>
              <a:rPr lang="hu-HU" sz="2400" dirty="0" smtClean="0"/>
              <a:t>Katasztrófák </a:t>
            </a:r>
          </a:p>
          <a:p>
            <a:pPr marL="400050" lvl="1" indent="0"/>
            <a:r>
              <a:rPr lang="hu-HU" sz="2400" dirty="0" smtClean="0"/>
              <a:t>Járványok ügyében.</a:t>
            </a:r>
            <a:endParaRPr lang="hu-HU" sz="2600" dirty="0"/>
          </a:p>
        </p:txBody>
      </p:sp>
      <p:grpSp>
        <p:nvGrpSpPr>
          <p:cNvPr id="27" name="Csoportba foglalás 26"/>
          <p:cNvGrpSpPr/>
          <p:nvPr/>
        </p:nvGrpSpPr>
        <p:grpSpPr>
          <a:xfrm>
            <a:off x="8793444" y="3489774"/>
            <a:ext cx="1377345" cy="3179586"/>
            <a:chOff x="8289388" y="3345758"/>
            <a:chExt cx="1161321" cy="3179586"/>
          </a:xfrm>
        </p:grpSpPr>
        <p:sp>
          <p:nvSpPr>
            <p:cNvPr id="28" name="Téglalap 27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Ellipszis 28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Ellipszis 29">
              <a:hlinkClick r:id="rId3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31" name="Ellipszis 30">
              <a:hlinkClick r:id="rId4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32" name="Ellipszis 31">
              <a:hlinkClick r:id="rId5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33" name="Ellipszis 32">
              <a:hlinkClick r:id="rId6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34" name="Ellipszis 33">
              <a:hlinkClick r:id="rId7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35" name="Ellipszis 34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36" name="Egyenes összekötő 35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zis 36">
              <a:hlinkClick r:id="rId8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38" name="Ellipszis 37">
              <a:hlinkClick r:id="rId9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41" name="Ellipszis 40">
              <a:hlinkClick r:id="rId10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OCR A Extended" pitchFamily="50" charset="0"/>
              </a:rPr>
              <a:t>Igaz-hamis kérdések</a:t>
            </a:r>
            <a:endParaRPr lang="hu-HU" dirty="0">
              <a:latin typeface="OCR A Extended" pitchFamily="50" charset="0"/>
            </a:endParaRPr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hu-HU" sz="2800" dirty="0" smtClean="0"/>
              <a:t>A hasznos programok között előfordulhatnak rosszindulatúak is.</a:t>
            </a:r>
          </a:p>
          <a:p>
            <a:pPr marL="514350" indent="-514350"/>
            <a:r>
              <a:rPr lang="hu-HU" sz="2800" dirty="0" smtClean="0"/>
              <a:t> 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>
    <p:cover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hu-HU" sz="2800" dirty="0" smtClean="0"/>
              <a:t>A hasznos programok között előfordulhatnak rosszindulatúak is.</a:t>
            </a:r>
          </a:p>
          <a:p>
            <a:pPr marL="514350" indent="-514350">
              <a:buAutoNum type="arabicPeriod"/>
            </a:pPr>
            <a:endParaRPr lang="hu-HU" sz="2800" dirty="0" smtClean="0"/>
          </a:p>
          <a:p>
            <a:pPr marL="514350" indent="-514350"/>
            <a:r>
              <a:rPr lang="hu-HU" sz="2800" dirty="0" smtClean="0"/>
              <a:t> 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2155857" y="3244334"/>
            <a:ext cx="5782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00B050"/>
                </a:solidFill>
                <a:latin typeface="OCR A Extended" pitchFamily="50" charset="0"/>
              </a:rPr>
              <a:t>Helyes!</a:t>
            </a:r>
            <a:endParaRPr lang="hu-HU" sz="8000" dirty="0">
              <a:solidFill>
                <a:srgbClr val="00B050"/>
              </a:solidFill>
              <a:latin typeface="OCR A Extended" pitchFamily="50" charset="0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8733479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  <p:sp>
        <p:nvSpPr>
          <p:cNvPr id="14" name="Ellipszis 13">
            <a:hlinkClick r:id="rId6" action="ppaction://hlinksldjump"/>
          </p:cNvPr>
          <p:cNvSpPr/>
          <p:nvPr/>
        </p:nvSpPr>
        <p:spPr>
          <a:xfrm>
            <a:off x="9234685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+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3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hu-HU" sz="2800" dirty="0" smtClean="0"/>
              <a:t>A hasznos programok között előfordulhatnak rosszindulatúak is.</a:t>
            </a:r>
          </a:p>
          <a:p>
            <a:pPr marL="514350" indent="-514350">
              <a:buAutoNum type="arabicPeriod"/>
            </a:pPr>
            <a:endParaRPr lang="hu-HU" sz="2800" dirty="0" smtClean="0"/>
          </a:p>
          <a:p>
            <a:pPr marL="514350" indent="-514350"/>
            <a:r>
              <a:rPr lang="hu-HU" sz="2800" dirty="0" smtClean="0"/>
              <a:t> 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4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5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6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1889869" y="3244335"/>
            <a:ext cx="64307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C00000"/>
                </a:solidFill>
                <a:latin typeface="OCR A Extended" pitchFamily="50" charset="0"/>
              </a:rPr>
              <a:t>Helytelen!</a:t>
            </a:r>
            <a:endParaRPr lang="hu-HU" sz="8000" dirty="0">
              <a:solidFill>
                <a:srgbClr val="C00000"/>
              </a:solidFill>
              <a:latin typeface="OCR A Extended" pitchFamily="50" charset="0"/>
            </a:endParaRPr>
          </a:p>
        </p:txBody>
      </p:sp>
      <p:sp>
        <p:nvSpPr>
          <p:cNvPr id="13" name="Ellipszis 12">
            <a:hlinkClick r:id="rId7" action="ppaction://hlinksldjump"/>
          </p:cNvPr>
          <p:cNvSpPr/>
          <p:nvPr/>
        </p:nvSpPr>
        <p:spPr>
          <a:xfrm>
            <a:off x="8733479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  <p:sp>
        <p:nvSpPr>
          <p:cNvPr id="14" name="Ellipszis 13">
            <a:hlinkClick r:id="rId8" action="ppaction://hlinksldjump"/>
          </p:cNvPr>
          <p:cNvSpPr/>
          <p:nvPr/>
        </p:nvSpPr>
        <p:spPr>
          <a:xfrm>
            <a:off x="9234685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+</a:t>
            </a:r>
            <a:endParaRPr lang="hu-H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hu-HU" sz="2800" dirty="0" smtClean="0"/>
              <a:t>2.  Az internetes tartalmak veszélyei közé tartoznak a közösségi oldalak.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660066"/>
                </a:solidFill>
                <a:latin typeface="OCR A Extended" pitchFamily="50" charset="0"/>
              </a:rPr>
              <a:t>Bevezetés</a:t>
            </a:r>
            <a:endParaRPr lang="hu-HU" b="1" dirty="0">
              <a:solidFill>
                <a:srgbClr val="660066"/>
              </a:solidFill>
              <a:latin typeface="OCR A Extended" pitchFamily="50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660066"/>
                </a:solidFill>
              </a:rPr>
              <a:t>Az internet ma már olyan, mint a villany-, a víz-, vagy a telefonszolgáltatás. Minden nap használjuk, életünk részévé vált. Gyakran azonban nem is gondolunk rá, milyen veszélyeket rejt magában ez a technikai csoda.</a:t>
            </a:r>
            <a:endParaRPr lang="hu-HU" dirty="0">
              <a:solidFill>
                <a:srgbClr val="660066"/>
              </a:solidFill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2937" y="3937595"/>
            <a:ext cx="40386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hu-HU" sz="2800" smtClean="0"/>
              <a:t>2. </a:t>
            </a:r>
            <a:r>
              <a:rPr lang="hu-HU" sz="2800" dirty="0" smtClean="0"/>
              <a:t>Az internetes tartalmak veszélyei közé nem tartoznak a közösségi oldalak. 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2155857" y="3244334"/>
            <a:ext cx="5782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00B050"/>
                </a:solidFill>
                <a:latin typeface="OCR A Extended" pitchFamily="50" charset="0"/>
              </a:rPr>
              <a:t>Helyes!</a:t>
            </a:r>
            <a:endParaRPr lang="hu-HU" sz="8000" dirty="0">
              <a:solidFill>
                <a:srgbClr val="00B050"/>
              </a:solidFill>
              <a:latin typeface="OCR A Extended" pitchFamily="50" charset="0"/>
            </a:endParaRPr>
          </a:p>
        </p:txBody>
      </p:sp>
      <p:sp>
        <p:nvSpPr>
          <p:cNvPr id="13" name="Ellipszis 12">
            <a:hlinkClick r:id="rId6" action="ppaction://hlinksldjump"/>
          </p:cNvPr>
          <p:cNvSpPr/>
          <p:nvPr/>
        </p:nvSpPr>
        <p:spPr>
          <a:xfrm>
            <a:off x="8733479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  <p:sp>
        <p:nvSpPr>
          <p:cNvPr id="14" name="Ellipszis 13">
            <a:hlinkClick r:id="rId7" action="ppaction://hlinksldjump"/>
          </p:cNvPr>
          <p:cNvSpPr/>
          <p:nvPr/>
        </p:nvSpPr>
        <p:spPr>
          <a:xfrm>
            <a:off x="9234685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+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hu-HU" sz="2800" dirty="0" smtClean="0"/>
              <a:t>2. Az internetes tartalmak veszélyei közé nem tartoznak a közösségi oldalak.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1889869" y="3244335"/>
            <a:ext cx="64307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C00000"/>
                </a:solidFill>
                <a:latin typeface="OCR A Extended" pitchFamily="50" charset="0"/>
              </a:rPr>
              <a:t>Helytelen!</a:t>
            </a:r>
            <a:endParaRPr lang="hu-HU" sz="8000" dirty="0">
              <a:solidFill>
                <a:srgbClr val="C00000"/>
              </a:solidFill>
              <a:latin typeface="OCR A Extended" pitchFamily="50" charset="0"/>
            </a:endParaRPr>
          </a:p>
        </p:txBody>
      </p:sp>
      <p:sp>
        <p:nvSpPr>
          <p:cNvPr id="13" name="Ellipszis 12">
            <a:hlinkClick r:id="rId6" action="ppaction://hlinksldjump"/>
          </p:cNvPr>
          <p:cNvSpPr/>
          <p:nvPr/>
        </p:nvSpPr>
        <p:spPr>
          <a:xfrm>
            <a:off x="8733479" y="588012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  <p:sp>
        <p:nvSpPr>
          <p:cNvPr id="14" name="Ellipszis 13">
            <a:hlinkClick r:id="rId7" action="ppaction://hlinksldjump"/>
          </p:cNvPr>
          <p:cNvSpPr/>
          <p:nvPr/>
        </p:nvSpPr>
        <p:spPr>
          <a:xfrm>
            <a:off x="9234685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+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tabLst>
                <a:tab pos="2066925" algn="l"/>
              </a:tabLst>
            </a:pPr>
            <a:r>
              <a:rPr lang="hu-HU" sz="2800" dirty="0" smtClean="0"/>
              <a:t>3. 	</a:t>
            </a:r>
            <a:r>
              <a:rPr lang="hu-HU" sz="2400" dirty="0" smtClean="0"/>
              <a:t>Adathalászat: általában pénzintézetek nevében küldenek e-maileket, majd weboldalukon kicsalják a felhasználó banki adatait.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>
    <p:pull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tabLst>
                <a:tab pos="2066925" algn="l"/>
              </a:tabLst>
            </a:pPr>
            <a:r>
              <a:rPr lang="hu-HU" sz="2800" dirty="0" smtClean="0"/>
              <a:t>3. 	</a:t>
            </a:r>
            <a:r>
              <a:rPr lang="hu-HU" sz="2400" dirty="0" smtClean="0"/>
              <a:t>Adathalászat: általában pénzintézetek nevében küldenek e-maileket, majd weboldalukon kicsalják a felhasználó banki adatait.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2155857" y="3244334"/>
            <a:ext cx="5782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00B050"/>
                </a:solidFill>
                <a:latin typeface="OCR A Extended" pitchFamily="50" charset="0"/>
              </a:rPr>
              <a:t>Helyes!</a:t>
            </a:r>
            <a:endParaRPr lang="hu-HU" sz="8000" dirty="0">
              <a:solidFill>
                <a:srgbClr val="00B050"/>
              </a:solidFill>
              <a:latin typeface="OCR A Extended" pitchFamily="50" charset="0"/>
            </a:endParaRPr>
          </a:p>
        </p:txBody>
      </p:sp>
      <p:sp>
        <p:nvSpPr>
          <p:cNvPr id="13" name="Ellipszis 12">
            <a:hlinkClick r:id="rId6" action="ppaction://hlinksldjump"/>
          </p:cNvPr>
          <p:cNvSpPr/>
          <p:nvPr/>
        </p:nvSpPr>
        <p:spPr>
          <a:xfrm>
            <a:off x="9234685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+</a:t>
            </a:r>
            <a:endParaRPr lang="hu-HU" dirty="0"/>
          </a:p>
        </p:txBody>
      </p:sp>
      <p:sp>
        <p:nvSpPr>
          <p:cNvPr id="14" name="Ellipszis 13">
            <a:hlinkClick r:id="rId7" action="ppaction://hlinksldjump"/>
          </p:cNvPr>
          <p:cNvSpPr/>
          <p:nvPr/>
        </p:nvSpPr>
        <p:spPr>
          <a:xfrm>
            <a:off x="8733479" y="588012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-514350">
              <a:tabLst>
                <a:tab pos="2066925" algn="l"/>
              </a:tabLst>
            </a:pPr>
            <a:r>
              <a:rPr lang="hu-HU" sz="2800" dirty="0" smtClean="0"/>
              <a:t>3. 	</a:t>
            </a:r>
            <a:r>
              <a:rPr lang="hu-HU" sz="2400" dirty="0" smtClean="0"/>
              <a:t>Adathalászat: általában pénzintézetek nevében küldenek e-maileket, majd weboldalukon kicsalják a felhasználó banki adatait.</a:t>
            </a:r>
          </a:p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1889869" y="3244335"/>
            <a:ext cx="64307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C00000"/>
                </a:solidFill>
                <a:latin typeface="OCR A Extended" pitchFamily="50" charset="0"/>
              </a:rPr>
              <a:t>Helytelen!</a:t>
            </a:r>
            <a:endParaRPr lang="hu-HU" sz="8000" dirty="0">
              <a:solidFill>
                <a:srgbClr val="C00000"/>
              </a:solidFill>
              <a:latin typeface="OCR A Extended" pitchFamily="50" charset="0"/>
            </a:endParaRPr>
          </a:p>
        </p:txBody>
      </p:sp>
      <p:sp>
        <p:nvSpPr>
          <p:cNvPr id="13" name="Ellipszis 12">
            <a:hlinkClick r:id="rId6" action="ppaction://hlinksldjump"/>
          </p:cNvPr>
          <p:cNvSpPr/>
          <p:nvPr/>
        </p:nvSpPr>
        <p:spPr>
          <a:xfrm>
            <a:off x="8733479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  <p:sp>
        <p:nvSpPr>
          <p:cNvPr id="14" name="Ellipszis 13">
            <a:hlinkClick r:id="rId7" action="ppaction://hlinksldjump"/>
          </p:cNvPr>
          <p:cNvSpPr/>
          <p:nvPr/>
        </p:nvSpPr>
        <p:spPr>
          <a:xfrm>
            <a:off x="9234685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+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4. A törvény kivételes esetekben sem rendelhet el kötelező adatkezelést fontos államérdekből. 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>
    <p:pull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4. A törvény kivételes esetekben sem rendelhet el kötelező adatkezelést fontos államérdekből. 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églalap 12"/>
          <p:cNvSpPr/>
          <p:nvPr/>
        </p:nvSpPr>
        <p:spPr>
          <a:xfrm>
            <a:off x="2155857" y="3244334"/>
            <a:ext cx="5782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00B050"/>
                </a:solidFill>
                <a:latin typeface="OCR A Extended" pitchFamily="50" charset="0"/>
              </a:rPr>
              <a:t>Helyes!</a:t>
            </a:r>
            <a:endParaRPr lang="hu-HU" sz="8000" dirty="0">
              <a:solidFill>
                <a:srgbClr val="00B050"/>
              </a:solidFill>
              <a:latin typeface="OCR A Extended" pitchFamily="50" charset="0"/>
            </a:endParaRPr>
          </a:p>
        </p:txBody>
      </p:sp>
      <p:sp>
        <p:nvSpPr>
          <p:cNvPr id="14" name="Ellipszis 13">
            <a:hlinkClick r:id="rId6" action="ppaction://hlinksldjump"/>
          </p:cNvPr>
          <p:cNvSpPr/>
          <p:nvPr/>
        </p:nvSpPr>
        <p:spPr>
          <a:xfrm>
            <a:off x="8733479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Tartalom helye 23" descr="0000000.jpg"/>
          <p:cNvPicPr>
            <a:picLocks noChangeAspect="1"/>
          </p:cNvPicPr>
          <p:nvPr/>
        </p:nvPicPr>
        <p:blipFill>
          <a:blip r:embed="rId2" cstate="print"/>
          <a:srcRect l="4511" t="4636" r="3759" b="10759"/>
          <a:stretch>
            <a:fillRect/>
          </a:stretch>
        </p:blipFill>
        <p:spPr>
          <a:xfrm>
            <a:off x="593725" y="1340768"/>
            <a:ext cx="9145016" cy="525658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1097781" y="177281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tabLst>
                <a:tab pos="2066925" algn="l"/>
              </a:tabLst>
            </a:pPr>
            <a:r>
              <a:rPr lang="hu-HU" sz="2800" dirty="0" smtClean="0"/>
              <a:t>4. A törvény kivételes esetekben sem rendelhet el kötelező adatkezelést fontos államérdekből. 			</a:t>
            </a:r>
          </a:p>
        </p:txBody>
      </p:sp>
      <p:sp>
        <p:nvSpPr>
          <p:cNvPr id="36" name="Téglalap 35"/>
          <p:cNvSpPr/>
          <p:nvPr/>
        </p:nvSpPr>
        <p:spPr>
          <a:xfrm>
            <a:off x="8577420" y="3839790"/>
            <a:ext cx="1161321" cy="2685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hlinkClick r:id="" action="ppaction://hlinkshowjump?jump=endshow"/>
          </p:cNvPr>
          <p:cNvSpPr/>
          <p:nvPr/>
        </p:nvSpPr>
        <p:spPr>
          <a:xfrm>
            <a:off x="9272142" y="3923032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hlinkClick r:id="rId3" action="ppaction://hlinksldjump"/>
          </p:cNvPr>
          <p:cNvSpPr/>
          <p:nvPr/>
        </p:nvSpPr>
        <p:spPr>
          <a:xfrm>
            <a:off x="8693228" y="4571104"/>
            <a:ext cx="357190" cy="3571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</a:t>
            </a:r>
            <a:endParaRPr lang="hu-HU" dirty="0"/>
          </a:p>
        </p:txBody>
      </p:sp>
      <p:sp>
        <p:nvSpPr>
          <p:cNvPr id="41" name="Ellipszis 40">
            <a:hlinkClick r:id="rId4" action="ppaction://hlinksldjump"/>
          </p:cNvPr>
          <p:cNvSpPr/>
          <p:nvPr/>
        </p:nvSpPr>
        <p:spPr>
          <a:xfrm>
            <a:off x="9272142" y="4571104"/>
            <a:ext cx="357190" cy="35719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endParaRPr lang="hu-HU" dirty="0"/>
          </a:p>
        </p:txBody>
      </p:sp>
      <p:sp>
        <p:nvSpPr>
          <p:cNvPr id="42" name="Ellipszis 41">
            <a:hlinkClick r:id="rId5" action="ppaction://hlinksldjump"/>
          </p:cNvPr>
          <p:cNvSpPr/>
          <p:nvPr/>
        </p:nvSpPr>
        <p:spPr>
          <a:xfrm>
            <a:off x="8636074" y="5066950"/>
            <a:ext cx="1044000" cy="36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MENÜ</a:t>
            </a:r>
            <a:endParaRPr lang="hu-HU" sz="1600" dirty="0"/>
          </a:p>
        </p:txBody>
      </p:sp>
      <p:sp>
        <p:nvSpPr>
          <p:cNvPr id="43" name="Ellipszis 42"/>
          <p:cNvSpPr/>
          <p:nvPr/>
        </p:nvSpPr>
        <p:spPr>
          <a:xfrm>
            <a:off x="9341300" y="3995040"/>
            <a:ext cx="216024" cy="216024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4" name="Egyenes összekötő 43"/>
          <p:cNvCxnSpPr/>
          <p:nvPr/>
        </p:nvCxnSpPr>
        <p:spPr>
          <a:xfrm>
            <a:off x="9453512" y="3946909"/>
            <a:ext cx="0" cy="1440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1889869" y="3244335"/>
            <a:ext cx="64307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8000" dirty="0" smtClean="0">
                <a:solidFill>
                  <a:srgbClr val="C00000"/>
                </a:solidFill>
                <a:latin typeface="OCR A Extended" pitchFamily="50" charset="0"/>
              </a:rPr>
              <a:t>Helytelen!</a:t>
            </a:r>
            <a:endParaRPr lang="hu-HU" sz="8000" dirty="0">
              <a:solidFill>
                <a:srgbClr val="C00000"/>
              </a:solidFill>
              <a:latin typeface="OCR A Extended" pitchFamily="50" charset="0"/>
            </a:endParaRPr>
          </a:p>
        </p:txBody>
      </p:sp>
      <p:sp>
        <p:nvSpPr>
          <p:cNvPr id="13" name="Ellipszis 12">
            <a:hlinkClick r:id="rId6" action="ppaction://hlinksldjump"/>
          </p:cNvPr>
          <p:cNvSpPr/>
          <p:nvPr/>
        </p:nvSpPr>
        <p:spPr>
          <a:xfrm>
            <a:off x="8733479" y="5877272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-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sz="2400" dirty="0" smtClean="0">
                <a:hlinkClick r:id="rId2"/>
              </a:rPr>
              <a:t>http://biztonsagpiac.hu/az-ifjusagot-nem-erdekli-a-szerzoi-jog</a:t>
            </a:r>
            <a:endParaRPr lang="hu-HU" sz="2400" dirty="0" smtClean="0"/>
          </a:p>
          <a:p>
            <a:r>
              <a:rPr lang="hu-HU" sz="2400" dirty="0" smtClean="0">
                <a:hlinkClick r:id="rId3"/>
              </a:rPr>
              <a:t>http://pilloletecnologiche.blogspot.hu/2012/02/virus-una-mail-anche-senza-allegato.html</a:t>
            </a:r>
            <a:endParaRPr lang="hu-HU" sz="2400" dirty="0" smtClean="0"/>
          </a:p>
          <a:p>
            <a:r>
              <a:rPr lang="hu-HU" sz="2400" dirty="0" smtClean="0">
                <a:hlinkClick r:id="rId4"/>
              </a:rPr>
              <a:t>http://nerdogeek.wordpress.com/category/redes-sociales/</a:t>
            </a:r>
            <a:endParaRPr lang="hu-HU" sz="2400" dirty="0" smtClean="0"/>
          </a:p>
          <a:p>
            <a:r>
              <a:rPr lang="hu-HU" sz="2400" dirty="0" smtClean="0">
                <a:hlinkClick r:id="rId5"/>
              </a:rPr>
              <a:t>http://www.hirado.hu/Hirek/2011/10/11/17/Lealdozoban_a_kozossegi_oldalak_latogatottsaga.aspx</a:t>
            </a:r>
            <a:endParaRPr lang="hu-HU" sz="2400" dirty="0" smtClean="0"/>
          </a:p>
          <a:p>
            <a:r>
              <a:rPr lang="hu-HU" sz="2400" dirty="0" smtClean="0">
                <a:hlinkClick r:id="rId6"/>
              </a:rPr>
              <a:t>http://babamama.info/baba-mama-cikkek/tiz-tipp-szuloknek-a-biztonsagos-internethasznalatrol/</a:t>
            </a:r>
            <a:endParaRPr lang="hu-HU" sz="2400" dirty="0" smtClean="0"/>
          </a:p>
          <a:p>
            <a:r>
              <a:rPr lang="hu-HU" sz="2400" dirty="0" smtClean="0">
                <a:hlinkClick r:id="rId7"/>
              </a:rPr>
              <a:t>http://webdesignersdream.wordpress.com/2012/11/01/pacman-simple-vector-collection/pacman-ghost-colour/</a:t>
            </a:r>
            <a:endParaRPr lang="hu-HU" sz="2400" dirty="0" smtClean="0"/>
          </a:p>
          <a:p>
            <a:r>
              <a:rPr lang="hu-HU" sz="2400" dirty="0" smtClean="0">
                <a:hlinkClick r:id="rId8"/>
              </a:rPr>
              <a:t>http://www.sodahead.com/fun/have-you-all-play-pac-man-before/question-3434753/?link=ibaf&amp;q=pac-man</a:t>
            </a:r>
            <a:endParaRPr lang="hu-HU" sz="2400" dirty="0" smtClean="0"/>
          </a:p>
          <a:p>
            <a:r>
              <a:rPr lang="hu-HU" sz="2400" dirty="0" smtClean="0">
                <a:hlinkClick r:id="rId9"/>
              </a:rPr>
              <a:t>http://www.biztonsagosinternet.hu/tippek/internetes-csalasok-scam</a:t>
            </a:r>
            <a:endParaRPr lang="hu-HU" sz="2400" dirty="0" smtClean="0"/>
          </a:p>
          <a:p>
            <a:r>
              <a:rPr lang="hu-HU" sz="2400" dirty="0" smtClean="0">
                <a:hlinkClick r:id="rId10"/>
              </a:rPr>
              <a:t>http://www.femina.hu/terasz/harom_verlazito_internetes_csalas</a:t>
            </a:r>
            <a:endParaRPr lang="hu-HU" sz="2400" dirty="0" smtClean="0"/>
          </a:p>
          <a:p>
            <a:r>
              <a:rPr lang="hu-HU" sz="2400" dirty="0" smtClean="0">
                <a:hlinkClick r:id="rId11"/>
              </a:rPr>
              <a:t>http://hu.wikipedia.org/wiki/Szem%C3%A9lyes_adatok_v%C3%A9delme</a:t>
            </a:r>
            <a:endParaRPr lang="hu-HU" sz="2400" dirty="0" smtClean="0"/>
          </a:p>
          <a:p>
            <a:r>
              <a:rPr lang="hu-HU" sz="2400" dirty="0" smtClean="0">
                <a:hlinkClick r:id="rId12"/>
              </a:rPr>
              <a:t>http://hvg.hu/tudomany/20041203interhist</a:t>
            </a:r>
            <a:endParaRPr lang="hu-HU" sz="2400" dirty="0" smtClean="0"/>
          </a:p>
          <a:p>
            <a:r>
              <a:rPr lang="hu-HU" sz="2400" dirty="0" smtClean="0">
                <a:hlinkClick r:id="rId13"/>
              </a:rPr>
              <a:t>http://www.seqlegal.com/blog/what-personal-data</a:t>
            </a:r>
            <a:endParaRPr lang="hu-HU" sz="2400" dirty="0" smtClean="0"/>
          </a:p>
          <a:p>
            <a:r>
              <a:rPr lang="hu-HU" sz="2400" dirty="0" smtClean="0">
                <a:hlinkClick r:id="rId14"/>
              </a:rPr>
              <a:t>http://hungarian.cri.cn/1/2007/10/21/2@82780.htm</a:t>
            </a:r>
            <a:endParaRPr lang="hu-HU" sz="2400" dirty="0" smtClean="0"/>
          </a:p>
          <a:p>
            <a:r>
              <a:rPr lang="hu-HU" sz="2400" dirty="0" smtClean="0">
                <a:hlinkClick r:id="rId15"/>
              </a:rPr>
              <a:t>http://www.nepszava.hu/articles/article.php?id=546393</a:t>
            </a:r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/>
          </a:p>
        </p:txBody>
      </p:sp>
    </p:spTree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Tartalom helye 23" descr="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811" y="1500174"/>
            <a:ext cx="7253128" cy="4705434"/>
          </a:xfrm>
        </p:spPr>
      </p:pic>
      <p:sp>
        <p:nvSpPr>
          <p:cNvPr id="40" name="Téglalap 39"/>
          <p:cNvSpPr/>
          <p:nvPr/>
        </p:nvSpPr>
        <p:spPr>
          <a:xfrm>
            <a:off x="915957" y="2071678"/>
            <a:ext cx="5857916" cy="32861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9" name="Kép 38" descr="images0000.jpg"/>
          <p:cNvPicPr>
            <a:picLocks noChangeAspect="1"/>
          </p:cNvPicPr>
          <p:nvPr/>
        </p:nvPicPr>
        <p:blipFill>
          <a:blip r:embed="rId3" cstate="print"/>
          <a:srcRect l="1613" t="5708" r="1613"/>
          <a:stretch>
            <a:fillRect/>
          </a:stretch>
        </p:blipFill>
        <p:spPr>
          <a:xfrm>
            <a:off x="701643" y="2037007"/>
            <a:ext cx="6072230" cy="3320819"/>
          </a:xfrm>
          <a:prstGeom prst="rect">
            <a:avLst/>
          </a:prstGeom>
        </p:spPr>
      </p:pic>
      <p:sp>
        <p:nvSpPr>
          <p:cNvPr id="44" name="Cím 1"/>
          <p:cNvSpPr txBox="1">
            <a:spLocks/>
          </p:cNvSpPr>
          <p:nvPr/>
        </p:nvSpPr>
        <p:spPr>
          <a:xfrm>
            <a:off x="520225" y="274638"/>
            <a:ext cx="6122172" cy="10112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OCR A Extended" pitchFamily="50" charset="0"/>
                <a:ea typeface="+mj-ea"/>
                <a:cs typeface="+mj-cs"/>
              </a:rPr>
              <a:t>Hogyan</a:t>
            </a:r>
            <a:r>
              <a:rPr kumimoji="0" lang="hu-HU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OCR A Extended" pitchFamily="50" charset="0"/>
                <a:ea typeface="+mj-ea"/>
                <a:cs typeface="+mj-cs"/>
              </a:rPr>
              <a:t> használd a bemutatót?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OCR A Extended" pitchFamily="50" charset="0"/>
              <a:ea typeface="+mj-ea"/>
              <a:cs typeface="+mj-cs"/>
            </a:endParaRPr>
          </a:p>
        </p:txBody>
      </p:sp>
      <p:cxnSp>
        <p:nvCxnSpPr>
          <p:cNvPr id="20" name="Egyenes összekötő 19"/>
          <p:cNvCxnSpPr/>
          <p:nvPr/>
        </p:nvCxnSpPr>
        <p:spPr>
          <a:xfrm flipV="1">
            <a:off x="6498381" y="1700808"/>
            <a:ext cx="1440160" cy="10801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Szövegdoboz 21"/>
          <p:cNvSpPr txBox="1"/>
          <p:nvPr/>
        </p:nvSpPr>
        <p:spPr>
          <a:xfrm>
            <a:off x="6988187" y="71972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Kattints a képre, ha meg szeretnéd nézni a szöveget.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Ellipszis 22">
            <a:hlinkClick r:id="" action="ppaction://hlinkshowjump?jump=nextslide"/>
          </p:cNvPr>
          <p:cNvSpPr/>
          <p:nvPr/>
        </p:nvSpPr>
        <p:spPr>
          <a:xfrm>
            <a:off x="4914205" y="6318470"/>
            <a:ext cx="357190" cy="4228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ym typeface="Wingdings"/>
              </a:rPr>
              <a:t></a:t>
            </a:r>
            <a:endParaRPr lang="hu-HU" dirty="0"/>
          </a:p>
        </p:txBody>
      </p:sp>
      <p:grpSp>
        <p:nvGrpSpPr>
          <p:cNvPr id="9" name="Csoportba foglalás 59"/>
          <p:cNvGrpSpPr/>
          <p:nvPr/>
        </p:nvGrpSpPr>
        <p:grpSpPr>
          <a:xfrm>
            <a:off x="7202501" y="3321248"/>
            <a:ext cx="1378800" cy="3179586"/>
            <a:chOff x="8289388" y="3345758"/>
            <a:chExt cx="1161321" cy="3179586"/>
          </a:xfrm>
        </p:grpSpPr>
        <p:sp>
          <p:nvSpPr>
            <p:cNvPr id="10" name="Téglalap 9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Ellipszis 10"/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Ellipszis 11"/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14" name="Ellipszis 13"/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15" name="Ellipszis 14"/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16" name="Ellipszis 15"/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17" name="Ellipszis 16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18" name="Egyenes összekötő 17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zis 18"/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21" name="Ellipszis 20"/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25" name="Ellipszis 24"/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  <p:cxnSp>
        <p:nvCxnSpPr>
          <p:cNvPr id="26" name="Egyenes összekötő 25"/>
          <p:cNvCxnSpPr/>
          <p:nvPr/>
        </p:nvCxnSpPr>
        <p:spPr>
          <a:xfrm flipV="1">
            <a:off x="8274071" y="3500438"/>
            <a:ext cx="428628" cy="3571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Szövegdoboz 26"/>
          <p:cNvSpPr txBox="1"/>
          <p:nvPr/>
        </p:nvSpPr>
        <p:spPr>
          <a:xfrm>
            <a:off x="8631261" y="2468115"/>
            <a:ext cx="201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solidFill>
                  <a:schemeClr val="accent6">
                    <a:lumMod val="75000"/>
                  </a:schemeClr>
                </a:solidFill>
              </a:rPr>
              <a:t>Ha valamelyik témát szeretnéd megnézni, kattints a távirányító valamelyik gombjára.</a:t>
            </a:r>
            <a:endParaRPr lang="hu-H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0225" y="274638"/>
            <a:ext cx="5402092" cy="1011222"/>
          </a:xfrm>
        </p:spPr>
        <p:txBody>
          <a:bodyPr>
            <a:noAutofit/>
          </a:bodyPr>
          <a:lstStyle/>
          <a:p>
            <a:pPr algn="l"/>
            <a:r>
              <a:rPr lang="hu-HU" sz="3200" b="1" dirty="0" smtClean="0">
                <a:latin typeface="OCR A Extended" pitchFamily="50" charset="0"/>
              </a:rPr>
              <a:t>Az internet </a:t>
            </a:r>
            <a:r>
              <a:rPr lang="hu-HU" sz="3200" b="1" dirty="0" smtClean="0">
                <a:solidFill>
                  <a:srgbClr val="C00000"/>
                </a:solidFill>
                <a:latin typeface="OCR A Extended" pitchFamily="50" charset="0"/>
              </a:rPr>
              <a:t>veszélyei</a:t>
            </a:r>
            <a:endParaRPr lang="hu-HU" sz="2400" b="1" i="1" dirty="0">
              <a:solidFill>
                <a:srgbClr val="C00000"/>
              </a:solidFill>
              <a:latin typeface="OCR A Extended" pitchFamily="50" charset="0"/>
            </a:endParaRPr>
          </a:p>
        </p:txBody>
      </p:sp>
      <p:sp>
        <p:nvSpPr>
          <p:cNvPr id="3074" name="AutoShape 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8" name="AutoShape 6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0" name="AutoShape 8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2" name="AutoShape 10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4" name="AutoShape 1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6" name="AutoShape 1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4" name="Tartalom helye 23" descr="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576" y="1500174"/>
            <a:ext cx="8258749" cy="5357826"/>
          </a:xfrm>
        </p:spPr>
      </p:pic>
      <p:sp>
        <p:nvSpPr>
          <p:cNvPr id="40" name="Téglalap 39"/>
          <p:cNvSpPr/>
          <p:nvPr/>
        </p:nvSpPr>
        <p:spPr>
          <a:xfrm>
            <a:off x="915957" y="2071678"/>
            <a:ext cx="6734552" cy="380559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9" name="Kép 18" descr="images0000.jpg"/>
          <p:cNvPicPr>
            <a:picLocks/>
          </p:cNvPicPr>
          <p:nvPr/>
        </p:nvPicPr>
        <p:blipFill>
          <a:blip r:embed="rId3" cstate="print"/>
          <a:srcRect l="1613" t="5708" r="1613"/>
          <a:stretch>
            <a:fillRect/>
          </a:stretch>
        </p:blipFill>
        <p:spPr>
          <a:xfrm>
            <a:off x="881757" y="2060848"/>
            <a:ext cx="2520000" cy="1440000"/>
          </a:xfrm>
          <a:prstGeom prst="rect">
            <a:avLst/>
          </a:prstGeom>
        </p:spPr>
      </p:pic>
      <p:pic>
        <p:nvPicPr>
          <p:cNvPr id="20" name="Kép 19" descr="images.jpgcccc.jp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30509" y="2060848"/>
            <a:ext cx="2520000" cy="1440000"/>
          </a:xfrm>
          <a:prstGeom prst="rect">
            <a:avLst/>
          </a:prstGeom>
        </p:spPr>
      </p:pic>
      <p:sp>
        <p:nvSpPr>
          <p:cNvPr id="21" name="Ellipszis 20"/>
          <p:cNvSpPr/>
          <p:nvPr/>
        </p:nvSpPr>
        <p:spPr>
          <a:xfrm>
            <a:off x="953765" y="2135706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</a:t>
            </a:r>
            <a:endParaRPr lang="hu-HU" dirty="0"/>
          </a:p>
        </p:txBody>
      </p:sp>
      <p:sp>
        <p:nvSpPr>
          <p:cNvPr id="22" name="Ellipszis 21"/>
          <p:cNvSpPr/>
          <p:nvPr/>
        </p:nvSpPr>
        <p:spPr>
          <a:xfrm>
            <a:off x="5205087" y="2135706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</a:t>
            </a:r>
            <a:endParaRPr lang="hu-HU" dirty="0"/>
          </a:p>
        </p:txBody>
      </p:sp>
      <p:pic>
        <p:nvPicPr>
          <p:cNvPr id="27" name="Kép 26" descr="jogtiszta.pn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30229" y="4088947"/>
            <a:ext cx="2520000" cy="1440000"/>
          </a:xfrm>
          <a:prstGeom prst="rect">
            <a:avLst/>
          </a:prstGeom>
        </p:spPr>
      </p:pic>
      <p:sp>
        <p:nvSpPr>
          <p:cNvPr id="29" name="Ellipszis 28"/>
          <p:cNvSpPr/>
          <p:nvPr/>
        </p:nvSpPr>
        <p:spPr>
          <a:xfrm>
            <a:off x="5202237" y="4221088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</a:t>
            </a:r>
            <a:endParaRPr lang="hu-HU" dirty="0"/>
          </a:p>
        </p:txBody>
      </p:sp>
      <p:sp>
        <p:nvSpPr>
          <p:cNvPr id="38" name="Téglalap 37"/>
          <p:cNvSpPr/>
          <p:nvPr/>
        </p:nvSpPr>
        <p:spPr>
          <a:xfrm>
            <a:off x="3546053" y="2492896"/>
            <a:ext cx="1440160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IGAZ-HAMIS</a:t>
            </a:r>
          </a:p>
        </p:txBody>
      </p:sp>
      <p:pic>
        <p:nvPicPr>
          <p:cNvPr id="42" name="Picture 3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5507" y="4077232"/>
            <a:ext cx="2520000" cy="14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Ellipszis 27"/>
          <p:cNvSpPr/>
          <p:nvPr/>
        </p:nvSpPr>
        <p:spPr>
          <a:xfrm>
            <a:off x="956615" y="4221088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</a:t>
            </a:r>
          </a:p>
        </p:txBody>
      </p:sp>
      <p:grpSp>
        <p:nvGrpSpPr>
          <p:cNvPr id="50" name="Csoportba foglalás 49"/>
          <p:cNvGrpSpPr/>
          <p:nvPr/>
        </p:nvGrpSpPr>
        <p:grpSpPr>
          <a:xfrm>
            <a:off x="8658621" y="3345758"/>
            <a:ext cx="1377345" cy="3179586"/>
            <a:chOff x="8289388" y="3345758"/>
            <a:chExt cx="1161321" cy="3179586"/>
          </a:xfrm>
        </p:grpSpPr>
        <p:sp>
          <p:nvSpPr>
            <p:cNvPr id="30" name="Téglalap 29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Ellipszis 31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Ellipszis 32">
              <a:hlinkClick r:id="rId7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34" name="Ellipszis 33">
              <a:hlinkClick r:id="rId8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35" name="Ellipszis 34">
              <a:hlinkClick r:id="rId9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36" name="Ellipszis 35">
              <a:hlinkClick r:id="rId10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25" name="Ellipszis 24">
              <a:hlinkClick r:id="rId11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37" name="Ellipszis 36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39" name="Egyenes összekötő 38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zis 30">
              <a:hlinkClick r:id="rId12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41" name="Ellipszis 40">
              <a:hlinkClick r:id="rId13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46" name="Ellipszis 45">
              <a:hlinkClick r:id="rId14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  <p:pic>
        <p:nvPicPr>
          <p:cNvPr id="26626" name="Picture 2" descr="http://www.seqlegal.com/sites/default/files/fingerprin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402037" y="3345117"/>
            <a:ext cx="1726223" cy="1296000"/>
          </a:xfrm>
          <a:prstGeom prst="rect">
            <a:avLst/>
          </a:prstGeom>
          <a:noFill/>
        </p:spPr>
      </p:pic>
      <p:sp>
        <p:nvSpPr>
          <p:cNvPr id="52" name="Ellipszis 51"/>
          <p:cNvSpPr/>
          <p:nvPr/>
        </p:nvSpPr>
        <p:spPr>
          <a:xfrm>
            <a:off x="3474045" y="3501008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5</a:t>
            </a:r>
          </a:p>
        </p:txBody>
      </p:sp>
      <p:sp>
        <p:nvSpPr>
          <p:cNvPr id="54" name="Téglalap 53"/>
          <p:cNvSpPr/>
          <p:nvPr/>
        </p:nvSpPr>
        <p:spPr>
          <a:xfrm>
            <a:off x="3546053" y="5085184"/>
            <a:ext cx="1440160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FORRÁSOK</a:t>
            </a:r>
          </a:p>
        </p:txBody>
      </p:sp>
      <p:sp>
        <p:nvSpPr>
          <p:cNvPr id="55" name="Ellipszis 54"/>
          <p:cNvSpPr/>
          <p:nvPr/>
        </p:nvSpPr>
        <p:spPr>
          <a:xfrm>
            <a:off x="3476895" y="2204864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6</a:t>
            </a:r>
          </a:p>
        </p:txBody>
      </p:sp>
      <p:sp>
        <p:nvSpPr>
          <p:cNvPr id="56" name="Ellipszis 55"/>
          <p:cNvSpPr/>
          <p:nvPr/>
        </p:nvSpPr>
        <p:spPr>
          <a:xfrm>
            <a:off x="3474045" y="4872010"/>
            <a:ext cx="357190" cy="35719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7</a:t>
            </a:r>
          </a:p>
        </p:txBody>
      </p:sp>
      <p:sp>
        <p:nvSpPr>
          <p:cNvPr id="43" name="Szövegdoboz 42"/>
          <p:cNvSpPr txBox="1"/>
          <p:nvPr/>
        </p:nvSpPr>
        <p:spPr>
          <a:xfrm>
            <a:off x="893632" y="3501009"/>
            <a:ext cx="252028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VÍRUSOK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8" name="Szövegdoboz 47"/>
          <p:cNvSpPr txBox="1"/>
          <p:nvPr/>
        </p:nvSpPr>
        <p:spPr>
          <a:xfrm>
            <a:off x="3402037" y="3789040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Személyes adatok</a:t>
            </a:r>
          </a:p>
        </p:txBody>
      </p:sp>
      <p:sp>
        <p:nvSpPr>
          <p:cNvPr id="51" name="Szövegdoboz 50"/>
          <p:cNvSpPr txBox="1"/>
          <p:nvPr/>
        </p:nvSpPr>
        <p:spPr>
          <a:xfrm>
            <a:off x="905507" y="5519815"/>
            <a:ext cx="2520280" cy="36000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INTERNETES TARTALMAK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3" name="Szövegdoboz 52"/>
          <p:cNvSpPr txBox="1"/>
          <p:nvPr/>
        </p:nvSpPr>
        <p:spPr>
          <a:xfrm>
            <a:off x="5130229" y="3501008"/>
            <a:ext cx="252028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INTERNETES CSALÁSOK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7" name="Szövegdoboz 56"/>
          <p:cNvSpPr txBox="1"/>
          <p:nvPr/>
        </p:nvSpPr>
        <p:spPr>
          <a:xfrm>
            <a:off x="5142104" y="5541740"/>
            <a:ext cx="252028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SZERZŐI JOG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advClick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Tartalom helye 23" descr="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577" y="1500174"/>
            <a:ext cx="7253128" cy="4705434"/>
          </a:xfrm>
        </p:spPr>
      </p:pic>
      <p:sp>
        <p:nvSpPr>
          <p:cNvPr id="40" name="Téglalap 39"/>
          <p:cNvSpPr/>
          <p:nvPr/>
        </p:nvSpPr>
        <p:spPr>
          <a:xfrm>
            <a:off x="915957" y="2071678"/>
            <a:ext cx="5857916" cy="32861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9" name="Kép 38" descr="images0000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rcRect l="1613" t="5708" r="1613"/>
          <a:stretch>
            <a:fillRect/>
          </a:stretch>
        </p:blipFill>
        <p:spPr>
          <a:xfrm>
            <a:off x="915957" y="2071677"/>
            <a:ext cx="5857916" cy="3320819"/>
          </a:xfrm>
          <a:prstGeom prst="rect">
            <a:avLst/>
          </a:prstGeom>
        </p:spPr>
      </p:pic>
      <p:sp>
        <p:nvSpPr>
          <p:cNvPr id="44" name="Cím 1"/>
          <p:cNvSpPr txBox="1">
            <a:spLocks/>
          </p:cNvSpPr>
          <p:nvPr/>
        </p:nvSpPr>
        <p:spPr>
          <a:xfrm>
            <a:off x="520225" y="274638"/>
            <a:ext cx="6122172" cy="10112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200" b="1" dirty="0" smtClean="0">
                <a:solidFill>
                  <a:srgbClr val="A50021"/>
                </a:solidFill>
                <a:latin typeface="OCR A Extended" pitchFamily="50" charset="0"/>
                <a:ea typeface="+mj-ea"/>
                <a:cs typeface="+mj-cs"/>
              </a:rPr>
              <a:t>Rosszindulatú szoftverek</a:t>
            </a:r>
            <a:endParaRPr kumimoji="0" lang="hu-HU" sz="3200" b="1" i="0" u="none" strike="noStrike" kern="1200" cap="none" spc="0" normalizeH="0" baseline="0" noProof="0" dirty="0">
              <a:ln>
                <a:noFill/>
              </a:ln>
              <a:solidFill>
                <a:srgbClr val="A50021"/>
              </a:solidFill>
              <a:effectLst/>
              <a:uLnTx/>
              <a:uFillTx/>
              <a:latin typeface="OCR A Extended" pitchFamily="50" charset="0"/>
              <a:ea typeface="+mj-ea"/>
              <a:cs typeface="+mj-cs"/>
            </a:endParaRPr>
          </a:p>
        </p:txBody>
      </p:sp>
      <p:grpSp>
        <p:nvGrpSpPr>
          <p:cNvPr id="19" name="Csoportba foglalás 18"/>
          <p:cNvGrpSpPr/>
          <p:nvPr/>
        </p:nvGrpSpPr>
        <p:grpSpPr>
          <a:xfrm>
            <a:off x="8658621" y="3345758"/>
            <a:ext cx="1377345" cy="3179586"/>
            <a:chOff x="8289388" y="3345758"/>
            <a:chExt cx="1161321" cy="3179586"/>
          </a:xfrm>
        </p:grpSpPr>
        <p:sp>
          <p:nvSpPr>
            <p:cNvPr id="20" name="Téglalap 19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Ellipszis 20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2" name="Ellipszis 21">
              <a:hlinkClick r:id="rId5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23" name="Ellipszis 22">
              <a:hlinkClick r:id="rId6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25" name="Ellipszis 24">
              <a:hlinkClick r:id="rId7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26" name="Ellipszis 25">
              <a:hlinkClick r:id="rId8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27" name="Ellipszis 26">
              <a:hlinkClick r:id="rId9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28" name="Ellipszis 27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29" name="Egyenes összekötő 28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zis 29">
              <a:hlinkClick r:id="rId10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31" name="Ellipszis 30">
              <a:hlinkClick r:id="rId11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32" name="Ellipszis 31">
              <a:hlinkClick r:id="rId12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0225" y="274638"/>
            <a:ext cx="6122172" cy="1011222"/>
          </a:xfrm>
        </p:spPr>
        <p:txBody>
          <a:bodyPr>
            <a:noAutofit/>
          </a:bodyPr>
          <a:lstStyle/>
          <a:p>
            <a:pPr algn="l"/>
            <a:r>
              <a:rPr lang="hu-HU" sz="3200" b="1" dirty="0" smtClean="0">
                <a:solidFill>
                  <a:srgbClr val="0066FF"/>
                </a:solidFill>
                <a:latin typeface="OCR A Extended" pitchFamily="50" charset="0"/>
              </a:rPr>
              <a:t>Internetes</a:t>
            </a:r>
            <a:r>
              <a:rPr lang="hu-HU" sz="3200" b="1" dirty="0" smtClean="0">
                <a:latin typeface="OCR A Extended" pitchFamily="50" charset="0"/>
              </a:rPr>
              <a:t> csalások</a:t>
            </a:r>
            <a:endParaRPr lang="hu-HU" sz="3200" b="1" dirty="0">
              <a:latin typeface="OCR A Extended" pitchFamily="50" charset="0"/>
            </a:endParaRPr>
          </a:p>
        </p:txBody>
      </p:sp>
      <p:sp>
        <p:nvSpPr>
          <p:cNvPr id="3074" name="AutoShape 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8" name="AutoShape 6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0" name="AutoShape 8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2" name="AutoShape 10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4" name="AutoShape 1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6" name="AutoShape 1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4" name="Tartalom helye 23" descr="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577" y="1500174"/>
            <a:ext cx="7253128" cy="4705434"/>
          </a:xfrm>
        </p:spPr>
      </p:pic>
      <p:sp>
        <p:nvSpPr>
          <p:cNvPr id="40" name="Téglalap 39"/>
          <p:cNvSpPr/>
          <p:nvPr/>
        </p:nvSpPr>
        <p:spPr>
          <a:xfrm>
            <a:off x="915957" y="2071678"/>
            <a:ext cx="5857916" cy="32861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1" name="Kép 20" descr="images.jpgcccc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5957" y="2071678"/>
            <a:ext cx="5857916" cy="3278210"/>
          </a:xfrm>
          <a:prstGeom prst="rect">
            <a:avLst/>
          </a:prstGeom>
        </p:spPr>
      </p:pic>
      <p:grpSp>
        <p:nvGrpSpPr>
          <p:cNvPr id="26" name="Csoportba foglalás 25"/>
          <p:cNvGrpSpPr/>
          <p:nvPr/>
        </p:nvGrpSpPr>
        <p:grpSpPr>
          <a:xfrm>
            <a:off x="8658621" y="3345758"/>
            <a:ext cx="1377345" cy="3179586"/>
            <a:chOff x="8289388" y="3345758"/>
            <a:chExt cx="1161321" cy="3179586"/>
          </a:xfrm>
        </p:grpSpPr>
        <p:sp>
          <p:nvSpPr>
            <p:cNvPr id="27" name="Téglalap 26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8" name="Ellipszis 27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Ellipszis 28">
              <a:hlinkClick r:id="rId5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30" name="Ellipszis 29">
              <a:hlinkClick r:id="rId6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31" name="Ellipszis 30">
              <a:hlinkClick r:id="rId7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32" name="Ellipszis 31">
              <a:hlinkClick r:id="rId8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33" name="Ellipszis 32">
              <a:hlinkClick r:id="rId9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34" name="Ellipszis 33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35" name="Egyenes összekötő 34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zis 35">
              <a:hlinkClick r:id="rId10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37" name="Ellipszis 36">
              <a:hlinkClick r:id="rId11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38" name="Ellipszis 37">
              <a:hlinkClick r:id="rId12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0225" y="274638"/>
            <a:ext cx="5330084" cy="1011222"/>
          </a:xfrm>
        </p:spPr>
        <p:txBody>
          <a:bodyPr>
            <a:noAutofit/>
          </a:bodyPr>
          <a:lstStyle/>
          <a:p>
            <a:pPr algn="l"/>
            <a:r>
              <a:rPr lang="hu-HU" sz="3200" b="1" dirty="0" smtClean="0">
                <a:solidFill>
                  <a:srgbClr val="0066FF"/>
                </a:solidFill>
                <a:latin typeface="OCR A Extended" pitchFamily="50" charset="0"/>
              </a:rPr>
              <a:t>Internetes</a:t>
            </a:r>
            <a:r>
              <a:rPr lang="hu-HU" sz="3200" b="1" dirty="0" smtClean="0">
                <a:latin typeface="OCR A Extended" pitchFamily="50" charset="0"/>
              </a:rPr>
              <a:t> tartalmak</a:t>
            </a:r>
            <a:endParaRPr lang="hu-HU" sz="2400" b="1" i="1" dirty="0">
              <a:latin typeface="OCR A Extended" pitchFamily="50" charset="0"/>
            </a:endParaRPr>
          </a:p>
        </p:txBody>
      </p:sp>
      <p:sp>
        <p:nvSpPr>
          <p:cNvPr id="3074" name="AutoShape 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8" name="AutoShape 6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0" name="AutoShape 8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2" name="AutoShape 10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4" name="AutoShape 1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6" name="AutoShape 1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4" name="Tartalom helye 23" descr="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577" y="1500174"/>
            <a:ext cx="7253128" cy="4705434"/>
          </a:xfrm>
        </p:spPr>
      </p:pic>
      <p:sp>
        <p:nvSpPr>
          <p:cNvPr id="40" name="Téglalap 39"/>
          <p:cNvSpPr/>
          <p:nvPr/>
        </p:nvSpPr>
        <p:spPr>
          <a:xfrm>
            <a:off x="915957" y="2071678"/>
            <a:ext cx="5857916" cy="32861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7" name="Picture 3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5507" y="2054016"/>
            <a:ext cx="5857200" cy="33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Csoportba foglalás 25"/>
          <p:cNvGrpSpPr/>
          <p:nvPr/>
        </p:nvGrpSpPr>
        <p:grpSpPr>
          <a:xfrm>
            <a:off x="8658621" y="3345758"/>
            <a:ext cx="1377345" cy="3179586"/>
            <a:chOff x="8289388" y="3345758"/>
            <a:chExt cx="1161321" cy="3179586"/>
          </a:xfrm>
        </p:grpSpPr>
        <p:sp>
          <p:nvSpPr>
            <p:cNvPr id="27" name="Téglalap 26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8" name="Ellipszis 27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Ellipszis 28">
              <a:hlinkClick r:id="rId5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30" name="Ellipszis 29">
              <a:hlinkClick r:id="rId6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31" name="Ellipszis 30">
              <a:hlinkClick r:id="rId7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32" name="Ellipszis 31">
              <a:hlinkClick r:id="rId8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33" name="Ellipszis 32">
              <a:hlinkClick r:id="rId9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34" name="Ellipszis 33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35" name="Egyenes összekötő 34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zis 35">
              <a:hlinkClick r:id="rId10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37" name="Ellipszis 36">
              <a:hlinkClick r:id="rId11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38" name="Ellipszis 37">
              <a:hlinkClick r:id="rId12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0225" y="274638"/>
            <a:ext cx="4110508" cy="1011222"/>
          </a:xfrm>
        </p:spPr>
        <p:txBody>
          <a:bodyPr>
            <a:noAutofit/>
          </a:bodyPr>
          <a:lstStyle/>
          <a:p>
            <a:pPr algn="l"/>
            <a:r>
              <a:rPr lang="hu-HU" sz="3200" b="1" dirty="0" smtClean="0">
                <a:latin typeface="OCR A Extended" pitchFamily="50" charset="0"/>
                <a:ea typeface="MS Gothic" pitchFamily="49" charset="-128"/>
                <a:cs typeface="Courier New" pitchFamily="49" charset="0"/>
              </a:rPr>
              <a:t>Szerzői jog</a:t>
            </a:r>
            <a:endParaRPr lang="hu-HU" sz="2400" b="1" i="1" dirty="0">
              <a:latin typeface="OCR A Extended" pitchFamily="50" charset="0"/>
              <a:ea typeface="MS Gothic" pitchFamily="49" charset="-128"/>
              <a:cs typeface="Courier New" pitchFamily="49" charset="0"/>
            </a:endParaRPr>
          </a:p>
        </p:txBody>
      </p:sp>
      <p:sp>
        <p:nvSpPr>
          <p:cNvPr id="3074" name="AutoShape 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8" name="AutoShape 6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0" name="AutoShape 8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2" name="AutoShape 10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4" name="AutoShape 1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6" name="AutoShape 1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4" name="Tartalom helye 23" descr="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577" y="1500174"/>
            <a:ext cx="7253128" cy="4705434"/>
          </a:xfrm>
        </p:spPr>
      </p:pic>
      <p:sp>
        <p:nvSpPr>
          <p:cNvPr id="40" name="Téglalap 39"/>
          <p:cNvSpPr/>
          <p:nvPr/>
        </p:nvSpPr>
        <p:spPr>
          <a:xfrm>
            <a:off x="915957" y="2071678"/>
            <a:ext cx="5857916" cy="32861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23" name="Kép 22" descr="jogtiszta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5956" y="2071678"/>
            <a:ext cx="5857917" cy="3286148"/>
          </a:xfrm>
          <a:prstGeom prst="rect">
            <a:avLst/>
          </a:prstGeom>
        </p:spPr>
      </p:pic>
      <p:grpSp>
        <p:nvGrpSpPr>
          <p:cNvPr id="26" name="Csoportba foglalás 25"/>
          <p:cNvGrpSpPr/>
          <p:nvPr/>
        </p:nvGrpSpPr>
        <p:grpSpPr>
          <a:xfrm>
            <a:off x="8658621" y="3345758"/>
            <a:ext cx="1377345" cy="3179586"/>
            <a:chOff x="8289388" y="3345758"/>
            <a:chExt cx="1161321" cy="3179586"/>
          </a:xfrm>
        </p:grpSpPr>
        <p:sp>
          <p:nvSpPr>
            <p:cNvPr id="27" name="Téglalap 26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8" name="Ellipszis 27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Ellipszis 28">
              <a:hlinkClick r:id="rId5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30" name="Ellipszis 29">
              <a:hlinkClick r:id="rId6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31" name="Ellipszis 30">
              <a:hlinkClick r:id="rId7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32" name="Ellipszis 31">
              <a:hlinkClick r:id="rId8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33" name="Ellipszis 32">
              <a:hlinkClick r:id="rId9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34" name="Ellipszis 33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35" name="Egyenes összekötő 34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zis 35">
              <a:hlinkClick r:id="rId10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37" name="Ellipszis 36">
              <a:hlinkClick r:id="rId11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38" name="Ellipszis 37">
              <a:hlinkClick r:id="rId12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0225" y="274638"/>
            <a:ext cx="4898036" cy="706090"/>
          </a:xfrm>
        </p:spPr>
        <p:txBody>
          <a:bodyPr>
            <a:noAutofit/>
          </a:bodyPr>
          <a:lstStyle/>
          <a:p>
            <a:pPr algn="l"/>
            <a:r>
              <a:rPr lang="hu-HU" sz="3200" b="1" dirty="0" smtClean="0">
                <a:latin typeface="OCR A Extended" pitchFamily="50" charset="0"/>
                <a:ea typeface="MS Gothic" pitchFamily="49" charset="-128"/>
                <a:cs typeface="Courier New" pitchFamily="49" charset="0"/>
              </a:rPr>
              <a:t>Személyes adatok</a:t>
            </a:r>
            <a:endParaRPr lang="hu-HU" sz="2400" b="1" i="1" dirty="0">
              <a:latin typeface="OCR A Extended" pitchFamily="50" charset="0"/>
              <a:ea typeface="MS Gothic" pitchFamily="49" charset="-128"/>
              <a:cs typeface="Courier New" pitchFamily="49" charset="0"/>
            </a:endParaRPr>
          </a:p>
        </p:txBody>
      </p:sp>
      <p:sp>
        <p:nvSpPr>
          <p:cNvPr id="3074" name="AutoShape 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6" name="AutoShape 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78" name="AutoShape 6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0" name="AutoShape 8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2" name="AutoShape 10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4" name="AutoShape 12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86" name="AutoShape 14" descr="data:image/jpeg;base64,/9j/4AAQSkZJRgABAQAAAQABAAD/2wCEAAkGBhQSERQUExQVFRUWFBcVGBUVFxgYFRcXGBcVFBcWFhgXHCYeGBkjGhUUHy8gJCcpLCwsFR4xNTAqNSYrLikBCQoKDgwOGg8PGiwkHyQsLCwsMjQtLCwsLC0sLCwsKSksKiksLSwsLCwsLCwsLCwsLCksLCwsLCwsLCwsLCwtLP/AABEIALoBDwMBIgACEQEDEQH/xAAcAAACAgMBAQAAAAAAAAAAAAAFBgMEAQIHAAj/xABFEAACAQIDBAcEBwcDAwQDAAABAgMAEQQSIQUxQVEGEyJhcYGRMkJSoQcUI2KxwfAzQ3KCktHhU6LxFTSyJGOTwhZzs//EABoBAAMBAQEBAAAAAAAAAAAAAAIDBAUBAAb/xAAyEQABAwEFBQgCAgMBAAAAAAABAAIRAxIhMUHwBFFhcZETIjKBobHB0eHxFCMzQlIF/9oADAMBAAIRAxEAPwBU+l/BhsVFi0AyYvDxzafHbK3noKRojwO6ujyp9b2GnF8FNlPE9VLqPIOLUhSYPiK3WNIEbrteSjNQHFQZSp/Woq4qZrEb/wBaVpCtxlbyPKpYYyp186a27khJnmpIcP2vK9bRxb29KI4eC6m3K4rb6puHKm2YSBUvWux4daJ7ThutY2ZhbGiOLw91prfBChqn+0FJ8uBa2axy3te2l+V+db4XC0eeeXqeozHqs/WZOGe2XN420rEeBstJa2+9W1KsNQKeGhmJWmLGYewoO+HJNceEdE3StYOo+rSBkkOILqUcEdWE94Mu8seB/RoFauvDaoo4SzWVSx4KASSeAAG+l2YTrUqriW3Ly3+NVyKOnoy664iSPD7jlkJMtjx6qMM4/mCjvqzgtmYc/soMXjGBt2R1UZ8kDt8xSyZvTmiAli1SQYZnOVFZm5KCT6CnRsFMnZGGwGEB3HENE728MQ7k+S1rJtOQ3Eu1sgGmXDLPl8AqJHH86Gd2uiJBMP0Kxri4w0qjnIOrHrJYVIOhzj9piMJERvV8QjMPFYs5qVzgSbySY2dviCxxg/1tIa8m0MGui4EvyabEOfVY1QV2Dr8lctBRjZGCQXfGtIeK4fDuf90zRj5GiGzsNhnNsLs/E4s/FK5yg96YdRYeL1VbpWy26uDCQkbiuHR2/qmzmqe0OlmKm0eeVh8JdgnkgOUeQr0b9dFy1OCa5frkalXmwmzE4xwlUlI55YM8zeBNA5MRs+IkscRjnvvY9RCe/e0h/wBtLF6wa8BrD8+q6mOXpzOFKYdY8Ih0Iwy5HI+9KbyH+qgjzMxuzFjzJuagFSLXlxTx1bhqmhq1EaMISiWHNFsKaDYdqK4VqaEhyPYQ0awhoDgwaeuiOyGDCZwoiW9zKOwdLaA7zXnvDGyVNZtGArGz9nh47q15M1ggHDnejKYOLDj7Xtv8A3DxNUZ+kMcQK4YWvvk94/w8hQd8aWNzSQH1Mbh6/hC4tp4CT6LnX0YY8GeTCSGyYuJoe7PvjPjmA9aDy4Uo7Iw1VipB5g2IoTgsWY3V1uCrBgRbQg3B3U6dM2VpYsWg+zxcYlIG5ZfZmXycE/zCmsNl/P3H49k6q2RdlrXNL8mzgdQLHurMeFzaHeNx/I0TweVhoauHZ2bUb6pLAbwoxXLbnKjs7D29aJLgtasYbBE8Nfxoxg9mFgNK5gFwvJMhDMJg7Grr4S43Uw4Ho4zHQE+AphwfQsn2rL46n0FJftDKeJRNovqGQFziHYZY7qL4booz6BSfAV0zCdGok3jMe/d6CiccQUWUADuFqhf/AOgB4ArW7GTe4rluI+jF2jZjZcqk2J1NhfcK5xtXZHVsRavpqRLgjmCK5TtfZSREyyan3VsD52OhPjoN5voKPZ9qNQG35IqtLs4AwXOcJ0YL2MmYAi6xoLysPisdET77acgalnxMUAKLJ1Y4x4Q5pG//AGYlvSyXXuq7tfFySXHsqTfKL6n4nJ1du8+VqX5cFVPZl2KV2wGCrNtVUP2OHiT70g6+S++95boD4IDVXG7ZxEotJNIw3ZcxCf0Ds/KrbYKomw4FH2S9/IQoYethhquyG1U5pRzrhACY17nLViB31C8h8K1ecVEZKUXJ7WLY1t1B5W8SB+NQ3q1Hi2O9VfvZQT5nf86BNiFEYfvL8/7V7qfvL6/3q0tjviQeDOD5XYj1FbZYOPWDwdW+WQX+VFYcuWgqTRkb+O7kfA1tGt91EsNLhxcEyZT8SA2PBhZt/lUzbMY6xOrqdxVXPfrZTl/mtXoAxK5JyCoRYc+FW4oQN5qN8DIDbMp8HA+TWqSHZkpNhGWv8Pa/8b0YLQgIcUSkw5iIDoykgEB1Kkg7jZuB50X2JgpcQ4SFCxPIfjyo2vRmaYLitrz9SgQKocDr3VdyogHedTz41pj/AKQljQwbPj+rxbi++aTvZuHgKDtXG5v4QGmM0xwbPw2zxfFOJp+EKHsqfvkfhVPaPSuTEsL+yPZRdEHcAKRExZJuTc0W2TtdoZFkS2ZTcXFxfwohT/2N5S3bhcEdXFG+tTri6C4naplkZ2tmZixtoLk3OleGLpwU5YkCLD94+dOnR5frODlwhILxk4iDfe4H2sY8UGYDmlIsE4o7sXarRSJIhsyMGB7xQQHC7FOfaCsYbDWOh1pl2PAXIB9RWu1MKjZcRELRS62H7uTe8Z5W3jmpHfV/YGjCqGGWyFn1L3QU97L6DmwL2X5n5Ux4Po3FHwzHv3egq5s6XNEh5qPwsasV87V2mq4kErapbPTaAQFhIwosAAO7StqxWalVS9XqxWa8vL1c76VYXNI1+BI+ddEpR6TQdptKs2N1l6k2pstXP12UHaxsO+gW08MsbEcuNMO0431tpSftPAMxOZq3GvOSyeyGZhDsZj4xxNCMRtEH2T6irs2yx3mqrYDkvrXSXlPY2k3ih0jM3vD1qJsK1Omx9lCfDNh48Kz4ppAyzA2VIwBdSNwG/U8+6tn6DQx6T45A/FIY3mA7i11W/gTSbMmCDOuaqFUAXEJKXBHjWfq4HBj5U4HoGH/7bFRzN/psGhkPcofsse4NfuoLiNjSxsVcMrA2IYWIPeDTWUQ7DXkvGsN6E5rblt41qZjz9KK/VW51jqT3U7+OVztmoSResZaKmEfCK3h2eXNljZieCi5+VcNCEXbBB7Vso9afMJ9GbhesxbLg4t95T9oR9yJbsT6VcwfSTZmz3U4XD/WJFIvNiuNt/Vx7l8Tc1ORPgv5YdcEdvfchewuheMmjE08xwuGH76d2UEfcS93PhRd+neGwK5Nnq00u44vEXOvOKI6L4nWl3pVt+TaGIeZ2axPZjzFljHwrfhQuPY0jeyrnwUn8KE0HES/prH2Xu1bkreK6T4iZy8srOTvznMP6Tp8qzHj1b24x4och9NV+VYi6K4k7oZf/AI3/ALVbHRSZf2mWMf8AuSRp8i166GgXLhcFqqA6o2buIs3prfyNbRz1ImHihIJcSMDcLHe1xrq7gf7QfEVVOKNyQtvDd8qMNSiZwRCOY1OrmhP1tuXyrP1hjzrtyGCgiRJ8R+VW4IxzodDAT/zV/DYJjxHqKU2/JNfAxKaOj+1uqujduJ7B0Jte25lPusOB/EGmnZuFXMDFKrLychHHcQxsf5SaSMFs886YdmwBSNacGHEXLPqPbhiu49GpLwAXBym2nr+dFKVug090Ze4H8vzFNNfO7S2zVcFsbO61TBXq9Wa9SE9er1erFeXlmg23cGWFwL0YJqtiDyNjzplNxa6Ql1ACIK5ttPD79KWMbh+6uvTbOz6Msb+IKt6i1UZuiUJ/dHyf+4NbFHa2N8SyK2zvPh+Vx18FfhRHZnRMyDrJCIoR7UjbvBBvdu4V0d9gLHrHhgTze7/LQfKg21dh4mY3cObbhYhQOQA0FaDdrY+5sDiYnyGuSzH0nsxk8AD6n66pX2jtQBDBhgY4feP7yU85COHJRoKE7U2O0L5Hy3sG0YMLEXGopnk6Hy8VA/iZV/8AIiq8nRP45oV8ZAx9EvVVOrRb4SOOZKQTVPiB9gEoNFaikWMXEqIsQwDgWinO9eSSne0ffvXw0om+xMIntzs/dFGfxcrUD4zBxfs8MZDwaaTT+iMD/wAqY54f4WmeUe8J1N0YkdZ9pQjA9FmedoZCYnCnKCpbO+mVBl+K+jbqOx9BOpHaiRiPamxMnVYcHki3V5B37jyqzs76RmRlEiIqKVt1ChWVVN8tzfMp3WJ8xQfpJseLrM8mNZg4zoWSRiUO7XUHkdd4NTONYvsv7o4SZ6YeZWgyxZlt/p7omNr4XC3LTrI3+nhII4o/DrWTOR3gVnA/SK08vVCdMDFlY9bYyPcDQF2JOvdako7GifSGUO/BHBQt3KTdSe64vQeVMpIK2INiDvB5Gi/h0nTmeI+Ij0T21HeWs5RjEdNMUSb4mZvFz/eoG6Z4vhNJ/UaElzyHpUZkPOmmgzcOiMTv9UWPSvGn9/KPBiPzrB2rjH34ib/5X/I0Pw6EneaZdlbDz0h1NoyRF0IFN1re3K7fxOzfiarE2940643o3lXdSltHCZSaXAyXmuDlAMUBzNbfXe6qLVjNQElNsBEBju6txj+6huavZ6G0V3swrMKeHqKIYc94oIs9TxYgkgDUngN9A14CS6mSmnBOCwFxqQPWjUq9VKY75iDoQN4OoNvOoU2LGAY1FpsP1byPcnOSR1q23AIzIBp7rc6J4xAHeTirSJfvEht6K49KNtQuNyiqU2t5p+6Bzdq3danquS9DttiNxc10zD7UVxcGsjbqZ7SVo7HUFiFdr1aK9bXrPhXSs16sE1qXr0L0rY1SxzWH6tVk1XxLZRe/9qNmKXUNyBYjaLqeyM1vdvY+Ktw8D6VtF0pUHK/rbXzA/EelRY7aabnQW7jlPkd1LeLlgnusEytIP3chyN/K2oatRlJhH9gjisp1SoT/AFGU7HFI4upBvQzG4YHcbeNczixG1MPidIjJHezRqLEDmSTv3am1P+ExbugLDxU7x3UQo2O80yEquTc14vQzH4YjfQPFRU0TvyP8rUGxsa8eyflWjRec1j1aYyS3iIRQ+eCjmLwxHC45jUULmStNjpSQSChMsdWsFj0KdROCYibqw1eJjvZOanivHuIvWJFNVZEHL0prmhwgq2lUhe2n0fkiGcWkiPsypqh7ifdb7psa90si7cLsLSSYeN5L783aXMe9lVG/mr2Gx0sRJileMnflYrfxynWh+MLuxZyWY6liSSTzJOppYY60CcleyoEOZaiIqy61CwoyFS0qxgd4roPRydQBeubxPajOB2qV51LUZK88SF0fa2KTJXM9uuCTV7E7bYjjQDGSM3CkCmQvUm2UPkNR3qUwHlWDAe71oS0qsOC0vWM1bdT95fWvdWPiFKLUVoIp0b6H4jHCYwhbQJ1j5mA7Ovs33nQ+lFOh+BVHbEMLrh16zXc0l7RJ5vY+CtQDC4t0uEZlzCxyki45G28d1M21wYIYsIPb0mn59Yy9iM/wIdR8TtyqdjCTAz0Umo4wrfRrHZsUAxP2uaNjzMgK3P8AMwPlVvbWLfr5ox7PXM1u8k/kaDbGwriRHG9WDDxBuPwp62bsjrZWlcC7sWIG65N7Duq40bBtvwhZNSs0CyLyhuw9hzykZAR310Ho5tHqGGHxSGN/dl91vHh57qMbEw6oAAAKI7R2ck6FXHAgHiPA1kbTtTXuskQPVXbNRcG25v3KUzW0PkeB86lMv6/tSKNpzbPbq5gZcOTo3vJ4eHL0p02djo5Iw8TBkPvA39eN/Goa1A04OIOeSto1xUkYEZZqygPGvMn6/W6oMXtKOMXdgPx103UFl6W5hJ1am8ZGYH2ih0LLwuDbnvpLWOdgnlzQjU+KVBd2CjmSBSptvpukbmPqySDYljlvwOXv8aH7U2JNiJBLExZWAILbhzBHDW+npRMdFY5FV5hnZQFYcLjc3jaw8qtp0qTAC8/hQ1ajyS1o/KVMZs+XGXbDuZVv2opBkZO8cD4gnyqzs/6OBo2IbNbcF0Ze4sN9O0caoAFAAG61bvjFOj6cmH586cdoeLm4eqRYbmY9lBh2EahbXVRYcwO47xXsRGChZQHXiQLOvp+NVscCup3Hcw9k0N/6iUa6nK3+00LaRd3gkvrWe65YxMStuIPjofXd+FBsbGy6WJHwtvo3iIhiAWj7EwF2QbmHFlH5UvvtFk7LadxF0Pkd3lY1fRk3DooarRic80OaVb9klD8J3VTxRX31y/eXdRXEGGT2x1Z4MLtH6jtL53odi9myxDMtpIzuIIZT4EaeXyrRY8Z3HWaT2Ryv1uQybDcVsw7jr6UPkccvxq8ZEJ0Jjb5VHiGP7xQw+Jd9VBxGKY2mENdhyFQM/cKuSYINrG1+476Hzoy6EEUwEFUNprR35gVE1vCsM9RM1eKoa1ZaJuDXqF2cc62LVjryKWU5shQtM3M+tQM551cMqnePStDCp3H1pTgmh0YhUjWtqtPhj/xUDJSHNTg4FR2rBFbla1IpJCZKbuiWylTNi5ReOEjIp3STHVE7wLZm7h31vFEZHZ3OZmYsSd5JNyT5mrG0dqddkRE6uGMWjjBva+9mPvOx1J8OVb4UVfRpWBai/wBtZrE2quTcEX2bABamzZkgFKuDei2GxVqnrtLllB0OlPGDxu6i3162nrSfsrFb2O5Rfz4Cpl2nfW9Yr9mtOWrS2osbzR/aCrKpVhcHnSvs3Z8mFeXqmOR8ml913VCfRjr3VfG0e+rmypsxbwB9GWu2TTYWnBEKgqVA4YpZ6P4WabMHv7Js76lhxVr6kjnTfszY6RMHPaYrlJPL2SPSqMGIyykd5/5oi2K0HO2o8zrS60k3XAp1GrdecETz5NOH5VlWVtQeGo4+NUlnzxkD2l1B5j/FDxjSDcbxvH5ipRSJ5ql1azG5TY5ih8d3Jh3UKlxe+2o4rxFHfrqSRnOAV335HQEm2o4aj50N2nsgMq9SbPqdTq44ZfdYeGvdVNJwFzxHspK1MnvMM+6pYfbGUEEZ4j7SneO8cjVbaWCKgPF9rE262pH3bcCOVCcXnViCCkg3g6A1Y2Ftxo2axVbC7RubB7fB9/W4tWh2RaLbP3reoWvDu5U/Wt3RVoMcyEMhJsb295T3UT2hEuKhaeHWRR9rDbfzccu8c6gxexVxF5cIxzDVoz+0XxHvL3ih+B2o+FmOdckg0NxoRcXB8d3nTIFTvM8Qyz5H7XgHU+6/wnP5HHgg2bU5DY8Ub8q0gx7IxyMYnO9fcbuIOjDxpi6W7Oj7Eyi0courDeje8h8DupXxMZA7Qzp8Q3irabm1GzvXLNh1k5K5PjIZdMRH1TcJYxdPNN4/lP8ALVLGbEmiXPEwli4MpzL4dx7jY91VbsB2DnX4TvHdWMFjmjbNA5jfcVO4jkynQjuNx3UVkt8J8svseqqbfjr7VN50Y9oGNudZd3UagSL8/wBetGmkhxXYlRYJjop3QyHkD+7Y/wBP8NAcVs6SF2VSbqSGQ7wRwI5+ldDwbjcdYFUBmagbDRyew2U8jVHE4B03i45jWrT4pGNpVytzH6v+Nbr1ii8bCReR/KjtEa+UwNQUmtCaLvNC5tIpjbnw/XjUE+xWtdCHHdv/ALGvWxmmBDSa1JreSMqbEEHkaiNCUYC2EpHGtvrPMXqE1qTSiUVkKchTuNq0bDnhrURryuRuNKJC7BGBXQejeyoJVmM04hKR5kBF87a9n8PWqsJofG1X8LWiGkEkn8LBrYYIrFJYVZixFB2xFzVzZy55FT4mAPcOJ8hege0RJUXZlNMuI6uBF4v2z4cPy9KrpjKobZxuaZhwXs25W3j+rNUMU9S06Xdk53r1Uw6BlcjS42jfR/FbzzeNPVrn5LSc0+lMmxZ8kURJ0LSz25CNLD55qRtVMWNc0zZXS+dbvlbYrHESm5vZhY/d3jysaIyYuzhswysQo5hgo0P640sSydZH2Ls6AE6a5TqbAXvlJ38m7qsYWcu+XXLJGCT8JG5zyAJFzyJpbqIgcMUbHm/jhrW9NUO1MsgawC3sy8BwPka02tHkfQ6EZkbmp3UGwmIZxYj7RTkZeZGnrR0Q3H1abssNYmJ3E65CeRqJ7BTdPXlvWjSJqsjpz3azVSLGkJmG/MbrzsBf8awmPRFJB+zJu0bAsqnmpXtL5DzqptCF0Cq3ZkUt57qpJiL6jfxXnTW0w4TrW4oHhzTdrWYTMJIJ1CtIkqncJCQ6/wAEthfwNCtqdA85tFICRqA91kHy7Y7xS5i4sl2TVD7SfD/ip9n9KJYMuVy8V+0jjNk13qDrp4imjZ6jO9Rd5HX73oG16bzZrN8xr9KnioZ8KwMl1sbLMh3HkSNx7jVxulyOAuOhWZf9aPsyeJtoTTAemGExaGPEJZX7PWjdv0Zr6i3Mk21oXtD6NJUUth5FmS5upIGlhaxJtff8q6KzDA2gWXZHDock/sCL6JtDr1GaL4PZ0OIwDJhpQ6iQMBN2ctwRkJ3a0rbQ6MYiDtZGy8vaU+DDT50T2XsGbD4HHAxujFY2VWHFW1tz05Ut7K6YYiL2JGQ3IyNqjW3izacfGu0O0Bf2TgROfIHEfSKpTY4NtCDGXPj9qjLArHs3jk5cD5VQxacJVseDj+9Ov/5Fg8VZMbB1Eh3TQ+ye8ry9aj2j0KmVM8JXFwH3ksXA71qobQAYqCyeOHkcOqU2m5vhvGsQlHZuFd5o4yQ6SOqZjvAYgXPMC9bdJPtsRJJFmTKRHZr3+zUIMx4tZRffUmJ2PLCcyB0O/K4I9L6/rfRafHf9Rh6gt1OID9YYzZVnky5M6nhKRoV97eNa690ODxhhy5hV0yCIzSZJi/dmTzH6/Co/qfvQv5X/AF6GrOLSWElJkLAaG4sR/ED+dVRhVbtQvY8v1qKdN134TQFq+O92ZPO36+VeTDe9BJbuv+P+RWGxpHZmS452/QPlWhwCt2onseV935igOtyYApX2kR2Z4wRzt+vxrQ4GKTWNrHkf86iozj5I9JFuOf8AncawIIpPYbI3Ld8v7UBMLtkLC9HZ2vkieS3+mpbTy3UOkjINiCCN4O+u4/RD0lgwuGkixMipJ1hbOb9pLCwva9wQdDzpB6dbbweLxszxDKpOjWy5iAAW5annUjdoc6o5hbcM0dmBMpINYopPsc70IPyP9qHSwMpsQR402ZwXExQ1daWwtVOE2F60aa5rWWG5loq6klH+iYBnLHciFvwU/JjSwj6UxdGHtFiW5R29UkP/ANRSdo/xnWK8xnfBVR8SWYk7yST4nWrMMlCY5KuxyU2FDVYr2rEKBckgADeSdwpix0wjSex0jRMIhG4sTnlPqr6/eFDdlL1CPiWAunYiB4ysNGHPIDm8ctRbdfqhHhuMYzyd8rgEjvyrlXyNRP8A7KgaMv2fgeabTp2KZcdZD5PkqmG2j1citrbiOakZWHmCauTRkZVGpVygtvIb2beIK+tABMesFhmNxZdTmN91hqb0aklLgArlZor5d1ijvHax1GiKPKm1BDgdaxXqdKWEHWrkaxOKKYgX0Z40Yjk+UE+uvrVqbFE9okkH2uYPOl3pHNlxBt7oS3kiWojh8ZcBhuI1FSOp9xruCdTMOc3iU14TGpiY+qxBsyC6Sjfbd2uYGlC9r7Cki7W/k66qw8efdQyLE9Ww17J9k8uYPdvFGsNtx4fZs0be42qnmp5Hv4jztCWOpulmG7WC1BZeO91VCLCSPE0yr2VbK3eeVqB4qC13j/mWm+fZ0eLQvhGKSDVoCd9vh50F2Xs1p5xFcRyXIbNu036eW6qKNcAEnLEbhx+1PW2WYhLLC92j0PvJTT0S6U2V80gTq03HVmA06vIdJByFwRwNtKF9JdhmCZ1RgXTfbcbgGgDWkNx2JBvHOqnsZtFPglUnOougrsmx9qx4uKY4ObLLlUZWzZI2BsCFYaA2tYXFLm0NtwI5ix6QySgC4GHZWPg7FN/nQnoNITh9oW7Egg394Jsak2FtsbQikg2hFnEKZvrAsHjUmwa51YX4a1lfxxTe/GARutXgZ5rUD7bRvPRZXpXstSRLhHTUBdetFtTms2mmmhvvors/bsBYPBtBkWxtE8ICDT/2rDTw8aSOk/ROXBgMbYjCv7Ey62HANyNAExMkRjlw7AdXqCoGa9y12+MgnjqAAKrGzU6jZY438ZHqDCG0Qbx8ey7yuIw+NjaOSaB2YWDI4vm4HI1u14b91JWN+jLEK5vGs6C9ijZSeQOt18r7q5wu0hKxJYpITmuDa7c+8/OuldFfpLCkLi2MbWsZbZopLDQst7rId1xv5Uh2z1tmBNIzw+o+EUtqHvjzVZ9i4wKExeFkxCDQSKP/AFCD+IXEg7m9RVLa30dxNFI+FSYy3Upe6SIPfDxEDMSeK3/u8GRcYM+zsd1cnGPMxjJ10CtZl8qo4rbc+FsmKx6xyZtR1btddLWLJY8f70htepPduO68ekH0TA0DHDy91yOPZuI61YZIi2dggJFhcm3aLaAd5tVSTYl3YRHtqSCBrYgkGxGttN+orr8v0qxwr2w+KOmoiSMeIALH1tvrZfpDWSMz4OGBwurqUyyxae+q7wde2LjTyqn+TWF9j1u9QugNOa5ns3opj5B28Oer4ySFY0tzzOQrVam+jyAmzY7DRPa+RC0pta+5AeHI034v6SC0DYjE7PheMOIiRIGYsRmHZYXy2vr3UOw3TXZcmo2bFm7mysPlcUPa1zfZjlB9z8I4CF7P6FRtIEj2gkhYnLH1M2+xIAazHTv4CoMR9HskozRdViB8WHkDkeIFnHmKaV6XbNCjLs2Uv2iVjJbKq27Qa/eeW6oNmdPti9oJhZImYgkghWut7FXDab+B140o1K2IB6D4hdgLmeI2JNCTkJFiRlbTUbxyJ9N9SPMyQrJMEszsmQMOsuoBzGM7l1tmvvFdoxfS7Zk0ZaWKRimW17Gcg8QwbMwA33PGo8Ds/YuKjvEmc3sY2fq3B37pWUehof5Rxe0rtlcakl4VqjVXzVNGbC9fTysgtgKdpKZei7Xw+LH3AfSOf/FKIemnoHODLJGbWkjI17iL/wCwufKk7R/jOs11jO8EKiajOw9nGeTKDlABZmPsqo1ZmPAAXPoONDsDsuSSbqUUmTMVy8iDrfkBrc04MquThMMVWIdvEz3JQKpuQGOvVKTpxZvKhrVrNzcfYb/repOytXn98NYKSfHqMuJsfq2GHV4ZW/ey8CRx1Gdv4QKV8djlkkeRAyhjmszZjcjtEmwvdrnzrHSPanXypDCD1Uf2cSDUm51Ygb3Y6nyHCrK4lcHbKqyTbmZtUjNvZSx1cXF24cOdLpNsCYvOA4cfcneUVRtoRlrQG4KCLY5F3lbqwq58unWlbgXCk6akam3deo4Nr5sQpAyqBkVd9l7zxNyWJ5k0Hxc5JuSSSbkneT31HBJr5VTYm9yKO7cnLpcbvFJ/qRLr95Psz/4g+dQbHxuhQ+I/OrmHVcXhADmLQsXsgu5QgLIFBIuQQjeGaleLEFWBG8GkUu8w0ziND0QVGQ61v0U2icbm9k/I86s4PGZSY31B+Y4EHgw/XeHGIDKCONbwzhhkbf7p5d1TPYrKRuRwwyIRLC2qH2l0Pgw90/LvIo3iUG0Ievh7GLiH2ijQuB7w7/8AjlShDi3B7LFJV4g2uP7UV2V0oKSCUIvWL7VuwxHG+XQ+YNSVGO8TcRqDwKqbGBwQmSUuSTpIN9+PjQ/F4YSar2ZB+vSn/bWwYcbF9cw7dWf3i2JytxvbUeNqVpNjSMCRZivvRnN/UBqvmBTqO0tPDeNyTUoSr/QGQyRY5GFn+qtr3c6RcQTqkul9zDca6L0DjzHFowsxwsg8b21Fc8mkykxyi4vo1NokGrU8vbJAQWtb5o10V6avgS0WIUz4WQZSp1tfjY91e6Z9EhhwuMwLdZhZtQN+Q78p+ffpS9IDHoe3GfUf4+VPv0YyLLHPgmYGKZS0YPuyD4eXO33aGuOx/uZ57iPsJ9M2+6VzY9XNu7L/AI/3/GtBi3i7MgzL6+h4+Bq1tXZo62SP2JY3KsO9Tb9GqYxpXsTLcc/1v8d9VTIuXYVmC6kSYdypHAG3/Hga6J0W6ax7RH1LaaKbKSszEKVyi/tHj+PfXMJMCV7cLXHcdf8APhWY9oJJ2ZRY892v4rU9akKo45HMIxcnXpN0IlwDLLGTiMGxBDKe0F4i+oBtuOo7qWcLtAZw8LtDIpJBU2IOl+43sAedtae/oux8yscJKrTYSYEagnqyeP8ACe7xqnt76K5jPIAgVA3ZlZ0QFd4N2IvUra4a406pE7944jfvXbF0tQpMfHMR1ypFJf8AaDTDyd0gGsLH4gMm/wBnfQzbeERcXnSEYZ1ZZFh9pLCxBGtnQkb1Njc60bw/Qgw/t8fhQg5M0jj+gH8TR+WTYrYdIGxDTAXJCg5g3xRXsY9eWh4g0Jqtae7JHAHWskwA5rnm3OkOIlneaVE7dr9UuVRYAaDXlx9aGdTDN7PZblu+W4+VdGxOE2bh4etRMXiox7RDoDH3SDLmA+8dO/hQePb2x3N12fduUk7gnyWwJroqXd1pjy+12EL2J0WkOHxMwxMadQmZYmuWl0N1UX05aXvegy7aVlyyAgct4vpw38B6U6TdN44h9lszDso+KSVz6Mf71PN0tjOHjxEmzMCqSO0as8Yclk9oWzZhbvAoLbplw5XhFC5+tbyPwqOM8a3wiB5ACyoNTmYXUWBIuADe9rbuNbsws6JKwGpj6KbMn+tQ5Y3zNZwCtlaE3DvmO5Ctxm3anXSqvRros+LLuWEMEYvJO47C93ex5CmrD4hsSDhMBmTDqoE2JlNmdBxkb3I99ox8zU9atcWjz3DW5ds5o7tzBMr9RggCcSC0+KG7LZWeze5HYhzrrn8qU9u7Zjjj+q4Ukxg3ll3GdxuPcgN7Dz30y4TbmGmjfZsTkL1eUTm+aVluxso1Ha3JrcFuOWkHG7Bli6wsBaPJc5h2g9wjJxdTbePO1TbKBMVMsJz3E+wGXPAKom8Z+m8fnNQ4DHNFKJEtmXdcAjUEHQ9xPrRmPEjFh0McayqmaMxgLmyjMYyF0N1uRxutuNLcjWFTbMxhikR13qwYeIN60Hsm8YpIF3BQ4g1rh218qvdJsOI55AnsEh0/gcCRP9rChuGbfRtdaAKOzDUa2RtQxSABitzoQbENwII3f8UXm2vHI2TGRi/DERALJ3M6jsyDnuPfSfiW3ef5UVwmIEyBGNnA7Lc6TUYJtftdAlsIzJs5oACGEkDnsSp7JPwm+qNzU61DK9U9l7YkwrsLBkbSSJ9Ude8fgw1HCjWLwKSxGfDEmMWzxtrJCTuDfEh4P62NJcS097r9rzBBuUcU3WDfZ13HnW/WZ+0uki7xzoKsxBuN4oph5OsKsujggEcxSnCFUEw9GOkbQSZ1F1PZlj+If3oj0u6OgBcXhGPVvqCpsVPI23foU+4TorhepA6tCCgJe3aNx7WakXox0jjjkkgc5oHYqwPA3sHH6/Cshte241KYwx4hU2IEFT/R5tpppJY5QCwhftWAcjQEFt5870s47Y0UxKq4zX0WSyv4BvZf5Hup72H0c+rY9rao8T5HG5lNjbxFIWG2PPO7p1TkBj27WUeLHQeNOpVG9o57DAgfKB7JABSzjcHLhWKyKcu6xGo9a22ViGgmSfDn2WDFedje3+Ke48HHDGYsfPG8drIq3kkTuzDshfuknutQ/acUGB1wuFWYkZhJM7OCp1DIi2UjxuatG0h/diSeh6qY0i2+bvVWvpE6FNjJIsXhEYmdFc5Ab5rAdq3l53paXoayLbaE+Hw45NIGkPfkS5HjpT30W6SPtTBYjDZuqnC3TIMgH3QFtpfTzpQh6B4iRWGNMcCgEh5nClrch7XnapqT3MBpvcBZu4xlH6VBIJBAmVSGE2bgxmVsVizvsuSKM+NwzHxAFZg6dwH9hgsNFJuDSL1z+TSaH0FZGxcDggWfET4of6cCKqjvLyG9u8LVzYvSfDu+TAYCESyDJ9veVze28Gy8tQKN0ETBdxNw8xd7IghUnTfawcWkdluLJEgVD3ZYwLfrfT79InRGXaUWFxEcb9Y0QDruKnQ9oHvJHlSh0h6ZbWwEvU4jLCCLgQKiLl5qyDXcdN+lNPQva3/VcBisG8paUgvGzMSwPffXRgPJjU9W02zVaAIzF9x6IxfcUnQfR1j4v2jYdUH+rOi/mSPnW830fwOe1j8Gj/dlzG/go1oEl4I3jneT6yJljWJh2Cm5mMh3EG2h/wCINtbAVJniYqsqGzBSGFyA3DQ6EaiqJeTe7oEMBOGzOj0eEYOdqw2G/LHIxtxB01HMG4qTE9FdkY2QCLGokrb1jjYBm+4rc/h17uVc8+sTQ+0M68/87x50Q2nsyG0R6yNmkjWS0bAsmb3JBuzi2opZYZm0Z8vpEmdeiWChuG2k5toVOGckejXqHEbL2O/tbQ15nDyA+Fwb0LjxbygJMwLgWTEG+vJZxvI4dYLkaXBGoE43KHMeIjMbjeD6ghl3gjcdxrgaZvcfT6XlVWFmKqoJLHKLcTppr4j1ptwfROLCos20iUv2kwqf9xLfdn4RJ3nWmL6JMMhxExKqSkLspsLq2naU8D3igOzPtpI2l+0LY9gxftEjLHoS28Va+uXOLBcBE7756KcMulEXhfGoJ8SyYPZ0ZPVwqCoYA+zGgt1kjfFc79/Cgm3+lXWKMPh16rCpbLGDcufilb3m+Q4Ua+l0/wDq8QvuxjDiNeCAg3CDcoPIVz+Ki2Zoe0PPkMhn5nigq3XLdZiGuCQQbgjeDzBp22XtuHGoIsUAJBfK9wt2O8qx0RzvIPYY6nKTcohqzh91VPph/PIpJNkIvt/onNEzFQZEXUlQcy7/ANpH7Sbt+q8iaDRGnbo9iWOzJHLNnjxKpG9zmRSNVRt6qeQ0qx9ImERWiKooLQqzEKAWY72Yjee81OzaHW+zdfiJ5Jj6YsyErdJmzJhX54ZVJ5mN5Iv/ABRaDYY76N7f/wC1wf8ABL//AGeg+AGo/iFU0jd19ygPh6K5hNhz4g/ZRlgPaY2VF/idrKvmaa59m4TEPCiPFHJHFZkwg6zrCilmkMkhRA1gToW86z9JhyziJdI1RcsY0RdB7KjQeVJhjHUE2F+tte2tst7etTgurAPmN3nv3plkNELoPR0bOxUiRWdnIcXndY1AC7yVUi51IAJ1XWqTbXgwbOYMMcxVo8zTF0IYFTdQozDjYm2gpCQ0w7Ga8euuttfKhdQDZJJI3SVyZ5qkJ82vHiKs4JnzDICW5AE37rUV2VhlOIUFVtcaWFq6R02UYbCocOOpuNeq+zv45LUmttFhwYBinMZIlL0Ee0TCAHaGLisz9WtuPtEG3hUuwOj+DkxC58UCxvmEYOQnfYu9vwpJwuJdpCWZmJU3JJJOo33r2CNp2A7/AMqUaToIBjkEYIXdNh7cgM7YWMh+qHZe+bh2hfuuR5VzrbkOMxM0kDCUsjEBVvktwIA0taiH0ZIBjm0HsH8BVv6XMbIjRqjuoK3IViATc6kA61nsb2Vew3MYlNN7ZKWoej3VC2MnhjHwlusk/pS+niRRaHFYWPDsIkfEGBS69YcoKlhmACm5Avm1PxUl7WN1B76J9BT9ow4dXLpw/ZPVlRhLbRPx+fVLETCJYLpxJnVoOrhAYFo0RVDcw5AzG/eat/SdslJUTGICYpQM33H7+XK/Md9c/Gk+mnbI05XrrvR4Ztk4oNqAG0Oo9kHj30FUCi5r28vIrkSCFxYo8O7tJy5VvhBaVJ8M3VzRsHHce8UQhX2hwDWA8hQyQWlNtO0N2nKtIm1ISAS3BWdvdLMRi5L40Am2UELZQBroB363HOtejzyYPFRYnDm+U6rf2lPtLfiCOdXtpoDG1wNxoLstu2Rwtu4VNAskAXbslQDN66Z9J+xY54U2hCuaKUDrRa5VviYcNdDyI765RNscHtRN4C/4Gu6fR6M+zMUrdpbP2W1HsHga4RhGIxFhoCW0G6ptmcYcz/lMcsR7ReM5ZBfx0PruNSnDQzeycrct3qvHyq9j0BRrgHQ76WCaoF+CFFcs0W7tr6/5FE8Nt/DzIIsWpyr7LgXdOJVTpdT8JtYm443h2a5MSkkk8zVTbkYspsL332140s3r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4" name="Tartalom helye 23" descr="0000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577" y="1500174"/>
            <a:ext cx="7253128" cy="4705434"/>
          </a:xfrm>
        </p:spPr>
      </p:pic>
      <p:sp>
        <p:nvSpPr>
          <p:cNvPr id="40" name="Téglalap 39"/>
          <p:cNvSpPr/>
          <p:nvPr/>
        </p:nvSpPr>
        <p:spPr>
          <a:xfrm>
            <a:off x="915957" y="2071678"/>
            <a:ext cx="5857916" cy="32861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2290" name="Picture 2" descr="http://www.seqlegal.com/sites/default/files/fingerprint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 b="18306"/>
          <a:stretch>
            <a:fillRect/>
          </a:stretch>
        </p:blipFill>
        <p:spPr bwMode="auto">
          <a:xfrm>
            <a:off x="893632" y="2060848"/>
            <a:ext cx="5904656" cy="3312368"/>
          </a:xfrm>
          <a:prstGeom prst="rect">
            <a:avLst/>
          </a:prstGeom>
          <a:noFill/>
        </p:spPr>
      </p:pic>
      <p:grpSp>
        <p:nvGrpSpPr>
          <p:cNvPr id="26" name="Csoportba foglalás 25"/>
          <p:cNvGrpSpPr/>
          <p:nvPr/>
        </p:nvGrpSpPr>
        <p:grpSpPr>
          <a:xfrm>
            <a:off x="8658621" y="3345758"/>
            <a:ext cx="1377345" cy="3179586"/>
            <a:chOff x="8289388" y="3345758"/>
            <a:chExt cx="1161321" cy="3179586"/>
          </a:xfrm>
        </p:grpSpPr>
        <p:sp>
          <p:nvSpPr>
            <p:cNvPr id="41" name="Téglalap 40"/>
            <p:cNvSpPr/>
            <p:nvPr/>
          </p:nvSpPr>
          <p:spPr>
            <a:xfrm>
              <a:off x="8289388" y="3345758"/>
              <a:ext cx="1161321" cy="317958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2" name="Ellipszis 41">
              <a:hlinkClick r:id="" action="ppaction://hlinkshowjump?jump=endshow"/>
            </p:cNvPr>
            <p:cNvSpPr/>
            <p:nvPr/>
          </p:nvSpPr>
          <p:spPr>
            <a:xfrm>
              <a:off x="8949503" y="3428689"/>
              <a:ext cx="357190" cy="422898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3" name="Ellipszis 42">
              <a:hlinkClick r:id="rId5" action="ppaction://hlinksldjump"/>
            </p:cNvPr>
            <p:cNvSpPr/>
            <p:nvPr/>
          </p:nvSpPr>
          <p:spPr>
            <a:xfrm>
              <a:off x="8370589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1</a:t>
              </a:r>
              <a:endParaRPr lang="hu-HU" dirty="0"/>
            </a:p>
          </p:txBody>
        </p:sp>
        <p:sp>
          <p:nvSpPr>
            <p:cNvPr id="44" name="Ellipszis 43">
              <a:hlinkClick r:id="rId6" action="ppaction://hlinksldjump"/>
            </p:cNvPr>
            <p:cNvSpPr/>
            <p:nvPr/>
          </p:nvSpPr>
          <p:spPr>
            <a:xfrm>
              <a:off x="89496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4</a:t>
              </a:r>
              <a:endParaRPr lang="hu-HU" dirty="0"/>
            </a:p>
          </p:txBody>
        </p:sp>
        <p:sp>
          <p:nvSpPr>
            <p:cNvPr id="45" name="Ellipszis 44">
              <a:hlinkClick r:id="rId7" action="ppaction://hlinksldjump"/>
            </p:cNvPr>
            <p:cNvSpPr/>
            <p:nvPr/>
          </p:nvSpPr>
          <p:spPr>
            <a:xfrm>
              <a:off x="8370000" y="5081531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3</a:t>
              </a:r>
            </a:p>
          </p:txBody>
        </p:sp>
        <p:sp>
          <p:nvSpPr>
            <p:cNvPr id="46" name="Ellipszis 45">
              <a:hlinkClick r:id="rId8" action="ppaction://hlinksldjump"/>
            </p:cNvPr>
            <p:cNvSpPr/>
            <p:nvPr/>
          </p:nvSpPr>
          <p:spPr>
            <a:xfrm>
              <a:off x="8949503" y="4074342"/>
              <a:ext cx="357190" cy="42289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2</a:t>
              </a:r>
              <a:endParaRPr lang="hu-HU" dirty="0"/>
            </a:p>
          </p:txBody>
        </p:sp>
        <p:sp>
          <p:nvSpPr>
            <p:cNvPr id="47" name="Ellipszis 46">
              <a:hlinkClick r:id="rId9" action="ppaction://hlinksldjump"/>
            </p:cNvPr>
            <p:cNvSpPr/>
            <p:nvPr/>
          </p:nvSpPr>
          <p:spPr>
            <a:xfrm>
              <a:off x="8313435" y="4568337"/>
              <a:ext cx="1044000" cy="4262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 smtClean="0"/>
                <a:t>MENÜ</a:t>
              </a:r>
              <a:endParaRPr lang="hu-HU" sz="1600" dirty="0"/>
            </a:p>
          </p:txBody>
        </p:sp>
        <p:sp>
          <p:nvSpPr>
            <p:cNvPr id="48" name="Ellipszis 47"/>
            <p:cNvSpPr/>
            <p:nvPr/>
          </p:nvSpPr>
          <p:spPr>
            <a:xfrm>
              <a:off x="9018661" y="3500429"/>
              <a:ext cx="216024" cy="255764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49" name="Egyenes összekötő 48"/>
            <p:cNvCxnSpPr/>
            <p:nvPr/>
          </p:nvCxnSpPr>
          <p:spPr>
            <a:xfrm>
              <a:off x="9130873" y="3452477"/>
              <a:ext cx="0" cy="170491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Ellipszis 49">
              <a:hlinkClick r:id="rId10" action="ppaction://hlinksldjump"/>
            </p:cNvPr>
            <p:cNvSpPr/>
            <p:nvPr/>
          </p:nvSpPr>
          <p:spPr>
            <a:xfrm>
              <a:off x="8370589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5</a:t>
              </a:r>
            </a:p>
          </p:txBody>
        </p:sp>
        <p:sp>
          <p:nvSpPr>
            <p:cNvPr id="51" name="Ellipszis 50">
              <a:hlinkClick r:id="rId11" action="ppaction://hlinksldjump"/>
            </p:cNvPr>
            <p:cNvSpPr/>
            <p:nvPr/>
          </p:nvSpPr>
          <p:spPr>
            <a:xfrm>
              <a:off x="8946653" y="5580865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6</a:t>
              </a:r>
            </a:p>
          </p:txBody>
        </p:sp>
        <p:sp>
          <p:nvSpPr>
            <p:cNvPr id="52" name="Ellipszis 51">
              <a:hlinkClick r:id="rId12" action="ppaction://hlinksldjump"/>
            </p:cNvPr>
            <p:cNvSpPr/>
            <p:nvPr/>
          </p:nvSpPr>
          <p:spPr>
            <a:xfrm>
              <a:off x="8658621" y="6027063"/>
              <a:ext cx="360040" cy="42627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smtClean="0"/>
                <a:t>7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963</TotalTime>
  <Words>656</Words>
  <Application>Microsoft Office PowerPoint</Application>
  <PresentationFormat>Egyéni</PresentationFormat>
  <Paragraphs>276</Paragraphs>
  <Slides>28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Office-téma</vt:lpstr>
      <vt:lpstr>PowerPoint bemutató</vt:lpstr>
      <vt:lpstr>Bevezetés</vt:lpstr>
      <vt:lpstr>PowerPoint bemutató</vt:lpstr>
      <vt:lpstr>Az internet veszélyei</vt:lpstr>
      <vt:lpstr>PowerPoint bemutató</vt:lpstr>
      <vt:lpstr>Internetes csalások</vt:lpstr>
      <vt:lpstr>Internetes tartalmak</vt:lpstr>
      <vt:lpstr>Szerzői jog</vt:lpstr>
      <vt:lpstr>Személyes adatok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Igaz-hamis kérdések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Források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konyvtar</dc:creator>
  <cp:lastModifiedBy>juszti</cp:lastModifiedBy>
  <cp:revision>135</cp:revision>
  <dcterms:created xsi:type="dcterms:W3CDTF">2013-02-28T14:24:44Z</dcterms:created>
  <dcterms:modified xsi:type="dcterms:W3CDTF">2013-03-14T09:26:25Z</dcterms:modified>
</cp:coreProperties>
</file>