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notesMasterIdLst>
    <p:notesMasterId r:id="rId19"/>
  </p:notesMasterIdLst>
  <p:sldIdLst>
    <p:sldId id="256" r:id="rId2"/>
    <p:sldId id="258" r:id="rId3"/>
    <p:sldId id="260" r:id="rId4"/>
    <p:sldId id="261" r:id="rId5"/>
    <p:sldId id="257" r:id="rId6"/>
    <p:sldId id="263" r:id="rId7"/>
    <p:sldId id="262" r:id="rId8"/>
    <p:sldId id="259" r:id="rId9"/>
    <p:sldId id="264" r:id="rId10"/>
    <p:sldId id="265" r:id="rId11"/>
    <p:sldId id="266" r:id="rId12"/>
    <p:sldId id="267" r:id="rId13"/>
    <p:sldId id="268" r:id="rId14"/>
    <p:sldId id="270" r:id="rId15"/>
    <p:sldId id="273" r:id="rId16"/>
    <p:sldId id="272" r:id="rId17"/>
    <p:sldId id="271" r:id="rId18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6" autoAdjust="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4D635-BEF5-4593-B7AE-ADF6B69FE340}" type="datetimeFigureOut">
              <a:rPr lang="hu-HU" smtClean="0"/>
              <a:pPr/>
              <a:t>2013.03.07.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C8CB3-09F3-47B2-9331-B0B1E02A45F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492821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gyenes összekötő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Cím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5" name="Alcím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31" name="Dátum helye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18" name="Élőláb helye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hu-HU" dirty="0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 dirty="0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églalap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  <p:sp>
        <p:nvSpPr>
          <p:cNvPr id="10" name="Kép helye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hu-HU" dirty="0" smtClean="0"/>
              <a:t>Kép beszúrásához kattintson az ikonra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Cím helye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1" name="Szöveg helye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27" name="Dátum helye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E24AC5B-7125-46F0-B0BE-7174A713A9D4}" type="datetimeFigureOut">
              <a:rPr lang="hu-HU" smtClean="0"/>
              <a:pPr/>
              <a:t>2013.03.07.</a:t>
            </a:fld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hu-HU" dirty="0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50DC8DA-8972-466C-92EA-50A2477C4D07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 rot="21310299">
            <a:off x="2987295" y="718350"/>
            <a:ext cx="5896770" cy="3658040"/>
          </a:xfrm>
          <a:ln w="28575"/>
          <a:effectLst>
            <a:outerShdw blurRad="50800" dist="25000" dir="5400000" rotWithShape="0">
              <a:schemeClr val="dk1">
                <a:shade val="30000"/>
                <a:satMod val="150000"/>
                <a:alpha val="38000"/>
              </a:scheme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hu-HU" sz="40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>Mire kell vigyázni az internet használata közben</a:t>
            </a:r>
            <a:r>
              <a:rPr lang="hu-HU" sz="4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>?</a:t>
            </a:r>
          </a:p>
          <a:p>
            <a:pPr algn="ctr"/>
            <a:r>
              <a:rPr lang="hu-HU" sz="2400" dirty="0" smtClean="0">
                <a:solidFill>
                  <a:schemeClr val="tx2">
                    <a:lumMod val="75000"/>
                  </a:schemeClr>
                </a:solidFill>
                <a:latin typeface="Arno Pro Smbd" pitchFamily="18" charset="0"/>
              </a:rPr>
              <a:t>Kiss Anett 6.a</a:t>
            </a:r>
            <a:br>
              <a:rPr lang="hu-HU" sz="2400" dirty="0" smtClean="0">
                <a:solidFill>
                  <a:schemeClr val="tx2">
                    <a:lumMod val="75000"/>
                  </a:schemeClr>
                </a:solidFill>
                <a:latin typeface="Arno Pro Smbd" pitchFamily="18" charset="0"/>
              </a:rPr>
            </a:br>
            <a:r>
              <a:rPr lang="hu-HU" sz="2400" dirty="0" smtClean="0">
                <a:solidFill>
                  <a:schemeClr val="tx2">
                    <a:lumMod val="75000"/>
                  </a:schemeClr>
                </a:solidFill>
                <a:latin typeface="Arno Pro Smbd" pitchFamily="18" charset="0"/>
              </a:rPr>
              <a:t>Felkészítő tanár: Salamon Róza</a:t>
            </a:r>
            <a:r>
              <a:rPr lang="hu-HU" sz="2400" dirty="0">
                <a:solidFill>
                  <a:schemeClr val="tx2">
                    <a:lumMod val="75000"/>
                  </a:schemeClr>
                </a:solidFill>
                <a:latin typeface="Arno Pro Smbd" pitchFamily="18" charset="0"/>
              </a:rPr>
              <a:t/>
            </a:r>
            <a:br>
              <a:rPr lang="hu-HU" sz="2400" dirty="0">
                <a:solidFill>
                  <a:schemeClr val="tx2">
                    <a:lumMod val="75000"/>
                  </a:schemeClr>
                </a:solidFill>
                <a:latin typeface="Arno Pro Smbd" pitchFamily="18" charset="0"/>
              </a:rPr>
            </a:br>
            <a:r>
              <a:rPr lang="hu-HU" sz="2400" dirty="0" smtClean="0">
                <a:solidFill>
                  <a:schemeClr val="tx2">
                    <a:lumMod val="75000"/>
                  </a:schemeClr>
                </a:solidFill>
                <a:latin typeface="Arno Pro Smbd" pitchFamily="18" charset="0"/>
              </a:rPr>
              <a:t>Dr. Török Béla Általános Iskola</a:t>
            </a:r>
            <a:br>
              <a:rPr lang="hu-HU" sz="2400" dirty="0" smtClean="0">
                <a:solidFill>
                  <a:schemeClr val="tx2">
                    <a:lumMod val="75000"/>
                  </a:schemeClr>
                </a:solidFill>
                <a:latin typeface="Arno Pro Smbd" pitchFamily="18" charset="0"/>
              </a:rPr>
            </a:br>
            <a:r>
              <a:rPr lang="hu-HU" sz="2400" dirty="0" smtClean="0">
                <a:solidFill>
                  <a:schemeClr val="tx2">
                    <a:lumMod val="75000"/>
                  </a:schemeClr>
                </a:solidFill>
                <a:latin typeface="Arno Pro Smbd" pitchFamily="18" charset="0"/>
              </a:rPr>
              <a:t>1142 Budapest, Rákospatak utca 101.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2684984" cy="21217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74567616"/>
      </p:ext>
    </p:extLst>
  </p:cSld>
  <p:clrMapOvr>
    <a:masterClrMapping/>
  </p:clrMapOvr>
  <p:transition spd="slow" advClick="0" advTm="3000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Csoportba foglalás 5"/>
          <p:cNvGrpSpPr/>
          <p:nvPr/>
        </p:nvGrpSpPr>
        <p:grpSpPr>
          <a:xfrm>
            <a:off x="251520" y="404664"/>
            <a:ext cx="7920880" cy="3416320"/>
            <a:chOff x="451736" y="980728"/>
            <a:chExt cx="7216608" cy="3416320"/>
          </a:xfrm>
        </p:grpSpPr>
        <p:sp>
          <p:nvSpPr>
            <p:cNvPr id="4" name="Téglalap 3"/>
            <p:cNvSpPr/>
            <p:nvPr/>
          </p:nvSpPr>
          <p:spPr>
            <a:xfrm>
              <a:off x="899592" y="980728"/>
              <a:ext cx="6768752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u-HU" sz="2400" dirty="0">
                  <a:solidFill>
                    <a:srgbClr val="0075A8"/>
                  </a:solidFill>
                  <a:latin typeface="Arno Pro Smbd" pitchFamily="18" charset="0"/>
                </a:rPr>
                <a:t>Meggátolja, hogy gyermeke véletlenül pornót láthasson</a:t>
              </a:r>
              <a:r>
                <a:rPr lang="hu-HU" sz="2400" dirty="0">
                  <a:latin typeface="Arno Pro Smbd" pitchFamily="18" charset="0"/>
                </a:rPr>
                <a:t/>
              </a:r>
              <a:br>
                <a:rPr lang="hu-HU" sz="2400" dirty="0">
                  <a:latin typeface="Arno Pro Smbd" pitchFamily="18" charset="0"/>
                </a:rPr>
              </a:b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Gyermeke internetezés közben nem találkozhat pornó vagy más káros tartalommal. A szoftver ellenőrzi szöveges tartalmakat, és ha tiltott tartalmat észlel, nem engedi, hogy gyermeke monitorán megjelenjen. A szoftver alapállapotban tiltja a pornó és egyéb káros tartalmakat, de </a:t>
              </a:r>
              <a:r>
                <a:rPr lang="hu-HU" sz="2400" dirty="0" smtClean="0">
                  <a:solidFill>
                    <a:srgbClr val="000000"/>
                  </a:solidFill>
                  <a:latin typeface="Arno Pro Smbd" pitchFamily="18" charset="0"/>
                </a:rPr>
                <a:t>ön </a:t>
              </a: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is beállíthatja, hogy mivel ne találkozzon gyermeke az interneten.</a:t>
              </a:r>
              <a:endParaRPr lang="hu-HU" sz="2400" dirty="0">
                <a:latin typeface="Arno Pro Smbd" pitchFamily="18" charset="0"/>
              </a:endParaRPr>
            </a:p>
          </p:txBody>
        </p:sp>
        <p:pic>
          <p:nvPicPr>
            <p:cNvPr id="5" name="Kép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736" y="980728"/>
              <a:ext cx="447856" cy="40021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7" name="Kép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293096"/>
            <a:ext cx="2607551" cy="20136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365104"/>
            <a:ext cx="3377952" cy="1659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5284899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25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ave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Csoportba foglalás 5"/>
          <p:cNvGrpSpPr/>
          <p:nvPr/>
        </p:nvGrpSpPr>
        <p:grpSpPr>
          <a:xfrm>
            <a:off x="323528" y="3645024"/>
            <a:ext cx="7992888" cy="2180731"/>
            <a:chOff x="250373" y="1620529"/>
            <a:chExt cx="7597483" cy="2308324"/>
          </a:xfrm>
        </p:grpSpPr>
        <p:sp>
          <p:nvSpPr>
            <p:cNvPr id="4" name="Szövegdoboz 3"/>
            <p:cNvSpPr txBox="1"/>
            <p:nvPr/>
          </p:nvSpPr>
          <p:spPr>
            <a:xfrm>
              <a:off x="611560" y="1620529"/>
              <a:ext cx="723629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2400" dirty="0">
                  <a:solidFill>
                    <a:srgbClr val="0075A8"/>
                  </a:solidFill>
                  <a:latin typeface="Arno Pro Smbd" pitchFamily="18" charset="0"/>
                </a:rPr>
                <a:t>Egyszerű használat</a:t>
              </a:r>
              <a:r>
                <a:rPr lang="hu-HU" sz="2400" dirty="0">
                  <a:latin typeface="Arno Pro Smbd" pitchFamily="18" charset="0"/>
                </a:rPr>
                <a:t/>
              </a:r>
              <a:br>
                <a:rPr lang="hu-HU" sz="2400" dirty="0">
                  <a:latin typeface="Arno Pro Smbd" pitchFamily="18" charset="0"/>
                </a:rPr>
              </a:b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A szoftver telepítés után önállóan képes végezni dolgát az alapbeállításokkal. Amennyiben szeretné kézbe venni, hogy milyen tartalmakkal találkozhasson gyermeke az interneten, egy egyszerű kezelőfelületen tudja beállítani. A szoftver beszél magyarul, nincsenek nyelvi akadályok.</a:t>
              </a:r>
              <a:endParaRPr lang="hu-HU" sz="2400" dirty="0">
                <a:latin typeface="Arno Pro Smbd" pitchFamily="18" charset="0"/>
              </a:endParaRPr>
            </a:p>
          </p:txBody>
        </p:sp>
        <p:pic>
          <p:nvPicPr>
            <p:cNvPr id="5" name="Kép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373" y="1620529"/>
              <a:ext cx="390683" cy="4383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9" name="Kép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62" y="439066"/>
            <a:ext cx="3430848" cy="23615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074" y="980728"/>
            <a:ext cx="3430724" cy="23534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047244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Csoportba foglalás 5"/>
          <p:cNvGrpSpPr/>
          <p:nvPr/>
        </p:nvGrpSpPr>
        <p:grpSpPr>
          <a:xfrm>
            <a:off x="207686" y="4387444"/>
            <a:ext cx="6884593" cy="1938992"/>
            <a:chOff x="1513621" y="2276872"/>
            <a:chExt cx="6884593" cy="1938992"/>
          </a:xfrm>
        </p:grpSpPr>
        <p:sp>
          <p:nvSpPr>
            <p:cNvPr id="4" name="Szövegdoboz 3"/>
            <p:cNvSpPr txBox="1"/>
            <p:nvPr/>
          </p:nvSpPr>
          <p:spPr>
            <a:xfrm>
              <a:off x="1907703" y="2276872"/>
              <a:ext cx="649051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2400" dirty="0">
                  <a:solidFill>
                    <a:srgbClr val="0075A8"/>
                  </a:solidFill>
                  <a:latin typeface="Arno Pro Smbd" pitchFamily="18" charset="0"/>
                </a:rPr>
                <a:t>Pornóképek kiszűrése, tiltása</a:t>
              </a:r>
              <a:r>
                <a:rPr lang="hu-HU" sz="2400" dirty="0">
                  <a:latin typeface="Arno Pro Smbd" pitchFamily="18" charset="0"/>
                </a:rPr>
                <a:t/>
              </a:r>
              <a:br>
                <a:rPr lang="hu-HU" sz="2400" dirty="0">
                  <a:latin typeface="Arno Pro Smbd" pitchFamily="18" charset="0"/>
                </a:rPr>
              </a:b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Gyermeke internetezés közben nem találkozhat pornó képekkel. A szoftver figyeli a képeket, és ha pornó gyanús képet talál, akkor nem engedi, hogy gyermeke monitorán megjelenjen.</a:t>
              </a:r>
              <a:endParaRPr lang="hu-HU" sz="2400" dirty="0">
                <a:latin typeface="Arno Pro Smbd" pitchFamily="18" charset="0"/>
              </a:endParaRPr>
            </a:p>
          </p:txBody>
        </p:sp>
        <p:pic>
          <p:nvPicPr>
            <p:cNvPr id="5" name="Kép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3621" y="2298994"/>
              <a:ext cx="438327" cy="4383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" y="548680"/>
            <a:ext cx="2746096" cy="28083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08720"/>
            <a:ext cx="2501286" cy="2926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503047849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Csoportba foglalás 5"/>
          <p:cNvGrpSpPr/>
          <p:nvPr/>
        </p:nvGrpSpPr>
        <p:grpSpPr>
          <a:xfrm rot="287906">
            <a:off x="566860" y="611504"/>
            <a:ext cx="6763682" cy="2308324"/>
            <a:chOff x="904662" y="2413338"/>
            <a:chExt cx="6763682" cy="2308324"/>
          </a:xfrm>
        </p:grpSpPr>
        <p:sp>
          <p:nvSpPr>
            <p:cNvPr id="4" name="Téglalap 3"/>
            <p:cNvSpPr/>
            <p:nvPr/>
          </p:nvSpPr>
          <p:spPr>
            <a:xfrm>
              <a:off x="1331640" y="2413338"/>
              <a:ext cx="633670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u-HU" sz="2400" dirty="0">
                  <a:solidFill>
                    <a:srgbClr val="0075A8"/>
                  </a:solidFill>
                  <a:latin typeface="Arno Pro Smbd" pitchFamily="18" charset="0"/>
                </a:rPr>
                <a:t>Riasztás gyanús chatbeszélgetéseknél</a:t>
              </a:r>
              <a:r>
                <a:rPr lang="hu-HU" sz="2400" dirty="0">
                  <a:latin typeface="Arno Pro Smbd" pitchFamily="18" charset="0"/>
                </a:rPr>
                <a:t/>
              </a:r>
              <a:br>
                <a:rPr lang="hu-HU" sz="2400" dirty="0">
                  <a:latin typeface="Arno Pro Smbd" pitchFamily="18" charset="0"/>
                </a:rPr>
              </a:b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Miközben gyermeke chaten beszélget valakivel, a szoftver figyeli a begépelt szövegeket, és ha nem kívánt szövegekkel találkozik, tiltja azokat. Így elkerülhető, hogy gyermekét zaklassák chatbeszélgetés közben.</a:t>
              </a:r>
              <a:endParaRPr lang="hu-HU" sz="2400" dirty="0">
                <a:latin typeface="Arno Pro Smbd" pitchFamily="18" charset="0"/>
              </a:endParaRPr>
            </a:p>
          </p:txBody>
        </p:sp>
        <p:pic>
          <p:nvPicPr>
            <p:cNvPr id="5" name="Kép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662" y="2413338"/>
              <a:ext cx="485971" cy="47644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7" name="Kép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554">
            <a:off x="689774" y="3441486"/>
            <a:ext cx="3366120" cy="18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56322">
            <a:off x="3064488" y="2209520"/>
            <a:ext cx="4737881" cy="47378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076594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Csoportba foglalás 5"/>
          <p:cNvGrpSpPr/>
          <p:nvPr/>
        </p:nvGrpSpPr>
        <p:grpSpPr>
          <a:xfrm rot="21226306">
            <a:off x="337793" y="962472"/>
            <a:ext cx="6406264" cy="1938992"/>
            <a:chOff x="1838144" y="2413338"/>
            <a:chExt cx="6406264" cy="1938992"/>
          </a:xfrm>
        </p:grpSpPr>
        <p:sp>
          <p:nvSpPr>
            <p:cNvPr id="4" name="Téglalap 3"/>
            <p:cNvSpPr/>
            <p:nvPr/>
          </p:nvSpPr>
          <p:spPr>
            <a:xfrm>
              <a:off x="2286000" y="2413338"/>
              <a:ext cx="595840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hu-HU" sz="2400" dirty="0">
                  <a:solidFill>
                    <a:srgbClr val="0075A8"/>
                  </a:solidFill>
                  <a:latin typeface="Arno Pro Smbd" pitchFamily="18" charset="0"/>
                </a:rPr>
                <a:t>Mennyi ideig internetezhet gyermeke egy </a:t>
              </a:r>
              <a:r>
                <a:rPr lang="hu-HU" sz="2400" dirty="0" smtClean="0">
                  <a:solidFill>
                    <a:srgbClr val="0075A8"/>
                  </a:solidFill>
                  <a:latin typeface="Arno Pro Smbd" pitchFamily="18" charset="0"/>
                </a:rPr>
                <a:t>nap ?</a:t>
              </a:r>
              <a:r>
                <a:rPr lang="hu-HU" sz="2400" dirty="0">
                  <a:latin typeface="Arno Pro Smbd" pitchFamily="18" charset="0"/>
                </a:rPr>
                <a:t/>
              </a:r>
              <a:br>
                <a:rPr lang="hu-HU" sz="2400" dirty="0">
                  <a:latin typeface="Arno Pro Smbd" pitchFamily="18" charset="0"/>
                </a:rPr>
              </a:b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Egyszerű kattintással megadhatja, hogy gyermekének mennyi időt enged internetezni naponta. A beállítás után a szoftver csak annyi időt enged internetezni amennyi a megengedett.</a:t>
              </a:r>
              <a:endParaRPr lang="hu-HU" sz="2400" dirty="0">
                <a:latin typeface="Arno Pro Smbd" pitchFamily="18" charset="0"/>
              </a:endParaRPr>
            </a:p>
          </p:txBody>
        </p:sp>
        <p:pic>
          <p:nvPicPr>
            <p:cNvPr id="5" name="Kép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8144" y="2413338"/>
              <a:ext cx="447856" cy="42879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8" name="Kép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149080"/>
            <a:ext cx="3096344" cy="212598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924944"/>
            <a:ext cx="2458546" cy="3694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676006101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Csoportba foglalás 11"/>
          <p:cNvGrpSpPr/>
          <p:nvPr/>
        </p:nvGrpSpPr>
        <p:grpSpPr>
          <a:xfrm>
            <a:off x="395536" y="980728"/>
            <a:ext cx="7522654" cy="2376264"/>
            <a:chOff x="198605" y="980728"/>
            <a:chExt cx="7522654" cy="2376264"/>
          </a:xfrm>
        </p:grpSpPr>
        <p:sp>
          <p:nvSpPr>
            <p:cNvPr id="6" name="Szalag lefelé görbítve 5"/>
            <p:cNvSpPr/>
            <p:nvPr/>
          </p:nvSpPr>
          <p:spPr>
            <a:xfrm>
              <a:off x="198605" y="980728"/>
              <a:ext cx="7522654" cy="2376264"/>
            </a:xfrm>
            <a:prstGeom prst="ellipseRibbon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7" name="Szövegdoboz 6"/>
            <p:cNvSpPr txBox="1"/>
            <p:nvPr/>
          </p:nvSpPr>
          <p:spPr>
            <a:xfrm>
              <a:off x="2123728" y="1760612"/>
              <a:ext cx="43924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8800" b="1" dirty="0" smtClean="0">
                  <a:ln w="24500" cmpd="dbl">
                    <a:solidFill>
                      <a:schemeClr val="accent2">
                        <a:shade val="85000"/>
                        <a:satMod val="155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2">
                          <a:tint val="10000"/>
                          <a:satMod val="155000"/>
                        </a:schemeClr>
                      </a:gs>
                      <a:gs pos="60000">
                        <a:schemeClr val="accent2">
                          <a:tint val="30000"/>
                          <a:satMod val="155000"/>
                        </a:schemeClr>
                      </a:gs>
                      <a:gs pos="100000">
                        <a:schemeClr val="accent2">
                          <a:tint val="73000"/>
                          <a:satMod val="15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7020000" algn="tl">
                      <a:srgbClr val="000000">
                        <a:alpha val="35000"/>
                      </a:srgbClr>
                    </a:outerShdw>
                  </a:effectLst>
                  <a:latin typeface="Arno Pro Smbd" pitchFamily="18" charset="0"/>
                </a:rPr>
                <a:t>VÉGE!</a:t>
              </a:r>
              <a:endParaRPr lang="hu-HU" sz="8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no Pro Smbd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956492267"/>
      </p:ext>
    </p:extLst>
  </p:cSld>
  <p:clrMapOvr>
    <a:masterClrMapping/>
  </p:clrMapOvr>
  <p:transition spd="slow" advTm="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611560" y="3140968"/>
            <a:ext cx="51845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u-HU" sz="6000" b="1" i="1" dirty="0" smtClean="0">
                <a:ln w="24500" cmpd="dbl">
                  <a:noFill/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no Pro Smbd" pitchFamily="18" charset="0"/>
              </a:rPr>
              <a:t>Köszönöm a figyelmüket!</a:t>
            </a:r>
            <a:endParaRPr lang="hu-HU" sz="6000" b="1" i="1" dirty="0">
              <a:ln w="24500" cmpd="dbl">
                <a:noFill/>
                <a:prstDash val="solid"/>
                <a:miter lim="800000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no Pro Smb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1952006"/>
      </p:ext>
    </p:extLst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Források:</a:t>
            </a:r>
            <a:endParaRPr lang="hu-H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395536" y="196037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hu-HU" dirty="0">
                <a:latin typeface="Comic Sans MS" pitchFamily="66" charset="0"/>
              </a:rPr>
              <a:t>http://www.google.hu/search?q=internet+vesz%C3%A9lyei&amp;hl=hu&amp;safe=off&amp;tbm=isch&amp;tbo=u&amp;source=univ&amp;sa=X&amp;ei=ZhgzUaudHMSE4ASv3YAQ&amp;sqi=2&amp;ved=0CD4QsAQ&amp;biw=1366&amp;bih=624</a:t>
            </a:r>
          </a:p>
        </p:txBody>
      </p:sp>
      <p:sp>
        <p:nvSpPr>
          <p:cNvPr id="5" name="Téglalap 4"/>
          <p:cNvSpPr/>
          <p:nvPr/>
        </p:nvSpPr>
        <p:spPr>
          <a:xfrm>
            <a:off x="395536" y="2996952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hu-HU" dirty="0">
                <a:latin typeface="Comic Sans MS" pitchFamily="66" charset="0"/>
              </a:rPr>
              <a:t>http://www.google.hu/search?q=internet+vesz%C3%A9lyei&amp;hl=hu&amp;safe=off&amp;tbm=isch&amp;tbo=u&amp;source=univ&amp;sa=X&amp;ei=ZhgzUaudHMSE4ASv3YAQ&amp;sqi=2&amp;ved=0CD4QsAQ&amp;biw=1366&amp;bih=624#hl=hu&amp;safe=off&amp;tbm=isch&amp;sa=1&amp;q=internet&amp;oq=internet&amp;gs_l=img.3..0l10.144848.147232.14.147623.8.7.0.1.1.0.122.746.1j6.7.0...0.0...1c.1.5.img.45-Z3kNEdnQ&amp;bav=on.2,or.r_gc.r_pw.r_qf.&amp;bvm=bv.43148975,d.bGE&amp;fp=b87b146a5a513c70&amp;biw=1366&amp;bih=624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467544" y="1628800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dirty="0" smtClean="0">
                <a:latin typeface="Comic Sans MS" pitchFamily="66" charset="0"/>
              </a:rPr>
              <a:t>Saját szavaimmal is fogalmaztam meg a gondolataimat.</a:t>
            </a:r>
            <a:endParaRPr lang="hu-H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7128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2000">
        <p:push dir="u"/>
      </p:transition>
    </mc:Choice>
    <mc:Fallback>
      <p:transition spd="slow" advClick="0" advTm="2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0" y="0"/>
            <a:ext cx="37079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u="sng" dirty="0" smtClean="0">
                <a:latin typeface="Arno Pro Smbd" pitchFamily="18" charset="0"/>
                <a:cs typeface="Arabic Typesetting" pitchFamily="66" charset="-78"/>
              </a:rPr>
              <a:t>Kinek ajánlott?</a:t>
            </a:r>
          </a:p>
          <a:p>
            <a:endParaRPr lang="hu-HU" dirty="0"/>
          </a:p>
        </p:txBody>
      </p:sp>
      <p:sp>
        <p:nvSpPr>
          <p:cNvPr id="6" name="Szövegdoboz 5"/>
          <p:cNvSpPr txBox="1"/>
          <p:nvPr/>
        </p:nvSpPr>
        <p:spPr>
          <a:xfrm>
            <a:off x="0" y="513835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 smtClean="0">
                <a:latin typeface="Arno Pro Smbd" pitchFamily="18" charset="0"/>
              </a:rPr>
              <a:t>Akinek eszébe jutott már, hogy...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49488" y="962858"/>
            <a:ext cx="8653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 smtClean="0">
                <a:latin typeface="Arno Pro Smbd" pitchFamily="18" charset="0"/>
              </a:rPr>
              <a:t>„Milyen fotót tölt fel magáról a lányod/fiad az internetre?”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-33026" y="1403704"/>
            <a:ext cx="8997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Arno Pro Smbd" pitchFamily="18" charset="0"/>
              </a:rPr>
              <a:t>„A szex még nem neki való! Remélem, nem pornót néz a neten!”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-49488" y="1650263"/>
            <a:ext cx="90450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dirty="0" smtClean="0"/>
          </a:p>
          <a:p>
            <a:r>
              <a:rPr lang="hu-HU" sz="2000" dirty="0" smtClean="0">
                <a:latin typeface="Arno Pro Smbd" pitchFamily="18" charset="0"/>
              </a:rPr>
              <a:t>„Nehogy fotót csaljon ki egy bűnöző a lányodtól/fiadtól!”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12" name="Szövegdoboz 11"/>
          <p:cNvSpPr txBox="1"/>
          <p:nvPr/>
        </p:nvSpPr>
        <p:spPr>
          <a:xfrm>
            <a:off x="-33026" y="2410774"/>
            <a:ext cx="8277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 smtClean="0">
                <a:latin typeface="Arno Pro Smbd" pitchFamily="18" charset="0"/>
              </a:rPr>
              <a:t>„Vajon kivel ismerkedik a lányod/fiad az interneten?”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-1" y="2891168"/>
            <a:ext cx="810039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 smtClean="0">
                <a:latin typeface="Arno Pro Smbd" pitchFamily="18" charset="0"/>
              </a:rPr>
              <a:t>„Remélem, nem egész nap internetezik lányod/fiad amikor nem vagy otthon!”</a:t>
            </a:r>
          </a:p>
          <a:p>
            <a:endParaRPr lang="hu-HU" dirty="0"/>
          </a:p>
        </p:txBody>
      </p:sp>
      <p:pic>
        <p:nvPicPr>
          <p:cNvPr id="15" name="Kép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" y="4099138"/>
            <a:ext cx="2113759" cy="2644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Szövegdoboz 13"/>
          <p:cNvSpPr txBox="1"/>
          <p:nvPr/>
        </p:nvSpPr>
        <p:spPr>
          <a:xfrm>
            <a:off x="0" y="3573016"/>
            <a:ext cx="805090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latin typeface="Arno Pro Smbd" pitchFamily="18" charset="0"/>
              </a:rPr>
              <a:t>...és minden szülőnek, aki biztonságban akarja tudni gyermekét az interneten is!</a:t>
            </a:r>
          </a:p>
          <a:p>
            <a:endParaRPr lang="hu-HU" dirty="0"/>
          </a:p>
        </p:txBody>
      </p:sp>
      <p:sp>
        <p:nvSpPr>
          <p:cNvPr id="20" name="Téglalap 19"/>
          <p:cNvSpPr/>
          <p:nvPr/>
        </p:nvSpPr>
        <p:spPr>
          <a:xfrm>
            <a:off x="2051720" y="5085184"/>
            <a:ext cx="61431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400" u="sng" dirty="0" smtClean="0">
                <a:uFill>
                  <a:solidFill>
                    <a:srgbClr val="FF0000"/>
                  </a:solidFill>
                </a:uFill>
                <a:latin typeface="Arno Pro Smbd" pitchFamily="18" charset="0"/>
              </a:rPr>
              <a:t>Az Internet világa veszélyes! Védekezz! Alapvető biztonsági beállítások és tanácsok internetezőknek, Facebook felhasználóknak!</a:t>
            </a:r>
            <a:endParaRPr lang="hu-HU" sz="2400" u="sng" dirty="0">
              <a:uFill>
                <a:solidFill>
                  <a:srgbClr val="FF0000"/>
                </a:solidFill>
              </a:uFill>
              <a:latin typeface="Arno Pro Smbd" pitchFamily="18" charset="0"/>
            </a:endParaRPr>
          </a:p>
        </p:txBody>
      </p:sp>
      <p:sp>
        <p:nvSpPr>
          <p:cNvPr id="16" name="Szövegdoboz 15"/>
          <p:cNvSpPr txBox="1"/>
          <p:nvPr/>
        </p:nvSpPr>
        <p:spPr>
          <a:xfrm>
            <a:off x="8185395" y="6211869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b="1" dirty="0" smtClean="0">
                <a:latin typeface="Arno Pro Smbd" pitchFamily="18" charset="0"/>
              </a:rPr>
              <a:t>I.</a:t>
            </a:r>
            <a:endParaRPr lang="hu-HU" sz="3200" b="1" dirty="0">
              <a:latin typeface="Arno Pro Smb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3830537"/>
      </p:ext>
    </p:extLst>
  </p:cSld>
  <p:clrMapOvr>
    <a:masterClrMapping/>
  </p:clrMapOvr>
  <p:transition spd="slow" advClick="0" advTm="20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0"/>
                            </p:stCondLst>
                            <p:childTnLst>
                              <p:par>
                                <p:cTn id="34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500"/>
                            </p:stCondLst>
                            <p:childTnLst>
                              <p:par>
                                <p:cTn id="44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1" grpId="1"/>
      <p:bldP spid="12" grpId="1"/>
      <p:bldP spid="13" grpId="1"/>
      <p:bldP spid="14" grpId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107504" y="116632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000" u="sng" dirty="0" smtClean="0">
                <a:latin typeface="Arno Pro Smbd" pitchFamily="18" charset="0"/>
              </a:rPr>
              <a:t>Az internet korunk legnagyobb tudástára,</a:t>
            </a:r>
          </a:p>
          <a:p>
            <a:r>
              <a:rPr lang="hu-HU" sz="2000" u="sng" dirty="0" smtClean="0">
                <a:latin typeface="Arno Pro Smbd" pitchFamily="18" charset="0"/>
              </a:rPr>
              <a:t>de nem szabad elfelejteni,hogy veszélyeket</a:t>
            </a:r>
          </a:p>
          <a:p>
            <a:r>
              <a:rPr lang="hu-HU" sz="2000" u="sng" dirty="0" smtClean="0">
                <a:latin typeface="Arno Pro Smbd" pitchFamily="18" charset="0"/>
              </a:rPr>
              <a:t>is rejt!</a:t>
            </a:r>
            <a:endParaRPr lang="hu-HU" sz="2000" u="sng" dirty="0">
              <a:latin typeface="Arno Pro Smbd" pitchFamily="18" charset="0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107504" y="2048980"/>
            <a:ext cx="7452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000" dirty="0" smtClean="0">
                <a:solidFill>
                  <a:srgbClr val="FF0000"/>
                </a:solidFill>
                <a:latin typeface="Arno Pro Smbd" pitchFamily="18" charset="0"/>
              </a:rPr>
              <a:t>Friss tanulmányok kimutatták, hogy az internetező gyermekeink:</a:t>
            </a:r>
            <a:endParaRPr lang="hu-HU" sz="2000" dirty="0">
              <a:solidFill>
                <a:srgbClr val="FF0000"/>
              </a:solidFill>
              <a:latin typeface="Arno Pro Smbd" pitchFamily="18" charset="0"/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0" y="2852936"/>
            <a:ext cx="6462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400" dirty="0" smtClean="0">
                <a:latin typeface="Arno Pro Smbd" pitchFamily="18" charset="0"/>
              </a:rPr>
              <a:t> </a:t>
            </a:r>
            <a:r>
              <a:rPr lang="hu-HU" sz="2000" dirty="0" smtClean="0">
                <a:latin typeface="Arno Pro Smbd" pitchFamily="18" charset="0"/>
              </a:rPr>
              <a:t>zaklatása világszerte rohamosan növekszik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0" y="3307777"/>
            <a:ext cx="6750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000" dirty="0" smtClean="0">
                <a:latin typeface="Arno Pro Smbd" pitchFamily="18" charset="0"/>
              </a:rPr>
              <a:t>70%-a találkozott már pornóval szörfölés közben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0" y="3789040"/>
            <a:ext cx="6606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000" dirty="0" smtClean="0">
                <a:latin typeface="Arno Pro Smbd" pitchFamily="18" charset="0"/>
              </a:rPr>
              <a:t>tájékozatlanságuk és a szülők gondatlansága miatt 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9" name="Téglalap 8"/>
          <p:cNvSpPr/>
          <p:nvPr/>
        </p:nvSpPr>
        <p:spPr>
          <a:xfrm>
            <a:off x="0" y="4293096"/>
            <a:ext cx="67513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hu-HU" sz="2000" dirty="0" smtClean="0">
                <a:latin typeface="Arno Pro Smbd" pitchFamily="18" charset="0"/>
              </a:rPr>
              <a:t>naponta több millió kép kerül az internetre szülői ellenőrzés nélkül</a:t>
            </a:r>
            <a:endParaRPr lang="hu-HU" sz="2000" dirty="0">
              <a:latin typeface="Arno Pro Smbd" pitchFamily="18" charset="0"/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0" y="5028804"/>
            <a:ext cx="64624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000" dirty="0">
                <a:latin typeface="Arno Pro Smbd" pitchFamily="18" charset="0"/>
              </a:rPr>
              <a:t>80%-a naponta több mint 3 órát internetezik</a:t>
            </a:r>
          </a:p>
        </p:txBody>
      </p:sp>
      <p:pic>
        <p:nvPicPr>
          <p:cNvPr id="16" name="Kép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5799">
            <a:off x="6052922" y="1077742"/>
            <a:ext cx="1951570" cy="1031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Szövegdoboz 16"/>
          <p:cNvSpPr txBox="1"/>
          <p:nvPr/>
        </p:nvSpPr>
        <p:spPr>
          <a:xfrm>
            <a:off x="8172400" y="6247654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latin typeface="Arno Pro Smbd" pitchFamily="18" charset="0"/>
              </a:rPr>
              <a:t>II</a:t>
            </a:r>
            <a:r>
              <a:rPr lang="hu-HU" dirty="0" smtClean="0">
                <a:latin typeface="Arno Pro Smbd" pitchFamily="18" charset="0"/>
              </a:rPr>
              <a:t>.</a:t>
            </a:r>
            <a:endParaRPr lang="hu-HU" dirty="0">
              <a:latin typeface="Arno Pro Smbd" pitchFamily="18" charset="0"/>
            </a:endParaRPr>
          </a:p>
        </p:txBody>
      </p:sp>
      <p:pic>
        <p:nvPicPr>
          <p:cNvPr id="18" name="Kép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356" y="3429000"/>
            <a:ext cx="1563743" cy="2353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Kép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90468"/>
            <a:ext cx="2181225" cy="1152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886273784"/>
      </p:ext>
    </p:extLst>
  </p:cSld>
  <p:clrMapOvr>
    <a:masterClrMapping/>
  </p:clrMapOvr>
  <p:transition spd="slow" advClick="0" advTm="17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5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7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19092" y="586941"/>
            <a:ext cx="80092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dirty="0"/>
          </a:p>
          <a:p>
            <a:r>
              <a:rPr lang="hu-HU" sz="2400" u="sng" dirty="0">
                <a:uFill>
                  <a:solidFill>
                    <a:srgbClr val="FF0000"/>
                  </a:solidFill>
                </a:uFill>
                <a:latin typeface="Arno Pro Smbd" pitchFamily="18" charset="0"/>
              </a:rPr>
              <a:t>A legfontosabb megelőzni, hogy gyermekeink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107504" y="156054"/>
            <a:ext cx="55446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>
                <a:latin typeface="Arno Pro Smbd" pitchFamily="18" charset="0"/>
              </a:rPr>
              <a:t>Védje meg gyermekét!</a:t>
            </a:r>
          </a:p>
          <a:p>
            <a:endParaRPr lang="hu-HU" dirty="0"/>
          </a:p>
        </p:txBody>
      </p:sp>
      <p:sp>
        <p:nvSpPr>
          <p:cNvPr id="5" name="Téglalap 4"/>
          <p:cNvSpPr/>
          <p:nvPr/>
        </p:nvSpPr>
        <p:spPr>
          <a:xfrm>
            <a:off x="107504" y="1325605"/>
            <a:ext cx="42226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000" dirty="0">
                <a:latin typeface="Arno Pro Smbd" pitchFamily="18" charset="0"/>
              </a:rPr>
              <a:t>az interneten pornót nézzenek</a:t>
            </a:r>
          </a:p>
        </p:txBody>
      </p:sp>
      <p:sp>
        <p:nvSpPr>
          <p:cNvPr id="6" name="Téglalap 5"/>
          <p:cNvSpPr/>
          <p:nvPr/>
        </p:nvSpPr>
        <p:spPr>
          <a:xfrm>
            <a:off x="107504" y="1787270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000" dirty="0">
                <a:latin typeface="Arno Pro Smbd" pitchFamily="18" charset="0"/>
              </a:rPr>
              <a:t>kihívó vagy privát családi fotót töltsenek fel az internetre</a:t>
            </a:r>
          </a:p>
        </p:txBody>
      </p:sp>
      <p:sp>
        <p:nvSpPr>
          <p:cNvPr id="7" name="Téglalap 6"/>
          <p:cNvSpPr/>
          <p:nvPr/>
        </p:nvSpPr>
        <p:spPr>
          <a:xfrm>
            <a:off x="107504" y="2228112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000" dirty="0">
                <a:latin typeface="Arno Pro Smbd" pitchFamily="18" charset="0"/>
              </a:rPr>
              <a:t>bűnözők kihasználják hiszékenységüket, randira csalják őket</a:t>
            </a:r>
          </a:p>
        </p:txBody>
      </p:sp>
      <p:sp>
        <p:nvSpPr>
          <p:cNvPr id="8" name="Téglalap 7"/>
          <p:cNvSpPr/>
          <p:nvPr/>
        </p:nvSpPr>
        <p:spPr>
          <a:xfrm>
            <a:off x="107504" y="2689776"/>
            <a:ext cx="47596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000" dirty="0">
                <a:latin typeface="Arno Pro Smbd" pitchFamily="18" charset="0"/>
              </a:rPr>
              <a:t>vagy egész nap a gép előtt üljenek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51441"/>
            <a:ext cx="2748645" cy="2094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842" y="4509120"/>
            <a:ext cx="2944813" cy="2120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51441"/>
            <a:ext cx="2663825" cy="2000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81" y="4509120"/>
            <a:ext cx="2846387" cy="213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zövegdoboz 8"/>
          <p:cNvSpPr txBox="1"/>
          <p:nvPr/>
        </p:nvSpPr>
        <p:spPr>
          <a:xfrm>
            <a:off x="8244408" y="6225879"/>
            <a:ext cx="755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latin typeface="Arno Pro Smbd" pitchFamily="18" charset="0"/>
              </a:rPr>
              <a:t>III</a:t>
            </a:r>
            <a:r>
              <a:rPr lang="hu-HU" sz="2400" dirty="0" smtClean="0">
                <a:latin typeface="Arno Pro Smbd" pitchFamily="18" charset="0"/>
              </a:rPr>
              <a:t>.</a:t>
            </a:r>
            <a:endParaRPr lang="hu-HU" sz="2400" dirty="0">
              <a:latin typeface="Arno Pro Smb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1258519"/>
      </p:ext>
    </p:extLst>
  </p:cSld>
  <p:clrMapOvr>
    <a:masterClrMapping/>
  </p:clrMapOvr>
  <p:transition spd="slow" advClick="0" advTm="17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611560" y="836712"/>
            <a:ext cx="6882899" cy="1200329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hu-HU" sz="72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no Pro Smbd" pitchFamily="18" charset="0"/>
              </a:rPr>
              <a:t>MEGOLDÁSOK</a:t>
            </a:r>
            <a:endParaRPr lang="hu-HU" sz="7200" u="sng" dirty="0">
              <a:latin typeface="Arno Pro Smbd" pitchFamily="18" charset="0"/>
            </a:endParaRPr>
          </a:p>
        </p:txBody>
      </p:sp>
      <p:sp>
        <p:nvSpPr>
          <p:cNvPr id="3" name="Akciógomb: Súgó 2">
            <a:hlinkClick r:id="" action="ppaction://hlinkshowjump?jump=nextslide" highlightClick="1"/>
          </p:cNvPr>
          <p:cNvSpPr/>
          <p:nvPr/>
        </p:nvSpPr>
        <p:spPr>
          <a:xfrm>
            <a:off x="6804248" y="5373216"/>
            <a:ext cx="1152128" cy="936104"/>
          </a:xfrm>
          <a:prstGeom prst="actionButtonHelp">
            <a:avLst/>
          </a:prstGeom>
          <a:ln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0" y="5013176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 smtClean="0">
                <a:latin typeface="Arno Pro Smbd" pitchFamily="18" charset="0"/>
              </a:rPr>
              <a:t>Kattintson rá a kérdőjelős gombra, ha szeretnél megtudni hogyan védekezzük ellene ?</a:t>
            </a:r>
            <a:endParaRPr lang="hu-HU" sz="2800" dirty="0">
              <a:latin typeface="Arno Pro Smb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0917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25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75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" accel="100000" fill="hold">
                                          <p:stCondLst>
                                            <p:cond delay="15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75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1090"/>
            <a:ext cx="2239873" cy="2706910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3491880" y="413971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chemeClr val="accent6"/>
                </a:solidFill>
                <a:latin typeface="Arno Pro Smbd" pitchFamily="18" charset="0"/>
              </a:rPr>
              <a:t>Teljes internet szűrés</a:t>
            </a:r>
            <a:endParaRPr lang="hu-HU" sz="3200" dirty="0">
              <a:solidFill>
                <a:schemeClr val="accent6"/>
              </a:solidFill>
              <a:latin typeface="Arno Pro Smbd" pitchFamily="18" charset="0"/>
            </a:endParaRP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76" y="1077517"/>
            <a:ext cx="2921219" cy="661437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05" y="260648"/>
            <a:ext cx="2952390" cy="738098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3531760" y="1154179"/>
            <a:ext cx="4640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chemeClr val="accent2">
                    <a:lumMod val="75000"/>
                  </a:schemeClr>
                </a:solidFill>
                <a:latin typeface="Arno Pro Smbd" pitchFamily="18" charset="0"/>
              </a:rPr>
              <a:t>Limitált internetezés</a:t>
            </a:r>
            <a:endParaRPr lang="hu-HU" sz="3200" dirty="0">
              <a:solidFill>
                <a:schemeClr val="accent2">
                  <a:lumMod val="75000"/>
                </a:schemeClr>
              </a:solidFill>
              <a:latin typeface="Arno Pro Smbd" pitchFamily="18" charset="0"/>
            </a:endParaRP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76" y="1844824"/>
            <a:ext cx="2921219" cy="656558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76" y="2637876"/>
            <a:ext cx="2921219" cy="726861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76" y="3561284"/>
            <a:ext cx="2921218" cy="589806"/>
          </a:xfrm>
          <a:prstGeom prst="rect">
            <a:avLst/>
          </a:prstGeom>
        </p:spPr>
      </p:pic>
      <p:sp>
        <p:nvSpPr>
          <p:cNvPr id="12" name="Szövegdoboz 11"/>
          <p:cNvSpPr txBox="1"/>
          <p:nvPr/>
        </p:nvSpPr>
        <p:spPr>
          <a:xfrm>
            <a:off x="3531761" y="1916607"/>
            <a:ext cx="4104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chemeClr val="accent4">
                    <a:lumMod val="75000"/>
                  </a:schemeClr>
                </a:solidFill>
                <a:latin typeface="Arno Pro Smbd" pitchFamily="18" charset="0"/>
              </a:rPr>
              <a:t>Telepítjük szoftvert</a:t>
            </a:r>
            <a:endParaRPr lang="hu-HU" sz="3200" dirty="0">
              <a:solidFill>
                <a:schemeClr val="accent4">
                  <a:lumMod val="75000"/>
                </a:schemeClr>
              </a:solidFill>
              <a:latin typeface="Arno Pro Smbd" pitchFamily="18" charset="0"/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3531761" y="2745681"/>
            <a:ext cx="4568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rgbClr val="00B050"/>
                </a:solidFill>
                <a:latin typeface="Arno Pro Smbd" pitchFamily="18" charset="0"/>
              </a:rPr>
              <a:t>Megoldás iskoláknak</a:t>
            </a:r>
            <a:endParaRPr lang="hu-HU" sz="3200" dirty="0">
              <a:solidFill>
                <a:srgbClr val="00B050"/>
              </a:solidFill>
              <a:latin typeface="Arno Pro Smbd" pitchFamily="18" charset="0"/>
            </a:endParaRPr>
          </a:p>
        </p:txBody>
      </p:sp>
      <p:sp>
        <p:nvSpPr>
          <p:cNvPr id="14" name="Szövegdoboz 13"/>
          <p:cNvSpPr txBox="1"/>
          <p:nvPr/>
        </p:nvSpPr>
        <p:spPr>
          <a:xfrm>
            <a:off x="3531761" y="3581923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chemeClr val="accent5">
                    <a:lumMod val="75000"/>
                  </a:schemeClr>
                </a:solidFill>
                <a:latin typeface="Arno Pro Smbd" pitchFamily="18" charset="0"/>
              </a:rPr>
              <a:t>Megoldás cégeknek</a:t>
            </a:r>
            <a:endParaRPr lang="hu-HU" sz="3200" dirty="0">
              <a:solidFill>
                <a:schemeClr val="accent5">
                  <a:lumMod val="75000"/>
                </a:schemeClr>
              </a:solidFill>
              <a:latin typeface="Arno Pro Smbd" pitchFamily="18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2267744" y="5229200"/>
            <a:ext cx="5504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 smtClean="0">
                <a:latin typeface="Arno Pro Smbd" pitchFamily="18" charset="0"/>
              </a:rPr>
              <a:t>Milyen programot érdemes telepíteni a gyerekeknek?</a:t>
            </a:r>
            <a:endParaRPr lang="hu-HU" sz="2800" dirty="0">
              <a:latin typeface="Arno Pro Smb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2059016"/>
      </p:ext>
    </p:extLst>
  </p:cSld>
  <p:clrMapOvr>
    <a:masterClrMapping/>
  </p:clrMapOvr>
  <p:transition spd="slow" advClick="0" advTm="20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0"/>
                            </p:stCondLst>
                            <p:childTnLst>
                              <p:par>
                                <p:cTn id="6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1"/>
      <p:bldP spid="1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diagBrick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351" y="3846883"/>
            <a:ext cx="2115118" cy="3011117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0" y="5195740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hu-HU" sz="2000" dirty="0" smtClean="0">
                <a:solidFill>
                  <a:srgbClr val="0075A8"/>
                </a:solidFill>
                <a:latin typeface="Arno Pro Smbd" pitchFamily="18" charset="0"/>
              </a:rPr>
              <a:t>44.000 </a:t>
            </a:r>
            <a:r>
              <a:rPr lang="hu-HU" sz="2000" dirty="0">
                <a:solidFill>
                  <a:srgbClr val="0075A8"/>
                </a:solidFill>
                <a:latin typeface="Arno Pro Smbd" pitchFamily="18" charset="0"/>
              </a:rPr>
              <a:t>elégedett szülő.</a:t>
            </a:r>
          </a:p>
          <a:p>
            <a:pPr fontAlgn="base"/>
            <a:r>
              <a:rPr lang="hu-HU" sz="2000" dirty="0">
                <a:solidFill>
                  <a:srgbClr val="000000"/>
                </a:solidFill>
                <a:latin typeface="Arno Pro Smbd" pitchFamily="18" charset="0"/>
              </a:rPr>
              <a:t>A szoftver telepítésében és beállításaiban is tudunk segíteni, ha szükséges.</a:t>
            </a:r>
            <a:endParaRPr lang="hu-HU" sz="2000" b="0" i="0" dirty="0">
              <a:solidFill>
                <a:srgbClr val="000000"/>
              </a:solidFill>
              <a:effectLst/>
              <a:latin typeface="Arno Pro Smbd" pitchFamily="18" charset="0"/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50383" y="28142"/>
            <a:ext cx="88569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hu-HU" sz="2000" dirty="0">
                <a:solidFill>
                  <a:srgbClr val="0075A8"/>
                </a:solidFill>
                <a:latin typeface="Arno Pro Smbd" pitchFamily="18" charset="0"/>
              </a:rPr>
              <a:t>Egy szoftverrel védjetek meg gyermekeiteket az internet káros hatásaitól!</a:t>
            </a:r>
          </a:p>
          <a:p>
            <a:pPr lvl="0" fontAlgn="base"/>
            <a:r>
              <a:rPr lang="hu-HU" sz="2000" dirty="0">
                <a:solidFill>
                  <a:srgbClr val="0075A8"/>
                </a:solidFill>
                <a:latin typeface="Arno Pro Smbd" pitchFamily="18" charset="0"/>
              </a:rPr>
              <a:t>Csak a gyermek internetezését kontrollálja, a szülőét nem.</a:t>
            </a:r>
          </a:p>
          <a:p>
            <a:pPr lvl="0" fontAlgn="base"/>
            <a:r>
              <a:rPr lang="hu-HU" sz="2000" dirty="0">
                <a:solidFill>
                  <a:srgbClr val="000000"/>
                </a:solidFill>
                <a:latin typeface="Arno Pro Smbd" pitchFamily="18" charset="0"/>
              </a:rPr>
              <a:t>Minden gyerekre külön be lehet állítani a szűrés feltételeit.</a:t>
            </a:r>
          </a:p>
        </p:txBody>
      </p:sp>
      <p:sp>
        <p:nvSpPr>
          <p:cNvPr id="8" name="Téglalap 7"/>
          <p:cNvSpPr/>
          <p:nvPr/>
        </p:nvSpPr>
        <p:spPr>
          <a:xfrm>
            <a:off x="53841" y="1589891"/>
            <a:ext cx="88500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hu-HU" sz="2000" dirty="0">
                <a:solidFill>
                  <a:srgbClr val="0075A8"/>
                </a:solidFill>
                <a:latin typeface="Arno Pro Smbd" pitchFamily="18" charset="0"/>
              </a:rPr>
              <a:t>A fotók feltöltése csak a szülő jóváhagyásával lehetséges.</a:t>
            </a:r>
          </a:p>
          <a:p>
            <a:pPr lvl="0" fontAlgn="base"/>
            <a:r>
              <a:rPr lang="hu-HU" sz="2000" dirty="0">
                <a:solidFill>
                  <a:srgbClr val="000000"/>
                </a:solidFill>
                <a:latin typeface="Arno Pro Smbd" pitchFamily="18" charset="0"/>
              </a:rPr>
              <a:t>Véletlenül sem kerülhet fel </a:t>
            </a:r>
            <a:r>
              <a:rPr lang="hu-HU" sz="2000" dirty="0" err="1" smtClean="0">
                <a:solidFill>
                  <a:srgbClr val="000000"/>
                </a:solidFill>
                <a:latin typeface="Arno Pro Smbd" pitchFamily="18" charset="0"/>
              </a:rPr>
              <a:t>pl</a:t>
            </a:r>
            <a:r>
              <a:rPr lang="hu-HU" sz="2000" dirty="0" smtClean="0">
                <a:solidFill>
                  <a:srgbClr val="000000"/>
                </a:solidFill>
                <a:latin typeface="Arno Pro Smbd" pitchFamily="18" charset="0"/>
              </a:rPr>
              <a:t>: </a:t>
            </a:r>
            <a:r>
              <a:rPr lang="hu-HU" sz="2000" dirty="0">
                <a:solidFill>
                  <a:srgbClr val="000000"/>
                </a:solidFill>
                <a:latin typeface="Arno Pro Smbd" pitchFamily="18" charset="0"/>
              </a:rPr>
              <a:t>a Facebookra kihívó fotó gyermekéről.</a:t>
            </a:r>
          </a:p>
        </p:txBody>
      </p:sp>
      <p:sp>
        <p:nvSpPr>
          <p:cNvPr id="9" name="Téglalap 8"/>
          <p:cNvSpPr/>
          <p:nvPr/>
        </p:nvSpPr>
        <p:spPr>
          <a:xfrm>
            <a:off x="69436" y="2280182"/>
            <a:ext cx="85759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hu-HU" sz="2000" dirty="0">
                <a:solidFill>
                  <a:srgbClr val="0075A8"/>
                </a:solidFill>
                <a:latin typeface="Arno Pro Smbd" pitchFamily="18" charset="0"/>
              </a:rPr>
              <a:t>Meggátolja, hogy gyermeke véletlenül pornót láthasson.</a:t>
            </a:r>
          </a:p>
          <a:p>
            <a:pPr lvl="0" fontAlgn="base"/>
            <a:r>
              <a:rPr lang="hu-HU" sz="2000" dirty="0">
                <a:solidFill>
                  <a:srgbClr val="000000"/>
                </a:solidFill>
                <a:latin typeface="Arno Pro Smbd" pitchFamily="18" charset="0"/>
              </a:rPr>
              <a:t>Riasztás gyanús chatbeszélgetéseknél, </a:t>
            </a:r>
            <a:r>
              <a:rPr lang="hu-HU" sz="2000" dirty="0" err="1" smtClean="0">
                <a:solidFill>
                  <a:srgbClr val="000000"/>
                </a:solidFill>
                <a:latin typeface="Arno Pro Smbd" pitchFamily="18" charset="0"/>
              </a:rPr>
              <a:t>pl</a:t>
            </a:r>
            <a:r>
              <a:rPr lang="hu-HU" sz="2000" dirty="0" smtClean="0">
                <a:solidFill>
                  <a:srgbClr val="000000"/>
                </a:solidFill>
                <a:latin typeface="Arno Pro Smbd" pitchFamily="18" charset="0"/>
              </a:rPr>
              <a:t>: </a:t>
            </a:r>
            <a:r>
              <a:rPr lang="hu-HU" sz="2000" dirty="0">
                <a:solidFill>
                  <a:srgbClr val="000000"/>
                </a:solidFill>
                <a:latin typeface="Arno Pro Smbd" pitchFamily="18" charset="0"/>
              </a:rPr>
              <a:t>ha egy idegennel beszél meg találkozót. Pornóképek kiszűrése böngészés közben.</a:t>
            </a:r>
          </a:p>
        </p:txBody>
      </p:sp>
      <p:sp>
        <p:nvSpPr>
          <p:cNvPr id="10" name="Téglalap 9"/>
          <p:cNvSpPr/>
          <p:nvPr/>
        </p:nvSpPr>
        <p:spPr>
          <a:xfrm>
            <a:off x="50383" y="3387306"/>
            <a:ext cx="82159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hu-HU" sz="2000" dirty="0">
                <a:solidFill>
                  <a:srgbClr val="0075A8"/>
                </a:solidFill>
                <a:latin typeface="Arno Pro Smbd" pitchFamily="18" charset="0"/>
              </a:rPr>
              <a:t>A bűnözők nem tudnak gyermekétől fotót kicsalni.</a:t>
            </a:r>
          </a:p>
          <a:p>
            <a:pPr lvl="0" fontAlgn="base"/>
            <a:r>
              <a:rPr lang="hu-HU" sz="2000" dirty="0">
                <a:solidFill>
                  <a:srgbClr val="000000"/>
                </a:solidFill>
                <a:latin typeface="Arno Pro Smbd" pitchFamily="18" charset="0"/>
              </a:rPr>
              <a:t>A gyermekek továbbra is hozzáférnek az internetes tudásbázishoz, de védve vannak káros tartalmaktól.</a:t>
            </a:r>
          </a:p>
        </p:txBody>
      </p:sp>
      <p:sp>
        <p:nvSpPr>
          <p:cNvPr id="11" name="Téglalap 10"/>
          <p:cNvSpPr/>
          <p:nvPr/>
        </p:nvSpPr>
        <p:spPr>
          <a:xfrm>
            <a:off x="50382" y="4521443"/>
            <a:ext cx="54577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hu-HU" sz="2000" dirty="0">
                <a:solidFill>
                  <a:srgbClr val="0075A8"/>
                </a:solidFill>
                <a:latin typeface="Arno Pro Smbd" pitchFamily="18" charset="0"/>
              </a:rPr>
              <a:t>Egyszerű használat.</a:t>
            </a:r>
          </a:p>
          <a:p>
            <a:pPr lvl="0" fontAlgn="base"/>
            <a:r>
              <a:rPr lang="hu-HU" sz="2000" dirty="0">
                <a:solidFill>
                  <a:srgbClr val="000000"/>
                </a:solidFill>
                <a:latin typeface="Arno Pro Smbd" pitchFamily="18" charset="0"/>
              </a:rPr>
              <a:t>Magyar nyelvű kezelőfelület és segítség.</a:t>
            </a:r>
          </a:p>
        </p:txBody>
      </p:sp>
    </p:spTree>
    <p:extLst>
      <p:ext uri="{BB962C8B-B14F-4D97-AF65-F5344CB8AC3E}">
        <p14:creationId xmlns="" xmlns:p14="http://schemas.microsoft.com/office/powerpoint/2010/main" val="1518732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30000">
        <p:checker/>
      </p:transition>
    </mc:Choice>
    <mc:Fallback>
      <p:transition spd="slow" advClick="0" advTm="3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25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soportba foglalás 3"/>
          <p:cNvGrpSpPr/>
          <p:nvPr/>
        </p:nvGrpSpPr>
        <p:grpSpPr>
          <a:xfrm>
            <a:off x="124488" y="476672"/>
            <a:ext cx="7903896" cy="2320828"/>
            <a:chOff x="379728" y="1441448"/>
            <a:chExt cx="7903896" cy="2320828"/>
          </a:xfrm>
        </p:grpSpPr>
        <p:sp>
          <p:nvSpPr>
            <p:cNvPr id="5" name="Szövegdoboz 4"/>
            <p:cNvSpPr txBox="1"/>
            <p:nvPr/>
          </p:nvSpPr>
          <p:spPr>
            <a:xfrm>
              <a:off x="827583" y="1453952"/>
              <a:ext cx="745604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2400" u="sng" dirty="0" smtClean="0">
                  <a:uFill>
                    <a:solidFill>
                      <a:srgbClr val="FF0000"/>
                    </a:solidFill>
                  </a:uFill>
                  <a:latin typeface="Arno Pro Smbd" pitchFamily="18" charset="0"/>
                </a:rPr>
                <a:t>Csak a gyermek internetezését kontrolálja, a szülőét nem</a:t>
              </a:r>
            </a:p>
            <a:p>
              <a:r>
                <a:rPr lang="hu-HU" sz="2400" dirty="0" smtClean="0">
                  <a:latin typeface="Arno Pro Smbd" pitchFamily="18" charset="0"/>
                </a:rPr>
                <a:t>A szoftverben beállított internet szűrések, csak a gyerekekre érvényesek. A szoftver akár több gyerekre is beállítható különböző szűrési feltételekkel, amire akkor lehet szükség, ha a gyerekek különböző életkorúak. Amikor a szülő internetezik a szoftver nem szűri a tartalmakat.</a:t>
              </a:r>
              <a:endParaRPr lang="hu-HU" sz="2400" dirty="0">
                <a:latin typeface="Arno Pro Smbd" pitchFamily="18" charset="0"/>
              </a:endParaRPr>
            </a:p>
          </p:txBody>
        </p:sp>
        <p:pic>
          <p:nvPicPr>
            <p:cNvPr id="6" name="Kép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28" y="1441448"/>
              <a:ext cx="447856" cy="47644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7" name="Kép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89040"/>
            <a:ext cx="3377951" cy="237019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933056"/>
            <a:ext cx="2471936" cy="24719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044281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623" y="404664"/>
            <a:ext cx="2487613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04516"/>
            <a:ext cx="4381500" cy="2428875"/>
          </a:xfrm>
          <a:prstGeom prst="rect">
            <a:avLst/>
          </a:prstGeom>
          <a:ln w="88900" cap="sq" cmpd="thickThin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7" name="Csoportba foglalás 6"/>
          <p:cNvGrpSpPr/>
          <p:nvPr/>
        </p:nvGrpSpPr>
        <p:grpSpPr>
          <a:xfrm>
            <a:off x="151469" y="3872671"/>
            <a:ext cx="5966819" cy="2677656"/>
            <a:chOff x="92701" y="3703465"/>
            <a:chExt cx="5966819" cy="2677656"/>
          </a:xfrm>
        </p:grpSpPr>
        <p:sp>
          <p:nvSpPr>
            <p:cNvPr id="4" name="Szövegdoboz 3"/>
            <p:cNvSpPr txBox="1"/>
            <p:nvPr/>
          </p:nvSpPr>
          <p:spPr>
            <a:xfrm>
              <a:off x="472112" y="3703465"/>
              <a:ext cx="5587408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2400" dirty="0">
                  <a:solidFill>
                    <a:srgbClr val="0075A8"/>
                  </a:solidFill>
                  <a:latin typeface="Arno Pro Smbd" pitchFamily="18" charset="0"/>
                </a:rPr>
                <a:t>A fotók feltöltése csak a szülő jóváhagyásával lehetséges</a:t>
              </a:r>
              <a:r>
                <a:rPr lang="hu-HU" sz="2400" dirty="0">
                  <a:latin typeface="Arno Pro Smbd" pitchFamily="18" charset="0"/>
                </a:rPr>
                <a:t/>
              </a:r>
              <a:br>
                <a:rPr lang="hu-HU" sz="2400" dirty="0">
                  <a:latin typeface="Arno Pro Smbd" pitchFamily="18" charset="0"/>
                </a:rPr>
              </a:b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A szoftver értesíti, ha gyermeke fotót akar feltölteni az internetre </a:t>
              </a:r>
              <a:r>
                <a:rPr lang="hu-HU" sz="2400" dirty="0" err="1" smtClean="0">
                  <a:solidFill>
                    <a:srgbClr val="000000"/>
                  </a:solidFill>
                  <a:latin typeface="Arno Pro Smbd" pitchFamily="18" charset="0"/>
                </a:rPr>
                <a:t>pl</a:t>
              </a:r>
              <a:r>
                <a:rPr lang="hu-HU" sz="2400" dirty="0" smtClean="0">
                  <a:solidFill>
                    <a:srgbClr val="000000"/>
                  </a:solidFill>
                  <a:latin typeface="Arno Pro Smbd" pitchFamily="18" charset="0"/>
                </a:rPr>
                <a:t>: </a:t>
              </a: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Facebookra</a:t>
              </a:r>
              <a:r>
                <a:rPr lang="hu-HU" sz="2400" dirty="0" smtClean="0">
                  <a:solidFill>
                    <a:srgbClr val="000000"/>
                  </a:solidFill>
                  <a:latin typeface="Arno Pro Smbd" pitchFamily="18" charset="0"/>
                </a:rPr>
                <a:t>. Kizárólag </a:t>
              </a: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azokat a fotókat tudja gyermeke feltölteni az internetre, amit </a:t>
              </a:r>
              <a:r>
                <a:rPr lang="hu-HU" sz="2400" dirty="0" smtClean="0">
                  <a:solidFill>
                    <a:srgbClr val="000000"/>
                  </a:solidFill>
                  <a:latin typeface="Arno Pro Smbd" pitchFamily="18" charset="0"/>
                </a:rPr>
                <a:t>ön </a:t>
              </a:r>
              <a:r>
                <a:rPr lang="hu-HU" sz="2400" dirty="0">
                  <a:solidFill>
                    <a:srgbClr val="000000"/>
                  </a:solidFill>
                  <a:latin typeface="Arno Pro Smbd" pitchFamily="18" charset="0"/>
                </a:rPr>
                <a:t>megenged.</a:t>
              </a:r>
              <a:endParaRPr lang="hu-HU" sz="2400" dirty="0">
                <a:latin typeface="Arno Pro Smbd" pitchFamily="18" charset="0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01" y="3703465"/>
              <a:ext cx="414337" cy="43338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1561000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ényűző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ényűző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ényűző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679</TotalTime>
  <Words>486</Words>
  <Application>Microsoft Office PowerPoint</Application>
  <PresentationFormat>Diavetítés a képernyőre (4:3 oldalarány)</PresentationFormat>
  <Paragraphs>66</Paragraphs>
  <Slides>17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18" baseType="lpstr">
      <vt:lpstr>Fényűző</vt:lpstr>
      <vt:lpstr>1. dia</vt:lpstr>
      <vt:lpstr>2. dia</vt:lpstr>
      <vt:lpstr>3. dia</vt:lpstr>
      <vt:lpstr>4. dia</vt:lpstr>
      <vt:lpstr>5. dia</vt:lpstr>
      <vt:lpstr>6. dia</vt:lpstr>
      <vt:lpstr>7. dia</vt:lpstr>
      <vt:lpstr>8. dia</vt:lpstr>
      <vt:lpstr>9. dia</vt:lpstr>
      <vt:lpstr>10. dia</vt:lpstr>
      <vt:lpstr>11. dia</vt:lpstr>
      <vt:lpstr>12. dia</vt:lpstr>
      <vt:lpstr>13. dia</vt:lpstr>
      <vt:lpstr>14. dia</vt:lpstr>
      <vt:lpstr>15. dia</vt:lpstr>
      <vt:lpstr>16. dia</vt:lpstr>
      <vt:lpstr>Források: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Mire kell vigyázni az internet használata közben?</dc:title>
  <dc:creator>Vendég</dc:creator>
  <cp:lastModifiedBy>6.a</cp:lastModifiedBy>
  <cp:revision>64</cp:revision>
  <dcterms:created xsi:type="dcterms:W3CDTF">2013-03-02T08:27:13Z</dcterms:created>
  <dcterms:modified xsi:type="dcterms:W3CDTF">2013-03-07T14:11:00Z</dcterms:modified>
</cp:coreProperties>
</file>