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sldIdLst>
    <p:sldId id="256" r:id="rId2"/>
    <p:sldId id="257" r:id="rId3"/>
    <p:sldId id="269" r:id="rId4"/>
    <p:sldId id="258" r:id="rId5"/>
    <p:sldId id="259" r:id="rId6"/>
    <p:sldId id="262" r:id="rId7"/>
    <p:sldId id="261" r:id="rId8"/>
    <p:sldId id="267" r:id="rId9"/>
    <p:sldId id="268" r:id="rId10"/>
    <p:sldId id="263" r:id="rId11"/>
    <p:sldId id="264" r:id="rId12"/>
    <p:sldId id="270" r:id="rId13"/>
    <p:sldId id="271" r:id="rId14"/>
    <p:sldId id="265" r:id="rId15"/>
  </p:sldIdLst>
  <p:sldSz cx="9144000" cy="6858000" type="screen4x3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82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245AE5-F3D8-4723-BB8E-6C7F375F43B2}" type="datetimeFigureOut">
              <a:rPr lang="hu-HU" smtClean="0"/>
              <a:pPr/>
              <a:t>2013.03.16.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5D31FA-4E05-4D0B-B725-F3859FEEF114}" type="slidenum">
              <a:rPr lang="hu-HU" smtClean="0"/>
              <a:pPr/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D31FA-4E05-4D0B-B725-F3859FEEF114}" type="slidenum">
              <a:rPr lang="hu-HU" smtClean="0"/>
              <a:pPr/>
              <a:t>1</a:t>
            </a:fld>
            <a:endParaRPr lang="hu-H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D31FA-4E05-4D0B-B725-F3859FEEF114}" type="slidenum">
              <a:rPr lang="hu-HU" smtClean="0"/>
              <a:pPr/>
              <a:t>12</a:t>
            </a:fld>
            <a:endParaRPr lang="hu-H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D31FA-4E05-4D0B-B725-F3859FEEF114}" type="slidenum">
              <a:rPr lang="hu-HU" smtClean="0"/>
              <a:pPr/>
              <a:t>13</a:t>
            </a:fld>
            <a:endParaRPr lang="hu-H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D31FA-4E05-4D0B-B725-F3859FEEF114}" type="slidenum">
              <a:rPr lang="hu-HU" smtClean="0"/>
              <a:pPr/>
              <a:t>14</a:t>
            </a:fld>
            <a:endParaRPr lang="hu-H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D31FA-4E05-4D0B-B725-F3859FEEF114}" type="slidenum">
              <a:rPr lang="hu-HU" smtClean="0"/>
              <a:pPr/>
              <a:t>3</a:t>
            </a:fld>
            <a:endParaRPr lang="hu-H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D31FA-4E05-4D0B-B725-F3859FEEF114}" type="slidenum">
              <a:rPr lang="hu-HU" smtClean="0"/>
              <a:pPr/>
              <a:t>4</a:t>
            </a:fld>
            <a:endParaRPr lang="hu-H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D31FA-4E05-4D0B-B725-F3859FEEF114}" type="slidenum">
              <a:rPr lang="hu-HU" smtClean="0"/>
              <a:pPr/>
              <a:t>5</a:t>
            </a:fld>
            <a:endParaRPr lang="hu-H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D31FA-4E05-4D0B-B725-F3859FEEF114}" type="slidenum">
              <a:rPr lang="hu-HU" smtClean="0"/>
              <a:pPr/>
              <a:t>6</a:t>
            </a:fld>
            <a:endParaRPr lang="hu-H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D31FA-4E05-4D0B-B725-F3859FEEF114}" type="slidenum">
              <a:rPr lang="hu-HU" smtClean="0"/>
              <a:pPr/>
              <a:t>7</a:t>
            </a:fld>
            <a:endParaRPr lang="hu-H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D31FA-4E05-4D0B-B725-F3859FEEF114}" type="slidenum">
              <a:rPr lang="hu-HU" smtClean="0"/>
              <a:pPr/>
              <a:t>8</a:t>
            </a:fld>
            <a:endParaRPr lang="hu-H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D31FA-4E05-4D0B-B725-F3859FEEF114}" type="slidenum">
              <a:rPr lang="hu-HU" smtClean="0"/>
              <a:pPr/>
              <a:t>10</a:t>
            </a:fld>
            <a:endParaRPr lang="hu-H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D31FA-4E05-4D0B-B725-F3859FEEF114}" type="slidenum">
              <a:rPr lang="hu-HU" smtClean="0"/>
              <a:pPr/>
              <a:t>11</a:t>
            </a:fld>
            <a:endParaRPr lang="hu-H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lcím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hu-HU" smtClean="0"/>
              <a:t>Alcím mintájának szerkesztése</a:t>
            </a:r>
            <a:endParaRPr kumimoji="0" lang="en-US"/>
          </a:p>
        </p:txBody>
      </p:sp>
      <p:sp>
        <p:nvSpPr>
          <p:cNvPr id="28" name="Cím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cxnSp>
        <p:nvCxnSpPr>
          <p:cNvPr id="8" name="Egyenes összekötő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Egyenes összekötő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lipszis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átum helye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FF4A4-1446-45E0-B554-8D258A049BFF}" type="datetimeFigureOut">
              <a:rPr lang="hu-HU" smtClean="0"/>
              <a:pPr/>
              <a:t>2013.03.16.</a:t>
            </a:fld>
            <a:endParaRPr lang="hu-HU"/>
          </a:p>
        </p:txBody>
      </p:sp>
      <p:sp>
        <p:nvSpPr>
          <p:cNvPr id="16" name="Dia számának helye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A0AE8B7-2109-45DB-87D5-88DCBC23DF2D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17" name="Élőláb helye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hu-H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FF4A4-1446-45E0-B554-8D258A049BFF}" type="datetimeFigureOut">
              <a:rPr lang="hu-HU" smtClean="0"/>
              <a:pPr/>
              <a:t>2013.03.16.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AE8B7-2109-45DB-87D5-88DCBC23DF2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FF4A4-1446-45E0-B554-8D258A049BFF}" type="datetimeFigureOut">
              <a:rPr lang="hu-HU" smtClean="0"/>
              <a:pPr/>
              <a:t>2013.03.16.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AE8B7-2109-45DB-87D5-88DCBC23DF2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artalom helye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14" name="Dátum helye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1CFF4A4-1446-45E0-B554-8D258A049BFF}" type="datetimeFigureOut">
              <a:rPr lang="hu-HU" smtClean="0"/>
              <a:pPr/>
              <a:t>2013.03.16.</a:t>
            </a:fld>
            <a:endParaRPr lang="hu-HU"/>
          </a:p>
        </p:txBody>
      </p:sp>
      <p:sp>
        <p:nvSpPr>
          <p:cNvPr id="15" name="Dia számának helye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5A0AE8B7-2109-45DB-87D5-88DCBC23DF2D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16" name="Élőláb helye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17" name="Cím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FF4A4-1446-45E0-B554-8D258A049BFF}" type="datetimeFigureOut">
              <a:rPr lang="hu-HU" smtClean="0"/>
              <a:pPr/>
              <a:t>2013.03.16.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AE8B7-2109-45DB-87D5-88DCBC23DF2D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cxnSp>
        <p:nvCxnSpPr>
          <p:cNvPr id="7" name="Egyenes összekötő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FF4A4-1446-45E0-B554-8D258A049BFF}" type="datetimeFigureOut">
              <a:rPr lang="hu-HU" smtClean="0"/>
              <a:pPr/>
              <a:t>2013.03.16.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AE8B7-2109-45DB-87D5-88DCBC23DF2D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11" name="Tartalom helye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13" name="Tartalom helye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AE8B7-2109-45DB-87D5-88DCBC23DF2D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FF4A4-1446-45E0-B554-8D258A049BFF}" type="datetimeFigureOut">
              <a:rPr lang="hu-HU" smtClean="0"/>
              <a:pPr/>
              <a:t>2013.03.16.</a:t>
            </a:fld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32" name="Tartalom helye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34" name="Tartalom helye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12" name="Szöveg helye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cxnSp>
        <p:nvCxnSpPr>
          <p:cNvPr id="10" name="Egyenes összekötő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Egyenes összekötő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FF4A4-1446-45E0-B554-8D258A049BFF}" type="datetimeFigureOut">
              <a:rPr lang="hu-HU" smtClean="0"/>
              <a:pPr/>
              <a:t>2013.03.16.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AE8B7-2109-45DB-87D5-88DCBC23DF2D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FF4A4-1446-45E0-B554-8D258A049BFF}" type="datetimeFigureOut">
              <a:rPr lang="hu-HU" smtClean="0"/>
              <a:pPr/>
              <a:t>2013.03.16.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0AE8B7-2109-45DB-87D5-88DCBC23DF2D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artalom helye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31" name="Cím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8" name="Dátum helye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1CFF4A4-1446-45E0-B554-8D258A049BFF}" type="datetimeFigureOut">
              <a:rPr lang="hu-HU" smtClean="0"/>
              <a:pPr/>
              <a:t>2013.03.16.</a:t>
            </a:fld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A0AE8B7-2109-45DB-87D5-88DCBC23DF2D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10" name="Élőláb helye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hu-H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hu-HU" smtClean="0"/>
              <a:t>Kép beszúrásához kattintson az ikonra</a:t>
            </a:r>
            <a:endParaRPr kumimoji="0" lang="en-US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8" name="Dátum helye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FF4A4-1446-45E0-B554-8D258A049BFF}" type="datetimeFigureOut">
              <a:rPr lang="hu-HU" smtClean="0"/>
              <a:pPr/>
              <a:t>2013.03.16.</a:t>
            </a:fld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A0AE8B7-2109-45DB-87D5-88DCBC23DF2D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10" name="Élőláb helye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hu-H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zöveg helye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hu-HU" smtClean="0"/>
              <a:t>Mintaszöveg szerkesztése</a:t>
            </a:r>
          </a:p>
          <a:p>
            <a:pPr lvl="1" eaLnBrk="1" latinLnBrk="0" hangingPunct="1"/>
            <a:r>
              <a:rPr kumimoji="0" lang="hu-HU" smtClean="0"/>
              <a:t>Második szint</a:t>
            </a:r>
          </a:p>
          <a:p>
            <a:pPr lvl="2" eaLnBrk="1" latinLnBrk="0" hangingPunct="1"/>
            <a:r>
              <a:rPr kumimoji="0" lang="hu-HU" smtClean="0"/>
              <a:t>Harmadik szint</a:t>
            </a:r>
          </a:p>
          <a:p>
            <a:pPr lvl="3" eaLnBrk="1" latinLnBrk="0" hangingPunct="1"/>
            <a:r>
              <a:rPr kumimoji="0" lang="hu-HU" smtClean="0"/>
              <a:t>Negyedik szint</a:t>
            </a:r>
          </a:p>
          <a:p>
            <a:pPr lvl="4" eaLnBrk="1" latinLnBrk="0" hangingPunct="1"/>
            <a:r>
              <a:rPr kumimoji="0" lang="hu-HU" smtClean="0"/>
              <a:t>Ötödik szint</a:t>
            </a:r>
            <a:endParaRPr kumimoji="0" lang="en-US"/>
          </a:p>
        </p:txBody>
      </p:sp>
      <p:sp>
        <p:nvSpPr>
          <p:cNvPr id="24" name="Dátum helye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1CFF4A4-1446-45E0-B554-8D258A049BFF}" type="datetimeFigureOut">
              <a:rPr lang="hu-HU" smtClean="0"/>
              <a:pPr/>
              <a:t>2013.03.16.</a:t>
            </a:fld>
            <a:endParaRPr lang="hu-HU"/>
          </a:p>
        </p:txBody>
      </p:sp>
      <p:sp>
        <p:nvSpPr>
          <p:cNvPr id="10" name="Élőláb helye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hu-HU"/>
          </a:p>
        </p:txBody>
      </p:sp>
      <p:sp>
        <p:nvSpPr>
          <p:cNvPr id="22" name="Dia számának helye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5A0AE8B7-2109-45DB-87D5-88DCBC23DF2D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5" name="Cím helye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285852" y="2786058"/>
            <a:ext cx="6486548" cy="3214710"/>
          </a:xfr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hu-HU" sz="2000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Készítette: Kapcsa Szabina</a:t>
            </a:r>
          </a:p>
          <a:p>
            <a:r>
              <a:rPr lang="hu-HU" sz="2000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Felkészítő tanár neve: Blazsán Gabriella, </a:t>
            </a:r>
          </a:p>
          <a:p>
            <a:r>
              <a:rPr lang="hu-HU" sz="2000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Pesti Zsolt</a:t>
            </a:r>
          </a:p>
          <a:p>
            <a:r>
              <a:rPr lang="hu-HU" sz="2000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Iskola neve és címe: </a:t>
            </a:r>
          </a:p>
          <a:p>
            <a:r>
              <a:rPr lang="hu-HU" sz="2000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Dr. Török Béla Óvoda, Általános Iskola, Speciális Szakiskola, Egységes Gyógypedagógia Módszertani Intézmény és Diákotthon </a:t>
            </a:r>
          </a:p>
        </p:txBody>
      </p:sp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785786" y="428604"/>
            <a:ext cx="7458100" cy="1214445"/>
          </a:xfrm>
        </p:spPr>
        <p:txBody>
          <a:bodyPr>
            <a:noAutofit/>
          </a:bodyPr>
          <a:lstStyle/>
          <a:p>
            <a:r>
              <a:rPr lang="hu-HU" sz="4000" b="1" dirty="0" smtClean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Mire kell vigyázni az internet használata közben?</a:t>
            </a:r>
            <a:endParaRPr lang="hu-HU" sz="4000" b="1" dirty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4" name="Kép 3" descr="how-to-use-the-internet-300x237.jpg"/>
          <p:cNvPicPr preferRelativeResize="0"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72264" y="1071546"/>
            <a:ext cx="1989409" cy="1571636"/>
          </a:xfrm>
          <a:prstGeom prst="ellipse">
            <a:avLst/>
          </a:prstGeom>
          <a:ln w="63500" cap="rnd">
            <a:solidFill>
              <a:schemeClr val="accent4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6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1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3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ekerekített téglalap 6"/>
          <p:cNvSpPr/>
          <p:nvPr/>
        </p:nvSpPr>
        <p:spPr>
          <a:xfrm>
            <a:off x="755576" y="1772816"/>
            <a:ext cx="7776864" cy="3888432"/>
          </a:xfrm>
          <a:prstGeom prst="round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u-HU" sz="4000" b="1" dirty="0" smtClean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Védje meg gyermekét!</a:t>
            </a:r>
            <a:endParaRPr lang="hu-HU" sz="4000" b="1" dirty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5" name="Kép 4" descr="how-to-use-the-internet-300x237.jpg"/>
          <p:cNvPicPr preferRelativeResize="0"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11437" y="571480"/>
            <a:ext cx="1446843" cy="11430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6" name="Téglalap 5"/>
          <p:cNvSpPr/>
          <p:nvPr/>
        </p:nvSpPr>
        <p:spPr>
          <a:xfrm>
            <a:off x="1403648" y="2348880"/>
            <a:ext cx="6643734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7188" indent="-357188" algn="just">
              <a:spcBef>
                <a:spcPts val="1200"/>
              </a:spcBef>
              <a:buFont typeface="Wingdings" pitchFamily="2" charset="2"/>
              <a:buChar char="q"/>
            </a:pPr>
            <a:r>
              <a:rPr lang="hu-HU" sz="2800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Ne egész nap üljenek a gép előtt!</a:t>
            </a:r>
          </a:p>
          <a:p>
            <a:pPr marL="357188" indent="-357188" algn="just">
              <a:spcBef>
                <a:spcPts val="1200"/>
              </a:spcBef>
              <a:buFont typeface="Wingdings" pitchFamily="2" charset="2"/>
              <a:buChar char="q"/>
            </a:pPr>
            <a:r>
              <a:rPr lang="hu-HU" sz="2800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Az interneten ne nézzenek pornográf oldalakat!</a:t>
            </a:r>
          </a:p>
          <a:p>
            <a:pPr marL="357188" indent="-357188" algn="just">
              <a:spcBef>
                <a:spcPts val="1200"/>
              </a:spcBef>
              <a:buFont typeface="Wingdings" pitchFamily="2" charset="2"/>
              <a:buChar char="q"/>
            </a:pPr>
            <a:r>
              <a:rPr lang="hu-HU" sz="2800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Ne töltsenek fel privát fotókat!</a:t>
            </a:r>
          </a:p>
          <a:p>
            <a:pPr marL="357188" indent="-357188" algn="just">
              <a:spcBef>
                <a:spcPts val="1200"/>
              </a:spcBef>
              <a:buFont typeface="Wingdings" pitchFamily="2" charset="2"/>
              <a:buChar char="q"/>
            </a:pPr>
            <a:r>
              <a:rPr lang="hu-HU" sz="2800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Hogy bűnözők ne használják ki őket!</a:t>
            </a:r>
            <a:endParaRPr lang="hu-HU" sz="2800" dirty="0">
              <a:solidFill>
                <a:schemeClr val="bg1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rtalom helye 1"/>
          <p:cNvSpPr>
            <a:spLocks noGrp="1"/>
          </p:cNvSpPr>
          <p:nvPr>
            <p:ph idx="1"/>
          </p:nvPr>
        </p:nvSpPr>
        <p:spPr>
          <a:xfrm>
            <a:off x="539552" y="2348880"/>
            <a:ext cx="8229600" cy="342902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hu-HU" sz="2000" dirty="0" smtClean="0">
              <a:solidFill>
                <a:schemeClr val="bg1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  <a:p>
            <a:pPr marL="514350" indent="-514350">
              <a:buNone/>
            </a:pPr>
            <a:r>
              <a:rPr lang="hu-HU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1.</a:t>
            </a:r>
            <a:r>
              <a:rPr lang="hu-HU" sz="2000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 </a:t>
            </a:r>
            <a:r>
              <a:rPr lang="hu-HU" sz="2800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Az internet függőséget okozhat</a:t>
            </a:r>
          </a:p>
          <a:p>
            <a:pPr marL="514350" indent="-514350">
              <a:buNone/>
            </a:pPr>
            <a:endParaRPr lang="hu-HU" sz="2800" dirty="0" smtClean="0">
              <a:solidFill>
                <a:schemeClr val="bg1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  <a:p>
            <a:pPr marL="514350" indent="-514350">
              <a:buNone/>
            </a:pPr>
            <a:r>
              <a:rPr lang="hu-HU" sz="2800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2. Szabad személyes adatokat megadni az interneten. </a:t>
            </a:r>
          </a:p>
          <a:p>
            <a:pPr marL="514350" indent="-514350">
              <a:buNone/>
            </a:pPr>
            <a:endParaRPr lang="hu-HU" sz="2800" dirty="0" smtClean="0">
              <a:solidFill>
                <a:schemeClr val="bg1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  <a:p>
            <a:pPr marL="514350" indent="-514350">
              <a:buNone/>
            </a:pPr>
            <a:r>
              <a:rPr lang="hu-HU" sz="2800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3. Nem szabad durva üzeneteket küldeni.</a:t>
            </a:r>
          </a:p>
          <a:p>
            <a:pPr marL="514350" indent="-514350">
              <a:buNone/>
            </a:pPr>
            <a:endParaRPr lang="hu-HU" sz="2800" dirty="0" smtClean="0">
              <a:solidFill>
                <a:schemeClr val="bg1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  <a:p>
            <a:pPr marL="514350" indent="-514350">
              <a:buNone/>
            </a:pPr>
            <a:r>
              <a:rPr lang="hu-HU" sz="2800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4. Csak ismerősök </a:t>
            </a:r>
            <a:r>
              <a:rPr lang="hu-HU" sz="2800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e-mail-jeit </a:t>
            </a:r>
            <a:r>
              <a:rPr lang="hu-HU" sz="2800" dirty="0" err="1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nynyissuk</a:t>
            </a:r>
            <a:r>
              <a:rPr lang="hu-HU" sz="2800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 </a:t>
            </a:r>
            <a:r>
              <a:rPr lang="hu-HU" sz="2800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meg.</a:t>
            </a:r>
          </a:p>
          <a:p>
            <a:pPr marL="514350" indent="-514350">
              <a:buNone/>
            </a:pPr>
            <a:endParaRPr lang="hu-HU" sz="3200" dirty="0" smtClean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514350" indent="-514350">
              <a:buAutoNum type="arabicPeriod"/>
            </a:pPr>
            <a:endParaRPr lang="hu-HU" sz="3200" b="1" dirty="0" smtClean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Cím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16360"/>
          </a:xfrm>
        </p:spPr>
        <p:txBody>
          <a:bodyPr>
            <a:normAutofit/>
          </a:bodyPr>
          <a:lstStyle/>
          <a:p>
            <a:pPr algn="ctr"/>
            <a:r>
              <a:rPr lang="hu-HU" sz="5400" b="1" dirty="0" smtClean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Kérdések!</a:t>
            </a:r>
            <a:endParaRPr lang="hu-HU" sz="5400" b="1" dirty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4" name="Kép 3" descr="how-to-use-the-internet-300x237.jpg"/>
          <p:cNvPicPr preferRelativeResize="0"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36296" y="404664"/>
            <a:ext cx="1446843" cy="1143008"/>
          </a:xfrm>
          <a:prstGeom prst="rect">
            <a:avLst/>
          </a:prstGeom>
        </p:spPr>
      </p:pic>
      <p:sp>
        <p:nvSpPr>
          <p:cNvPr id="5" name="Téglalap 4"/>
          <p:cNvSpPr/>
          <p:nvPr/>
        </p:nvSpPr>
        <p:spPr>
          <a:xfrm>
            <a:off x="1043608" y="1340768"/>
            <a:ext cx="67151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hu-HU" sz="4000" b="1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 </a:t>
            </a:r>
            <a:r>
              <a:rPr lang="hu-HU" sz="3200" b="1" i="1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Melyik állítás hamis? </a:t>
            </a:r>
            <a:endParaRPr lang="hu-HU" sz="3200" b="1" i="1" dirty="0" smtClean="0">
              <a:solidFill>
                <a:schemeClr val="bg1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6" name="Mosolygó arc 5"/>
          <p:cNvSpPr/>
          <p:nvPr/>
        </p:nvSpPr>
        <p:spPr>
          <a:xfrm>
            <a:off x="323528" y="3429000"/>
            <a:ext cx="576064" cy="576064"/>
          </a:xfrm>
          <a:prstGeom prst="smileyFace">
            <a:avLst>
              <a:gd name="adj" fmla="val -46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rtalom helye 1"/>
          <p:cNvSpPr>
            <a:spLocks noGrp="1"/>
          </p:cNvSpPr>
          <p:nvPr>
            <p:ph idx="1"/>
          </p:nvPr>
        </p:nvSpPr>
        <p:spPr>
          <a:xfrm>
            <a:off x="214282" y="1484784"/>
            <a:ext cx="8929718" cy="4572000"/>
          </a:xfrm>
        </p:spPr>
        <p:txBody>
          <a:bodyPr>
            <a:normAutofit fontScale="92500"/>
          </a:bodyPr>
          <a:lstStyle/>
          <a:p>
            <a:pPr marL="742950" indent="-742950">
              <a:buNone/>
            </a:pPr>
            <a:endParaRPr lang="hu-HU" sz="3600" dirty="0" smtClean="0">
              <a:solidFill>
                <a:schemeClr val="bg1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  <a:p>
            <a:pPr marL="742950" indent="-742950">
              <a:buNone/>
            </a:pPr>
            <a:r>
              <a:rPr lang="hu-HU" sz="3600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A jelszavam                               .         titkos</a:t>
            </a:r>
          </a:p>
          <a:p>
            <a:pPr marL="742950" indent="-742950">
              <a:buNone/>
            </a:pPr>
            <a:r>
              <a:rPr lang="hu-HU" dirty="0" smtClean="0"/>
              <a:t>                                                                                         </a:t>
            </a:r>
            <a:r>
              <a:rPr lang="hu-HU" sz="3600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nem titkos</a:t>
            </a:r>
          </a:p>
          <a:p>
            <a:pPr>
              <a:buNone/>
            </a:pPr>
            <a:endParaRPr lang="hu-HU" dirty="0" smtClean="0"/>
          </a:p>
          <a:p>
            <a:pPr>
              <a:buNone/>
            </a:pPr>
            <a:endParaRPr lang="hu-HU" dirty="0" smtClean="0"/>
          </a:p>
          <a:p>
            <a:pPr>
              <a:buNone/>
            </a:pPr>
            <a:endParaRPr lang="hu-HU" dirty="0" smtClean="0"/>
          </a:p>
          <a:p>
            <a:pPr>
              <a:buNone/>
              <a:tabLst>
                <a:tab pos="5383213" algn="l"/>
              </a:tabLst>
            </a:pPr>
            <a:endParaRPr lang="hu-HU" dirty="0" smtClean="0"/>
          </a:p>
          <a:p>
            <a:pPr>
              <a:buNone/>
              <a:tabLst>
                <a:tab pos="5383213" algn="l"/>
              </a:tabLst>
            </a:pPr>
            <a:endParaRPr lang="hu-HU" dirty="0" smtClean="0"/>
          </a:p>
          <a:p>
            <a:pPr>
              <a:buNone/>
              <a:tabLst>
                <a:tab pos="3495675" algn="l"/>
              </a:tabLst>
            </a:pPr>
            <a:r>
              <a:rPr lang="hu-HU" dirty="0" smtClean="0"/>
              <a:t>	</a:t>
            </a:r>
          </a:p>
          <a:p>
            <a:pPr>
              <a:buNone/>
              <a:tabLst>
                <a:tab pos="3495675" algn="l"/>
              </a:tabLst>
            </a:pPr>
            <a:endParaRPr lang="hu-HU" dirty="0" smtClean="0"/>
          </a:p>
          <a:p>
            <a:pPr>
              <a:buNone/>
              <a:tabLst>
                <a:tab pos="4572000" algn="l"/>
              </a:tabLst>
            </a:pPr>
            <a:endParaRPr lang="hu-HU" dirty="0" smtClean="0"/>
          </a:p>
          <a:p>
            <a:pPr>
              <a:buNone/>
            </a:pPr>
            <a:endParaRPr lang="hu-HU" dirty="0" smtClean="0"/>
          </a:p>
          <a:p>
            <a:pPr>
              <a:buNone/>
            </a:pPr>
            <a:endParaRPr lang="hu-HU" dirty="0"/>
          </a:p>
        </p:txBody>
      </p:sp>
      <p:sp>
        <p:nvSpPr>
          <p:cNvPr id="3" name="Cím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00336"/>
          </a:xfrm>
        </p:spPr>
        <p:txBody>
          <a:bodyPr>
            <a:normAutofit/>
          </a:bodyPr>
          <a:lstStyle/>
          <a:p>
            <a:pPr algn="ctr"/>
            <a:r>
              <a:rPr lang="hu-HU" sz="4800" b="1" dirty="0" smtClean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Kérdések!</a:t>
            </a:r>
            <a:endParaRPr lang="hu-HU" sz="4800" dirty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4" name="Kép 3" descr="how-to-use-the-internet-300x237.jpg"/>
          <p:cNvPicPr preferRelativeResize="0"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52320" y="188640"/>
            <a:ext cx="1446843" cy="1143008"/>
          </a:xfrm>
          <a:prstGeom prst="rect">
            <a:avLst/>
          </a:prstGeom>
        </p:spPr>
      </p:pic>
      <p:sp>
        <p:nvSpPr>
          <p:cNvPr id="8" name="Szövegdoboz 7"/>
          <p:cNvSpPr txBox="1"/>
          <p:nvPr/>
        </p:nvSpPr>
        <p:spPr>
          <a:xfrm>
            <a:off x="3059832" y="4149080"/>
            <a:ext cx="4248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jelöld be a jelszó </a:t>
            </a:r>
          </a:p>
        </p:txBody>
      </p:sp>
      <p:sp>
        <p:nvSpPr>
          <p:cNvPr id="10" name="Szövegdoboz 9"/>
          <p:cNvSpPr txBox="1"/>
          <p:nvPr/>
        </p:nvSpPr>
        <p:spPr>
          <a:xfrm>
            <a:off x="827584" y="4941168"/>
            <a:ext cx="44644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79388"/>
            <a:r>
              <a:rPr lang="hu-H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megjegyzése  részt!</a:t>
            </a:r>
            <a:endParaRPr lang="hu-HU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Szövegdoboz 12"/>
          <p:cNvSpPr txBox="1"/>
          <p:nvPr/>
        </p:nvSpPr>
        <p:spPr>
          <a:xfrm>
            <a:off x="7199784" y="4077072"/>
            <a:ext cx="19442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Soha ne</a:t>
            </a:r>
          </a:p>
          <a:p>
            <a:r>
              <a:rPr lang="hu-H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Mindig</a:t>
            </a:r>
            <a:endParaRPr lang="hu-HU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obbanás 2 15"/>
          <p:cNvSpPr/>
          <p:nvPr/>
        </p:nvSpPr>
        <p:spPr>
          <a:xfrm>
            <a:off x="2987824" y="1988840"/>
            <a:ext cx="3240360" cy="1224136"/>
          </a:xfrm>
          <a:prstGeom prst="irregularSeal2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7" name="Szövegdoboz 16"/>
          <p:cNvSpPr txBox="1"/>
          <p:nvPr/>
        </p:nvSpPr>
        <p:spPr>
          <a:xfrm>
            <a:off x="3923928" y="2420888"/>
            <a:ext cx="1944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titkos</a:t>
            </a:r>
            <a:endParaRPr lang="hu-HU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obbanás 2 17"/>
          <p:cNvSpPr/>
          <p:nvPr/>
        </p:nvSpPr>
        <p:spPr>
          <a:xfrm>
            <a:off x="0" y="3789040"/>
            <a:ext cx="3240360" cy="1224136"/>
          </a:xfrm>
          <a:prstGeom prst="irregularSeal2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Szövegdoboz 18"/>
          <p:cNvSpPr txBox="1"/>
          <p:nvPr/>
        </p:nvSpPr>
        <p:spPr>
          <a:xfrm>
            <a:off x="467544" y="4149080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3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Soha ne</a:t>
            </a:r>
            <a:endParaRPr lang="hu-HU" sz="3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Szövegdoboz 19"/>
          <p:cNvSpPr txBox="1"/>
          <p:nvPr/>
        </p:nvSpPr>
        <p:spPr>
          <a:xfrm>
            <a:off x="755576" y="1268760"/>
            <a:ext cx="8064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hu-HU" sz="2800" i="1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Egészítsd ki a mondatokat! Melyik a helyes?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0" grpId="0"/>
      <p:bldP spid="13" grpId="0"/>
      <p:bldP spid="16" grpId="0" animBg="1"/>
      <p:bldP spid="17" grpId="0"/>
      <p:bldP spid="18" grpId="0" animBg="1"/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ím 2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911594"/>
          </a:xfrm>
        </p:spPr>
        <p:txBody>
          <a:bodyPr>
            <a:normAutofit/>
          </a:bodyPr>
          <a:lstStyle/>
          <a:p>
            <a:pPr algn="ctr"/>
            <a:r>
              <a:rPr lang="hu-HU" sz="4800" b="1" dirty="0" smtClean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Kérdések!</a:t>
            </a:r>
            <a:endParaRPr lang="hu-HU" sz="4800" b="1" dirty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4" name="Kép 3" descr="how-to-use-the-internet-300x237.jpg"/>
          <p:cNvPicPr preferRelativeResize="0"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97157" y="332656"/>
            <a:ext cx="1446843" cy="1143008"/>
          </a:xfrm>
          <a:prstGeom prst="rect">
            <a:avLst/>
          </a:prstGeom>
        </p:spPr>
      </p:pic>
      <p:sp>
        <p:nvSpPr>
          <p:cNvPr id="5" name="Téglalap 4"/>
          <p:cNvSpPr/>
          <p:nvPr/>
        </p:nvSpPr>
        <p:spPr>
          <a:xfrm>
            <a:off x="2051720" y="1412776"/>
            <a:ext cx="4581703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274320" indent="-274320" algn="ctr">
              <a:spcBef>
                <a:spcPts val="600"/>
              </a:spcBef>
              <a:buClr>
                <a:schemeClr val="accent2"/>
              </a:buClr>
              <a:buSzPct val="85000"/>
            </a:pPr>
            <a:r>
              <a:rPr lang="hu-HU" sz="2800" i="1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Sorolj fel veszélyforrásokat!</a:t>
            </a:r>
          </a:p>
        </p:txBody>
      </p:sp>
      <p:sp>
        <p:nvSpPr>
          <p:cNvPr id="8" name="Tartalom helye 1"/>
          <p:cNvSpPr>
            <a:spLocks noGrp="1"/>
          </p:cNvSpPr>
          <p:nvPr>
            <p:ph idx="1"/>
          </p:nvPr>
        </p:nvSpPr>
        <p:spPr>
          <a:xfrm>
            <a:off x="1979712" y="2420888"/>
            <a:ext cx="4729170" cy="314327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endParaRPr lang="hu-HU" dirty="0" smtClean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514350" indent="-514350">
              <a:lnSpc>
                <a:spcPct val="110000"/>
              </a:lnSpc>
              <a:buClr>
                <a:srgbClr val="00B050"/>
              </a:buClr>
              <a:buFont typeface="Wingdings" pitchFamily="2" charset="2"/>
              <a:buChar char="Ø"/>
            </a:pPr>
            <a:r>
              <a:rPr lang="hu-HU" sz="2800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erotikus képek nézegetése</a:t>
            </a:r>
          </a:p>
          <a:p>
            <a:pPr marL="514350" indent="-514350">
              <a:lnSpc>
                <a:spcPct val="110000"/>
              </a:lnSpc>
              <a:buClr>
                <a:srgbClr val="00B050"/>
              </a:buClr>
              <a:buFont typeface="Wingdings" pitchFamily="2" charset="2"/>
              <a:buChar char="Ø"/>
            </a:pPr>
            <a:r>
              <a:rPr lang="hu-HU" sz="2800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szex oldalak nézegetése</a:t>
            </a:r>
          </a:p>
          <a:p>
            <a:pPr marL="514350" indent="-514350">
              <a:lnSpc>
                <a:spcPct val="110000"/>
              </a:lnSpc>
              <a:buClr>
                <a:srgbClr val="00B050"/>
              </a:buClr>
              <a:buFont typeface="Wingdings" pitchFamily="2" charset="2"/>
              <a:buChar char="Ø"/>
            </a:pPr>
            <a:r>
              <a:rPr lang="hu-HU" sz="2800" dirty="0" err="1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chat-elés</a:t>
            </a:r>
            <a:r>
              <a:rPr lang="hu-HU" sz="2800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 </a:t>
            </a:r>
            <a:r>
              <a:rPr lang="hu-HU" sz="2800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idegenekkel</a:t>
            </a:r>
          </a:p>
          <a:p>
            <a:pPr marL="514350" indent="-514350">
              <a:lnSpc>
                <a:spcPct val="110000"/>
              </a:lnSpc>
              <a:buClr>
                <a:srgbClr val="00B050"/>
              </a:buClr>
              <a:buFont typeface="Wingdings" pitchFamily="2" charset="2"/>
              <a:buChar char="Ø"/>
            </a:pPr>
            <a:r>
              <a:rPr lang="hu-HU" sz="2800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közösségi oldalakra intim fotók feltöltése</a:t>
            </a:r>
          </a:p>
          <a:p>
            <a:pPr marL="514350" indent="-514350">
              <a:lnSpc>
                <a:spcPct val="110000"/>
              </a:lnSpc>
              <a:buClr>
                <a:srgbClr val="00B050"/>
              </a:buClr>
              <a:buFont typeface="Wingdings" pitchFamily="2" charset="2"/>
              <a:buChar char="Ø"/>
            </a:pPr>
            <a:r>
              <a:rPr lang="hu-HU" sz="2800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internetfüggőség</a:t>
            </a:r>
          </a:p>
          <a:p>
            <a:pPr>
              <a:buNone/>
            </a:pPr>
            <a:endParaRPr lang="hu-HU" b="1" dirty="0" smtClean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None/>
            </a:pPr>
            <a:endParaRPr lang="hu-HU" b="1" dirty="0" smtClean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buNone/>
            </a:pPr>
            <a:endParaRPr lang="hu-HU" b="1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rtalom helye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hu-HU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http://www.jaszfenyszaru.hu/doc/hirlevelek/elbir_321_17.pdf</a:t>
            </a:r>
          </a:p>
          <a:p>
            <a:r>
              <a:rPr lang="hu-HU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http://napkavehaz.hu/tejhab/veszekedes-a-gyerek-elott/</a:t>
            </a:r>
          </a:p>
          <a:p>
            <a:r>
              <a:rPr lang="hu-HU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http://facebookhirek.hu/2012/02/06/a-facebook-veszelyei-a-gyerekekre/</a:t>
            </a:r>
          </a:p>
          <a:p>
            <a:r>
              <a:rPr lang="hu-HU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http://orokgyerek.hupont.hu/8/az-internet-veszelyei</a:t>
            </a:r>
          </a:p>
          <a:p>
            <a:r>
              <a:rPr lang="hu-HU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http://www.technet.hu/hir/20090625/veszelyes_de_imadjak_-_szexkepek_a_neten/</a:t>
            </a:r>
          </a:p>
          <a:p>
            <a:r>
              <a:rPr lang="hu-HU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http://www.kamaszpanasz.hu/hirek/lelek/3278/facebook-depresszio</a:t>
            </a:r>
          </a:p>
          <a:p>
            <a:r>
              <a:rPr lang="hu-HU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http://pecs.hit.hu/index.php?option=com_content&amp;view=article&amp;id=36:kozossegi-oldalak-veszelyei&amp;catid=9:fuggosegek&amp;Itemid=18</a:t>
            </a:r>
          </a:p>
          <a:p>
            <a:r>
              <a:rPr lang="hu-HU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http://www.teol.hu/tolna/kozelet/nem-is-gondolna-hogy-milyen-veszelyeket-rejt-az-iwiw-300020</a:t>
            </a:r>
          </a:p>
          <a:p>
            <a:endParaRPr lang="hu-HU" b="1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Cím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u-HU" sz="40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Források</a:t>
            </a:r>
            <a:endParaRPr lang="hu-HU" sz="40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4" name="Kép 3" descr="how-to-use-the-internet-300x237.jpg"/>
          <p:cNvPicPr preferRelativeResize="0"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00892" y="571480"/>
            <a:ext cx="904277" cy="71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000496" y="285728"/>
            <a:ext cx="5072098" cy="1643074"/>
          </a:xfrm>
        </p:spPr>
        <p:txBody>
          <a:bodyPr>
            <a:noAutofit/>
          </a:bodyPr>
          <a:lstStyle/>
          <a:p>
            <a:pPr algn="ctr"/>
            <a:r>
              <a:rPr lang="hu-HU" sz="5400" b="1" dirty="0" smtClean="0">
                <a:solidFill>
                  <a:schemeClr val="tx1"/>
                </a:solidFill>
                <a:latin typeface="Arial Unicode MS" pitchFamily="34" charset="-128"/>
              </a:rPr>
              <a:t>Az internetezés veszélyei</a:t>
            </a:r>
            <a:endParaRPr lang="hu-HU" sz="5400" b="1" dirty="0">
              <a:solidFill>
                <a:schemeClr val="tx1"/>
              </a:solidFill>
              <a:latin typeface="Arial Unicode MS" pitchFamily="34" charset="-128"/>
            </a:endParaRPr>
          </a:p>
        </p:txBody>
      </p:sp>
      <p:sp>
        <p:nvSpPr>
          <p:cNvPr id="3" name="Lekerekített téglalap 2"/>
          <p:cNvSpPr/>
          <p:nvPr/>
        </p:nvSpPr>
        <p:spPr>
          <a:xfrm>
            <a:off x="785786" y="4143380"/>
            <a:ext cx="7929618" cy="2214578"/>
          </a:xfrm>
          <a:prstGeom prst="round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u-HU" sz="2400" b="1" dirty="0" smtClean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ctr"/>
            <a:r>
              <a:rPr lang="hu-HU" sz="3200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 gyermekek és a tinédzserek még képtelenek helyesen értékelni az internetről szerzett információt, megkülönböztetni a jót a rossztól.</a:t>
            </a:r>
          </a:p>
          <a:p>
            <a:pPr algn="ctr"/>
            <a:endParaRPr lang="hu-HU" sz="24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" name="Lekerekített téglalap 6"/>
          <p:cNvSpPr/>
          <p:nvPr/>
        </p:nvSpPr>
        <p:spPr>
          <a:xfrm>
            <a:off x="4143372" y="1928802"/>
            <a:ext cx="4572032" cy="1857388"/>
          </a:xfrm>
          <a:prstGeom prst="round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2800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Nagyon sok fiatalnak van ma már internete és sok időt is tölt a számítógép előtt. </a:t>
            </a:r>
            <a:endParaRPr lang="hu-HU" sz="28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6" name="Kép 5" descr="how-to-use-the-internet-300x237.jpg"/>
          <p:cNvPicPr preferRelativeResize="0"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106131">
            <a:off x="228805" y="242099"/>
            <a:ext cx="3630851" cy="3457585"/>
          </a:xfrm>
          <a:prstGeom prst="ellipse">
            <a:avLst/>
          </a:prstGeom>
          <a:ln>
            <a:solidFill>
              <a:schemeClr val="accent4">
                <a:lumMod val="50000"/>
              </a:schemeClr>
            </a:solidFill>
          </a:ln>
          <a:effectLst>
            <a:softEdge rad="112500"/>
          </a:effectLst>
        </p:spPr>
      </p:pic>
      <p:pic>
        <p:nvPicPr>
          <p:cNvPr id="8" name="Picture 2" descr="C:\Documents and Settings\tanar\Local Settings\Temporary Internet Files\Content.IE5\MN78GBVF\MC900303547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096584">
            <a:off x="184075" y="2281339"/>
            <a:ext cx="1244720" cy="114586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C0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églalap 1"/>
          <p:cNvSpPr/>
          <p:nvPr/>
        </p:nvSpPr>
        <p:spPr>
          <a:xfrm>
            <a:off x="357158" y="2928934"/>
            <a:ext cx="4286280" cy="2677656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hu-HU" sz="2400" b="1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Veszélyforrások:</a:t>
            </a:r>
          </a:p>
          <a:p>
            <a:endParaRPr lang="hu-HU" sz="2400" b="1" dirty="0" smtClean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457200" indent="-457200">
              <a:buFont typeface="+mj-lt"/>
              <a:buAutoNum type="arabicPeriod"/>
            </a:pPr>
            <a:r>
              <a:rPr lang="hu-HU" sz="2400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erotikus képek</a:t>
            </a:r>
          </a:p>
          <a:p>
            <a:pPr marL="457200" indent="-457200">
              <a:buFont typeface="+mj-lt"/>
              <a:buAutoNum type="arabicPeriod"/>
            </a:pPr>
            <a:r>
              <a:rPr lang="hu-HU" sz="2400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szex oldalak nézegetése</a:t>
            </a:r>
          </a:p>
          <a:p>
            <a:pPr marL="457200" indent="-457200">
              <a:buFont typeface="+mj-lt"/>
              <a:buAutoNum type="arabicPeriod"/>
            </a:pPr>
            <a:r>
              <a:rPr lang="hu-HU" sz="2400" dirty="0" err="1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chat-elés</a:t>
            </a:r>
            <a:r>
              <a:rPr lang="hu-HU" sz="2400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veszélyei</a:t>
            </a:r>
          </a:p>
          <a:p>
            <a:pPr marL="457200" indent="-457200">
              <a:buFont typeface="+mj-lt"/>
              <a:buAutoNum type="arabicPeriod"/>
            </a:pPr>
            <a:r>
              <a:rPr lang="hu-HU" sz="2400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közösségi oldalak</a:t>
            </a:r>
          </a:p>
          <a:p>
            <a:pPr marL="457200" indent="-457200">
              <a:buFont typeface="+mj-lt"/>
              <a:buAutoNum type="arabicPeriod"/>
            </a:pPr>
            <a:r>
              <a:rPr lang="hu-HU" sz="2400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Internetfüggőség</a:t>
            </a:r>
          </a:p>
        </p:txBody>
      </p:sp>
      <p:sp>
        <p:nvSpPr>
          <p:cNvPr id="5" name="Téglalap 4"/>
          <p:cNvSpPr/>
          <p:nvPr/>
        </p:nvSpPr>
        <p:spPr>
          <a:xfrm>
            <a:off x="1285852" y="785794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hu-HU" sz="2000" b="1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hu-HU" sz="2000" b="1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endParaRPr lang="hu-HU" sz="2000" b="1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Lekerekített téglalap 3"/>
          <p:cNvSpPr/>
          <p:nvPr/>
        </p:nvSpPr>
        <p:spPr>
          <a:xfrm>
            <a:off x="357158" y="1214422"/>
            <a:ext cx="8429684" cy="1285884"/>
          </a:xfrm>
          <a:prstGeom prst="round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u-HU" sz="2800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Melyek azok a veszélyek, amelyek a mai internetet használó tinikre, gyerekekre leselkedhetnek.</a:t>
            </a:r>
            <a:endParaRPr lang="hu-HU" sz="2800" dirty="0"/>
          </a:p>
        </p:txBody>
      </p:sp>
      <p:pic>
        <p:nvPicPr>
          <p:cNvPr id="6" name="Kép 5" descr="skype6.jpg"/>
          <p:cNvPicPr preferRelativeResize="0"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00760" y="2714620"/>
            <a:ext cx="2565561" cy="1680442"/>
          </a:xfrm>
          <a:prstGeom prst="snip2DiagRect">
            <a:avLst/>
          </a:prstGeom>
          <a:ln w="127000" cap="sq">
            <a:solidFill>
              <a:srgbClr val="0070C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7" name="Kép 6" descr="facebook_fuggoseg_nagy.jpg"/>
          <p:cNvPicPr preferRelativeResize="0"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43504" y="4643446"/>
            <a:ext cx="3492504" cy="1936062"/>
          </a:xfrm>
          <a:prstGeom prst="rect">
            <a:avLst/>
          </a:prstGeom>
          <a:ln w="88900" cap="sq" cmpd="thickThin">
            <a:solidFill>
              <a:schemeClr val="bg2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8" name="Téglalap 7"/>
          <p:cNvSpPr/>
          <p:nvPr/>
        </p:nvSpPr>
        <p:spPr>
          <a:xfrm>
            <a:off x="357158" y="428604"/>
            <a:ext cx="85844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hu-HU" sz="3600" b="1" spc="-10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Arial Unicode MS" pitchFamily="34" charset="-128"/>
                <a:ea typeface="+mj-ea"/>
                <a:cs typeface="+mj-cs"/>
              </a:rPr>
              <a:t>A következő diákon szeretném bemutatni…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 animBg="1"/>
      <p:bldP spid="4" grpId="0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643042" y="285728"/>
            <a:ext cx="5643602" cy="928670"/>
          </a:xfrm>
        </p:spPr>
        <p:txBody>
          <a:bodyPr>
            <a:normAutofit/>
          </a:bodyPr>
          <a:lstStyle/>
          <a:p>
            <a:pPr algn="ctr"/>
            <a:r>
              <a:rPr lang="hu-HU" sz="4000" b="1" dirty="0" smtClean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szex és az internet</a:t>
            </a:r>
            <a:endParaRPr lang="hu-HU" sz="4000" dirty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Balra nyíl 2"/>
          <p:cNvSpPr/>
          <p:nvPr/>
        </p:nvSpPr>
        <p:spPr>
          <a:xfrm>
            <a:off x="4143372" y="4500570"/>
            <a:ext cx="4929190" cy="1928826"/>
          </a:xfrm>
          <a:prstGeom prst="leftArrow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sz="24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4" name="Kép 3" descr="imag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1643050"/>
            <a:ext cx="3929090" cy="38576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Téglalap 6"/>
          <p:cNvSpPr/>
          <p:nvPr/>
        </p:nvSpPr>
        <p:spPr>
          <a:xfrm>
            <a:off x="4286280" y="2643182"/>
            <a:ext cx="4572000" cy="1015663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hu-HU" sz="2000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Mindig csak olyan képeket szabad feltenni az oldalatokra, melyért tudod vállalni a felelősséget. </a:t>
            </a:r>
            <a:endParaRPr lang="hu-HU" sz="2000" dirty="0">
              <a:solidFill>
                <a:schemeClr val="bg1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pic>
        <p:nvPicPr>
          <p:cNvPr id="6" name="Kép 5" descr="how-to-use-the-internet-300x237.jpg"/>
          <p:cNvPicPr preferRelativeResize="0"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15206" y="500042"/>
            <a:ext cx="1500166" cy="11851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églalap 7"/>
          <p:cNvSpPr/>
          <p:nvPr/>
        </p:nvSpPr>
        <p:spPr>
          <a:xfrm>
            <a:off x="4572000" y="5143512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hu-HU" sz="2000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A szex képek veszélyesek a gyerekek számára</a:t>
            </a:r>
            <a:endParaRPr lang="hu-HU" sz="2000" dirty="0">
              <a:solidFill>
                <a:schemeClr val="bg1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7" grpId="0" animBg="1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572560" cy="928694"/>
          </a:xfrm>
        </p:spPr>
        <p:txBody>
          <a:bodyPr>
            <a:normAutofit/>
          </a:bodyPr>
          <a:lstStyle/>
          <a:p>
            <a:pPr algn="ctr"/>
            <a:r>
              <a:rPr lang="hu-HU" sz="4000" b="1" dirty="0" smtClean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 közösségi oldalak veszélyei!</a:t>
            </a:r>
            <a:endParaRPr lang="hu-HU" sz="4000" b="1" dirty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Lekerekített téglalap 5"/>
          <p:cNvSpPr/>
          <p:nvPr/>
        </p:nvSpPr>
        <p:spPr>
          <a:xfrm>
            <a:off x="500034" y="1357298"/>
            <a:ext cx="4572032" cy="1285884"/>
          </a:xfrm>
          <a:prstGeom prst="round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sz="24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4" name="Kép 3" descr="iwiw-api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96012" y="1428736"/>
            <a:ext cx="2476516" cy="1485910"/>
          </a:xfrm>
          <a:prstGeom prst="round1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tx1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Kép 4" descr="image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29322" y="4000504"/>
            <a:ext cx="2714612" cy="1520184"/>
          </a:xfrm>
          <a:prstGeom prst="rect">
            <a:avLst/>
          </a:prstGeom>
          <a:ln w="38100" cap="sq">
            <a:solidFill>
              <a:srgbClr val="00B0F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églalap 9"/>
          <p:cNvSpPr/>
          <p:nvPr/>
        </p:nvSpPr>
        <p:spPr>
          <a:xfrm>
            <a:off x="500034" y="2928934"/>
            <a:ext cx="5072098" cy="3357586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1" name="Téglalap 10"/>
          <p:cNvSpPr/>
          <p:nvPr/>
        </p:nvSpPr>
        <p:spPr>
          <a:xfrm>
            <a:off x="500034" y="3000372"/>
            <a:ext cx="500066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u-HU" sz="2000" b="1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Veszélyforrások:</a:t>
            </a:r>
          </a:p>
          <a:p>
            <a:pPr marL="457200" indent="-457200">
              <a:buFont typeface="+mj-lt"/>
              <a:buAutoNum type="alphaLcParenR"/>
            </a:pPr>
            <a:r>
              <a:rPr lang="hu-HU" sz="2000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visszaélhetnek személyes adatokkal fényképekkel!</a:t>
            </a:r>
          </a:p>
          <a:p>
            <a:pPr marL="457200" indent="-457200">
              <a:buFont typeface="+mj-lt"/>
              <a:buAutoNum type="alphaLcParenR"/>
            </a:pPr>
            <a:r>
              <a:rPr lang="hu-HU" sz="2000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ismeretlen emberekkel ne levelezzünk!</a:t>
            </a:r>
          </a:p>
          <a:p>
            <a:pPr marL="457200" indent="-457200">
              <a:buFont typeface="+mj-lt"/>
              <a:buAutoNum type="alphaLcParenR"/>
            </a:pPr>
            <a:r>
              <a:rPr lang="hu-HU" sz="2000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ne ad meg a telefonszámodat!</a:t>
            </a:r>
          </a:p>
          <a:p>
            <a:pPr marL="457200" indent="-457200"/>
            <a:r>
              <a:rPr lang="hu-HU" sz="2000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soha ne jelöld be a jelszó megjegyzése részt!</a:t>
            </a:r>
          </a:p>
          <a:p>
            <a:pPr marL="457200" indent="-457200"/>
            <a:r>
              <a:rPr lang="hu-HU" sz="2000" dirty="0" smtClean="0">
                <a:solidFill>
                  <a:schemeClr val="bg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d) ne használd nevedet  regisztrációs névként!</a:t>
            </a:r>
          </a:p>
        </p:txBody>
      </p:sp>
      <p:sp>
        <p:nvSpPr>
          <p:cNvPr id="12" name="Téglalap 11"/>
          <p:cNvSpPr/>
          <p:nvPr/>
        </p:nvSpPr>
        <p:spPr>
          <a:xfrm>
            <a:off x="500034" y="1500174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hu-HU" sz="2000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Ma már minden fiatal és egyre több gyerek regisztrált felhasználó valamilyen közösségi oldalon!</a:t>
            </a:r>
            <a:endParaRPr lang="hu-HU" sz="2000" dirty="0">
              <a:solidFill>
                <a:schemeClr val="bg1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1" animBg="1"/>
      <p:bldP spid="10" grpId="0" animBg="1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hu-HU" sz="4000" b="1" dirty="0" smtClean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Ajánlás a gyermekeknek!</a:t>
            </a:r>
            <a:br>
              <a:rPr lang="hu-HU" sz="4000" b="1" dirty="0" smtClean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endParaRPr lang="hu-HU" sz="4000" dirty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Téglalap 2"/>
          <p:cNvSpPr/>
          <p:nvPr/>
        </p:nvSpPr>
        <p:spPr>
          <a:xfrm>
            <a:off x="214314" y="1285860"/>
            <a:ext cx="8715404" cy="5286412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457200" indent="-457200">
              <a:buFont typeface="+mj-lt"/>
              <a:buAutoNum type="arabicPeriod"/>
            </a:pPr>
            <a:endParaRPr lang="hu-HU" sz="20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4" name="Kép 3" descr="how-to-use-the-internet-300x237.jpg"/>
          <p:cNvPicPr preferRelativeResize="0"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43834" y="214290"/>
            <a:ext cx="1285852" cy="101582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5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églalap 4"/>
          <p:cNvSpPr/>
          <p:nvPr/>
        </p:nvSpPr>
        <p:spPr>
          <a:xfrm>
            <a:off x="357158" y="1357298"/>
            <a:ext cx="821537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hu-HU" sz="2000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Minél személytelenebb elérhetőséget adj meg!</a:t>
            </a:r>
          </a:p>
          <a:p>
            <a:pPr marL="457200" indent="-457200">
              <a:buFont typeface="+mj-lt"/>
              <a:buAutoNum type="arabicPeriod"/>
            </a:pPr>
            <a:endParaRPr lang="hu-HU" sz="2000" dirty="0" smtClean="0">
              <a:solidFill>
                <a:schemeClr val="bg1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hu-HU" sz="2000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Soha ne add meg a lakcímedet, telefonszámodat!</a:t>
            </a:r>
          </a:p>
          <a:p>
            <a:pPr marL="457200" indent="-457200"/>
            <a:endParaRPr lang="hu-HU" sz="2000" dirty="0" smtClean="0">
              <a:solidFill>
                <a:schemeClr val="bg1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  <a:p>
            <a:pPr marL="457200" indent="-457200"/>
            <a:r>
              <a:rPr lang="hu-HU" sz="2000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3. Mindig más regisztrációs nevet és jelszót használj!</a:t>
            </a:r>
          </a:p>
          <a:p>
            <a:pPr marL="457200" indent="-457200">
              <a:buFont typeface="+mj-lt"/>
              <a:buAutoNum type="arabicPeriod"/>
            </a:pPr>
            <a:endParaRPr lang="hu-HU" sz="2000" dirty="0" smtClean="0">
              <a:solidFill>
                <a:schemeClr val="bg1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  <a:p>
            <a:pPr marL="457200" indent="-457200"/>
            <a:r>
              <a:rPr lang="hu-HU" sz="2000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4. Soha ne jelöld be a jelszó megjegyzése részt!</a:t>
            </a:r>
          </a:p>
          <a:p>
            <a:pPr marL="457200" indent="-457200">
              <a:buFont typeface="+mj-lt"/>
              <a:buAutoNum type="arabicPeriod"/>
            </a:pPr>
            <a:endParaRPr lang="hu-HU" sz="2000" dirty="0" smtClean="0">
              <a:solidFill>
                <a:schemeClr val="bg1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  <a:p>
            <a:pPr marL="457200" indent="-457200"/>
            <a:r>
              <a:rPr lang="hu-HU" sz="2000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5. Ne használd a nevedet regisztrációs névként!</a:t>
            </a:r>
          </a:p>
          <a:p>
            <a:pPr marL="457200" indent="-457200">
              <a:buFont typeface="+mj-lt"/>
              <a:buAutoNum type="arabicPeriod"/>
            </a:pPr>
            <a:endParaRPr lang="hu-HU" sz="2000" dirty="0" smtClean="0">
              <a:solidFill>
                <a:schemeClr val="bg1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  <a:p>
            <a:pPr marL="457200" indent="-457200"/>
            <a:r>
              <a:rPr lang="hu-HU" sz="2000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6. Letöltések alkalmával figyelj, hogy csak azokat töltsd le ami nem tilos, mert az illegális tartalom letöltését a törvény bünteti!</a:t>
            </a:r>
          </a:p>
          <a:p>
            <a:pPr marL="457200" indent="-457200">
              <a:buFont typeface="+mj-lt"/>
              <a:buAutoNum type="arabicPeriod"/>
            </a:pPr>
            <a:endParaRPr lang="hu-HU" sz="2000" dirty="0" smtClean="0">
              <a:solidFill>
                <a:schemeClr val="bg1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  <a:p>
            <a:pPr marL="457200" indent="-457200"/>
            <a:r>
              <a:rPr lang="hu-HU" sz="2000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7. Internet kávézóban vagy </a:t>
            </a:r>
            <a:r>
              <a:rPr lang="hu-HU" sz="2000" dirty="0" err="1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wifi</a:t>
            </a:r>
            <a:r>
              <a:rPr lang="hu-HU" sz="2000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 pontról ne intézz személyes ügyeket!</a:t>
            </a:r>
            <a:endParaRPr lang="hu-HU" sz="2000" dirty="0">
              <a:solidFill>
                <a:schemeClr val="bg1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0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0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0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hu-HU" b="1" dirty="0" smtClean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 </a:t>
            </a:r>
            <a:r>
              <a:rPr lang="hu-HU" b="1" dirty="0" err="1" smtClean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Facebook</a:t>
            </a:r>
            <a:r>
              <a:rPr lang="hu-HU" b="1" dirty="0" smtClean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és a depresszió összefüggése!</a:t>
            </a:r>
            <a:endParaRPr lang="hu-HU" b="1" dirty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Tekercs vízszintesen 2"/>
          <p:cNvSpPr/>
          <p:nvPr/>
        </p:nvSpPr>
        <p:spPr>
          <a:xfrm>
            <a:off x="357158" y="3571876"/>
            <a:ext cx="8286808" cy="3286124"/>
          </a:xfrm>
          <a:prstGeom prst="horizontalScroll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sz="2000" dirty="0">
              <a:solidFill>
                <a:schemeClr val="bg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4" name="Kép 3" descr="images.jpg"/>
          <p:cNvPicPr preferRelativeResize="0"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0100" y="1571612"/>
            <a:ext cx="2368694" cy="20002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0070C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Kép 4" descr="how-to-use-the-internet-300x237.jpg"/>
          <p:cNvPicPr preferRelativeResize="0"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 rot="607423">
            <a:off x="5501497" y="1718130"/>
            <a:ext cx="2815623" cy="18128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0070C0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Téglalap 5"/>
          <p:cNvSpPr/>
          <p:nvPr/>
        </p:nvSpPr>
        <p:spPr>
          <a:xfrm>
            <a:off x="1071538" y="4357694"/>
            <a:ext cx="7143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u-H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„</a:t>
            </a:r>
            <a:r>
              <a:rPr lang="hu-HU" sz="2000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A </a:t>
            </a:r>
            <a:r>
              <a:rPr lang="hu-HU" sz="2000" dirty="0" err="1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Facebook-depresszió</a:t>
            </a:r>
            <a:r>
              <a:rPr lang="hu-HU" sz="2000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 egy újabb lehetséges, a közösségi médiával összefüggésbe hozható veszélyforrás” - figyelmeztet egy orvos csoport, egy olyan tünet együttesre utalva, ami szerintük a bajba jutott tiniket érintheti, akik megszállottjai ennek a weboldalnak.</a:t>
            </a:r>
            <a:endParaRPr lang="hu-HU" sz="2000" dirty="0">
              <a:solidFill>
                <a:schemeClr val="bg1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hu-HU" sz="4000" b="1" dirty="0" smtClean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Internetfüggőség</a:t>
            </a:r>
            <a:br>
              <a:rPr lang="hu-HU" sz="4000" b="1" dirty="0" smtClean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endParaRPr lang="hu-HU" sz="4000" dirty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Folyamatábra: Lyukszalag 2"/>
          <p:cNvSpPr/>
          <p:nvPr/>
        </p:nvSpPr>
        <p:spPr>
          <a:xfrm>
            <a:off x="3071802" y="1571612"/>
            <a:ext cx="4572032" cy="2286016"/>
          </a:xfrm>
          <a:prstGeom prst="flowChartPunchedTap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u-HU" sz="2000" dirty="0">
              <a:solidFill>
                <a:schemeClr val="bg1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pic>
        <p:nvPicPr>
          <p:cNvPr id="4" name="Kép 3" descr="20090106internete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1000108"/>
            <a:ext cx="2282910" cy="3000396"/>
          </a:xfrm>
          <a:prstGeom prst="ellipse">
            <a:avLst/>
          </a:prstGeom>
          <a:ln w="63500" cap="rnd">
            <a:solidFill>
              <a:schemeClr val="accent4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aphicFrame>
        <p:nvGraphicFramePr>
          <p:cNvPr id="6" name="Táblázat 5"/>
          <p:cNvGraphicFramePr>
            <a:graphicFrameLocks noGrp="1"/>
          </p:cNvGraphicFramePr>
          <p:nvPr/>
        </p:nvGraphicFramePr>
        <p:xfrm>
          <a:off x="500034" y="4429132"/>
          <a:ext cx="4064000" cy="184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</a:tblGrid>
              <a:tr h="124790">
                <a:tc gridSpan="2">
                  <a:txBody>
                    <a:bodyPr/>
                    <a:lstStyle/>
                    <a:p>
                      <a:pPr algn="ctr"/>
                      <a:r>
                        <a:rPr lang="hu-HU" dirty="0" smtClean="0"/>
                        <a:t>Statisztikai adatok</a:t>
                      </a:r>
                      <a:endParaRPr lang="hu-H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u-H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hu-HU" dirty="0" smtClean="0"/>
                        <a:t>év</a:t>
                      </a:r>
                      <a:endParaRPr lang="hu-H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 smtClean="0"/>
                        <a:t>gyerekek</a:t>
                      </a:r>
                      <a:endParaRPr lang="hu-H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hu-HU" dirty="0" smtClean="0"/>
                        <a:t>11-14</a:t>
                      </a:r>
                      <a:endParaRPr lang="hu-H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 smtClean="0"/>
                        <a:t>50%</a:t>
                      </a:r>
                      <a:endParaRPr lang="hu-H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hu-HU" dirty="0" smtClean="0"/>
                        <a:t>7-10</a:t>
                      </a:r>
                      <a:endParaRPr lang="hu-H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 smtClean="0"/>
                        <a:t>66%</a:t>
                      </a:r>
                      <a:endParaRPr lang="hu-H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hu-HU" dirty="0" smtClean="0"/>
                        <a:t>7 évesnél fiatalabb</a:t>
                      </a:r>
                      <a:endParaRPr lang="hu-H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hu-HU" dirty="0" smtClean="0"/>
                        <a:t>55%</a:t>
                      </a:r>
                      <a:endParaRPr lang="hu-H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Balra nyíl 6"/>
          <p:cNvSpPr/>
          <p:nvPr/>
        </p:nvSpPr>
        <p:spPr>
          <a:xfrm rot="20792053">
            <a:off x="4680469" y="3592010"/>
            <a:ext cx="4093742" cy="2028452"/>
          </a:xfrm>
          <a:prstGeom prst="leftArrow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 dirty="0"/>
          </a:p>
        </p:txBody>
      </p:sp>
      <p:pic>
        <p:nvPicPr>
          <p:cNvPr id="8" name="Kép 7" descr="how-to-use-the-internet-300x237.jpg"/>
          <p:cNvPicPr preferRelativeResize="0"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72264" y="214290"/>
            <a:ext cx="1446843" cy="1143008"/>
          </a:xfrm>
          <a:prstGeom prst="rect">
            <a:avLst/>
          </a:prstGeom>
        </p:spPr>
      </p:pic>
      <p:sp>
        <p:nvSpPr>
          <p:cNvPr id="9" name="Téglalap 8"/>
          <p:cNvSpPr/>
          <p:nvPr/>
        </p:nvSpPr>
        <p:spPr>
          <a:xfrm>
            <a:off x="3071802" y="2291356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hu-HU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Ma már nemcsak a veszélyes oldalak fenyegetik a világhálón gyerekeket, hanem az internetfüggőség is. </a:t>
            </a:r>
            <a:endParaRPr lang="hu-HU" dirty="0">
              <a:solidFill>
                <a:schemeClr val="bg1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10" name="Téglalap 9"/>
          <p:cNvSpPr/>
          <p:nvPr/>
        </p:nvSpPr>
        <p:spPr>
          <a:xfrm rot="20844469">
            <a:off x="4786314" y="3958715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hu-H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Megdöbbentő adatok, hogy </a:t>
            </a:r>
          </a:p>
          <a:p>
            <a:pPr algn="ctr"/>
            <a:r>
              <a:rPr lang="hu-H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milyen sokan használják </a:t>
            </a:r>
          </a:p>
          <a:p>
            <a:pPr algn="ctr"/>
            <a:r>
              <a:rPr lang="hu-HU" sz="2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az internetet!</a:t>
            </a:r>
            <a:endParaRPr lang="hu-HU" sz="2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7" grpId="0" animBg="1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hu-HU" sz="4000" b="1" dirty="0" smtClean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Az internet biztonságos használata</a:t>
            </a:r>
            <a:endParaRPr lang="hu-HU" sz="4000" b="1" dirty="0">
              <a:solidFill>
                <a:schemeClr val="tx1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Folyamatábra: Lyukkártya 2"/>
          <p:cNvSpPr/>
          <p:nvPr/>
        </p:nvSpPr>
        <p:spPr>
          <a:xfrm>
            <a:off x="3929058" y="2143116"/>
            <a:ext cx="4857784" cy="2928958"/>
          </a:xfrm>
          <a:prstGeom prst="flowChartPunchedCard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u-HU" sz="2000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Az internet biztonságos használatához, az ott megvalósuló bűncselekmények, rendszer elleni támadások kivédéséhez adunk néhány hasznos tanácsot, információt. Ebben segítségünkre volt a Biztonságos Böngészés Program. (biztonsagosbongeszes.hu</a:t>
            </a:r>
          </a:p>
          <a:p>
            <a:pPr algn="ctr"/>
            <a:r>
              <a:rPr lang="hu-HU" sz="2000" b="1" dirty="0" smtClean="0">
                <a:solidFill>
                  <a:schemeClr val="bg1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 </a:t>
            </a:r>
            <a:endParaRPr lang="hu-HU" sz="2000" b="1" dirty="0">
              <a:solidFill>
                <a:schemeClr val="bg1"/>
              </a:solidFill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pic>
        <p:nvPicPr>
          <p:cNvPr id="4" name="Kép 3" descr="biztonsagos-internet-bitport-h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3786190"/>
            <a:ext cx="3141789" cy="2714644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chemeClr val="tx1">
                <a:lumMod val="65000"/>
              </a:schemeClr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5" name="Kép 4" descr="how-to-use-the-internet-300x237.jpg"/>
          <p:cNvPicPr preferRelativeResize="0"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48" y="1720915"/>
            <a:ext cx="2928958" cy="2065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ír">
  <a:themeElements>
    <a:clrScheme name="Fényűző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Papí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í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1821</TotalTime>
  <Words>566</Words>
  <Application>Microsoft Office PowerPoint</Application>
  <PresentationFormat>Diavetítés a képernyőre (4:3 oldalarány)</PresentationFormat>
  <Paragraphs>128</Paragraphs>
  <Slides>14</Slides>
  <Notes>12</Notes>
  <HiddenSlides>0</HiddenSlides>
  <MMClips>0</MMClips>
  <ScaleCrop>false</ScaleCrop>
  <HeadingPairs>
    <vt:vector size="4" baseType="variant">
      <vt:variant>
        <vt:lpstr>Téma</vt:lpstr>
      </vt:variant>
      <vt:variant>
        <vt:i4>1</vt:i4>
      </vt:variant>
      <vt:variant>
        <vt:lpstr>Diacímek</vt:lpstr>
      </vt:variant>
      <vt:variant>
        <vt:i4>14</vt:i4>
      </vt:variant>
    </vt:vector>
  </HeadingPairs>
  <TitlesOfParts>
    <vt:vector size="15" baseType="lpstr">
      <vt:lpstr>Papír</vt:lpstr>
      <vt:lpstr>Mire kell vigyázni az internet használata közben?</vt:lpstr>
      <vt:lpstr>Az internetezés veszélyei</vt:lpstr>
      <vt:lpstr>3. dia</vt:lpstr>
      <vt:lpstr>szex és az internet</vt:lpstr>
      <vt:lpstr>A közösségi oldalak veszélyei!</vt:lpstr>
      <vt:lpstr>Ajánlás a gyermekeknek! </vt:lpstr>
      <vt:lpstr>A Facebook és a depresszió összefüggése!</vt:lpstr>
      <vt:lpstr>Internetfüggőség </vt:lpstr>
      <vt:lpstr>Az internet biztonságos használata</vt:lpstr>
      <vt:lpstr>Védje meg gyermekét!</vt:lpstr>
      <vt:lpstr>Kérdések!</vt:lpstr>
      <vt:lpstr>Kérdések!</vt:lpstr>
      <vt:lpstr>Kérdések!</vt:lpstr>
      <vt:lpstr>Források</vt:lpstr>
    </vt:vector>
  </TitlesOfParts>
  <Company>iskola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Kapcsa Szabina</dc:title>
  <dc:creator>tanulo</dc:creator>
  <cp:lastModifiedBy>Zsuzsa</cp:lastModifiedBy>
  <cp:revision>175</cp:revision>
  <dcterms:created xsi:type="dcterms:W3CDTF">2013-03-05T08:14:40Z</dcterms:created>
  <dcterms:modified xsi:type="dcterms:W3CDTF">2013-03-16T08:37:23Z</dcterms:modified>
</cp:coreProperties>
</file>