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media/image6.jpg" ContentType="image/gif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1" r:id="rId13"/>
    <p:sldId id="272" r:id="rId14"/>
    <p:sldId id="270" r:id="rId15"/>
    <p:sldId id="269" r:id="rId16"/>
    <p:sldId id="267" r:id="rId17"/>
    <p:sldId id="268" r:id="rId18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8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2F013C-AC24-4B0A-B582-B5B3DBA55659}" type="datetimeFigureOut">
              <a:rPr lang="hu-HU" smtClean="0"/>
              <a:t>2013.03.16.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D18AF8-18D5-48E1-B7D0-3FB0CB67FDF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804345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E4A78E80-E55C-4777-8EF6-9AEF0A61C46B}" type="datetime1">
              <a:rPr lang="hu-HU" smtClean="0"/>
              <a:t>2013.03.16.</a:t>
            </a:fld>
            <a:endParaRPr lang="hu-H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D82492C0-405C-4CBF-9A14-0B603F585741}" type="slidenum">
              <a:rPr lang="hu-HU" smtClean="0"/>
              <a:t>‹#›</a:t>
            </a:fld>
            <a:endParaRPr lang="hu-H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B8D78-5C37-40D7-A5C6-3406B7419F87}" type="datetime1">
              <a:rPr lang="hu-HU" smtClean="0"/>
              <a:t>2013.03.16.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492C0-405C-4CBF-9A14-0B603F585741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596FA-BC39-4FBF-874A-67E113261151}" type="datetime1">
              <a:rPr lang="hu-HU" smtClean="0"/>
              <a:t>2013.03.16.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492C0-405C-4CBF-9A14-0B603F585741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836712"/>
            <a:ext cx="7024744" cy="68588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700808"/>
            <a:ext cx="6984892" cy="4131821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05389-3B00-4E57-A72D-D5C1319CBCCD}" type="datetime1">
              <a:rPr lang="hu-HU" smtClean="0"/>
              <a:t>2013.03.16.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98B7C-5FAE-44C1-8A4E-ED499A9D23B6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0DBF2-1AA6-474C-B1B3-7DD1EFD62298}" type="datetime1">
              <a:rPr lang="hu-HU" smtClean="0"/>
              <a:t>2013.03.16.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492C0-405C-4CBF-9A14-0B603F585741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0EB07-E767-4566-B767-D18608B3D327}" type="datetime1">
              <a:rPr lang="hu-HU" smtClean="0"/>
              <a:t>2013.03.16.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492C0-405C-4CBF-9A14-0B603F585741}" type="slidenum">
              <a:rPr lang="hu-HU" smtClean="0"/>
              <a:t>‹#›</a:t>
            </a:fld>
            <a:endParaRPr lang="hu-H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099F2-12E5-49C6-98D4-C38A9A504F7C}" type="datetime1">
              <a:rPr lang="hu-HU" smtClean="0"/>
              <a:t>2013.03.16.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492C0-405C-4CBF-9A14-0B603F585741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12797-5D19-41F8-BB73-EDEFDDBE6350}" type="datetime1">
              <a:rPr lang="hu-HU" smtClean="0"/>
              <a:t>2013.03.16.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492C0-405C-4CBF-9A14-0B603F585741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4C0EF-0FDB-44B6-A7E5-BC05FE264784}" type="datetime1">
              <a:rPr lang="hu-HU" smtClean="0"/>
              <a:t>2013.03.16.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492C0-405C-4CBF-9A14-0B603F585741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60C97-1D67-4D70-9814-AB8C3F750E86}" type="datetime1">
              <a:rPr lang="hu-HU" smtClean="0"/>
              <a:t>2013.03.16.</a:t>
            </a:fld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492C0-405C-4CBF-9A14-0B603F585741}" type="slidenum">
              <a:rPr lang="hu-HU" smtClean="0"/>
              <a:t>‹#›</a:t>
            </a:fld>
            <a:endParaRPr lang="hu-H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D24EC-BF99-40B4-8596-005C441714F6}" type="datetime1">
              <a:rPr lang="hu-HU" smtClean="0"/>
              <a:t>2013.03.16.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492C0-405C-4CBF-9A14-0B603F585741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C8E4100B-86F7-451F-8C72-F944D3511A84}" type="datetime1">
              <a:rPr lang="hu-HU" smtClean="0"/>
              <a:t>2013.03.16.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D82492C0-405C-4CBF-9A14-0B603F585741}" type="slidenum">
              <a:rPr lang="hu-HU" smtClean="0"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kation.elte.hu/koala/miaz.htm" TargetMode="External"/><Relationship Id="rId2" Type="http://schemas.openxmlformats.org/officeDocument/2006/relationships/hyperlink" Target="http://informatika.gtportal.eu/index.php?f0=intrenet_bev_0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technet.hu/teszt/20120424/jo_tudni_a_10_leggyakrabban_hasznalt_jelszo/" TargetMode="External"/><Relationship Id="rId5" Type="http://schemas.openxmlformats.org/officeDocument/2006/relationships/hyperlink" Target="http://www.lafox.eu/index.php?menu=44&amp;film=3" TargetMode="External"/><Relationship Id="rId4" Type="http://schemas.openxmlformats.org/officeDocument/2006/relationships/hyperlink" Target="http://internetalapjai.uw.hu/internet.html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jpg"/><Relationship Id="rId5" Type="http://schemas.openxmlformats.org/officeDocument/2006/relationships/image" Target="../media/image22.jpg"/><Relationship Id="rId4" Type="http://schemas.openxmlformats.org/officeDocument/2006/relationships/image" Target="../media/image2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4644008" y="2276872"/>
            <a:ext cx="3456383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smtClean="0"/>
              <a:t>Az internet használata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4644008" y="3573016"/>
            <a:ext cx="3528391" cy="2448272"/>
          </a:xfrm>
        </p:spPr>
        <p:txBody>
          <a:bodyPr>
            <a:normAutofit fontScale="92500" lnSpcReduction="20000"/>
          </a:bodyPr>
          <a:lstStyle/>
          <a:p>
            <a:r>
              <a:rPr lang="hu-HU" dirty="0"/>
              <a:t>Nevem: Hetrovicz Máté</a:t>
            </a:r>
          </a:p>
          <a:p>
            <a:r>
              <a:rPr lang="hu-HU" dirty="0"/>
              <a:t>Osztály: 11/b</a:t>
            </a:r>
          </a:p>
          <a:p>
            <a:r>
              <a:rPr lang="hu-HU" dirty="0" smtClean="0"/>
              <a:t>Iskolám:</a:t>
            </a:r>
          </a:p>
          <a:p>
            <a:pPr algn="ctr"/>
            <a:r>
              <a:rPr lang="hu-HU" dirty="0" smtClean="0"/>
              <a:t>Neumann János</a:t>
            </a:r>
          </a:p>
          <a:p>
            <a:pPr algn="ctr"/>
            <a:r>
              <a:rPr lang="hu-HU" dirty="0" smtClean="0"/>
              <a:t>Számítástechnikai</a:t>
            </a:r>
          </a:p>
          <a:p>
            <a:pPr algn="ctr"/>
            <a:r>
              <a:rPr lang="hu-HU" dirty="0" smtClean="0"/>
              <a:t>Szakközépiskola</a:t>
            </a:r>
            <a:endParaRPr lang="hu-HU" dirty="0"/>
          </a:p>
          <a:p>
            <a:r>
              <a:rPr lang="hu-HU" dirty="0"/>
              <a:t>Iskolám </a:t>
            </a:r>
            <a:r>
              <a:rPr lang="hu-HU" dirty="0" smtClean="0"/>
              <a:t>címe:</a:t>
            </a:r>
          </a:p>
          <a:p>
            <a:pPr algn="ctr"/>
            <a:r>
              <a:rPr lang="hu-HU" dirty="0" smtClean="0"/>
              <a:t>1144</a:t>
            </a:r>
            <a:r>
              <a:rPr lang="hu-HU" dirty="0"/>
              <a:t>. </a:t>
            </a:r>
            <a:r>
              <a:rPr lang="hu-HU" dirty="0" smtClean="0"/>
              <a:t>Budapest</a:t>
            </a:r>
          </a:p>
          <a:p>
            <a:pPr algn="ctr"/>
            <a:r>
              <a:rPr lang="hu-HU" dirty="0" smtClean="0"/>
              <a:t>Kerepesi </a:t>
            </a:r>
            <a:r>
              <a:rPr lang="hu-HU" dirty="0"/>
              <a:t>út 124</a:t>
            </a:r>
          </a:p>
        </p:txBody>
      </p:sp>
      <p:sp>
        <p:nvSpPr>
          <p:cNvPr id="4" name="Szövegdoboz 3"/>
          <p:cNvSpPr txBox="1"/>
          <p:nvPr/>
        </p:nvSpPr>
        <p:spPr>
          <a:xfrm>
            <a:off x="5364088" y="764704"/>
            <a:ext cx="2088232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bg1"/>
                </a:solidFill>
              </a:rPr>
              <a:t>Felkészítő tanár:</a:t>
            </a:r>
          </a:p>
          <a:p>
            <a:pPr algn="ctr"/>
            <a:r>
              <a:rPr lang="hu-HU" sz="4000" dirty="0" smtClean="0">
                <a:solidFill>
                  <a:schemeClr val="bg1"/>
                </a:solidFill>
                <a:latin typeface="Freestyle Script" pitchFamily="66" charset="0"/>
              </a:rPr>
              <a:t>Horváth Betti</a:t>
            </a:r>
            <a:endParaRPr lang="hu-HU" sz="4000" dirty="0">
              <a:solidFill>
                <a:schemeClr val="bg1"/>
              </a:solidFill>
              <a:latin typeface="Freestyle Script" pitchFamily="66" charset="0"/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492C0-405C-4CBF-9A14-0B603F585741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21607492"/>
      </p:ext>
    </p:extLst>
  </p:cSld>
  <p:clrMapOvr>
    <a:masterClrMapping/>
  </p:clrMapOvr>
  <p:transition spd="slow" advTm="10000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Az internet veszélyei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Sok öngyilkosságot követő</a:t>
            </a:r>
          </a:p>
          <a:p>
            <a:r>
              <a:rPr lang="hu-HU" dirty="0" smtClean="0"/>
              <a:t>Veszekedés, vita, botrány</a:t>
            </a:r>
          </a:p>
          <a:p>
            <a:r>
              <a:rPr lang="hu-HU" dirty="0" smtClean="0"/>
              <a:t>Pedofília</a:t>
            </a:r>
          </a:p>
          <a:p>
            <a:r>
              <a:rPr lang="hu-HU" dirty="0" smtClean="0"/>
              <a:t>Vírusos programok</a:t>
            </a:r>
          </a:p>
          <a:p>
            <a:r>
              <a:rPr lang="hu-HU" dirty="0" smtClean="0"/>
              <a:t>Csalók, átverések</a:t>
            </a:r>
          </a:p>
          <a:p>
            <a:r>
              <a:rPr lang="hu-HU" dirty="0" smtClean="0"/>
              <a:t>Kamu honlapok, hírek, programok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98B7C-5FAE-44C1-8A4E-ED499A9D23B6}" type="slidenum">
              <a:rPr lang="hu-HU" smtClean="0"/>
              <a:t>10</a:t>
            </a:fld>
            <a:endParaRPr lang="hu-HU" dirty="0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9960" y="4571998"/>
            <a:ext cx="2255095" cy="1691321"/>
          </a:xfrm>
          <a:prstGeom prst="rect">
            <a:avLst/>
          </a:prstGeom>
        </p:spPr>
      </p:pic>
      <p:pic>
        <p:nvPicPr>
          <p:cNvPr id="7" name="Kép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5437" y="4774722"/>
            <a:ext cx="1714500" cy="1285875"/>
          </a:xfrm>
          <a:prstGeom prst="rect">
            <a:avLst/>
          </a:prstGeom>
        </p:spPr>
      </p:pic>
      <p:pic>
        <p:nvPicPr>
          <p:cNvPr id="8" name="Kép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0383" y="2013182"/>
            <a:ext cx="2286000" cy="1704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1417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5000">
        <p14:vortex dir="r"/>
      </p:transition>
    </mc:Choice>
    <mc:Fallback xmlns="">
      <p:transition spd="slow" advTm="1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000"/>
                            </p:stCondLst>
                            <p:childTnLst>
                              <p:par>
                                <p:cTn id="47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500"/>
                            </p:stCondLst>
                            <p:childTnLst>
                              <p:par>
                                <p:cTn id="52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000"/>
                            </p:stCondLst>
                            <p:childTnLst>
                              <p:par>
                                <p:cTn id="5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3608" y="764704"/>
            <a:ext cx="7024744" cy="1261944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Mivel lehet védekezni a gyereket az internet előtt?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699792" y="2132857"/>
            <a:ext cx="5976664" cy="3904806"/>
          </a:xfrm>
        </p:spPr>
        <p:txBody>
          <a:bodyPr>
            <a:normAutofit fontScale="92500" lnSpcReduction="20000"/>
          </a:bodyPr>
          <a:lstStyle/>
          <a:p>
            <a:r>
              <a:rPr lang="hu-HU" dirty="0" smtClean="0"/>
              <a:t>Szülők gyerek internetezés előtt figyelnek.</a:t>
            </a:r>
          </a:p>
          <a:p>
            <a:r>
              <a:rPr lang="hu-HU" dirty="0" smtClean="0"/>
              <a:t>A gyerek befejezi az internetezést, aztán szülők megnéznek az előzményeket, hogy gyerek mit csinált az interneten.</a:t>
            </a:r>
          </a:p>
          <a:p>
            <a:r>
              <a:rPr lang="hu-HU" dirty="0" smtClean="0"/>
              <a:t>Szülők beállítanak az időt.( pl. 1órát, aztán magától kikapcsolja a számítógépet)</a:t>
            </a:r>
          </a:p>
          <a:p>
            <a:r>
              <a:rPr lang="hu-HU" dirty="0" smtClean="0"/>
              <a:t>Ha gyerek véletlenül letölti a vírusos programot, akkor ezzel a vírus ellen programmal védekezhet.( pl. NOD32, AVG, Ccleaner stb.)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98B7C-5FAE-44C1-8A4E-ED499A9D23B6}" type="slidenum">
              <a:rPr lang="hu-HU" smtClean="0"/>
              <a:t>11</a:t>
            </a:fld>
            <a:endParaRPr lang="hu-HU" dirty="0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1431" y="5661248"/>
            <a:ext cx="1427207" cy="781903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8664" y="5661247"/>
            <a:ext cx="712212" cy="781903"/>
          </a:xfrm>
          <a:prstGeom prst="rect">
            <a:avLst/>
          </a:prstGeom>
        </p:spPr>
      </p:pic>
      <p:pic>
        <p:nvPicPr>
          <p:cNvPr id="7" name="Kép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5465310"/>
            <a:ext cx="2055970" cy="724474"/>
          </a:xfrm>
          <a:prstGeom prst="rect">
            <a:avLst/>
          </a:prstGeom>
        </p:spPr>
      </p:pic>
      <p:pic>
        <p:nvPicPr>
          <p:cNvPr id="8" name="Kép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18" y="2492896"/>
            <a:ext cx="2018166" cy="3096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670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 advTm="15000">
        <p14:honeycomb/>
      </p:transition>
    </mc:Choice>
    <mc:Fallback xmlns="">
      <p:transition spd="slow" advTm="1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5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0"/>
                            </p:stCondLst>
                            <p:childTnLst>
                              <p:par>
                                <p:cTn id="43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6000"/>
                            </p:stCondLst>
                            <p:childTnLst>
                              <p:par>
                                <p:cTn id="4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00"/>
                            </p:stCondLst>
                            <p:childTnLst>
                              <p:par>
                                <p:cTn id="53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1. Kérdések</a:t>
            </a:r>
            <a:br>
              <a:rPr lang="hu-HU" dirty="0" smtClean="0"/>
            </a:br>
            <a:r>
              <a:rPr lang="hu-HU" sz="1600" dirty="0" smtClean="0"/>
              <a:t>(Kattintson rá a mondatot!)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43492" y="1484784"/>
            <a:ext cx="6984892" cy="5040560"/>
          </a:xfrm>
        </p:spPr>
        <p:txBody>
          <a:bodyPr>
            <a:normAutofit/>
          </a:bodyPr>
          <a:lstStyle/>
          <a:p>
            <a:pPr marL="354013" indent="-284163" algn="just"/>
            <a:r>
              <a:rPr lang="hu-HU" sz="2000" dirty="0" smtClean="0"/>
              <a:t>Mi az internet?</a:t>
            </a:r>
          </a:p>
          <a:p>
            <a:pPr marL="633413" indent="-190500" algn="just">
              <a:buFont typeface="+mj-lt"/>
              <a:buAutoNum type="arabicPeriod"/>
            </a:pPr>
            <a:r>
              <a:rPr lang="hu-HU" sz="1600" dirty="0" smtClean="0">
                <a:hlinkClick r:id="rId2" action="ppaction://hlinksldjump"/>
              </a:rPr>
              <a:t>gépház</a:t>
            </a:r>
            <a:endParaRPr lang="hu-HU" sz="1600" dirty="0" smtClean="0"/>
          </a:p>
          <a:p>
            <a:pPr marL="633413" indent="-190500" algn="just">
              <a:buFont typeface="+mj-lt"/>
              <a:buAutoNum type="arabicPeriod"/>
            </a:pPr>
            <a:r>
              <a:rPr lang="hu-HU" sz="1600" dirty="0" smtClean="0">
                <a:hlinkClick r:id="rId3" action="ppaction://hlinksldjump"/>
              </a:rPr>
              <a:t>sokezer </a:t>
            </a:r>
            <a:r>
              <a:rPr lang="hu-HU" sz="1600" dirty="0">
                <a:hlinkClick r:id="rId3" action="ppaction://hlinksldjump"/>
              </a:rPr>
              <a:t>számítógéphálózat együttesen </a:t>
            </a:r>
            <a:r>
              <a:rPr lang="hu-HU" sz="1600" dirty="0" smtClean="0">
                <a:hlinkClick r:id="rId3" action="ppaction://hlinksldjump"/>
              </a:rPr>
              <a:t>alkot</a:t>
            </a:r>
            <a:endParaRPr lang="hu-HU" sz="1600" dirty="0" smtClean="0"/>
          </a:p>
          <a:p>
            <a:pPr marL="633413" indent="-190500" algn="just">
              <a:buFont typeface="+mj-lt"/>
              <a:buAutoNum type="arabicPeriod"/>
            </a:pPr>
            <a:r>
              <a:rPr lang="hu-HU" sz="1600" dirty="0" smtClean="0">
                <a:hlinkClick r:id="rId2" action="ppaction://hlinksldjump"/>
              </a:rPr>
              <a:t>játék</a:t>
            </a:r>
            <a:endParaRPr lang="hu-HU" sz="1600" dirty="0"/>
          </a:p>
          <a:p>
            <a:pPr marL="354013" indent="-284163" algn="just"/>
            <a:r>
              <a:rPr lang="hu-HU" sz="2000" dirty="0" smtClean="0"/>
              <a:t>Mikor alakult ki az internet?</a:t>
            </a:r>
          </a:p>
          <a:p>
            <a:pPr marL="633413" indent="-190500" algn="just">
              <a:buFont typeface="+mj-lt"/>
              <a:buAutoNum type="arabicPeriod"/>
            </a:pPr>
            <a:r>
              <a:rPr lang="hu-HU" sz="1600" dirty="0" smtClean="0">
                <a:hlinkClick r:id="rId2" action="ppaction://hlinksldjump"/>
              </a:rPr>
              <a:t>Kr.u. 1-ben</a:t>
            </a:r>
            <a:endParaRPr lang="hu-HU" sz="1600" dirty="0"/>
          </a:p>
          <a:p>
            <a:pPr marL="633413" indent="-190500" algn="just">
              <a:buFont typeface="+mj-lt"/>
              <a:buAutoNum type="arabicPeriod"/>
            </a:pPr>
            <a:r>
              <a:rPr lang="hu-HU" sz="1600" dirty="0" smtClean="0">
                <a:hlinkClick r:id="rId2" action="ppaction://hlinksldjump"/>
              </a:rPr>
              <a:t>2000-ben</a:t>
            </a:r>
            <a:endParaRPr lang="hu-HU" sz="1600" dirty="0" smtClean="0"/>
          </a:p>
          <a:p>
            <a:pPr marL="633413" indent="-190500" algn="just">
              <a:buFont typeface="+mj-lt"/>
              <a:buAutoNum type="arabicPeriod"/>
            </a:pPr>
            <a:r>
              <a:rPr lang="hu-HU" sz="1600" dirty="0" smtClean="0">
                <a:hlinkClick r:id="rId3" action="ppaction://hlinksldjump"/>
              </a:rPr>
              <a:t>1969-ben</a:t>
            </a:r>
            <a:endParaRPr lang="hu-HU" sz="1600" dirty="0" smtClean="0"/>
          </a:p>
          <a:p>
            <a:pPr marL="354013" indent="-269875" algn="just"/>
            <a:r>
              <a:rPr lang="hu-HU" sz="2000" dirty="0" smtClean="0"/>
              <a:t>Mikor kezdett meg Magyarországon az internet?</a:t>
            </a:r>
          </a:p>
          <a:p>
            <a:pPr marL="633413" indent="-190500" algn="just">
              <a:buFont typeface="+mj-lt"/>
              <a:buAutoNum type="arabicPeriod"/>
            </a:pPr>
            <a:r>
              <a:rPr lang="hu-HU" sz="1600" dirty="0" smtClean="0">
                <a:hlinkClick r:id="rId2" action="ppaction://hlinksldjump"/>
              </a:rPr>
              <a:t>1969-ben</a:t>
            </a:r>
            <a:endParaRPr lang="hu-HU" sz="1600" dirty="0" smtClean="0"/>
          </a:p>
          <a:p>
            <a:pPr marL="633413" indent="-190500" algn="just">
              <a:buFont typeface="+mj-lt"/>
              <a:buAutoNum type="arabicPeriod"/>
            </a:pPr>
            <a:r>
              <a:rPr lang="hu-HU" sz="1600" dirty="0" smtClean="0">
                <a:hlinkClick r:id="rId3" action="ppaction://hlinksldjump"/>
              </a:rPr>
              <a:t>1990-ben</a:t>
            </a:r>
            <a:endParaRPr lang="hu-HU" sz="1600" dirty="0" smtClean="0"/>
          </a:p>
          <a:p>
            <a:pPr marL="633413" indent="-190500" algn="just">
              <a:buFont typeface="+mj-lt"/>
              <a:buAutoNum type="arabicPeriod"/>
            </a:pPr>
            <a:r>
              <a:rPr lang="hu-HU" sz="1600" dirty="0" smtClean="0">
                <a:hlinkClick r:id="rId2" action="ppaction://hlinksldjump"/>
              </a:rPr>
              <a:t>1985-ben</a:t>
            </a:r>
            <a:endParaRPr lang="hu-HU" sz="1600" dirty="0" smtClean="0"/>
          </a:p>
          <a:p>
            <a:pPr marL="354013" indent="-269875" algn="just"/>
            <a:r>
              <a:rPr lang="hu-HU" sz="2000" dirty="0" smtClean="0"/>
              <a:t>Hányan használják az internetet?</a:t>
            </a:r>
          </a:p>
          <a:p>
            <a:pPr marL="633413" indent="-190500" algn="just">
              <a:buFont typeface="+mj-lt"/>
              <a:buAutoNum type="arabicPeriod"/>
            </a:pPr>
            <a:r>
              <a:rPr lang="hu-HU" sz="1600" dirty="0" smtClean="0">
                <a:hlinkClick r:id="rId3" action="ppaction://hlinksldjump"/>
              </a:rPr>
              <a:t>Kb. 4 milliárd</a:t>
            </a:r>
            <a:endParaRPr lang="hu-HU" sz="1600" dirty="0" smtClean="0"/>
          </a:p>
          <a:p>
            <a:pPr marL="633413" indent="-190500" algn="just">
              <a:buFont typeface="+mj-lt"/>
              <a:buAutoNum type="arabicPeriod"/>
            </a:pPr>
            <a:r>
              <a:rPr lang="hu-HU" sz="1600" dirty="0" smtClean="0">
                <a:hlinkClick r:id="rId2" action="ppaction://hlinksldjump"/>
              </a:rPr>
              <a:t>1</a:t>
            </a:r>
            <a:endParaRPr lang="hu-HU" sz="1600" dirty="0" smtClean="0"/>
          </a:p>
          <a:p>
            <a:pPr marL="633413" indent="-190500" algn="just">
              <a:buFont typeface="+mj-lt"/>
              <a:buAutoNum type="arabicPeriod"/>
            </a:pPr>
            <a:r>
              <a:rPr lang="hu-HU" sz="1600" dirty="0" smtClean="0">
                <a:hlinkClick r:id="rId2" action="ppaction://hlinksldjump"/>
              </a:rPr>
              <a:t>500.000</a:t>
            </a:r>
            <a:endParaRPr lang="hu-HU" sz="1600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98B7C-5FAE-44C1-8A4E-ED499A9D23B6}" type="slidenum">
              <a:rPr lang="hu-HU" smtClean="0"/>
              <a:t>12</a:t>
            </a:fld>
            <a:endParaRPr lang="hu-HU" dirty="0"/>
          </a:p>
        </p:txBody>
      </p:sp>
      <p:sp>
        <p:nvSpPr>
          <p:cNvPr id="7" name="Szövegdoboz 6"/>
          <p:cNvSpPr txBox="1"/>
          <p:nvPr/>
        </p:nvSpPr>
        <p:spPr>
          <a:xfrm>
            <a:off x="6757372" y="6026539"/>
            <a:ext cx="13430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Következő</a:t>
            </a:r>
            <a:endParaRPr lang="hu-HU" dirty="0"/>
          </a:p>
        </p:txBody>
      </p:sp>
      <p:sp>
        <p:nvSpPr>
          <p:cNvPr id="8" name="Akciógomb: Tovább vagy Következő 7">
            <a:hlinkClick r:id="" action="ppaction://hlinkshowjump?jump=nextslide" highlightClick="1"/>
          </p:cNvPr>
          <p:cNvSpPr/>
          <p:nvPr/>
        </p:nvSpPr>
        <p:spPr>
          <a:xfrm>
            <a:off x="8100392" y="5959177"/>
            <a:ext cx="529188" cy="50405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58983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150"/>
                            </p:stCondLst>
                            <p:childTnLst>
                              <p:par>
                                <p:cTn id="1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150"/>
                            </p:stCondLst>
                            <p:childTnLst>
                              <p:par>
                                <p:cTn id="1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150"/>
                            </p:stCondLst>
                            <p:childTnLst>
                              <p:par>
                                <p:cTn id="1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150"/>
                            </p:stCondLst>
                            <p:childTnLst>
                              <p:par>
                                <p:cTn id="2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150"/>
                            </p:stCondLst>
                            <p:childTnLst>
                              <p:par>
                                <p:cTn id="2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7150"/>
                            </p:stCondLst>
                            <p:childTnLst>
                              <p:par>
                                <p:cTn id="3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8150"/>
                            </p:stCondLst>
                            <p:childTnLst>
                              <p:par>
                                <p:cTn id="3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9150"/>
                            </p:stCondLst>
                            <p:childTnLst>
                              <p:par>
                                <p:cTn id="3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150"/>
                            </p:stCondLst>
                            <p:childTnLst>
                              <p:par>
                                <p:cTn id="4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1150"/>
                            </p:stCondLst>
                            <p:childTnLst>
                              <p:par>
                                <p:cTn id="4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2150"/>
                            </p:stCondLst>
                            <p:childTnLst>
                              <p:par>
                                <p:cTn id="5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3150"/>
                            </p:stCondLst>
                            <p:childTnLst>
                              <p:par>
                                <p:cTn id="5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4150"/>
                            </p:stCondLst>
                            <p:childTnLst>
                              <p:par>
                                <p:cTn id="5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5150"/>
                            </p:stCondLst>
                            <p:childTnLst>
                              <p:par>
                                <p:cTn id="6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6150"/>
                            </p:stCondLst>
                            <p:childTnLst>
                              <p:par>
                                <p:cTn id="6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7150"/>
                            </p:stCondLst>
                            <p:childTnLst>
                              <p:par>
                                <p:cTn id="7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3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7" grpId="0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2. Kérdések</a:t>
            </a:r>
            <a:r>
              <a:rPr lang="hu-HU" dirty="0"/>
              <a:t/>
            </a:r>
            <a:br>
              <a:rPr lang="hu-HU" dirty="0"/>
            </a:br>
            <a:r>
              <a:rPr lang="hu-HU" sz="1600" dirty="0"/>
              <a:t>(Kattintson rá a mondatot!)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43492" y="1484784"/>
            <a:ext cx="7272924" cy="5472023"/>
          </a:xfrm>
        </p:spPr>
        <p:txBody>
          <a:bodyPr>
            <a:normAutofit/>
          </a:bodyPr>
          <a:lstStyle/>
          <a:p>
            <a:pPr marL="354013" indent="-265113" algn="just"/>
            <a:r>
              <a:rPr lang="hu-HU" sz="2000" dirty="0" smtClean="0"/>
              <a:t>Melyik jelszót be kell írni, aki senki nem tud a jelszót?</a:t>
            </a:r>
          </a:p>
          <a:p>
            <a:pPr marL="633413" indent="-190500" algn="just">
              <a:buFont typeface="+mj-lt"/>
              <a:buAutoNum type="arabicPeriod"/>
            </a:pPr>
            <a:r>
              <a:rPr lang="hu-HU" sz="1600" dirty="0" smtClean="0">
                <a:hlinkClick r:id="rId2" action="ppaction://hlinksldjump"/>
              </a:rPr>
              <a:t>2000Morzsakutyam16bp</a:t>
            </a:r>
            <a:endParaRPr lang="hu-HU" sz="1600" dirty="0" smtClean="0"/>
          </a:p>
          <a:p>
            <a:pPr marL="633413" indent="-190500" algn="just">
              <a:buFont typeface="+mj-lt"/>
              <a:buAutoNum type="arabicPeriod"/>
            </a:pPr>
            <a:r>
              <a:rPr lang="hu-HU" sz="1600" dirty="0" smtClean="0">
                <a:hlinkClick r:id="rId3" action="ppaction://hlinksldjump"/>
              </a:rPr>
              <a:t>password</a:t>
            </a:r>
            <a:endParaRPr lang="hu-HU" sz="1600" dirty="0" smtClean="0"/>
          </a:p>
          <a:p>
            <a:pPr marL="633413" indent="-190500" algn="just">
              <a:buFont typeface="+mj-lt"/>
              <a:buAutoNum type="arabicPeriod"/>
            </a:pPr>
            <a:r>
              <a:rPr lang="hu-HU" sz="1600" dirty="0" smtClean="0">
                <a:hlinkClick r:id="rId3" action="ppaction://hlinksldjump"/>
              </a:rPr>
              <a:t>abc123</a:t>
            </a:r>
            <a:endParaRPr lang="hu-HU" sz="1600" dirty="0" smtClean="0"/>
          </a:p>
          <a:p>
            <a:pPr marL="354013" indent="-268288" algn="just"/>
            <a:r>
              <a:rPr lang="hu-HU" sz="2000" dirty="0" smtClean="0"/>
              <a:t>Mit nem szabad csinálni a közösség portálon?</a:t>
            </a:r>
          </a:p>
          <a:p>
            <a:pPr marL="633413" indent="-190500" algn="just">
              <a:buFont typeface="+mj-lt"/>
              <a:buAutoNum type="arabicPeriod"/>
            </a:pPr>
            <a:r>
              <a:rPr lang="hu-HU" sz="1600" dirty="0" smtClean="0">
                <a:hlinkClick r:id="rId3" action="ppaction://hlinksldjump"/>
              </a:rPr>
              <a:t>információt megosztani</a:t>
            </a:r>
            <a:endParaRPr lang="hu-HU" sz="1600" dirty="0" smtClean="0"/>
          </a:p>
          <a:p>
            <a:pPr marL="633413" indent="-190500" algn="just">
              <a:buFont typeface="+mj-lt"/>
              <a:buAutoNum type="arabicPeriod"/>
            </a:pPr>
            <a:r>
              <a:rPr lang="hu-HU" sz="1600" dirty="0" smtClean="0">
                <a:hlinkClick r:id="rId3" action="ppaction://hlinksldjump"/>
              </a:rPr>
              <a:t>beszélgetni barátokkal</a:t>
            </a:r>
            <a:endParaRPr lang="hu-HU" sz="1600" dirty="0" smtClean="0"/>
          </a:p>
          <a:p>
            <a:pPr marL="633413" indent="-190500" algn="just">
              <a:buFont typeface="+mj-lt"/>
              <a:buAutoNum type="arabicPeriod"/>
            </a:pPr>
            <a:r>
              <a:rPr lang="hu-HU" sz="1600" dirty="0" smtClean="0">
                <a:hlinkClick r:id="rId2" action="ppaction://hlinksldjump"/>
              </a:rPr>
              <a:t>kiírni (pl. Holnaptól vasárnapig nem leszek itthon)</a:t>
            </a:r>
            <a:endParaRPr lang="hu-HU" sz="1600" dirty="0" smtClean="0"/>
          </a:p>
          <a:p>
            <a:pPr marL="354013" indent="-268288" algn="just"/>
            <a:r>
              <a:rPr lang="hu-HU" sz="2000" dirty="0" smtClean="0"/>
              <a:t>Milyen képeket lehet fölrakni a közösség portálon?</a:t>
            </a:r>
          </a:p>
          <a:p>
            <a:pPr marL="633413" indent="-190500" algn="just">
              <a:buFont typeface="+mj-lt"/>
              <a:buAutoNum type="arabicPeriod"/>
            </a:pPr>
            <a:r>
              <a:rPr lang="hu-HU" sz="1600" dirty="0" smtClean="0">
                <a:hlinkClick r:id="rId3" action="ppaction://hlinksldjump"/>
              </a:rPr>
              <a:t>undorító képeket</a:t>
            </a:r>
            <a:endParaRPr lang="hu-HU" sz="1600" dirty="0" smtClean="0"/>
          </a:p>
          <a:p>
            <a:pPr marL="633413" indent="-190500" algn="just">
              <a:buFont typeface="+mj-lt"/>
              <a:buAutoNum type="arabicPeriod"/>
            </a:pPr>
            <a:r>
              <a:rPr lang="hu-HU" sz="1600" dirty="0" smtClean="0">
                <a:hlinkClick r:id="rId2" action="ppaction://hlinksldjump"/>
              </a:rPr>
              <a:t>természet képeket</a:t>
            </a:r>
            <a:endParaRPr lang="hu-HU" sz="1600" dirty="0" smtClean="0"/>
          </a:p>
          <a:p>
            <a:pPr marL="633413" indent="-190500" algn="just">
              <a:buFont typeface="+mj-lt"/>
              <a:buAutoNum type="arabicPeriod"/>
            </a:pPr>
            <a:r>
              <a:rPr lang="hu-HU" sz="1600" dirty="0" smtClean="0">
                <a:hlinkClick r:id="rId3" action="ppaction://hlinksldjump"/>
              </a:rPr>
              <a:t>meztelen képeket</a:t>
            </a:r>
            <a:endParaRPr lang="hu-HU" sz="1600" dirty="0" smtClean="0"/>
          </a:p>
          <a:p>
            <a:pPr marL="354013" indent="-268288" algn="just"/>
            <a:r>
              <a:rPr lang="hu-HU" sz="2000" dirty="0" smtClean="0"/>
              <a:t>Milyen programmal védekezni az internetet?</a:t>
            </a:r>
          </a:p>
          <a:p>
            <a:pPr marL="633413" indent="-190500" algn="just">
              <a:buFont typeface="+mj-lt"/>
              <a:buAutoNum type="arabicPeriod"/>
            </a:pPr>
            <a:r>
              <a:rPr lang="hu-HU" sz="1600" dirty="0" smtClean="0">
                <a:hlinkClick r:id="rId2" action="ppaction://hlinksldjump"/>
              </a:rPr>
              <a:t>vírus ellen programmal(pl. NOD32, AVG stb.)</a:t>
            </a:r>
            <a:endParaRPr lang="hu-HU" sz="1600" dirty="0" smtClean="0"/>
          </a:p>
          <a:p>
            <a:pPr marL="633413" indent="-190500" algn="just">
              <a:buFont typeface="+mj-lt"/>
              <a:buAutoNum type="arabicPeriod"/>
            </a:pPr>
            <a:r>
              <a:rPr lang="hu-HU" sz="1600" dirty="0" smtClean="0">
                <a:hlinkClick r:id="rId3" action="ppaction://hlinksldjump"/>
              </a:rPr>
              <a:t>gyógyszerrel</a:t>
            </a:r>
            <a:endParaRPr lang="hu-HU" sz="1600" dirty="0" smtClean="0"/>
          </a:p>
          <a:p>
            <a:pPr marL="633413" indent="-190500" algn="just">
              <a:buFont typeface="+mj-lt"/>
              <a:buAutoNum type="arabicPeriod"/>
            </a:pPr>
            <a:r>
              <a:rPr lang="hu-HU" sz="1600" dirty="0" smtClean="0">
                <a:hlinkClick r:id="rId3" action="ppaction://hlinksldjump"/>
              </a:rPr>
              <a:t>vírusos programmal</a:t>
            </a:r>
            <a:endParaRPr lang="hu-HU" sz="1600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98B7C-5FAE-44C1-8A4E-ED499A9D23B6}" type="slidenum">
              <a:rPr lang="hu-HU" smtClean="0"/>
              <a:t>13</a:t>
            </a:fld>
            <a:endParaRPr lang="hu-HU" dirty="0"/>
          </a:p>
        </p:txBody>
      </p:sp>
      <p:sp>
        <p:nvSpPr>
          <p:cNvPr id="5" name="Szövegdoboz 4"/>
          <p:cNvSpPr txBox="1"/>
          <p:nvPr/>
        </p:nvSpPr>
        <p:spPr>
          <a:xfrm>
            <a:off x="7236296" y="6026539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Vége</a:t>
            </a:r>
            <a:endParaRPr lang="hu-HU" dirty="0"/>
          </a:p>
        </p:txBody>
      </p:sp>
      <p:sp>
        <p:nvSpPr>
          <p:cNvPr id="6" name="Akciógomb: Tovább vagy Következő 5">
            <a:hlinkClick r:id="rId4" action="ppaction://hlinksldjump" highlightClick="1"/>
          </p:cNvPr>
          <p:cNvSpPr/>
          <p:nvPr/>
        </p:nvSpPr>
        <p:spPr>
          <a:xfrm>
            <a:off x="8100392" y="5959177"/>
            <a:ext cx="529188" cy="50405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38906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500"/>
                            </p:stCondLst>
                            <p:childTnLst>
                              <p:par>
                                <p:cTn id="2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500"/>
                            </p:stCondLst>
                            <p:childTnLst>
                              <p:par>
                                <p:cTn id="2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500"/>
                            </p:stCondLst>
                            <p:childTnLst>
                              <p:par>
                                <p:cTn id="3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6500"/>
                            </p:stCondLst>
                            <p:childTnLst>
                              <p:par>
                                <p:cTn id="3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500"/>
                            </p:stCondLst>
                            <p:childTnLst>
                              <p:par>
                                <p:cTn id="4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8500"/>
                            </p:stCondLst>
                            <p:childTnLst>
                              <p:par>
                                <p:cTn id="4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9500"/>
                            </p:stCondLst>
                            <p:childTnLst>
                              <p:par>
                                <p:cTn id="4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500"/>
                            </p:stCondLst>
                            <p:childTnLst>
                              <p:par>
                                <p:cTn id="5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1500"/>
                            </p:stCondLst>
                            <p:childTnLst>
                              <p:par>
                                <p:cTn id="5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2500"/>
                            </p:stCondLst>
                            <p:childTnLst>
                              <p:par>
                                <p:cTn id="6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3500"/>
                            </p:stCondLst>
                            <p:childTnLst>
                              <p:par>
                                <p:cTn id="6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4500"/>
                            </p:stCondLst>
                            <p:childTnLst>
                              <p:par>
                                <p:cTn id="6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5500"/>
                            </p:stCondLst>
                            <p:childTnLst>
                              <p:par>
                                <p:cTn id="7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6500"/>
                            </p:stCondLst>
                            <p:childTnLst>
                              <p:par>
                                <p:cTn id="7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JÓ VÁLASZ</a:t>
            </a:r>
            <a:endParaRPr lang="hu-HU" dirty="0"/>
          </a:p>
        </p:txBody>
      </p:sp>
      <p:pic>
        <p:nvPicPr>
          <p:cNvPr id="2050" name="Picture 2" descr="C:\Users\Hetromat\AppData\Local\Microsoft\Windows\Temporary Internet Files\Content.IE5\RG30I29U\MC90042317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2000" y="1773296"/>
            <a:ext cx="4320000" cy="43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Akciógomb: Vissza vagy Előző 5">
            <a:hlinkClick r:id="" action="ppaction://hlinkshowjump?jump=lastslideviewed" highlightClick="1"/>
          </p:cNvPr>
          <p:cNvSpPr/>
          <p:nvPr/>
        </p:nvSpPr>
        <p:spPr>
          <a:xfrm>
            <a:off x="497041" y="5947546"/>
            <a:ext cx="504056" cy="50405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Szövegdoboz 6"/>
          <p:cNvSpPr txBox="1"/>
          <p:nvPr/>
        </p:nvSpPr>
        <p:spPr>
          <a:xfrm>
            <a:off x="1026229" y="6014908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Vissza a kérdésre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92178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ROSSZ VÁLASZ</a:t>
            </a:r>
            <a:endParaRPr lang="hu-HU" dirty="0"/>
          </a:p>
        </p:txBody>
      </p:sp>
      <p:pic>
        <p:nvPicPr>
          <p:cNvPr id="1026" name="Picture 2" descr="C:\Users\Hetromat\AppData\Local\Microsoft\Windows\Temporary Internet Files\Content.IE5\RG30I29U\MC90042316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2000" y="1845304"/>
            <a:ext cx="4320000" cy="43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kciógomb: Vissza vagy Előző 4">
            <a:hlinkClick r:id="" action="ppaction://hlinkshowjump?jump=lastslideviewed" highlightClick="1"/>
          </p:cNvPr>
          <p:cNvSpPr/>
          <p:nvPr/>
        </p:nvSpPr>
        <p:spPr>
          <a:xfrm>
            <a:off x="497041" y="5947546"/>
            <a:ext cx="504056" cy="50405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Szövegdoboz 5"/>
          <p:cNvSpPr txBox="1"/>
          <p:nvPr/>
        </p:nvSpPr>
        <p:spPr>
          <a:xfrm>
            <a:off x="1026229" y="6014908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Vissza a kérdésre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866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Források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11560" y="2492896"/>
            <a:ext cx="7992888" cy="3339733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hu-HU" sz="2000" dirty="0">
                <a:hlinkClick r:id="rId2"/>
              </a:rPr>
              <a:t>http://</a:t>
            </a:r>
            <a:r>
              <a:rPr lang="hu-HU" sz="2000" dirty="0" smtClean="0">
                <a:hlinkClick r:id="rId2"/>
              </a:rPr>
              <a:t>informatika.gtportal.eu/index.php?f0=intrenet_bev_01</a:t>
            </a:r>
            <a:endParaRPr lang="hu-HU" sz="2000" dirty="0" smtClean="0"/>
          </a:p>
          <a:p>
            <a:pPr marL="68580" indent="0" algn="ctr">
              <a:buNone/>
            </a:pPr>
            <a:r>
              <a:rPr lang="hu-HU" sz="2000" dirty="0">
                <a:hlinkClick r:id="rId3"/>
              </a:rPr>
              <a:t>http://</a:t>
            </a:r>
            <a:r>
              <a:rPr lang="hu-HU" sz="2000" dirty="0" smtClean="0">
                <a:hlinkClick r:id="rId3"/>
              </a:rPr>
              <a:t>kation.elte.hu/koala/miaz.htm</a:t>
            </a:r>
            <a:endParaRPr lang="hu-HU" sz="2000" dirty="0" smtClean="0"/>
          </a:p>
          <a:p>
            <a:pPr marL="68580" indent="0" algn="ctr">
              <a:buNone/>
            </a:pPr>
            <a:r>
              <a:rPr lang="hu-HU" sz="2000" dirty="0">
                <a:hlinkClick r:id="rId4"/>
              </a:rPr>
              <a:t>http://</a:t>
            </a:r>
            <a:r>
              <a:rPr lang="hu-HU" sz="2000" dirty="0" smtClean="0">
                <a:hlinkClick r:id="rId4"/>
              </a:rPr>
              <a:t>internetalapjai.uw.hu/internet.html</a:t>
            </a:r>
            <a:endParaRPr lang="hu-HU" sz="2000" dirty="0" smtClean="0"/>
          </a:p>
          <a:p>
            <a:pPr marL="68580" indent="0" algn="ctr">
              <a:buNone/>
            </a:pPr>
            <a:r>
              <a:rPr lang="hu-HU" sz="2000" dirty="0">
                <a:hlinkClick r:id="rId5"/>
              </a:rPr>
              <a:t>http://</a:t>
            </a:r>
            <a:r>
              <a:rPr lang="hu-HU" sz="2000" dirty="0" smtClean="0">
                <a:hlinkClick r:id="rId5"/>
              </a:rPr>
              <a:t>www.lafox.eu/index.php?menu=44&amp;film=3</a:t>
            </a:r>
            <a:endParaRPr lang="hu-HU" sz="2000" dirty="0" smtClean="0"/>
          </a:p>
          <a:p>
            <a:pPr marL="68580" indent="0" algn="ctr">
              <a:buNone/>
            </a:pPr>
            <a:r>
              <a:rPr lang="hu-HU" sz="2000" dirty="0">
                <a:hlinkClick r:id="rId6"/>
              </a:rPr>
              <a:t>http://</a:t>
            </a:r>
            <a:r>
              <a:rPr lang="hu-HU" sz="2000" dirty="0" smtClean="0">
                <a:hlinkClick r:id="rId6"/>
              </a:rPr>
              <a:t>www.technet.hu/teszt/20120424/jo_tudni_a_10_leggyakrabban_hasznalt_jelszo/</a:t>
            </a:r>
            <a:endParaRPr lang="hu-HU" sz="2000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98B7C-5FAE-44C1-8A4E-ED499A9D23B6}" type="slidenum">
              <a:rPr lang="hu-HU" smtClean="0"/>
              <a:t>16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9868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10000">
        <p14:prism dir="r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3" presetClass="entr" presetSubtype="27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3" presetClass="entr" presetSubtype="27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3" presetClass="entr" presetSubtype="27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3" presetClass="entr" presetSubtype="27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Köszönjük a figyelmet! </a:t>
            </a:r>
            <a:r>
              <a:rPr lang="hu-HU" dirty="0" smtClean="0">
                <a:sym typeface="Wingdings" pitchFamily="2" charset="2"/>
              </a:rPr>
              <a:t>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98B7C-5FAE-44C1-8A4E-ED499A9D23B6}" type="slidenum">
              <a:rPr lang="hu-HU" smtClean="0"/>
              <a:t>17</a:t>
            </a:fld>
            <a:endParaRPr lang="hu-HU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982" y="3933056"/>
            <a:ext cx="1843500" cy="1800000"/>
          </a:xfrm>
          <a:prstGeom prst="rect">
            <a:avLst/>
          </a:prstGeom>
        </p:spPr>
      </p:pic>
      <p:pic>
        <p:nvPicPr>
          <p:cNvPr id="7" name="Kép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1628800"/>
            <a:ext cx="1800000" cy="1800000"/>
          </a:xfrm>
          <a:prstGeom prst="rect">
            <a:avLst/>
          </a:prstGeom>
        </p:spPr>
      </p:pic>
      <p:pic>
        <p:nvPicPr>
          <p:cNvPr id="8" name="Kép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4005264"/>
            <a:ext cx="2400000" cy="1800000"/>
          </a:xfrm>
          <a:prstGeom prst="rect">
            <a:avLst/>
          </a:prstGeom>
        </p:spPr>
      </p:pic>
      <p:pic>
        <p:nvPicPr>
          <p:cNvPr id="9" name="Kép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1729" y="3933056"/>
            <a:ext cx="1616766" cy="1800000"/>
          </a:xfrm>
          <a:prstGeom prst="rect">
            <a:avLst/>
          </a:prstGeom>
        </p:spPr>
      </p:pic>
      <p:pic>
        <p:nvPicPr>
          <p:cNvPr id="11" name="Tartalom helye 10"/>
          <p:cNvPicPr>
            <a:picLocks noGrp="1" noChangeAspect="1"/>
          </p:cNvPicPr>
          <p:nvPr>
            <p:ph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1701008"/>
            <a:ext cx="1804688" cy="1800000"/>
          </a:xfrm>
        </p:spPr>
      </p:pic>
      <p:sp>
        <p:nvSpPr>
          <p:cNvPr id="3" name="Akciógomb: Elejére 2">
            <a:hlinkClick r:id="" action="ppaction://hlinkshowjump?jump=firstslide" highlightClick="1"/>
          </p:cNvPr>
          <p:cNvSpPr/>
          <p:nvPr/>
        </p:nvSpPr>
        <p:spPr>
          <a:xfrm>
            <a:off x="566299" y="6093296"/>
            <a:ext cx="369626" cy="36004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Szövegdoboz 4"/>
          <p:cNvSpPr txBox="1"/>
          <p:nvPr/>
        </p:nvSpPr>
        <p:spPr>
          <a:xfrm>
            <a:off x="971600" y="6093296"/>
            <a:ext cx="6624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Ha szeretné még egyszer megnézni, akkor kattintson rá </a:t>
            </a:r>
            <a:r>
              <a:rPr lang="hu-HU" dirty="0" smtClean="0">
                <a:sym typeface="Wingdings" pitchFamily="2" charset="2"/>
              </a:rPr>
              <a:t>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90150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0000">
        <p14:vortex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Tartalom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755576" y="1700808"/>
            <a:ext cx="7632848" cy="4608512"/>
          </a:xfrm>
        </p:spPr>
        <p:txBody>
          <a:bodyPr>
            <a:normAutofit fontScale="92500" lnSpcReduction="10000"/>
          </a:bodyPr>
          <a:lstStyle/>
          <a:p>
            <a:pPr marL="525780" indent="-457200">
              <a:buFont typeface="+mj-lt"/>
              <a:buAutoNum type="arabicParenR"/>
            </a:pPr>
            <a:r>
              <a:rPr lang="hu-HU" dirty="0" smtClean="0"/>
              <a:t>Mi az internet?</a:t>
            </a:r>
          </a:p>
          <a:p>
            <a:pPr marL="525780" indent="-457200">
              <a:buFont typeface="+mj-lt"/>
              <a:buAutoNum type="arabicParenR"/>
            </a:pPr>
            <a:r>
              <a:rPr lang="hu-HU" dirty="0" smtClean="0"/>
              <a:t>Az internet története</a:t>
            </a:r>
          </a:p>
          <a:p>
            <a:pPr marL="525780" indent="-457200">
              <a:buFont typeface="+mj-lt"/>
              <a:buAutoNum type="arabicParenR"/>
            </a:pPr>
            <a:r>
              <a:rPr lang="hu-HU" dirty="0" smtClean="0"/>
              <a:t>Az internet ma</a:t>
            </a:r>
          </a:p>
          <a:p>
            <a:pPr marL="525780" indent="-457200">
              <a:buFont typeface="+mj-lt"/>
              <a:buAutoNum type="arabicParenR"/>
            </a:pPr>
            <a:r>
              <a:rPr lang="hu-HU" dirty="0" smtClean="0"/>
              <a:t>Mire kell vigyázni az internet használata közben???</a:t>
            </a:r>
          </a:p>
          <a:p>
            <a:pPr marL="525780" indent="-457200">
              <a:buFont typeface="+mj-lt"/>
              <a:buAutoNum type="arabicParenR"/>
            </a:pPr>
            <a:r>
              <a:rPr lang="hu-HU" dirty="0" smtClean="0"/>
              <a:t>Jó tudni a 10 leggyakrabban használt a jelszó</a:t>
            </a:r>
          </a:p>
          <a:p>
            <a:pPr marL="525780" indent="-457200">
              <a:buFont typeface="+mj-lt"/>
              <a:buAutoNum type="arabicParenR"/>
            </a:pPr>
            <a:r>
              <a:rPr lang="hu-HU" dirty="0"/>
              <a:t>Mit nem szabad csinálni az interneten</a:t>
            </a:r>
            <a:r>
              <a:rPr lang="hu-HU" dirty="0" smtClean="0"/>
              <a:t>?</a:t>
            </a:r>
          </a:p>
          <a:p>
            <a:pPr marL="525780" indent="-457200">
              <a:buFont typeface="+mj-lt"/>
              <a:buAutoNum type="arabicParenR"/>
            </a:pPr>
            <a:r>
              <a:rPr lang="hu-HU" dirty="0"/>
              <a:t>Az internet </a:t>
            </a:r>
            <a:r>
              <a:rPr lang="hu-HU" dirty="0" smtClean="0"/>
              <a:t>veszélyei</a:t>
            </a:r>
          </a:p>
          <a:p>
            <a:pPr marL="525780" indent="-457200">
              <a:buFont typeface="+mj-lt"/>
              <a:buAutoNum type="arabicParenR"/>
            </a:pPr>
            <a:r>
              <a:rPr lang="hu-HU" dirty="0"/>
              <a:t>Mivel lehet védekezni a gyereket az internet előtt</a:t>
            </a:r>
            <a:r>
              <a:rPr lang="hu-HU" dirty="0" smtClean="0"/>
              <a:t>?</a:t>
            </a:r>
          </a:p>
          <a:p>
            <a:pPr marL="525780" indent="-457200">
              <a:buFont typeface="+mj-lt"/>
              <a:buAutoNum type="arabicParenR"/>
            </a:pPr>
            <a:r>
              <a:rPr lang="hu-HU" dirty="0" smtClean="0"/>
              <a:t>1. kérdések</a:t>
            </a:r>
          </a:p>
          <a:p>
            <a:pPr marL="525780" indent="-457200">
              <a:buFont typeface="+mj-lt"/>
              <a:buAutoNum type="arabicParenR"/>
            </a:pPr>
            <a:r>
              <a:rPr lang="hu-HU" dirty="0" smtClean="0"/>
              <a:t>2. kérdések</a:t>
            </a:r>
          </a:p>
          <a:p>
            <a:pPr marL="525780" indent="-457200">
              <a:buFont typeface="+mj-lt"/>
              <a:buAutoNum type="arabicParenR"/>
            </a:pPr>
            <a:r>
              <a:rPr lang="hu-HU" dirty="0" smtClean="0"/>
              <a:t>Források</a:t>
            </a:r>
          </a:p>
          <a:p>
            <a:pPr marL="525780" indent="-457200">
              <a:buFont typeface="+mj-lt"/>
              <a:buAutoNum type="arabicParenR"/>
            </a:pPr>
            <a:r>
              <a:rPr lang="hu-HU" dirty="0" smtClean="0"/>
              <a:t>Vége</a:t>
            </a:r>
          </a:p>
          <a:p>
            <a:pPr marL="525780" indent="-457200">
              <a:buFont typeface="+mj-lt"/>
              <a:buAutoNum type="arabicParenR"/>
            </a:pP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98B7C-5FAE-44C1-8A4E-ED499A9D23B6}" type="slidenum">
              <a:rPr lang="hu-HU" smtClean="0"/>
              <a:t>2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27601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Tm="15000">
        <p14:switch dir="r"/>
      </p:transition>
    </mc:Choice>
    <mc:Fallback xmlns="">
      <p:transition spd="slow" advTm="1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Mi az internet?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83568" y="2204864"/>
            <a:ext cx="7776864" cy="4203829"/>
          </a:xfrm>
        </p:spPr>
        <p:txBody>
          <a:bodyPr>
            <a:noAutofit/>
          </a:bodyPr>
          <a:lstStyle/>
          <a:p>
            <a:pPr algn="just"/>
            <a:r>
              <a:rPr lang="hu-HU" sz="2000" dirty="0"/>
              <a:t>Az </a:t>
            </a:r>
            <a:r>
              <a:rPr lang="hu-HU" sz="2000" b="1" dirty="0"/>
              <a:t>Internet</a:t>
            </a:r>
            <a:r>
              <a:rPr lang="hu-HU" sz="2000" dirty="0"/>
              <a:t> egy, az egész világra </a:t>
            </a:r>
            <a:r>
              <a:rPr lang="hu-HU" sz="2000" dirty="0" smtClean="0"/>
              <a:t>kiterjedő </a:t>
            </a:r>
            <a:r>
              <a:rPr lang="hu-HU" sz="2000" dirty="0"/>
              <a:t>rendszer, melyet sokezer számítógéphálózat együttesen alkot. Az alkotó (helyi vagy lokális) hálózatok egységes szabvány alapján (az ún. IP - Internet protokoll alapján) kommunikálnak</a:t>
            </a:r>
            <a:r>
              <a:rPr lang="hu-HU" sz="2000" dirty="0" smtClean="0"/>
              <a:t>.</a:t>
            </a:r>
          </a:p>
          <a:p>
            <a:pPr algn="just"/>
            <a:r>
              <a:rPr lang="hu-HU" sz="2000" dirty="0"/>
              <a:t>Az internetet kezdetben a katonai szervezetek, majd tudósok, diákok használták. </a:t>
            </a:r>
          </a:p>
          <a:p>
            <a:pPr algn="just"/>
            <a:r>
              <a:rPr lang="hu-HU" sz="2000" b="1" dirty="0"/>
              <a:t>Az internet által összekapcsolt gépek kommunikációs nyelve a TCP/IP </a:t>
            </a:r>
            <a:r>
              <a:rPr lang="hu-HU" sz="2000" b="1" dirty="0" smtClean="0"/>
              <a:t>protokoll.</a:t>
            </a:r>
            <a:endParaRPr lang="hu-HU" sz="2000" dirty="0" smtClean="0"/>
          </a:p>
          <a:p>
            <a:pPr algn="just"/>
            <a:r>
              <a:rPr lang="hu-HU" sz="2000" dirty="0"/>
              <a:t>A </a:t>
            </a:r>
            <a:r>
              <a:rPr lang="hu-HU" sz="2000" b="1" dirty="0"/>
              <a:t>TCP/IP</a:t>
            </a:r>
            <a:r>
              <a:rPr lang="hu-HU" sz="2000" dirty="0"/>
              <a:t> (Transmission Control Protocol/Internet Protocol) protokollt </a:t>
            </a:r>
            <a:r>
              <a:rPr lang="hu-HU" sz="2000" b="1" dirty="0"/>
              <a:t>1983</a:t>
            </a:r>
            <a:r>
              <a:rPr lang="hu-HU" sz="2000" dirty="0"/>
              <a:t>-ban vezették be, ma is a </a:t>
            </a:r>
            <a:r>
              <a:rPr lang="hu-HU" sz="2000" b="1" dirty="0"/>
              <a:t>világháló alapprotokollja. Legfontosabb alkalmazás rétegei: a </a:t>
            </a:r>
            <a:r>
              <a:rPr lang="hu-HU" sz="2000" b="1" i="1" dirty="0"/>
              <a:t>HTTP</a:t>
            </a:r>
            <a:r>
              <a:rPr lang="hu-HU" sz="2000" b="1" dirty="0"/>
              <a:t>, az </a:t>
            </a:r>
            <a:r>
              <a:rPr lang="hu-HU" sz="2000" b="1" i="1" dirty="0"/>
              <a:t>FTP</a:t>
            </a:r>
            <a:r>
              <a:rPr lang="hu-HU" sz="2000" b="1" dirty="0"/>
              <a:t>, az </a:t>
            </a:r>
            <a:r>
              <a:rPr lang="hu-HU" sz="2000" b="1" i="1" dirty="0"/>
              <a:t>SMTP</a:t>
            </a:r>
            <a:r>
              <a:rPr lang="hu-HU" sz="2000" b="1" dirty="0"/>
              <a:t>, a </a:t>
            </a:r>
            <a:r>
              <a:rPr lang="hu-HU" sz="2000" b="1" i="1" dirty="0"/>
              <a:t>DNS</a:t>
            </a:r>
            <a:r>
              <a:rPr lang="hu-HU" sz="2000" dirty="0" smtClean="0"/>
              <a:t>.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98B7C-5FAE-44C1-8A4E-ED499A9D23B6}" type="slidenum">
              <a:rPr lang="hu-HU" smtClean="0"/>
              <a:t>3</a:t>
            </a:fld>
            <a:endParaRPr lang="hu-HU" dirty="0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620688"/>
            <a:ext cx="2088232" cy="144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5026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Tm="15000">
        <p14:ripple/>
      </p:transition>
    </mc:Choice>
    <mc:Fallback xmlns="">
      <p:transition spd="slow" advTm="1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125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25" accel="100000" fill="hold">
                                          <p:stCondLst>
                                            <p:cond delay="1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250"/>
                            </p:stCondLst>
                            <p:childTnLst>
                              <p:par>
                                <p:cTn id="1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125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25" accel="100000" fill="hold">
                                          <p:stCondLst>
                                            <p:cond delay="1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125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25" accel="100000" fill="hold">
                                          <p:stCondLst>
                                            <p:cond delay="1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750"/>
                            </p:stCondLst>
                            <p:childTnLst>
                              <p:par>
                                <p:cTn id="2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125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25" accel="100000" fill="hold">
                                          <p:stCondLst>
                                            <p:cond delay="1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Az internet története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11560" y="1916832"/>
            <a:ext cx="7920880" cy="3096344"/>
          </a:xfrm>
        </p:spPr>
        <p:txBody>
          <a:bodyPr>
            <a:noAutofit/>
          </a:bodyPr>
          <a:lstStyle/>
          <a:p>
            <a:pPr marL="68580" indent="0" algn="just">
              <a:buNone/>
            </a:pPr>
            <a:r>
              <a:rPr lang="hu-HU" sz="2000" dirty="0"/>
              <a:t>Az Internet az USA Védelmi Minisztériuma ARPAnet (Advanced Research Projects Agency </a:t>
            </a:r>
            <a:r>
              <a:rPr lang="hu-HU" sz="2000" dirty="0" smtClean="0"/>
              <a:t>Network</a:t>
            </a:r>
            <a:r>
              <a:rPr lang="hu-HU" sz="2000" dirty="0"/>
              <a:t>) </a:t>
            </a:r>
            <a:r>
              <a:rPr lang="hu-HU" sz="2000" dirty="0" smtClean="0"/>
              <a:t>nevű </a:t>
            </a:r>
            <a:r>
              <a:rPr lang="hu-HU" sz="2000" dirty="0"/>
              <a:t>hálózatából alakult ki (1969) és néhány éve terjedt el az egész világon. A helyi hálózatok hivatalokban, kutatóintézetekben, bankokban idehaza korábban is ismertek voltak, a világot átfogó, mára több mint 15 millió (Forrás és friss adatok: Network Wizards) számítógépet összekapcsoló Internet azonban csak 1990 után kezdte meg magyarországi terjeszkedését, ugyanis a COCOM-lista </a:t>
            </a:r>
            <a:r>
              <a:rPr lang="hu-HU" sz="2000" dirty="0" smtClean="0"/>
              <a:t>megszűnésével </a:t>
            </a:r>
            <a:r>
              <a:rPr lang="hu-HU" sz="2000" dirty="0"/>
              <a:t>akkor már </a:t>
            </a:r>
            <a:r>
              <a:rPr lang="hu-HU" sz="2000" dirty="0" smtClean="0"/>
              <a:t>lehetővé </a:t>
            </a:r>
            <a:r>
              <a:rPr lang="hu-HU" sz="2000" dirty="0"/>
              <a:t>vált </a:t>
            </a:r>
            <a:r>
              <a:rPr lang="hu-HU" sz="2000" dirty="0" smtClean="0"/>
              <a:t>korszerű </a:t>
            </a:r>
            <a:r>
              <a:rPr lang="hu-HU" sz="2000" dirty="0"/>
              <a:t>számítógépek beszerzése is.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98B7C-5FAE-44C1-8A4E-ED499A9D23B6}" type="slidenum">
              <a:rPr lang="hu-HU" smtClean="0"/>
              <a:t>4</a:t>
            </a:fld>
            <a:endParaRPr lang="hu-HU" dirty="0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5175" y="5157192"/>
            <a:ext cx="4445000" cy="134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7451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Tm="15000">
        <p14:doors/>
      </p:transition>
    </mc:Choice>
    <mc:Fallback xmlns="">
      <p:transition spd="slow" advTm="1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Az internet ma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552" y="1556792"/>
            <a:ext cx="7776864" cy="3528392"/>
          </a:xfrm>
        </p:spPr>
        <p:txBody>
          <a:bodyPr>
            <a:normAutofit/>
          </a:bodyPr>
          <a:lstStyle/>
          <a:p>
            <a:pPr algn="just"/>
            <a:r>
              <a:rPr lang="hu-HU" dirty="0"/>
              <a:t>Manapság az internetes technológiákat körülbelül 4 milliárdan használják személyes, illetve üzleti célokra, például információkeresésre, szolgáltatások és áruk megrendelésére, kapcsolattartásra, szórakozásra, stb</a:t>
            </a:r>
            <a:r>
              <a:rPr lang="hu-HU" dirty="0" smtClean="0"/>
              <a:t>.</a:t>
            </a:r>
          </a:p>
          <a:p>
            <a:pPr algn="just"/>
            <a:r>
              <a:rPr lang="hu-HU" dirty="0"/>
              <a:t>Több </a:t>
            </a:r>
            <a:r>
              <a:rPr lang="hu-HU" dirty="0" smtClean="0"/>
              <a:t>eset</a:t>
            </a:r>
            <a:r>
              <a:rPr lang="hu-HU" dirty="0"/>
              <a:t> is felhívta rá a figyelmet, hogy az internet – elosztott jellege dacára – nem olyan stabil, mint amilyennek tervezték és amilyennek általában </a:t>
            </a:r>
            <a:r>
              <a:rPr lang="hu-HU" dirty="0" smtClean="0"/>
              <a:t>vélik</a:t>
            </a:r>
            <a:r>
              <a:rPr lang="hu-HU" dirty="0"/>
              <a:t>.</a:t>
            </a:r>
            <a:endParaRPr lang="hu-HU" baseline="30000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98B7C-5FAE-44C1-8A4E-ED499A9D23B6}" type="slidenum">
              <a:rPr lang="hu-HU" smtClean="0"/>
              <a:t>5</a:t>
            </a:fld>
            <a:endParaRPr lang="hu-HU" dirty="0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4725144"/>
            <a:ext cx="2205633" cy="16128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5088901"/>
            <a:ext cx="2664296" cy="12332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025864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10000">
        <p14:prism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4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367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98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498" tmFilter="0, 0; 0.125,0.2665; 0.25,0.4; 0.375,0.465; 0.5,0.5;  0.625,0.535; 0.75,0.6; 0.875,0.7335; 1,1">
                                          <p:stCondLst>
                                            <p:cond delay="49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49" tmFilter="0, 0; 0.125,0.2665; 0.25,0.4; 0.375,0.465; 0.5,0.5;  0.625,0.535; 0.75,0.6; 0.875,0.7335; 1,1">
                                          <p:stCondLst>
                                            <p:cond delay="993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23" tmFilter="0, 0; 0.125,0.2665; 0.25,0.4; 0.375,0.465; 0.5,0.5;  0.625,0.535; 0.75,0.6; 0.875,0.7335; 1,1">
                                          <p:stCondLst>
                                            <p:cond delay="12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0">
                                          <p:stCondLst>
                                            <p:cond delay="48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24" decel="50000">
                                          <p:stCondLst>
                                            <p:cond delay="50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0">
                                          <p:stCondLst>
                                            <p:cond delay="98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24" decel="50000">
                                          <p:stCondLst>
                                            <p:cond delay="100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0">
                                          <p:stCondLst>
                                            <p:cond delay="123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24" decel="50000">
                                          <p:stCondLst>
                                            <p:cond delay="125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0">
                                          <p:stCondLst>
                                            <p:cond delay="13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24" decel="50000">
                                          <p:stCondLst>
                                            <p:cond delay="13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4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367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498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98" tmFilter="0, 0; 0.125,0.2665; 0.25,0.4; 0.375,0.465; 0.5,0.5;  0.625,0.535; 0.75,0.6; 0.875,0.7335; 1,1">
                                          <p:stCondLst>
                                            <p:cond delay="49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49" tmFilter="0, 0; 0.125,0.2665; 0.25,0.4; 0.375,0.465; 0.5,0.5;  0.625,0.535; 0.75,0.6; 0.875,0.7335; 1,1">
                                          <p:stCondLst>
                                            <p:cond delay="993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23" tmFilter="0, 0; 0.125,0.2665; 0.25,0.4; 0.375,0.465; 0.5,0.5;  0.625,0.535; 0.75,0.6; 0.875,0.7335; 1,1">
                                          <p:stCondLst>
                                            <p:cond delay="12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0">
                                          <p:stCondLst>
                                            <p:cond delay="48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24" decel="50000">
                                          <p:stCondLst>
                                            <p:cond delay="50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0">
                                          <p:stCondLst>
                                            <p:cond delay="98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24" decel="50000">
                                          <p:stCondLst>
                                            <p:cond delay="100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0">
                                          <p:stCondLst>
                                            <p:cond delay="123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24" decel="50000">
                                          <p:stCondLst>
                                            <p:cond delay="125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0">
                                          <p:stCondLst>
                                            <p:cond delay="13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24" decel="50000">
                                          <p:stCondLst>
                                            <p:cond delay="13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9552" y="870912"/>
            <a:ext cx="8136904" cy="1117928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smtClean="0"/>
              <a:t>Mire kell vigyázni az internet használata közben???</a:t>
            </a:r>
            <a:endParaRPr lang="hu-HU" dirty="0"/>
          </a:p>
        </p:txBody>
      </p:sp>
      <p:pic>
        <p:nvPicPr>
          <p:cNvPr id="5" name="Tartalom helye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2348880"/>
            <a:ext cx="2996345" cy="3498726"/>
          </a:xfrm>
        </p:spPr>
      </p:pic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98B7C-5FAE-44C1-8A4E-ED499A9D23B6}" type="slidenum">
              <a:rPr lang="hu-HU" smtClean="0"/>
              <a:t>6</a:t>
            </a:fld>
            <a:endParaRPr lang="hu-HU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3140968"/>
            <a:ext cx="2870961" cy="2354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2641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 advTm="10000">
        <p14:warp dir="in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34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862524" y="740077"/>
            <a:ext cx="6597908" cy="2544907"/>
          </a:xfrm>
        </p:spPr>
        <p:txBody>
          <a:bodyPr>
            <a:normAutofit fontScale="92500"/>
          </a:bodyPr>
          <a:lstStyle/>
          <a:p>
            <a:pPr marL="68580" indent="0" algn="just">
              <a:buNone/>
            </a:pPr>
            <a:r>
              <a:rPr lang="hu-HU" sz="2200" dirty="0"/>
              <a:t>Az Interneten hatalmas mennyiségű adat megtalálható. Nagyon sok ember munkálkodik azon, hogy hasznos és értelmes dolgokat tegyen fel a világhálóra. E mellett azonban olyanok is megtalálhatók itt, akik rosszindulatúan veszélyeztetik adatainkat. A következő tanácsokat érdemes megfogadni, hogy adatainkat minél nagyobb biztonságban tudhassuk: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98B7C-5FAE-44C1-8A4E-ED499A9D23B6}" type="slidenum">
              <a:rPr lang="hu-HU" smtClean="0"/>
              <a:t>7</a:t>
            </a:fld>
            <a:endParaRPr lang="hu-HU" dirty="0"/>
          </a:p>
        </p:txBody>
      </p:sp>
      <p:sp>
        <p:nvSpPr>
          <p:cNvPr id="5" name="Szövegdoboz 4"/>
          <p:cNvSpPr txBox="1"/>
          <p:nvPr/>
        </p:nvSpPr>
        <p:spPr>
          <a:xfrm>
            <a:off x="755576" y="3284984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dirty="0" smtClean="0"/>
              <a:t>1. Csak </a:t>
            </a:r>
            <a:r>
              <a:rPr lang="hu-HU" dirty="0"/>
              <a:t>olyanokba szabad megbízni, akiket Ön már régóta ismer.</a:t>
            </a:r>
          </a:p>
        </p:txBody>
      </p:sp>
      <p:sp>
        <p:nvSpPr>
          <p:cNvPr id="6" name="Szövegdoboz 5"/>
          <p:cNvSpPr txBox="1"/>
          <p:nvPr/>
        </p:nvSpPr>
        <p:spPr>
          <a:xfrm>
            <a:off x="750374" y="3654316"/>
            <a:ext cx="7416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13" indent="-265113" algn="just"/>
            <a:r>
              <a:rPr lang="hu-HU" dirty="0" smtClean="0"/>
              <a:t>2. Célszerű </a:t>
            </a:r>
            <a:r>
              <a:rPr lang="hu-HU" dirty="0"/>
              <a:t>legalább két vírusellenőrző programot beszerezni, és legalább hetente egyszer a vírusellenőrzést </a:t>
            </a:r>
            <a:r>
              <a:rPr lang="hu-HU" dirty="0" smtClean="0"/>
              <a:t>elvégezni</a:t>
            </a:r>
            <a:r>
              <a:rPr lang="hu-HU" dirty="0"/>
              <a:t>.</a:t>
            </a:r>
          </a:p>
        </p:txBody>
      </p:sp>
      <p:sp>
        <p:nvSpPr>
          <p:cNvPr id="7" name="Szövegdoboz 6"/>
          <p:cNvSpPr txBox="1"/>
          <p:nvPr/>
        </p:nvSpPr>
        <p:spPr>
          <a:xfrm>
            <a:off x="755576" y="4300647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13" indent="-265113" algn="just"/>
            <a:r>
              <a:rPr lang="hu-HU" dirty="0" smtClean="0"/>
              <a:t>3. Mindig </a:t>
            </a:r>
            <a:r>
              <a:rPr lang="hu-HU" dirty="0"/>
              <a:t>számítson arra, hogy a gépén levő iratokat, képeket, leveleket az Internet segítségével akár tudta nélkül is mások is láthatják.</a:t>
            </a:r>
          </a:p>
        </p:txBody>
      </p:sp>
      <p:sp>
        <p:nvSpPr>
          <p:cNvPr id="8" name="Szövegdoboz 7"/>
          <p:cNvSpPr txBox="1"/>
          <p:nvPr/>
        </p:nvSpPr>
        <p:spPr>
          <a:xfrm>
            <a:off x="738236" y="5223977"/>
            <a:ext cx="74168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13" indent="-265113" algn="just"/>
            <a:r>
              <a:rPr lang="hu-HU" dirty="0" smtClean="0"/>
              <a:t>4. Ha </a:t>
            </a:r>
            <a:r>
              <a:rPr lang="hu-HU" dirty="0"/>
              <a:t>valamilyen felhasználáshoz jelszót kell választania, ne a legkézenfekvőbbet válassza, hanem próbáljon meg olyan jelszót kitalálni, ami mások számára nem található ki egyszerűen.</a:t>
            </a: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25" y="1053554"/>
            <a:ext cx="1368152" cy="17737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187839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Tm="20000">
        <p:blinds/>
      </p:transition>
    </mc:Choice>
    <mc:Fallback xmlns="">
      <p:transition spd="slow" advTm="20000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500"/>
                            </p:stCondLst>
                            <p:childTnLst>
                              <p:par>
                                <p:cTn id="2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700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3608" y="764704"/>
            <a:ext cx="7024744" cy="1189936"/>
          </a:xfrm>
        </p:spPr>
        <p:txBody>
          <a:bodyPr>
            <a:normAutofit/>
          </a:bodyPr>
          <a:lstStyle/>
          <a:p>
            <a:pPr algn="ctr"/>
            <a:r>
              <a:rPr lang="hu-HU" sz="3400" dirty="0" smtClean="0"/>
              <a:t>Jó tudni: a 10 leggyakrabban használt a jelszó</a:t>
            </a:r>
            <a:endParaRPr lang="hu-HU" sz="34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755576" y="2132856"/>
            <a:ext cx="7920880" cy="4032448"/>
          </a:xfrm>
        </p:spPr>
        <p:txBody>
          <a:bodyPr>
            <a:normAutofit fontScale="92500" lnSpcReduction="10000"/>
          </a:bodyPr>
          <a:lstStyle/>
          <a:p>
            <a:pPr marL="525780" indent="-457200" algn="just">
              <a:buFont typeface="+mj-lt"/>
              <a:buAutoNum type="arabicPeriod"/>
            </a:pPr>
            <a:r>
              <a:rPr lang="hu-HU" dirty="0" smtClean="0"/>
              <a:t>„Jelszó</a:t>
            </a:r>
            <a:r>
              <a:rPr lang="hu-HU" dirty="0"/>
              <a:t>", vagy „</a:t>
            </a:r>
            <a:r>
              <a:rPr lang="hu-HU" dirty="0" smtClean="0"/>
              <a:t>password„</a:t>
            </a:r>
          </a:p>
          <a:p>
            <a:pPr marL="525780" indent="-457200" algn="just">
              <a:buFont typeface="+mj-lt"/>
              <a:buAutoNum type="arabicPeriod"/>
            </a:pPr>
            <a:r>
              <a:rPr lang="hu-HU" dirty="0"/>
              <a:t>Jellegzetes számsorok, mint „123456" vagy „</a:t>
            </a:r>
            <a:r>
              <a:rPr lang="hu-HU" dirty="0" smtClean="0"/>
              <a:t>654321”</a:t>
            </a:r>
          </a:p>
          <a:p>
            <a:pPr marL="525780" indent="-457200" algn="just">
              <a:buFont typeface="+mj-lt"/>
              <a:buAutoNum type="arabicPeriod"/>
            </a:pPr>
            <a:r>
              <a:rPr lang="hu-HU" dirty="0"/>
              <a:t>„qwertz", „yxcv" és „</a:t>
            </a:r>
            <a:r>
              <a:rPr lang="hu-HU" dirty="0" smtClean="0"/>
              <a:t>wasd”</a:t>
            </a:r>
          </a:p>
          <a:p>
            <a:pPr marL="525780" indent="-457200" algn="just">
              <a:buFont typeface="+mj-lt"/>
              <a:buAutoNum type="arabicPeriod"/>
            </a:pPr>
            <a:r>
              <a:rPr lang="hu-HU" dirty="0"/>
              <a:t>Az „abc123" </a:t>
            </a:r>
            <a:r>
              <a:rPr lang="hu-HU" dirty="0" smtClean="0"/>
              <a:t>kombináció</a:t>
            </a:r>
          </a:p>
          <a:p>
            <a:pPr marL="525780" indent="-457200" algn="just">
              <a:buFont typeface="+mj-lt"/>
              <a:buAutoNum type="arabicPeriod"/>
            </a:pPr>
            <a:r>
              <a:rPr lang="hu-HU" dirty="0"/>
              <a:t>Monkey, sunshine és </a:t>
            </a:r>
            <a:r>
              <a:rPr lang="hu-HU" dirty="0" smtClean="0"/>
              <a:t>társaik</a:t>
            </a:r>
          </a:p>
          <a:p>
            <a:pPr marL="525780" indent="-457200" algn="just">
              <a:buFont typeface="+mj-lt"/>
              <a:buAutoNum type="arabicPeriod"/>
            </a:pPr>
            <a:r>
              <a:rPr lang="hu-HU" dirty="0"/>
              <a:t>„Engedjbe" jelszó</a:t>
            </a:r>
            <a:endParaRPr lang="hu-HU" dirty="0" smtClean="0"/>
          </a:p>
          <a:p>
            <a:pPr marL="525780" indent="-457200" algn="just">
              <a:buFont typeface="+mj-lt"/>
              <a:buAutoNum type="arabicPeriod"/>
            </a:pPr>
            <a:r>
              <a:rPr lang="hu-HU" dirty="0"/>
              <a:t>Sportegyesületek, csapatok </a:t>
            </a:r>
            <a:r>
              <a:rPr lang="hu-HU" dirty="0" smtClean="0"/>
              <a:t>neve</a:t>
            </a:r>
          </a:p>
          <a:p>
            <a:pPr marL="525780" indent="-457200" algn="just">
              <a:buFont typeface="+mj-lt"/>
              <a:buAutoNum type="arabicPeriod"/>
            </a:pPr>
            <a:r>
              <a:rPr lang="hu-HU" dirty="0"/>
              <a:t>„Beszédes" </a:t>
            </a:r>
            <a:r>
              <a:rPr lang="hu-HU" dirty="0" smtClean="0"/>
              <a:t>jelszavak</a:t>
            </a:r>
          </a:p>
          <a:p>
            <a:pPr marL="525780" indent="-457200" algn="just">
              <a:buFont typeface="+mj-lt"/>
              <a:buAutoNum type="arabicPeriod"/>
            </a:pPr>
            <a:r>
              <a:rPr lang="hu-HU" dirty="0"/>
              <a:t>Saját, ismerős, vagy házi kedvencek </a:t>
            </a:r>
            <a:r>
              <a:rPr lang="hu-HU" dirty="0" smtClean="0"/>
              <a:t>nevei</a:t>
            </a:r>
          </a:p>
          <a:p>
            <a:pPr marL="525780" indent="-457200" algn="just">
              <a:buFont typeface="+mj-lt"/>
              <a:buAutoNum type="arabicPeriod"/>
            </a:pPr>
            <a:r>
              <a:rPr lang="hu-HU" dirty="0"/>
              <a:t>Születésnapi dátumok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98B7C-5FAE-44C1-8A4E-ED499A9D23B6}" type="slidenum">
              <a:rPr lang="hu-HU" smtClean="0"/>
              <a:t>8</a:t>
            </a:fld>
            <a:endParaRPr lang="hu-HU" dirty="0"/>
          </a:p>
        </p:txBody>
      </p:sp>
      <p:sp>
        <p:nvSpPr>
          <p:cNvPr id="5" name="Ellipszis feliratnak 4"/>
          <p:cNvSpPr/>
          <p:nvPr/>
        </p:nvSpPr>
        <p:spPr>
          <a:xfrm>
            <a:off x="5508104" y="2924944"/>
            <a:ext cx="3456384" cy="1584176"/>
          </a:xfrm>
          <a:prstGeom prst="wedgeEllipseCallout">
            <a:avLst>
              <a:gd name="adj1" fmla="val -83582"/>
              <a:gd name="adj2" fmla="val 3829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Ezeket a jelszókat könnyebb feltörni valamibe.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79219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15000">
        <p14:flip dir="r"/>
      </p:transition>
    </mc:Choice>
    <mc:Fallback xmlns="">
      <p:transition spd="slow" advTm="1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00"/>
                            </p:stCondLst>
                            <p:childTnLst>
                              <p:par>
                                <p:cTn id="53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000"/>
                            </p:stCondLst>
                            <p:childTnLst>
                              <p:par>
                                <p:cTn id="59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0"/>
                            </p:stCondLst>
                            <p:childTnLst>
                              <p:par>
                                <p:cTn id="6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3490" y="692696"/>
            <a:ext cx="7024744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smtClean="0"/>
              <a:t>Mit nem szabad csinálni az interneten?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43492" y="1772816"/>
            <a:ext cx="6984892" cy="3816424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hu-HU" dirty="0" smtClean="0"/>
              <a:t>Nem szabad kiírni a közösségi portálon (pl.: Jún. 1-tól Jún. 10-ig nem leszek itthon, elutazok családommal a Balatonba). Mert könnyebb betörni a házba.</a:t>
            </a:r>
          </a:p>
          <a:p>
            <a:pPr algn="just"/>
            <a:r>
              <a:rPr lang="hu-HU" dirty="0" smtClean="0"/>
              <a:t>Nem szabad elmondani mindenkinek a jelszót, mert könnyebb feltörni valamibe.</a:t>
            </a:r>
          </a:p>
          <a:p>
            <a:pPr algn="just"/>
            <a:r>
              <a:rPr lang="hu-HU" dirty="0" smtClean="0"/>
              <a:t>Nem szabad fölrakni a közösségi portálon a meztelen képeket, mert könnyebb ellopni a képeket, vagy sok pedofil van.</a:t>
            </a:r>
          </a:p>
          <a:p>
            <a:pPr algn="just"/>
            <a:r>
              <a:rPr lang="hu-HU" dirty="0" smtClean="0"/>
              <a:t>Nem szabad vásárolni az árukat, először meg kell egyezni a szüleikkel, mert sok csalás/átverés vannak a honlapokon.</a:t>
            </a:r>
          </a:p>
          <a:p>
            <a:pPr algn="just"/>
            <a:r>
              <a:rPr lang="hu-HU" dirty="0" smtClean="0"/>
              <a:t>Nem szabad letölteni a programokat, először kell ellenőrizni, hogy vírus-e.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98B7C-5FAE-44C1-8A4E-ED499A9D23B6}" type="slidenum">
              <a:rPr lang="hu-HU" smtClean="0"/>
              <a:t>9</a:t>
            </a:fld>
            <a:endParaRPr lang="hu-HU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5157192"/>
            <a:ext cx="2826827" cy="1296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2177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5000">
        <p14:prism isInverted="1"/>
      </p:transition>
    </mc:Choice>
    <mc:Fallback xmlns="">
      <p:transition spd="slow" advTm="1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644</TotalTime>
  <Words>806</Words>
  <Application>Microsoft Office PowerPoint</Application>
  <PresentationFormat>Diavetítés a képernyőre (4:3 oldalarány)</PresentationFormat>
  <Paragraphs>134</Paragraphs>
  <Slides>17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17</vt:i4>
      </vt:variant>
    </vt:vector>
  </HeadingPairs>
  <TitlesOfParts>
    <vt:vector size="18" baseType="lpstr">
      <vt:lpstr>Austin</vt:lpstr>
      <vt:lpstr>Az internet használata</vt:lpstr>
      <vt:lpstr>Tartalom</vt:lpstr>
      <vt:lpstr>Mi az internet?</vt:lpstr>
      <vt:lpstr>Az internet története</vt:lpstr>
      <vt:lpstr>Az internet ma</vt:lpstr>
      <vt:lpstr>Mire kell vigyázni az internet használata közben???</vt:lpstr>
      <vt:lpstr>PowerPoint bemutató</vt:lpstr>
      <vt:lpstr>Jó tudni: a 10 leggyakrabban használt a jelszó</vt:lpstr>
      <vt:lpstr>Mit nem szabad csinálni az interneten?</vt:lpstr>
      <vt:lpstr>Az internet veszélyei</vt:lpstr>
      <vt:lpstr>Mivel lehet védekezni a gyereket az internet előtt?</vt:lpstr>
      <vt:lpstr>1. Kérdések (Kattintson rá a mondatot!)</vt:lpstr>
      <vt:lpstr>2. Kérdések (Kattintson rá a mondatot!)</vt:lpstr>
      <vt:lpstr>JÓ VÁLASZ</vt:lpstr>
      <vt:lpstr>ROSSZ VÁLASZ</vt:lpstr>
      <vt:lpstr>Források</vt:lpstr>
      <vt:lpstr>Köszönjük a figyelmet! 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Az internet használata</dc:title>
  <dc:creator>Hetromat</dc:creator>
  <cp:lastModifiedBy>Hetromat</cp:lastModifiedBy>
  <cp:revision>62</cp:revision>
  <dcterms:created xsi:type="dcterms:W3CDTF">2013-03-01T21:50:45Z</dcterms:created>
  <dcterms:modified xsi:type="dcterms:W3CDTF">2013-03-16T09:21:51Z</dcterms:modified>
</cp:coreProperties>
</file>