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67" r:id="rId2"/>
    <p:sldId id="257" r:id="rId3"/>
    <p:sldId id="256" r:id="rId4"/>
    <p:sldId id="264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85" r:id="rId13"/>
    <p:sldId id="275" r:id="rId14"/>
    <p:sldId id="276" r:id="rId15"/>
    <p:sldId id="277" r:id="rId16"/>
    <p:sldId id="290" r:id="rId17"/>
    <p:sldId id="278" r:id="rId18"/>
    <p:sldId id="283" r:id="rId19"/>
    <p:sldId id="284" r:id="rId20"/>
    <p:sldId id="294" r:id="rId21"/>
    <p:sldId id="280" r:id="rId22"/>
    <p:sldId id="281" r:id="rId23"/>
    <p:sldId id="297" r:id="rId24"/>
    <p:sldId id="263" r:id="rId25"/>
    <p:sldId id="286" r:id="rId26"/>
    <p:sldId id="287" r:id="rId27"/>
    <p:sldId id="288" r:id="rId28"/>
    <p:sldId id="289" r:id="rId29"/>
    <p:sldId id="291" r:id="rId30"/>
    <p:sldId id="292" r:id="rId31"/>
    <p:sldId id="295" r:id="rId32"/>
    <p:sldId id="296" r:id="rId3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jtett dia" id="{67ACDCAC-4F7E-4172-BD3A-F60652284C21}">
          <p14:sldIdLst>
            <p14:sldId id="267"/>
          </p14:sldIdLst>
        </p14:section>
        <p14:section name="Bevezető" id="{1770824D-E2B3-4632-B0AF-14C5F359DAC4}">
          <p14:sldIdLst>
            <p14:sldId id="257"/>
            <p14:sldId id="256"/>
          </p14:sldIdLst>
        </p14:section>
        <p14:section name="Probléma feltárása" id="{94BF75D5-CFFC-4E16-A8C2-42A25C93D690}">
          <p14:sldIdLst>
            <p14:sldId id="264"/>
            <p14:sldId id="268"/>
          </p14:sldIdLst>
        </p14:section>
        <p14:section name="Internet története" id="{EF6FE96E-8316-4404-80C9-E352AF315F85}">
          <p14:sldIdLst>
            <p14:sldId id="269"/>
            <p14:sldId id="270"/>
          </p14:sldIdLst>
        </p14:section>
        <p14:section name="Adataink védelme" id="{1329AD18-EA48-4304-881F-A1689D9EC651}">
          <p14:sldIdLst>
            <p14:sldId id="271"/>
            <p14:sldId id="273"/>
            <p14:sldId id="272"/>
            <p14:sldId id="274"/>
            <p14:sldId id="285"/>
          </p14:sldIdLst>
        </p14:section>
        <p14:section name="Vírusok" id="{D94A1B44-F7D5-4070-8B84-34C1139A8E79}">
          <p14:sldIdLst>
            <p14:sldId id="275"/>
            <p14:sldId id="276"/>
            <p14:sldId id="277"/>
            <p14:sldId id="290"/>
          </p14:sldIdLst>
        </p14:section>
        <p14:section name="Szerzői jogok" id="{1242D873-B946-46F0-A801-28E6FB6EEA9D}">
          <p14:sldIdLst>
            <p14:sldId id="278"/>
            <p14:sldId id="283"/>
            <p14:sldId id="284"/>
            <p14:sldId id="294"/>
          </p14:sldIdLst>
        </p14:section>
        <p14:section name="Internetes csalások" id="{783B0516-CDA9-46BF-A021-82D72E0B954B}">
          <p14:sldIdLst>
            <p14:sldId id="280"/>
            <p14:sldId id="281"/>
            <p14:sldId id="297"/>
          </p14:sldIdLst>
        </p14:section>
        <p14:section name="Forrásmegjelölés" id="{D21AE9A9-834C-45DC-AD0C-3A50A4081E7A}">
          <p14:sldIdLst>
            <p14:sldId id="263"/>
          </p14:sldIdLst>
        </p14:section>
        <p14:section name="1. feladat" id="{A9F648C6-CBF9-41BA-8758-31872FA57138}">
          <p14:sldIdLst>
            <p14:sldId id="286"/>
            <p14:sldId id="287"/>
          </p14:sldIdLst>
        </p14:section>
        <p14:section name="2.feladat" id="{8CEE2C3E-522B-4387-916D-74F419D78437}">
          <p14:sldIdLst>
            <p14:sldId id="288"/>
            <p14:sldId id="289"/>
          </p14:sldIdLst>
        </p14:section>
        <p14:section name="3. feladat" id="{EEE0BFD8-6CEA-4DE5-9C31-69DE489F7653}">
          <p14:sldIdLst>
            <p14:sldId id="291"/>
            <p14:sldId id="292"/>
          </p14:sldIdLst>
        </p14:section>
        <p14:section name="4. feladat" id="{53A104D2-BBBD-4EE9-B9D3-2E0499393CF9}">
          <p14:sldIdLst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60" d="100"/>
          <a:sy n="60" d="100"/>
        </p:scale>
        <p:origin x="-246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2534307782227"/>
          <c:y val="0.12161667915090164"/>
          <c:w val="0.74957130367157276"/>
          <c:h val="0.622123235636874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2011</c:v>
                </c:pt>
              </c:numCache>
            </c:numRef>
          </c:cat>
          <c:val>
            <c:numRef>
              <c:f>Munka1!$B$2:$B$5</c:f>
              <c:numCache>
                <c:formatCode>0%</c:formatCode>
                <c:ptCount val="4"/>
                <c:pt idx="0">
                  <c:v>0.32</c:v>
                </c:pt>
                <c:pt idx="1">
                  <c:v>0.38</c:v>
                </c:pt>
                <c:pt idx="2">
                  <c:v>0.44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2011</c:v>
                </c:pt>
              </c:numCache>
            </c:numRef>
          </c:cat>
          <c:val>
            <c:numRef>
              <c:f>Munka1!$C$2:$C$5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2011</c:v>
                </c:pt>
              </c:numCache>
            </c:numRef>
          </c:cat>
          <c:val>
            <c:numRef>
              <c:f>Munka1!$D$2:$D$5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009600"/>
        <c:axId val="92011136"/>
        <c:axId val="0"/>
      </c:bar3DChart>
      <c:catAx>
        <c:axId val="920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011136"/>
        <c:crosses val="autoZero"/>
        <c:auto val="1"/>
        <c:lblAlgn val="ctr"/>
        <c:lblOffset val="100"/>
        <c:noMultiLvlLbl val="0"/>
      </c:catAx>
      <c:valAx>
        <c:axId val="92011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00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912B0-5C7B-4FC8-B416-67725024F2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hu-HU"/>
        </a:p>
      </dgm:t>
    </dgm:pt>
    <dgm:pt modelId="{E2B2AE41-4FBF-4FEC-A26A-D4701401EABA}">
      <dgm:prSet/>
      <dgm:spPr/>
      <dgm:t>
        <a:bodyPr/>
        <a:lstStyle/>
        <a:p>
          <a:pPr rtl="0"/>
          <a:r>
            <a:rPr lang="hu-HU" b="1" dirty="0" smtClean="0">
              <a:hlinkClick xmlns:r="http://schemas.openxmlformats.org/officeDocument/2006/relationships" r:id="rId1" action="ppaction://hlinksldjump"/>
            </a:rPr>
            <a:t>A vírusok CD-ken és egyéb optikai adattárolón terjednek főként</a:t>
          </a:r>
          <a:endParaRPr lang="hu-HU" dirty="0"/>
        </a:p>
      </dgm:t>
    </dgm:pt>
    <dgm:pt modelId="{787C1A97-E0F6-4708-A0E0-070EE677B948}" type="parTrans" cxnId="{407FC9DC-DA4F-47CB-8330-7010D37132D3}">
      <dgm:prSet/>
      <dgm:spPr/>
      <dgm:t>
        <a:bodyPr/>
        <a:lstStyle/>
        <a:p>
          <a:endParaRPr lang="hu-HU"/>
        </a:p>
      </dgm:t>
    </dgm:pt>
    <dgm:pt modelId="{4AFCAC01-6AF2-41F2-9E14-2A00FAF450D6}" type="sibTrans" cxnId="{407FC9DC-DA4F-47CB-8330-7010D37132D3}">
      <dgm:prSet/>
      <dgm:spPr/>
      <dgm:t>
        <a:bodyPr/>
        <a:lstStyle/>
        <a:p>
          <a:endParaRPr lang="hu-HU"/>
        </a:p>
      </dgm:t>
    </dgm:pt>
    <dgm:pt modelId="{A0CC4ADC-66F0-42DA-83BE-EC0C2EDBC626}">
      <dgm:prSet/>
      <dgm:spPr/>
      <dgm:t>
        <a:bodyPr/>
        <a:lstStyle/>
        <a:p>
          <a:pPr rtl="0"/>
          <a:r>
            <a:rPr lang="hu-HU" b="1" dirty="0" smtClean="0">
              <a:hlinkClick xmlns:r="http://schemas.openxmlformats.org/officeDocument/2006/relationships" r:id="rId1" action="ppaction://hlinksldjump"/>
            </a:rPr>
            <a:t>A vírusvédelem könnyen megoldható tűzfallal és víruskeresővel</a:t>
          </a:r>
          <a:endParaRPr lang="hu-HU" dirty="0"/>
        </a:p>
      </dgm:t>
    </dgm:pt>
    <dgm:pt modelId="{4861DBFE-653F-4A1D-855D-4169314C23A2}" type="parTrans" cxnId="{C796D201-754C-4E7D-A2E0-3F4F70928BA0}">
      <dgm:prSet/>
      <dgm:spPr/>
      <dgm:t>
        <a:bodyPr/>
        <a:lstStyle/>
        <a:p>
          <a:endParaRPr lang="hu-HU"/>
        </a:p>
      </dgm:t>
    </dgm:pt>
    <dgm:pt modelId="{A392E277-907D-4183-9F77-6EE1585AAAB6}" type="sibTrans" cxnId="{C796D201-754C-4E7D-A2E0-3F4F70928BA0}">
      <dgm:prSet/>
      <dgm:spPr/>
      <dgm:t>
        <a:bodyPr/>
        <a:lstStyle/>
        <a:p>
          <a:endParaRPr lang="hu-HU"/>
        </a:p>
      </dgm:t>
    </dgm:pt>
    <dgm:pt modelId="{3DB37F0F-360A-4924-847C-5374E059FFA0}">
      <dgm:prSet/>
      <dgm:spPr/>
      <dgm:t>
        <a:bodyPr/>
        <a:lstStyle/>
        <a:p>
          <a:pPr rtl="0"/>
          <a:r>
            <a:rPr lang="hu-HU" b="1" dirty="0" smtClean="0">
              <a:hlinkClick xmlns:r="http://schemas.openxmlformats.org/officeDocument/2006/relationships" r:id="rId2" action="ppaction://hlinksldjump"/>
            </a:rPr>
            <a:t>A vírusok célja blokkolni az alkalmazásokat/programokat</a:t>
          </a:r>
          <a:endParaRPr lang="hu-HU" dirty="0"/>
        </a:p>
      </dgm:t>
    </dgm:pt>
    <dgm:pt modelId="{F9D4D0E0-2AEE-44FA-AD0F-BD7B750CE3B2}" type="parTrans" cxnId="{3740AD56-3851-4C6C-8637-EA16EB2C7086}">
      <dgm:prSet/>
      <dgm:spPr/>
      <dgm:t>
        <a:bodyPr/>
        <a:lstStyle/>
        <a:p>
          <a:endParaRPr lang="hu-HU"/>
        </a:p>
      </dgm:t>
    </dgm:pt>
    <dgm:pt modelId="{8FACDCBC-9AB1-4FF1-BE67-7CB9E940CDE7}" type="sibTrans" cxnId="{3740AD56-3851-4C6C-8637-EA16EB2C7086}">
      <dgm:prSet/>
      <dgm:spPr/>
      <dgm:t>
        <a:bodyPr/>
        <a:lstStyle/>
        <a:p>
          <a:endParaRPr lang="hu-HU"/>
        </a:p>
      </dgm:t>
    </dgm:pt>
    <dgm:pt modelId="{EA740E6B-BC66-4181-932A-508E9A4FBC03}" type="pres">
      <dgm:prSet presAssocID="{B76912B0-5C7B-4FC8-B416-67725024F28E}" presName="linear" presStyleCnt="0">
        <dgm:presLayoutVars>
          <dgm:animLvl val="lvl"/>
          <dgm:resizeHandles val="exact"/>
        </dgm:presLayoutVars>
      </dgm:prSet>
      <dgm:spPr/>
    </dgm:pt>
    <dgm:pt modelId="{A68BA7D1-643B-4804-9475-9F997B4405BB}" type="pres">
      <dgm:prSet presAssocID="{E2B2AE41-4FBF-4FEC-A26A-D4701401EA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7D8DA5-A129-4F88-AA5F-A14E263B8AB6}" type="pres">
      <dgm:prSet presAssocID="{4AFCAC01-6AF2-41F2-9E14-2A00FAF450D6}" presName="spacer" presStyleCnt="0"/>
      <dgm:spPr/>
    </dgm:pt>
    <dgm:pt modelId="{420DA458-7DDC-41E9-9355-02070CBAE83C}" type="pres">
      <dgm:prSet presAssocID="{A0CC4ADC-66F0-42DA-83BE-EC0C2EDBC6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0190D2-CE21-473C-B412-81DD17CD221A}" type="pres">
      <dgm:prSet presAssocID="{A392E277-907D-4183-9F77-6EE1585AAAB6}" presName="spacer" presStyleCnt="0"/>
      <dgm:spPr/>
    </dgm:pt>
    <dgm:pt modelId="{0AA270F7-1A4E-4561-AC5E-B7E74E7D3F63}" type="pres">
      <dgm:prSet presAssocID="{3DB37F0F-360A-4924-847C-5374E059FF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F09FE3-985A-4EDD-8BDA-231D5F9D7B88}" type="presOf" srcId="{A0CC4ADC-66F0-42DA-83BE-EC0C2EDBC626}" destId="{420DA458-7DDC-41E9-9355-02070CBAE83C}" srcOrd="0" destOrd="0" presId="urn:microsoft.com/office/officeart/2005/8/layout/vList2"/>
    <dgm:cxn modelId="{3740AD56-3851-4C6C-8637-EA16EB2C7086}" srcId="{B76912B0-5C7B-4FC8-B416-67725024F28E}" destId="{3DB37F0F-360A-4924-847C-5374E059FFA0}" srcOrd="2" destOrd="0" parTransId="{F9D4D0E0-2AEE-44FA-AD0F-BD7B750CE3B2}" sibTransId="{8FACDCBC-9AB1-4FF1-BE67-7CB9E940CDE7}"/>
    <dgm:cxn modelId="{C796D201-754C-4E7D-A2E0-3F4F70928BA0}" srcId="{B76912B0-5C7B-4FC8-B416-67725024F28E}" destId="{A0CC4ADC-66F0-42DA-83BE-EC0C2EDBC626}" srcOrd="1" destOrd="0" parTransId="{4861DBFE-653F-4A1D-855D-4169314C23A2}" sibTransId="{A392E277-907D-4183-9F77-6EE1585AAAB6}"/>
    <dgm:cxn modelId="{142C054E-774C-4DF0-B295-E710B7DFD153}" type="presOf" srcId="{3DB37F0F-360A-4924-847C-5374E059FFA0}" destId="{0AA270F7-1A4E-4561-AC5E-B7E74E7D3F63}" srcOrd="0" destOrd="0" presId="urn:microsoft.com/office/officeart/2005/8/layout/vList2"/>
    <dgm:cxn modelId="{5B086E65-EAE5-4379-890C-AF1967483487}" type="presOf" srcId="{B76912B0-5C7B-4FC8-B416-67725024F28E}" destId="{EA740E6B-BC66-4181-932A-508E9A4FBC03}" srcOrd="0" destOrd="0" presId="urn:microsoft.com/office/officeart/2005/8/layout/vList2"/>
    <dgm:cxn modelId="{407FC9DC-DA4F-47CB-8330-7010D37132D3}" srcId="{B76912B0-5C7B-4FC8-B416-67725024F28E}" destId="{E2B2AE41-4FBF-4FEC-A26A-D4701401EABA}" srcOrd="0" destOrd="0" parTransId="{787C1A97-E0F6-4708-A0E0-070EE677B948}" sibTransId="{4AFCAC01-6AF2-41F2-9E14-2A00FAF450D6}"/>
    <dgm:cxn modelId="{77C41927-C760-4916-909D-6F7DAC974955}" type="presOf" srcId="{E2B2AE41-4FBF-4FEC-A26A-D4701401EABA}" destId="{A68BA7D1-643B-4804-9475-9F997B4405BB}" srcOrd="0" destOrd="0" presId="urn:microsoft.com/office/officeart/2005/8/layout/vList2"/>
    <dgm:cxn modelId="{CC8C694A-F475-45ED-868A-0EE3DF9180E0}" type="presParOf" srcId="{EA740E6B-BC66-4181-932A-508E9A4FBC03}" destId="{A68BA7D1-643B-4804-9475-9F997B4405BB}" srcOrd="0" destOrd="0" presId="urn:microsoft.com/office/officeart/2005/8/layout/vList2"/>
    <dgm:cxn modelId="{7EFD6CD3-497B-4CAD-BBEF-97A35C87F0B9}" type="presParOf" srcId="{EA740E6B-BC66-4181-932A-508E9A4FBC03}" destId="{577D8DA5-A129-4F88-AA5F-A14E263B8AB6}" srcOrd="1" destOrd="0" presId="urn:microsoft.com/office/officeart/2005/8/layout/vList2"/>
    <dgm:cxn modelId="{ABBA20C6-E9CB-424E-B03A-A839DC5C92F2}" type="presParOf" srcId="{EA740E6B-BC66-4181-932A-508E9A4FBC03}" destId="{420DA458-7DDC-41E9-9355-02070CBAE83C}" srcOrd="2" destOrd="0" presId="urn:microsoft.com/office/officeart/2005/8/layout/vList2"/>
    <dgm:cxn modelId="{DCFB05C8-2DDF-4457-9866-58550883FD08}" type="presParOf" srcId="{EA740E6B-BC66-4181-932A-508E9A4FBC03}" destId="{950190D2-CE21-473C-B412-81DD17CD221A}" srcOrd="3" destOrd="0" presId="urn:microsoft.com/office/officeart/2005/8/layout/vList2"/>
    <dgm:cxn modelId="{293A36CB-F0E7-4FF6-9BEB-CFEA21DBDFBD}" type="presParOf" srcId="{EA740E6B-BC66-4181-932A-508E9A4FBC03}" destId="{0AA270F7-1A4E-4561-AC5E-B7E74E7D3F63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BA7D1-643B-4804-9475-9F997B4405BB}">
      <dsp:nvSpPr>
        <dsp:cNvPr id="0" name=""/>
        <dsp:cNvSpPr/>
      </dsp:nvSpPr>
      <dsp:spPr>
        <a:xfrm>
          <a:off x="0" y="26272"/>
          <a:ext cx="5637739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hlinkClick xmlns:r="http://schemas.openxmlformats.org/officeDocument/2006/relationships" r:id="" action="ppaction://hlinksldjump"/>
            </a:rPr>
            <a:t>A vírusok CD-ken és egyéb optikai adattárolón terjednek főként</a:t>
          </a:r>
          <a:endParaRPr lang="hu-HU" sz="2000" kern="1200" dirty="0"/>
        </a:p>
      </dsp:txBody>
      <dsp:txXfrm>
        <a:off x="38838" y="65110"/>
        <a:ext cx="5560063" cy="717924"/>
      </dsp:txXfrm>
    </dsp:sp>
    <dsp:sp modelId="{420DA458-7DDC-41E9-9355-02070CBAE83C}">
      <dsp:nvSpPr>
        <dsp:cNvPr id="0" name=""/>
        <dsp:cNvSpPr/>
      </dsp:nvSpPr>
      <dsp:spPr>
        <a:xfrm>
          <a:off x="0" y="879472"/>
          <a:ext cx="5637739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hlinkClick xmlns:r="http://schemas.openxmlformats.org/officeDocument/2006/relationships" r:id="" action="ppaction://hlinksldjump"/>
            </a:rPr>
            <a:t>A vírusvédelem könnyen megoldható tűzfallal és víruskeresővel</a:t>
          </a:r>
          <a:endParaRPr lang="hu-HU" sz="2000" kern="1200" dirty="0"/>
        </a:p>
      </dsp:txBody>
      <dsp:txXfrm>
        <a:off x="38838" y="918310"/>
        <a:ext cx="5560063" cy="717924"/>
      </dsp:txXfrm>
    </dsp:sp>
    <dsp:sp modelId="{0AA270F7-1A4E-4561-AC5E-B7E74E7D3F63}">
      <dsp:nvSpPr>
        <dsp:cNvPr id="0" name=""/>
        <dsp:cNvSpPr/>
      </dsp:nvSpPr>
      <dsp:spPr>
        <a:xfrm>
          <a:off x="0" y="1732672"/>
          <a:ext cx="5637739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hlinkClick xmlns:r="http://schemas.openxmlformats.org/officeDocument/2006/relationships" r:id="" action="ppaction://hlinksldjump"/>
            </a:rPr>
            <a:t>A vírusok célja blokkolni az alkalmazásokat/programokat</a:t>
          </a:r>
          <a:endParaRPr lang="hu-HU" sz="2000" kern="1200" dirty="0"/>
        </a:p>
      </dsp:txBody>
      <dsp:txXfrm>
        <a:off x="38838" y="1771510"/>
        <a:ext cx="5560063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FDCB-9C9E-4956-AE27-1AE69DF26344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DB2A-62C6-4880-B21E-9666BA38EE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0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DB2A-62C6-4880-B21E-9666BA38EE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9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9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6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6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8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5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3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81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56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2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5B04-8030-486F-9755-86BE6A6678F7}" type="datetimeFigureOut">
              <a:rPr lang="hu-HU" smtClean="0"/>
              <a:t>2013.03.20.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4A91-816C-47B1-827A-95B687C5F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4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60XKRfoUVM" TargetMode="Externa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5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gif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9.gif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5.xml"/><Relationship Id="rId7" Type="http://schemas.openxmlformats.org/officeDocument/2006/relationships/slide" Target="slide3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slide" Target="slide29.xml"/><Relationship Id="rId10" Type="http://schemas.microsoft.com/office/2007/relationships/hdphoto" Target="../media/hdphoto5.wdp"/><Relationship Id="rId4" Type="http://schemas.openxmlformats.org/officeDocument/2006/relationships/image" Target="../media/image9.gif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7.jpeg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7.jpeg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6.xml"/><Relationship Id="rId7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ehetseggondozas.hu/kepek/USZT_log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" y="4237484"/>
            <a:ext cx="2543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Általános tudnivalók:</a:t>
            </a:r>
            <a:endParaRPr lang="hu-H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131591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 prezentáció szélesvásznú kijelzőre van optimalizálva így a maximális minőség érdekében ajánlott azzal megtekinteni.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 zavartalan lejátszáshoz </a:t>
            </a:r>
            <a:r>
              <a:rPr lang="hu-HU" sz="2000" b="1" dirty="0" smtClean="0">
                <a:solidFill>
                  <a:srgbClr val="C00000"/>
                </a:solidFill>
              </a:rPr>
              <a:t>Microsoft PowerPoint 2010-et </a:t>
            </a:r>
            <a:r>
              <a:rPr lang="hu-HU" sz="2000" dirty="0" smtClean="0"/>
              <a:t>vagy annál újabb verziót érdemes használni.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 prezentációt bárki szabadon felhasználhatja.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/>
              <a:t>A prezentáció összes funkciójának eléréséhez a legfrissebb </a:t>
            </a:r>
            <a:r>
              <a:rPr lang="hu-HU" sz="2000" b="1" dirty="0" err="1">
                <a:solidFill>
                  <a:srgbClr val="C00000"/>
                </a:solidFill>
              </a:rPr>
              <a:t>Flash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Player</a:t>
            </a:r>
            <a:r>
              <a:rPr lang="hu-HU" sz="2000" dirty="0" err="1"/>
              <a:t>re</a:t>
            </a:r>
            <a:r>
              <a:rPr lang="hu-HU" sz="2000" dirty="0"/>
              <a:t> van szükség. </a:t>
            </a:r>
          </a:p>
        </p:txBody>
      </p:sp>
      <p:sp>
        <p:nvSpPr>
          <p:cNvPr id="5" name="Téglalap 4"/>
          <p:cNvSpPr/>
          <p:nvPr/>
        </p:nvSpPr>
        <p:spPr>
          <a:xfrm>
            <a:off x="2771800" y="4083919"/>
            <a:ext cx="6264696" cy="9155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u-HU" sz="24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Fülemüle Országos Informatika Tehetségkutató Verseny 2013 </a:t>
            </a:r>
          </a:p>
        </p:txBody>
      </p:sp>
      <p:pic>
        <p:nvPicPr>
          <p:cNvPr id="2050" name="Picture 2" descr="http://www.varbak.com/kepek/f%C3%BClem%C3%BCle-nb19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18" y="3363838"/>
            <a:ext cx="1073167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5"/>
            <a:ext cx="936105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95768" y="123479"/>
            <a:ext cx="8940780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5768" y="915566"/>
            <a:ext cx="526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Precedens: Amanda Todd, az internet áldozata:</a:t>
            </a:r>
            <a:endParaRPr lang="hu-HU" sz="2000" b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67544" y="1491631"/>
            <a:ext cx="8208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Az utóbbi időben sokat lehetett hallani Amanda Todd esetéről, aki egy amerikai tini lány volt. </a:t>
            </a:r>
          </a:p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Amanda Elkövette azt a hibát, hogy </a:t>
            </a:r>
            <a:r>
              <a:rPr lang="hu-H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webkamerán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keresztül mutogatta magát ismeretlen férfiaknak. Egy férfi ezzel később visszaélt.</a:t>
            </a:r>
          </a:p>
          <a:p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Amanda ennek hatására öngyilkos lett, miután feltöltötte 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/>
              </a:rPr>
              <a:t>búcsúvideóját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legnagyobb </a:t>
            </a:r>
            <a:r>
              <a:rPr lang="hu-H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videómegosztó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portálra.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2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5768" y="123479"/>
            <a:ext cx="8940780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en/thumb/7/76/Amanda_Todd_-_01.jpg/250px-Amanda_Todd_-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78" y="1491630"/>
            <a:ext cx="2797963" cy="2417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85938" y="91556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Brush Script MT" pitchFamily="66" charset="0"/>
              </a:rPr>
              <a:t>Amanda Todd</a:t>
            </a:r>
            <a:endParaRPr lang="hu-HU" sz="3200" b="1" dirty="0">
              <a:latin typeface="Brush Script MT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29010" y="4083919"/>
            <a:ext cx="407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1996-2012</a:t>
            </a:r>
            <a:endParaRPr lang="hu-HU" sz="3200" b="1" dirty="0"/>
          </a:p>
        </p:txBody>
      </p:sp>
      <p:pic>
        <p:nvPicPr>
          <p:cNvPr id="7" name="Picture 7" descr="http://xreferat.ru/image/60/1307562234_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67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  <p:sndAc>
          <p:stSnd>
            <p:snd r:embed="rId2" name="churchbell.wav"/>
          </p:stSnd>
        </p:sndAc>
      </p:transition>
    </mc:Choice>
    <mc:Fallback xmlns="">
      <p:transition spd="slow">
        <p:fade/>
        <p:sndAc>
          <p:stSnd>
            <p:snd r:embed="rId6" name="churchbe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47664" y="62753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75656" y="662059"/>
            <a:ext cx="7666938" cy="300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tartása (kérdések)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1275605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állítás igaz az alábbiak közül?</a:t>
            </a:r>
            <a:endParaRPr lang="hu-HU" sz="2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1832712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Nem jelent veszélyt a képeink megosztása az interneten</a:t>
            </a:r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A legjobb védekezés adataink lopása ellen a megelőzés</a:t>
            </a:r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Amanda Todd nem követett el </a:t>
            </a:r>
          </a:p>
          <a:p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 </a:t>
            </a: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    hibát</a:t>
            </a:r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29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Vírusok és vírusvédelem</a:t>
            </a:r>
            <a:endParaRPr lang="hu-H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931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69" y="0"/>
            <a:ext cx="1683931" cy="13476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1491630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smtClean="0"/>
              <a:t>Mi is az a számítógépes vírus?</a:t>
            </a:r>
            <a:endParaRPr lang="hu-HU" sz="20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7504" y="2067694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számítógépes vírusok hasonlóan működnek  a biológiából is ismert vírusokkal :</a:t>
            </a:r>
          </a:p>
          <a:p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egfertőzik az anyatestet (számítógépet)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olidFill>
                  <a:srgbClr val="FF0000"/>
                </a:solidFill>
              </a:rPr>
              <a:t>K</a:t>
            </a:r>
            <a:r>
              <a:rPr lang="hu-HU" dirty="0" smtClean="0">
                <a:solidFill>
                  <a:srgbClr val="FF0000"/>
                </a:solidFill>
              </a:rPr>
              <a:t>ifejtik hatásukat (azonnal vagy csak később)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olidFill>
                  <a:srgbClr val="FF0000"/>
                </a:solidFill>
              </a:rPr>
              <a:t>S</a:t>
            </a:r>
            <a:r>
              <a:rPr lang="hu-HU" dirty="0" smtClean="0">
                <a:solidFill>
                  <a:srgbClr val="FF0000"/>
                </a:solidFill>
              </a:rPr>
              <a:t>zaporodnak, sokszorozódnak és rászállnak a többi anyatestre is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1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43445" y="394969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Manapság főként </a:t>
            </a:r>
            <a:r>
              <a:rPr lang="hu-HU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pendriveon</a:t>
            </a:r>
            <a:r>
              <a:rPr lang="hu-H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és e-mailben terjednek!</a:t>
            </a:r>
            <a:endParaRPr lang="hu-HU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72" y="3739513"/>
            <a:ext cx="1070430" cy="14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4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661639"/>
            <a:ext cx="7308304" cy="1481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Vírusok és vírusvédelem</a:t>
            </a:r>
            <a:endParaRPr lang="hu-H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931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69" y="0"/>
            <a:ext cx="1683931" cy="13476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0" y="1491630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tx2">
                    <a:lumMod val="75000"/>
                  </a:schemeClr>
                </a:solidFill>
              </a:rPr>
              <a:t>Miért is veszélyesek ezek?</a:t>
            </a:r>
            <a:endParaRPr lang="hu-HU" sz="2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7504" y="206769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vírusok lényege a különböző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alkalmazások és programok blokkolása</a:t>
            </a:r>
            <a:r>
              <a:rPr lang="hu-HU" b="1" dirty="0" smtClean="0"/>
              <a:t>.</a:t>
            </a:r>
          </a:p>
          <a:p>
            <a:endParaRPr lang="hu-HU" b="1" dirty="0"/>
          </a:p>
          <a:p>
            <a:r>
              <a:rPr lang="hu-H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Ezen felül túlterheli a számítógépes erőforrásokat,  elfogyasztja a szabad helyet a merevlemezen, lassítja a számítógépet.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177934" y="37725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 pedig a felhasználót idegességhez vezeti, stresszes életmódhoz így közvetetten ám, de az emberi testre is kihatnak a számítógépes vírusok.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technet.hu/data/cikk/39/29/74/cikk_392974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9136"/>
            <a:ext cx="1691202" cy="12587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mg.hu/images/2012/04/ideg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5723"/>
            <a:ext cx="911135" cy="12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1639"/>
            <a:ext cx="1070430" cy="14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3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4256389"/>
            <a:ext cx="5436096" cy="88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Vírusok és vírusvédelem</a:t>
            </a:r>
            <a:endParaRPr lang="hu-H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931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69" y="0"/>
            <a:ext cx="1683931" cy="13476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0" y="1491630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tx2">
                    <a:lumMod val="75000"/>
                  </a:schemeClr>
                </a:solidFill>
              </a:rPr>
              <a:t>Hogyan lehet ezek ellen tenni?</a:t>
            </a:r>
            <a:endParaRPr lang="hu-HU" sz="2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7504" y="206769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Számos módja van a vírusok szembeni védekezésnek: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7556" y="197884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/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Víruskereső és víruspajzs használata (Naprakésznek kell lennie!!)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Tűzfal használata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8752" y="336383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haroni" pitchFamily="2" charset="-79"/>
                <a:cs typeface="Aharoni" pitchFamily="2" charset="-79"/>
              </a:rPr>
              <a:t>De ami a legfontosabb:</a:t>
            </a:r>
            <a:endParaRPr lang="hu-HU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2848" y="356041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tudatos </a:t>
            </a:r>
            <a:r>
              <a:rPr lang="hu-H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számítógéphasználat</a:t>
            </a:r>
            <a:endParaRPr lang="hu-H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6389"/>
            <a:ext cx="624063" cy="8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453050" y="431250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Ezek segítségével sem tudjuk teljesen megvédeni a számítógépünket, de nagy arányban tudjuk csökkenteni, hogy a számítógép veszélynek legyen kitéve</a:t>
            </a:r>
            <a:endParaRPr lang="hu-HU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://www.technet.hu/data/cikk/38/44/69/cikk_384469/1_fill_320x2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21039"/>
            <a:ext cx="2135866" cy="16015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83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5" grpId="0"/>
      <p:bldP spid="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Vírusok és </a:t>
            </a:r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vírusvédelem</a:t>
            </a:r>
          </a:p>
          <a:p>
            <a:pPr algn="ctr"/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(kérdések)</a:t>
            </a:r>
            <a:endParaRPr lang="hu-H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931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ikitech.hu/uploads/2011/09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69" y="0"/>
            <a:ext cx="1683931" cy="13476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107504" y="1507240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állítás igaz az alábbiak közül?</a:t>
            </a:r>
            <a:endParaRPr lang="hu-HU" sz="2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7194356"/>
              </p:ext>
            </p:extLst>
          </p:nvPr>
        </p:nvGraphicFramePr>
        <p:xfrm>
          <a:off x="841965" y="2211710"/>
          <a:ext cx="5637739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206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sznaltingatlan.org/wp-content/uploads/2010/10/mi_az_a_veteli_j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3" y="2066925"/>
            <a:ext cx="2762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1520" y="2674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Imprint MT Shadow" pitchFamily="82" charset="0"/>
              </a:rPr>
              <a:t>Szerzői jogok az internetes tartalmaknál</a:t>
            </a:r>
            <a:endParaRPr lang="hu-HU" sz="3600" b="1" dirty="0">
              <a:latin typeface="Imprint MT Shadow" pitchFamily="82" charset="0"/>
            </a:endParaRPr>
          </a:p>
        </p:txBody>
      </p:sp>
      <p:pic>
        <p:nvPicPr>
          <p:cNvPr id="6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orilecke.com/img/mid/872/03.-judaizmus---mozes-a-kotablakk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55480"/>
            <a:ext cx="2285909" cy="28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feliratnak 4"/>
          <p:cNvSpPr/>
          <p:nvPr/>
        </p:nvSpPr>
        <p:spPr>
          <a:xfrm>
            <a:off x="3707904" y="941893"/>
            <a:ext cx="2232248" cy="1440160"/>
          </a:xfrm>
          <a:prstGeom prst="wedgeEllipseCallout">
            <a:avLst>
              <a:gd name="adj1" fmla="val -70356"/>
              <a:gd name="adj2" fmla="val 7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NE LOPJ!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2393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Ahogy már az ókori tízparancsolatban is áll: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10860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miért is ne?</a:t>
            </a:r>
            <a:endParaRPr lang="hu-HU" sz="28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15616" y="213970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 könnyen ilyen helyzetben találhatod magad:</a:t>
            </a:r>
            <a:endParaRPr lang="hu-H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03" y="2538762"/>
            <a:ext cx="3859833" cy="249021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sznaltingatlan.org/wp-content/uploads/2010/10/mi_az_a_veteli_j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3" y="2066925"/>
            <a:ext cx="2762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drecsedi.hu/kepek/ugyved.jpg"/>
          <p:cNvSpPr>
            <a:spLocks noChangeAspect="1" noChangeArrowheads="1"/>
          </p:cNvSpPr>
          <p:nvPr/>
        </p:nvSpPr>
        <p:spPr bwMode="auto">
          <a:xfrm>
            <a:off x="155575" y="-1714500"/>
            <a:ext cx="4352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6030542" cy="49550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feliratnak 6"/>
          <p:cNvSpPr/>
          <p:nvPr/>
        </p:nvSpPr>
        <p:spPr>
          <a:xfrm>
            <a:off x="251520" y="195486"/>
            <a:ext cx="3048273" cy="2601580"/>
          </a:xfrm>
          <a:prstGeom prst="wedgeEllipseCallout">
            <a:avLst>
              <a:gd name="adj1" fmla="val 43032"/>
              <a:gd name="adj2" fmla="val 5580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500" i="1" dirty="0">
                <a:solidFill>
                  <a:schemeClr val="tx1"/>
                </a:solidFill>
              </a:rPr>
              <a:t>A szerzői jogoknak a lényege, hogy az adott műnek a kitalálója, megalkotója le tudja védetni a művét. Így ha más fel akarja azt használni, annak jogi következményei lehetnek.</a:t>
            </a:r>
            <a:endParaRPr lang="hu-HU" sz="1500" i="1" dirty="0">
              <a:solidFill>
                <a:schemeClr val="tx1"/>
              </a:solidFill>
            </a:endParaRPr>
          </a:p>
        </p:txBody>
      </p:sp>
      <p:sp>
        <p:nvSpPr>
          <p:cNvPr id="10" name="Ellipszis feliratnak 9"/>
          <p:cNvSpPr/>
          <p:nvPr/>
        </p:nvSpPr>
        <p:spPr>
          <a:xfrm>
            <a:off x="251520" y="189618"/>
            <a:ext cx="3048273" cy="2601580"/>
          </a:xfrm>
          <a:prstGeom prst="wedgeEllipseCallout">
            <a:avLst>
              <a:gd name="adj1" fmla="val 43032"/>
              <a:gd name="adj2" fmla="val 5580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i="1" dirty="0" smtClean="0">
                <a:solidFill>
                  <a:schemeClr val="tx1"/>
                </a:solidFill>
              </a:rPr>
              <a:t>Idézeteknél feltétlenül megkell adnunk az írót vagy a forrást ezzel is jelezve, hogy az adott szöveg nem a mi szellemi tulajdonunk.</a:t>
            </a:r>
          </a:p>
          <a:p>
            <a:endParaRPr lang="hu-HU" sz="1500" i="1" dirty="0">
              <a:solidFill>
                <a:schemeClr val="tx1"/>
              </a:solidFill>
            </a:endParaRPr>
          </a:p>
          <a:p>
            <a:r>
              <a:rPr lang="hu-HU" sz="1100" i="1" dirty="0" err="1" smtClean="0">
                <a:solidFill>
                  <a:schemeClr val="tx1"/>
                </a:solidFill>
              </a:rPr>
              <a:t>Pl</a:t>
            </a:r>
            <a:r>
              <a:rPr lang="hu-HU" sz="1100" i="1" dirty="0" smtClean="0">
                <a:solidFill>
                  <a:schemeClr val="tx1"/>
                </a:solidFill>
              </a:rPr>
              <a:t>: „A magyarok istenére </a:t>
            </a:r>
            <a:r>
              <a:rPr lang="hu-HU" sz="1100" i="1" dirty="0">
                <a:solidFill>
                  <a:schemeClr val="tx1"/>
                </a:solidFill>
              </a:rPr>
              <a:t>e</a:t>
            </a:r>
            <a:r>
              <a:rPr lang="hu-HU" sz="1100" i="1" dirty="0" smtClean="0">
                <a:solidFill>
                  <a:schemeClr val="tx1"/>
                </a:solidFill>
              </a:rPr>
              <a:t>sküszünk”</a:t>
            </a:r>
            <a:br>
              <a:rPr lang="hu-HU" sz="1100" i="1" dirty="0" smtClean="0">
                <a:solidFill>
                  <a:schemeClr val="tx1"/>
                </a:solidFill>
              </a:rPr>
            </a:br>
            <a:r>
              <a:rPr lang="hu-HU" sz="1100" i="1" dirty="0" smtClean="0">
                <a:solidFill>
                  <a:schemeClr val="tx1"/>
                </a:solidFill>
              </a:rPr>
              <a:t>              (Petőfi Sándor)</a:t>
            </a:r>
            <a:endParaRPr lang="hu-HU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sznaltingatlan.org/wp-content/uploads/2010/10/mi_az_a_veteli_j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3" y="2066925"/>
            <a:ext cx="2762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drecsedi.hu/kepek/ugyved.jpg"/>
          <p:cNvSpPr>
            <a:spLocks noChangeAspect="1" noChangeArrowheads="1"/>
          </p:cNvSpPr>
          <p:nvPr/>
        </p:nvSpPr>
        <p:spPr bwMode="auto">
          <a:xfrm>
            <a:off x="155575" y="-1714500"/>
            <a:ext cx="4352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http://www.russianmachineneverbreaks.com/wp-content/uploads/creativeCommonsBig.jpg"/>
          <p:cNvSpPr>
            <a:spLocks noChangeAspect="1" noChangeArrowheads="1"/>
          </p:cNvSpPr>
          <p:nvPr/>
        </p:nvSpPr>
        <p:spPr bwMode="auto">
          <a:xfrm>
            <a:off x="155575" y="-784225"/>
            <a:ext cx="4352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4008" cy="149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43608" y="1405235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/>
                </a:solidFill>
              </a:rPr>
              <a:t>A </a:t>
            </a:r>
            <a:r>
              <a:rPr lang="hu-HU" b="1" dirty="0" err="1" smtClean="0">
                <a:solidFill>
                  <a:schemeClr val="accent2"/>
                </a:solidFill>
              </a:rPr>
              <a:t>Creativ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Commons</a:t>
            </a:r>
            <a:r>
              <a:rPr lang="hu-HU" b="1" dirty="0" smtClean="0">
                <a:solidFill>
                  <a:schemeClr val="accent2"/>
                </a:solidFill>
              </a:rPr>
              <a:t> nonprofit szervezet célja, hogy növelje azoknak a tulajdonoknak a számát, amit mások jogszerűen felhasználhatnak saját művük elkészítéséhez.</a:t>
            </a:r>
            <a:endParaRPr lang="hu-HU" b="1" dirty="0">
              <a:solidFill>
                <a:schemeClr val="accent2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" y="1519698"/>
            <a:ext cx="1042177" cy="13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08899" y="336852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Számos </a:t>
            </a:r>
            <a:r>
              <a:rPr lang="hu-H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</a:t>
            </a:r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ennek a szervezetnek és jogilag teljesen legális.</a:t>
            </a:r>
          </a:p>
          <a:p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Bízzunk benne, hogy egyre több       </a:t>
            </a:r>
            <a:r>
              <a:rPr lang="hu-H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</a:t>
            </a:r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tulajdon jelenik meg.</a:t>
            </a:r>
            <a:endParaRPr lang="hu-H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3968687"/>
            <a:ext cx="248334" cy="2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www.copyrightauthority.com/copyright-symbol/Copyright-Symbol-images/Copyright_symbol_9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" y="39687"/>
            <a:ext cx="1405233" cy="14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181265" y="1866900"/>
            <a:ext cx="5118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viszont ezt a jelet látod, akkor azt az oldalt, művet szerzői jog védi!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73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23E-6 L 0.00261 0.391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9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3688" y="33950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internet veszélyei</a:t>
            </a:r>
            <a:endParaRPr lang="hu-H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572002" y="3003799"/>
            <a:ext cx="374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Egyed Balázs</a:t>
            </a:r>
          </a:p>
          <a:p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Gál Tamás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17923" y="3188464"/>
            <a:ext cx="4360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Egressy Gábor </a:t>
            </a:r>
            <a:r>
              <a:rPr lang="hu-H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Kéttannyelvű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Műszaki SZKI</a:t>
            </a:r>
          </a:p>
          <a:p>
            <a:pPr algn="ctr"/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1149, Budapest, Egressy út 71.</a:t>
            </a:r>
          </a:p>
        </p:txBody>
      </p:sp>
      <p:pic>
        <p:nvPicPr>
          <p:cNvPr id="1028" name="Picture 4" descr="http://facecrooks.com/wp-content/uploads/images/stories/internet_d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9" y="101916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sznaltingatlan.org/wp-content/uploads/2010/10/mi_az_a_veteli_j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3" y="2066925"/>
            <a:ext cx="2762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drecsedi.hu/kepek/ugyved.jpg"/>
          <p:cNvSpPr>
            <a:spLocks noChangeAspect="1" noChangeArrowheads="1"/>
          </p:cNvSpPr>
          <p:nvPr/>
        </p:nvSpPr>
        <p:spPr bwMode="auto">
          <a:xfrm>
            <a:off x="155575" y="-1714500"/>
            <a:ext cx="4352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http://www.russianmachineneverbreaks.com/wp-content/uploads/creativeCommonsBig.jpg"/>
          <p:cNvSpPr>
            <a:spLocks noChangeAspect="1" noChangeArrowheads="1"/>
          </p:cNvSpPr>
          <p:nvPr/>
        </p:nvSpPr>
        <p:spPr bwMode="auto">
          <a:xfrm>
            <a:off x="155575" y="-784225"/>
            <a:ext cx="4352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26749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Imprint MT Shadow" pitchFamily="82" charset="0"/>
              </a:rPr>
              <a:t>Szerzői jogok az internetes </a:t>
            </a:r>
            <a:r>
              <a:rPr lang="hu-HU" sz="3600" b="1" dirty="0" smtClean="0">
                <a:latin typeface="Imprint MT Shadow" pitchFamily="82" charset="0"/>
              </a:rPr>
              <a:t>tartalmaknál</a:t>
            </a:r>
          </a:p>
          <a:p>
            <a:pPr algn="ctr"/>
            <a:r>
              <a:rPr lang="hu-HU" sz="3600" b="1" dirty="0" smtClean="0">
                <a:latin typeface="Imprint MT Shadow" pitchFamily="82" charset="0"/>
              </a:rPr>
              <a:t>(kérdések)</a:t>
            </a:r>
            <a:endParaRPr lang="hu-HU" sz="3600" b="1" dirty="0">
              <a:latin typeface="Imprint MT Shadow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18669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>
                <a:solidFill>
                  <a:schemeClr val="bg2">
                    <a:lumMod val="50000"/>
                  </a:schemeClr>
                </a:solidFill>
              </a:rPr>
              <a:t>Melyik jelnél tilos a tartalom másolása?</a:t>
            </a:r>
            <a:endParaRPr lang="hu-HU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7" descr="http://www.copyrightauthority.com/copyright-symbol/Copyright-Symbol-images/Copyright_symbol_9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4280"/>
            <a:ext cx="1405233" cy="14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9653"/>
            <a:ext cx="1327473" cy="13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000" y1="53400" x2="42000" y2="5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67823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0128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307975" y="-8604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2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460375" y="-7080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4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612775" y="-5556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6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765175" y="-4032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80" y="0"/>
            <a:ext cx="2331220" cy="17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forrasradio.hu/wp-content/uploads/2012/10/netes-cs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2499742"/>
            <a:ext cx="4352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07975" y="349250"/>
            <a:ext cx="767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Stencil" pitchFamily="82" charset="0"/>
              </a:rPr>
              <a:t>Internetes csalások, átverések megelőzése</a:t>
            </a:r>
            <a:endParaRPr lang="hu-HU" sz="2400" dirty="0">
              <a:latin typeface="Stencil" pitchFamily="82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11120"/>
            <a:ext cx="1042177" cy="13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54952" y="1101725"/>
            <a:ext cx="486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Ez az utolsó témánk a bemutatóban és talán a 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legfontossab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11" y="3037545"/>
            <a:ext cx="2664296" cy="19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084637" y="2139702"/>
            <a:ext cx="459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Az internetes csalásoknak, átveréseknek nap mint nap kivagyunk téve, de a legnagyobb veszélyben az idős felhasználók vannak</a:t>
            </a:r>
          </a:p>
        </p:txBody>
      </p:sp>
    </p:spTree>
    <p:extLst>
      <p:ext uri="{BB962C8B-B14F-4D97-AF65-F5344CB8AC3E}">
        <p14:creationId xmlns:p14="http://schemas.microsoft.com/office/powerpoint/2010/main" val="2526116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0128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307975" y="-8604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2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460375" y="-7080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4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612775" y="-5556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6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765175" y="-4032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80" y="0"/>
            <a:ext cx="2331220" cy="17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forrasradio.hu/wp-content/uploads/2012/10/netes-cs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2499742"/>
            <a:ext cx="4352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43807" y="25103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Hamis e-mailek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biztonságos oldalak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Jelszólopások</a:t>
            </a:r>
          </a:p>
          <a:p>
            <a:endParaRPr lang="hu-HU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07414"/>
            <a:ext cx="1042177" cy="13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627784" y="1796036"/>
            <a:ext cx="535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 azok a veszélyek, amikbe nagyon sok tapasztalatlan felhasználó belesétál. Ellenszer nincs, csak a tudatos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számítógéphasználat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valamint a fokozott óvatosság.</a:t>
            </a:r>
            <a:endParaRPr lang="hu-H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04" y="3796617"/>
            <a:ext cx="1063427" cy="9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868143" y="3796617"/>
            <a:ext cx="3808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Bankkártya/Hitelkártya számot a lehető legnagyobb körültekintéssel adjunk meg az interneten!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0128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307975" y="-8604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2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460375" y="-7080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4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612775" y="-5556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6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765175" y="-403225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https://www.paypal-europe.com/magyar/img/bg_spoof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80" y="0"/>
            <a:ext cx="2331220" cy="17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xreferat.ru/image/60/1307562234_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307975" y="349250"/>
            <a:ext cx="767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Stencil" pitchFamily="82" charset="0"/>
              </a:rPr>
              <a:t>Internetes csalások, átverések </a:t>
            </a:r>
            <a:r>
              <a:rPr lang="hu-HU" sz="2400" dirty="0" smtClean="0">
                <a:latin typeface="Stencil" pitchFamily="82" charset="0"/>
              </a:rPr>
              <a:t>megelőzése</a:t>
            </a:r>
          </a:p>
          <a:p>
            <a:pPr algn="ctr"/>
            <a:r>
              <a:rPr lang="hu-HU" sz="2400" dirty="0" smtClean="0">
                <a:latin typeface="Stencil" pitchFamily="82" charset="0"/>
              </a:rPr>
              <a:t>(Kérdések)</a:t>
            </a:r>
            <a:endParaRPr lang="hu-HU" sz="2400" dirty="0">
              <a:latin typeface="Stencil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70240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Melyik az a célközösség amelyik a legnagyobb veszélynek van kitéve az internetes csalókkal szemben?</a:t>
            </a:r>
            <a:endParaRPr lang="hu-H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2775" y="2746010"/>
            <a:ext cx="6839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Az idős, internethasználatban tapasztalatlan felhasználók</a:t>
            </a:r>
            <a:endParaRPr lang="hu-H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Fiatalok, akik gyakran használnak internetet</a:t>
            </a:r>
            <a:endParaRPr lang="hu-H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Olyan emberek akiknek nincs internetük</a:t>
            </a:r>
            <a:endParaRPr lang="hu-H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09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unkacsyszfv.hu/illemtan/foto_illem/gondolko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851671"/>
            <a:ext cx="43148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1180" y="426955"/>
            <a:ext cx="311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Felhasznált források:</a:t>
            </a:r>
            <a:endParaRPr lang="hu-HU" sz="2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164" y="1051453"/>
            <a:ext cx="2332619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www.presentationmagazine.com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www.metaphorlookout.wordpress.com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www.kz.all.biz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www.facecrooks.com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www.varbak.com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www.indezine.com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www.karrier.jide.hu</a:t>
            </a:r>
            <a:endParaRPr lang="hu-HU" sz="1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www.xreferat.ru</a:t>
            </a:r>
            <a:endParaRPr lang="hu-HU" sz="2400" dirty="0"/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www.mandiner.blog.hu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www.hotdog.hu</a:t>
            </a:r>
            <a:r>
              <a:rPr lang="hu-HU" sz="1000" dirty="0" smtClean="0">
                <a:solidFill>
                  <a:srgbClr val="7030A0"/>
                </a:solidFill>
              </a:rPr>
              <a:t>/</a:t>
            </a:r>
            <a:r>
              <a:rPr lang="hu-HU" sz="1000" dirty="0" err="1" smtClean="0">
                <a:solidFill>
                  <a:srgbClr val="7030A0"/>
                </a:solidFill>
              </a:rPr>
              <a:t>egyszervoltholnem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www.wikipedia.org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www.youtube.com</a:t>
            </a:r>
            <a:endParaRPr lang="hu-H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1000" dirty="0" err="1" smtClean="0">
                <a:solidFill>
                  <a:srgbClr val="7030A0"/>
                </a:solidFill>
              </a:rPr>
              <a:t>www.wikitech.hu</a:t>
            </a:r>
            <a:endParaRPr lang="hu-HU" sz="1000" dirty="0" smtClean="0">
              <a:solidFill>
                <a:srgbClr val="7030A0"/>
              </a:solidFill>
            </a:endParaRPr>
          </a:p>
        </p:txBody>
      </p:sp>
      <p:pic>
        <p:nvPicPr>
          <p:cNvPr id="6" name="Picture 7" descr="http://xreferat.ru/image/60/1307562234_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5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771800" y="1099517"/>
            <a:ext cx="244227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 err="1">
                <a:solidFill>
                  <a:srgbClr val="7030A0"/>
                </a:solidFill>
              </a:rPr>
              <a:t>www.technet.hu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www.eletmod.hu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www.hasznaltingatlan.hu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www.paypal-europe.com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www.forrasradio.hu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www.torilecke.com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www.hirextra.hu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www.drecsedi.hu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www.russianmachineneverbreaks.com</a:t>
            </a:r>
            <a:endParaRPr lang="hu-HU" sz="1100" dirty="0">
              <a:solidFill>
                <a:srgbClr val="7030A0"/>
              </a:solidFill>
            </a:endParaRPr>
          </a:p>
          <a:p>
            <a:r>
              <a:rPr lang="hu-HU" sz="1100" dirty="0" err="1">
                <a:solidFill>
                  <a:srgbClr val="7030A0"/>
                </a:solidFill>
              </a:rPr>
              <a:t>www.jokortv.hu</a:t>
            </a:r>
            <a:endParaRPr lang="hu-HU" sz="1100" dirty="0"/>
          </a:p>
          <a:p>
            <a:r>
              <a:rPr lang="hu-HU" sz="1100" dirty="0" err="1">
                <a:solidFill>
                  <a:srgbClr val="7030A0"/>
                </a:solidFill>
              </a:rPr>
              <a:t>www.skydmagazine.com</a:t>
            </a:r>
            <a:endParaRPr lang="hu-HU" sz="11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"/>
            <a:ext cx="464400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1"/>
            <a:ext cx="449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52043" y="1563638"/>
            <a:ext cx="5040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800" b="1" dirty="0" smtClean="0">
                <a:solidFill>
                  <a:schemeClr val="bg1"/>
                </a:solidFill>
              </a:rPr>
              <a:t>Vége</a:t>
            </a:r>
            <a:endParaRPr lang="hu-HU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28" y="1349836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91345" y="123478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28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OYEAH.WAV"/>
          </p:stSnd>
        </p:sndAc>
      </p:transition>
    </mc:Choice>
    <mc:Fallback>
      <p:transition spd="slow">
        <p:sndAc>
          <p:stSnd>
            <p:snd r:embed="rId2" name="O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832" y="125242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9662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54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ry.wav"/>
          </p:stSnd>
        </p:sndAc>
      </p:transition>
    </mc:Choice>
    <mc:Fallback>
      <p:transition spd="slow">
        <p:sndAc>
          <p:stSnd>
            <p:snd r:embed="rId2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28" y="1349836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91345" y="123478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72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OYEAH.WAV"/>
          </p:stSnd>
        </p:sndAc>
      </p:transition>
    </mc:Choice>
    <mc:Fallback>
      <p:transition spd="slow">
        <p:sndAc>
          <p:stSnd>
            <p:snd r:embed="rId2" name="O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832" y="125242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9662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87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ry.wav"/>
          </p:stSnd>
        </p:sndAc>
      </p:transition>
    </mc:Choice>
    <mc:Fallback>
      <p:transition spd="slow">
        <p:sndAc>
          <p:stSnd>
            <p:snd r:embed="rId2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28" y="1349836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91345" y="123478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71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OYEAH.WAV"/>
          </p:stSnd>
        </p:sndAc>
      </p:transition>
    </mc:Choice>
    <mc:Fallback>
      <p:transition spd="slow">
        <p:sndAc>
          <p:stSnd>
            <p:snd r:embed="rId2" name="O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3"/>
            <a:ext cx="9144000" cy="51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832" y="125242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9662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720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ry.wav"/>
          </p:stSnd>
        </p:sndAc>
      </p:transition>
    </mc:Choice>
    <mc:Fallback>
      <p:transition spd="slow">
        <p:sndAc>
          <p:stSnd>
            <p:snd r:embed="rId2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28" y="1349836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91345" y="123478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05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OYEAH.WAV"/>
          </p:stSnd>
        </p:sndAc>
      </p:transition>
    </mc:Choice>
    <mc:Fallback>
      <p:transition spd="slow">
        <p:sndAc>
          <p:stSnd>
            <p:snd r:embed="rId2" name="O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832" y="125242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9662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 nyíl 5">
            <a:hlinkClick r:id="rId4" action="ppaction://hlinksldjump"/>
          </p:cNvPr>
          <p:cNvSpPr/>
          <p:nvPr/>
        </p:nvSpPr>
        <p:spPr>
          <a:xfrm>
            <a:off x="6660232" y="372387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kérdésekhez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010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ry.wav"/>
          </p:stSnd>
        </p:sndAc>
      </p:transition>
    </mc:Choice>
    <mc:Fallback>
      <p:transition spd="slow">
        <p:sndAc>
          <p:stSnd>
            <p:snd r:embed="rId2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25" y1="44990" x2="4905" y2="74029"/>
                        <a14:foregroundMark x1="10354" y1="72802" x2="61035" y2="60532"/>
                        <a14:foregroundMark x1="61035" y1="60941" x2="2997" y2="45808"/>
                        <a14:foregroundMark x1="32425" y1="96115" x2="26431" y2="90389"/>
                        <a14:foregroundMark x1="29155" y1="89980" x2="28338" y2="68916"/>
                        <a14:foregroundMark x1="35422" y1="86708" x2="34877" y2="91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2289"/>
            <a:ext cx="1728192" cy="230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411760" y="267494"/>
            <a:ext cx="6588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is vagyunk veszélyben az interneten?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58122" y="1275606"/>
            <a:ext cx="7085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A 20. század végi hatalmas találmány az internet, nem csak a legnagyobb szórakoztatásunk lehet, de a legnagyobb veszélyforrásunk is.</a:t>
            </a:r>
          </a:p>
          <a:p>
            <a:pPr algn="ctr"/>
            <a:endParaRPr lang="hu-HU" b="1" dirty="0" smtClean="0">
              <a:solidFill>
                <a:schemeClr val="accent2"/>
              </a:solidFill>
            </a:endParaRPr>
          </a:p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A prezentáció lényege, hogy ezekre a veszélyekre felhívja a figyelmet illetve tanácsot, útmutatót adjon ezekhez.</a:t>
            </a:r>
          </a:p>
          <a:p>
            <a:endParaRPr lang="hu-HU" dirty="0" smtClean="0"/>
          </a:p>
        </p:txBody>
      </p:sp>
      <p:pic>
        <p:nvPicPr>
          <p:cNvPr id="1031" name="Picture 7" descr="http://xreferat.ru/image/60/1307562234_5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16" y="2859783"/>
            <a:ext cx="2634290" cy="16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851920" y="4485319"/>
            <a:ext cx="3244941" cy="4308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(A különböző fejezetek és tartalom kiválasztásához kattintson a képre)</a:t>
            </a:r>
            <a:endParaRPr lang="hu-HU" sz="11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1"/>
            <a:ext cx="449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"/>
            <a:ext cx="464400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1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7495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Tartalomjegyzék:</a:t>
            </a:r>
            <a:endParaRPr lang="hu-H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59832" y="411510"/>
            <a:ext cx="5976664" cy="399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Internet története röviden</a:t>
            </a: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Adataink védelme, biztonságban tartása</a:t>
            </a: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Vírusok és </a:t>
            </a: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vírusvédelem</a:t>
            </a:r>
            <a:endParaRPr lang="hu-H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Szerzői jogok az internetes tartalmaknál</a:t>
            </a: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7" action="ppaction://hlinksldjump"/>
              </a:rPr>
              <a:t>Internetes csalások, átverések megelőzése</a:t>
            </a:r>
            <a:endParaRPr lang="hu-H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hu-H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hu-H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800"/>
              </a:spcBef>
              <a:buFont typeface="Wingdings" pitchFamily="2" charset="2"/>
              <a:buChar char="v"/>
            </a:pPr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Felhasznált források</a:t>
            </a:r>
            <a:endParaRPr lang="hu-HU" sz="1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1148" y="802081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/>
              <a:t>(A tartalomjegyzék későbbi eléréséhez kattintson a könyv ikonra a dia jobb alsó sarkában)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230362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95768" y="123479"/>
            <a:ext cx="8940780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internet története röviden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43808" y="845891"/>
            <a:ext cx="60487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Mint a legtöbb technikai fejlesztés így az internet is az amerikai hadsereghez vezethető vissza. 1960-ban kezdett kiszivárogni a civil szférába,de csak 1969-ben kezdték el használni ( főként egyetemek és laboratóriumok) elektronikus levelezésre, fájlok átvitelére és távoli bejelentkezésre egymás számítógépei között.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39618" y="843558"/>
            <a:ext cx="284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smtClean="0"/>
              <a:t>A katonaságtól a magánéletig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pic>
        <p:nvPicPr>
          <p:cNvPr id="1030" name="Picture 6" descr="http://m.blog.hu/ma/mandiner/image/0903/katonai_lap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1" y="2571751"/>
            <a:ext cx="2373297" cy="1584176"/>
          </a:xfrm>
          <a:prstGeom prst="rect">
            <a:avLst/>
          </a:prstGeom>
          <a:noFill/>
          <a:ln w="31750" cap="rnd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1.gstatic.com/images?q=tbn:ANd9GcSkqupU73UGxxkJO1r1qniRayMWXHHWiDk3Z_aPE7K1rICxCz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http://vecseshirekhu.web.maxer.hu/wp-content/uploads/2012/06/gyereke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74" y="2559020"/>
            <a:ext cx="2980891" cy="1596906"/>
          </a:xfrm>
          <a:prstGeom prst="rect">
            <a:avLst/>
          </a:prstGeom>
          <a:noFill/>
          <a:ln w="31750" cap="rnd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5142453" y="3219823"/>
            <a:ext cx="725719" cy="288032"/>
          </a:xfrm>
          <a:prstGeom prst="rightArrow">
            <a:avLst>
              <a:gd name="adj1" fmla="val 50000"/>
              <a:gd name="adj2" fmla="val 88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3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95768" y="123479"/>
            <a:ext cx="8940780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internet története röviden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4978" y="839623"/>
            <a:ext cx="2171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smtClean="0"/>
              <a:t>Fontosabb fejlesztések:</a:t>
            </a:r>
            <a:endParaRPr lang="hu-HU" b="1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26954" y="839623"/>
            <a:ext cx="62935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1972: Első e-mail program megjelenése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1974: Megjelent először az internet kifejezés.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1983: Megszületett a mai fogalmaink szerinti internet.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1988: Az első internetes féregvírus-járvány (</a:t>
            </a:r>
            <a:r>
              <a:rPr lang="hu-HU" sz="1400" dirty="0" err="1" smtClean="0">
                <a:solidFill>
                  <a:schemeClr val="accent5">
                    <a:lumMod val="75000"/>
                  </a:schemeClr>
                </a:solidFill>
              </a:rPr>
              <a:t>worm</a:t>
            </a: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) éve.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1990-es évek: A World Wide Web kialakulása.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1998: 300 millió elérhető </a:t>
            </a:r>
            <a:r>
              <a:rPr lang="hu-HU" sz="1400" dirty="0" err="1" smtClean="0">
                <a:solidFill>
                  <a:schemeClr val="accent5">
                    <a:lumMod val="75000"/>
                  </a:schemeClr>
                </a:solidFill>
              </a:rPr>
              <a:t>webdokumentum</a:t>
            </a: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 található az interneten.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>
                    <a:lumMod val="75000"/>
                  </a:schemeClr>
                </a:solidFill>
              </a:rPr>
              <a:t>Manapság: 4 milliárd civil felhasználó böngészik az interneten.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28025520"/>
              </p:ext>
            </p:extLst>
          </p:nvPr>
        </p:nvGraphicFramePr>
        <p:xfrm>
          <a:off x="4139952" y="3265132"/>
          <a:ext cx="3312368" cy="187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283968" y="31056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elérés  </a:t>
            </a:r>
            <a:r>
              <a:rPr lang="hu-H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agyarországon:</a:t>
            </a:r>
            <a:endParaRPr lang="hu-H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47664" y="62753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75656" y="662059"/>
            <a:ext cx="7666938" cy="300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1419623"/>
            <a:ext cx="5796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Névtelenül zaklatnak telefonon? </a:t>
            </a:r>
          </a:p>
          <a:p>
            <a:pPr marL="342900" indent="-342900">
              <a:buFontTx/>
              <a:buChar char="-"/>
            </a:pPr>
            <a:endParaRPr lang="hu-H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FontTx/>
              <a:buChar char="-"/>
            </a:pPr>
            <a:r>
              <a:rPr lang="hu-H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Nem kívánt e-mailek érkeznek az e-mail</a:t>
            </a:r>
          </a:p>
          <a:p>
            <a:r>
              <a:rPr lang="hu-H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fiókodba?</a:t>
            </a:r>
          </a:p>
          <a:p>
            <a:endParaRPr lang="hu-H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hu-H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   Különféle lejárató oldalak visszaélnek a képeiddel?</a:t>
            </a:r>
          </a:p>
        </p:txBody>
      </p:sp>
      <p:pic>
        <p:nvPicPr>
          <p:cNvPr id="7" name="Picture 7" descr="http://xreferat.ru/image/60/1307562234_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661124" y="1563443"/>
            <a:ext cx="2664296" cy="1569660"/>
          </a:xfrm>
          <a:prstGeom prst="rect">
            <a:avLst/>
          </a:prstGeom>
          <a:scene3d>
            <a:camera prst="orthographicFront">
              <a:rot lat="171776" lon="1594191" rev="2098188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 ellen csak </a:t>
            </a: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</a:p>
          <a:p>
            <a:pPr algn="ctr"/>
            <a:r>
              <a:rPr lang="hu-H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udsz tenni!</a:t>
            </a:r>
            <a:endParaRPr lang="hu-H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hotdog.hu/user/AmyL./magazin/12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1" y="3099995"/>
            <a:ext cx="1659143" cy="17575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elhő 4"/>
          <p:cNvSpPr/>
          <p:nvPr/>
        </p:nvSpPr>
        <p:spPr>
          <a:xfrm>
            <a:off x="1619672" y="2741901"/>
            <a:ext cx="1728192" cy="965939"/>
          </a:xfrm>
          <a:prstGeom prst="cloudCallout">
            <a:avLst>
              <a:gd name="adj1" fmla="val -57760"/>
              <a:gd name="adj2" fmla="val 496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Visszaélek az adataiddal!</a:t>
            </a:r>
            <a:endParaRPr lang="hu-HU" sz="1400" dirty="0"/>
          </a:p>
        </p:txBody>
      </p:sp>
      <p:sp>
        <p:nvSpPr>
          <p:cNvPr id="7" name="Téglalap 6"/>
          <p:cNvSpPr/>
          <p:nvPr/>
        </p:nvSpPr>
        <p:spPr>
          <a:xfrm>
            <a:off x="95768" y="987573"/>
            <a:ext cx="85475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Adataink védelme érdekében a legjobb taktika a 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megelőzés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  <a:p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Nagyon sok rosszakaró embernek örömet okoz, hogy más személyében tüntetik fel</a:t>
            </a:r>
          </a:p>
          <a:p>
            <a:r>
              <a:rPr lang="hu-H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agukat.</a:t>
            </a:r>
          </a:p>
          <a:p>
            <a:r>
              <a:rPr lang="hu-H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</a:t>
            </a:r>
          </a:p>
          <a:p>
            <a:r>
              <a:rPr lang="hu-H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Közösségi oldalra nem ajánlott feltenni:</a:t>
            </a:r>
          </a:p>
        </p:txBody>
      </p:sp>
      <p:sp>
        <p:nvSpPr>
          <p:cNvPr id="8" name="Téglalap 7"/>
          <p:cNvSpPr/>
          <p:nvPr/>
        </p:nvSpPr>
        <p:spPr>
          <a:xfrm>
            <a:off x="4788024" y="2409369"/>
            <a:ext cx="4109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Intim képet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Telefonszámot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E-mail címet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Magánéletünkkel kapcsolatos adatokat</a:t>
            </a:r>
          </a:p>
        </p:txBody>
      </p:sp>
      <p:pic>
        <p:nvPicPr>
          <p:cNvPr id="9" name="Picture 7" descr="http://xreferat.ru/image/60/1307562234_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87975"/>
            <a:ext cx="720132" cy="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95768" y="123479"/>
            <a:ext cx="8940780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Adataink védelme, biztonságban tartása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0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1075</Words>
  <Application>Microsoft Office PowerPoint</Application>
  <PresentationFormat>Diavetítés a képernyőre (16:9 oldalarány)</PresentationFormat>
  <Paragraphs>187</Paragraphs>
  <Slides>32</Slides>
  <Notes>1</Notes>
  <HiddenSlides>9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Általános tudnivalók: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Balázs</dc:creator>
  <cp:lastModifiedBy>Tanulo</cp:lastModifiedBy>
  <cp:revision>84</cp:revision>
  <dcterms:created xsi:type="dcterms:W3CDTF">2013-03-04T16:11:33Z</dcterms:created>
  <dcterms:modified xsi:type="dcterms:W3CDTF">2013-03-20T13:06:55Z</dcterms:modified>
</cp:coreProperties>
</file>