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92" r:id="rId11"/>
  </p:sldMasterIdLst>
  <p:notesMasterIdLst>
    <p:notesMasterId r:id="rId48"/>
  </p:notesMasterIdLst>
  <p:sldIdLst>
    <p:sldId id="256" r:id="rId12"/>
    <p:sldId id="260" r:id="rId13"/>
    <p:sldId id="261" r:id="rId14"/>
    <p:sldId id="258" r:id="rId15"/>
    <p:sldId id="257" r:id="rId16"/>
    <p:sldId id="263" r:id="rId17"/>
    <p:sldId id="259" r:id="rId18"/>
    <p:sldId id="270" r:id="rId19"/>
    <p:sldId id="264" r:id="rId20"/>
    <p:sldId id="262" r:id="rId21"/>
    <p:sldId id="265" r:id="rId22"/>
    <p:sldId id="271" r:id="rId23"/>
    <p:sldId id="267" r:id="rId24"/>
    <p:sldId id="268" r:id="rId25"/>
    <p:sldId id="272" r:id="rId26"/>
    <p:sldId id="273" r:id="rId27"/>
    <p:sldId id="274" r:id="rId28"/>
    <p:sldId id="276" r:id="rId29"/>
    <p:sldId id="277" r:id="rId30"/>
    <p:sldId id="282" r:id="rId31"/>
    <p:sldId id="278" r:id="rId32"/>
    <p:sldId id="279" r:id="rId33"/>
    <p:sldId id="280" r:id="rId34"/>
    <p:sldId id="281" r:id="rId35"/>
    <p:sldId id="292" r:id="rId36"/>
    <p:sldId id="285" r:id="rId37"/>
    <p:sldId id="287" r:id="rId38"/>
    <p:sldId id="286" r:id="rId39"/>
    <p:sldId id="289" r:id="rId40"/>
    <p:sldId id="290" r:id="rId41"/>
    <p:sldId id="291" r:id="rId42"/>
    <p:sldId id="294" r:id="rId43"/>
    <p:sldId id="295" r:id="rId44"/>
    <p:sldId id="293" r:id="rId45"/>
    <p:sldId id="284" r:id="rId46"/>
    <p:sldId id="275" r:id="rId47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F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28" autoAdjust="0"/>
    <p:restoredTop sz="94849" autoAdjust="0"/>
  </p:normalViewPr>
  <p:slideViewPr>
    <p:cSldViewPr>
      <p:cViewPr>
        <p:scale>
          <a:sx n="69" d="100"/>
          <a:sy n="69" d="100"/>
        </p:scale>
        <p:origin x="-834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50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slide" Target="slides/slide3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0892E5-A26B-46EB-8C6F-2F536EE07947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8766B5-4954-484B-ABBA-A4C129A0160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33722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766B5-4954-484B-ABBA-A4C129A01602}" type="slidenum">
              <a:rPr lang="hu-HU" smtClean="0"/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279991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766B5-4954-484B-ABBA-A4C129A01602}" type="slidenum">
              <a:rPr lang="hu-HU" smtClean="0"/>
              <a:t>26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27999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766B5-4954-484B-ABBA-A4C129A01602}" type="slidenum">
              <a:rPr lang="hu-HU" smtClean="0"/>
              <a:t>34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27999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zabadkézi sokszög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Szabadkézi sokszög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ím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7" name="Alcím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hu-HU" smtClean="0"/>
              <a:t>Alcím mintájának szerkesztése</a:t>
            </a:r>
            <a:endParaRPr kumimoji="0" lang="en-US"/>
          </a:p>
        </p:txBody>
      </p:sp>
      <p:sp>
        <p:nvSpPr>
          <p:cNvPr id="30" name="Dátum hely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19" name="Élőláb hely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27" name="Dia számának hely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zabadkézi sokszög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zabadkézi sokszög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5" name="Tartalom helye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8" name="Dia számának hely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9" name="Élőláb helye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hu-HU" smtClean="0"/>
              <a:t>Kép beszúrásához kattintson az ikonra</a:t>
            </a:r>
            <a:endParaRPr kumimoji="0" lang="en-US" dirty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átum hely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17" name="Élőláb hely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/>
          </a:p>
        </p:txBody>
      </p:sp>
      <p:sp>
        <p:nvSpPr>
          <p:cNvPr id="29" name="Dia számának hely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32" name="Téglalap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Téglalap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Téglalap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Téglalap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Téglalap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Cím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9" name="Alcím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hu-HU" smtClean="0"/>
              <a:t>Alcím mintájának szerkesztése</a:t>
            </a:r>
            <a:endParaRPr kumimoji="0" lang="en-US"/>
          </a:p>
        </p:txBody>
      </p:sp>
      <p:sp>
        <p:nvSpPr>
          <p:cNvPr id="56" name="Téglalap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Téglalap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Téglalap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Téglalap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zabadkézi sokszög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Szabadkézi sokszög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Szabadkézi sokszög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Szabadkézi sokszög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Szabadkézi sokszög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Szabadkézi sokszög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Szabadkézi sokszög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Szabadkézi sokszög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Szabadkézi sokszög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Szabadkézi sokszög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Szabadkézi sokszög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Szabadkézi sokszög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Szabadkézi sokszög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Szabadkézi sokszög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Szabadkézi sokszög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7" name="Téglalap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8" name="Téglalap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Téglalap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Téglalap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Téglalap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Téglalap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églalap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5" name="Tartalom helye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16" name="Téglalap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Téglalap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Téglalap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Téglalap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Téglalap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Téglalap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églalap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Téglalap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Téglalap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églalap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Egyenes összekötő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Csoportba foglalás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Egyenes összekötő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Egyenes összekötő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Egyenes összekötő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Cím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hu-HU" smtClean="0"/>
              <a:t>Kép beszúrásához kattintson az ikonra</a:t>
            </a:r>
            <a:endParaRPr kumimoji="0" lang="en-US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grpSp>
        <p:nvGrpSpPr>
          <p:cNvPr id="14" name="Csoportba foglalás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Egyenes összekötő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Egyenes összekötő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Egyenes összekötő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Csoportba foglalás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Egyenes összekötő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Egyenes összekötő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Egyenes összekötő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églalap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hu-HU" smtClean="0"/>
              <a:t>Alcím mintájának szerkesztése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10" name="Téglalap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églalap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Téglalap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12" name="Téglalap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églalap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hu-HU" smtClean="0"/>
              <a:t>Kép beszúrásához kattintson az ikonra</a:t>
            </a:r>
            <a:endParaRPr kumimoji="0" lang="en-US" dirty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11" name="Téglalap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églalap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églalap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églalap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hu-HU" smtClean="0"/>
              <a:t>Mintaszöveg szerkesztése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hu-HU" smtClean="0"/>
              <a:t>Mintaszöveg szerkesztése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hu-HU" smtClean="0"/>
              <a:t>Mintaszöveg szerkesztése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hu-HU" smtClean="0"/>
              <a:t>Mintaszöveg szerkesztése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erékszögű háromszög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Cím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7" name="Alcím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hu-HU" smtClean="0"/>
              <a:t>Alcím mintájának szerkesztése</a:t>
            </a:r>
            <a:endParaRPr kumimoji="0" lang="en-US"/>
          </a:p>
        </p:txBody>
      </p:sp>
      <p:grpSp>
        <p:nvGrpSpPr>
          <p:cNvPr id="2" name="Csoportba foglalás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Szabadkézi sokszög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Szabadkézi sokszög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Szabadkézi sokszög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Egyenes összekötő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átum helye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19" name="Élőláb hely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hu-HU"/>
          </a:p>
        </p:txBody>
      </p:sp>
      <p:sp>
        <p:nvSpPr>
          <p:cNvPr id="27" name="Dia számának hely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7" name="Sávnyí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Sávnyí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8" name="Cím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5" name="Tartalom helye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6" name="Cím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hu-HU" smtClean="0"/>
              <a:t>Kép beszúrásához kattintson az ikonra</a:t>
            </a:r>
            <a:endParaRPr kumimoji="0" lang="en-US" dirty="0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8" name="Szabadkézi sokszög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Szabadkézi sokszög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Derékszögű háromszög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Egyenes összekötő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Sávnyí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Sávnyí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hu-HU" smtClean="0"/>
              <a:t>Mintaszöveg szerkesztése</a:t>
            </a: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hu-HU" smtClean="0"/>
              <a:t>Mintaszöveg szerkesztése</a:t>
            </a: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 smtClean="0"/>
              <a:t>Kép beszúrásához kattintson az ikonra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wmf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5.wmf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5.wmf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zabadkézi sokszög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zabadkézi sokszög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ím hely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0" name="Szöveg helye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hu-HU" smtClean="0"/>
              <a:t>Mintaszöveg szerkesztése</a:t>
            </a:r>
          </a:p>
          <a:p>
            <a:pPr lvl="1" eaLnBrk="1" latinLnBrk="0" hangingPunct="1"/>
            <a:r>
              <a:rPr kumimoji="0" lang="hu-HU" smtClean="0"/>
              <a:t>Második szint</a:t>
            </a:r>
          </a:p>
          <a:p>
            <a:pPr lvl="2" eaLnBrk="1" latinLnBrk="0" hangingPunct="1"/>
            <a:r>
              <a:rPr kumimoji="0" lang="hu-HU" smtClean="0"/>
              <a:t>Harmadik szint</a:t>
            </a:r>
          </a:p>
          <a:p>
            <a:pPr lvl="3" eaLnBrk="1" latinLnBrk="0" hangingPunct="1"/>
            <a:r>
              <a:rPr kumimoji="0" lang="hu-HU" smtClean="0"/>
              <a:t>Negyedik szint</a:t>
            </a:r>
          </a:p>
          <a:p>
            <a:pPr lvl="4" eaLnBrk="1" latinLnBrk="0" hangingPunct="1"/>
            <a:r>
              <a:rPr kumimoji="0" lang="hu-HU" smtClean="0"/>
              <a:t>Ötödik szint</a:t>
            </a:r>
            <a:endParaRPr kumimoji="0" lang="en-US"/>
          </a:p>
        </p:txBody>
      </p:sp>
      <p:sp>
        <p:nvSpPr>
          <p:cNvPr id="10" name="Dátum helye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22" name="Élőláb helye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18" name="Dia számának helye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hu-H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églalap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églalap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églalap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Téglalap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Téglalap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Téglalap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Téglalap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Téglalap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Téglalap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Cím helye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3" name="Szöveg helye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  <a:p>
            <a:pPr lvl="1" eaLnBrk="1" latinLnBrk="0" hangingPunct="1"/>
            <a:r>
              <a:rPr kumimoji="0" lang="hu-HU" smtClean="0"/>
              <a:t>Második szint</a:t>
            </a:r>
          </a:p>
          <a:p>
            <a:pPr lvl="2" eaLnBrk="1" latinLnBrk="0" hangingPunct="1"/>
            <a:r>
              <a:rPr kumimoji="0" lang="hu-HU" smtClean="0"/>
              <a:t>Harmadik szint</a:t>
            </a:r>
          </a:p>
          <a:p>
            <a:pPr lvl="3" eaLnBrk="1" latinLnBrk="0" hangingPunct="1"/>
            <a:r>
              <a:rPr kumimoji="0" lang="hu-HU" smtClean="0"/>
              <a:t>Negyedik szint</a:t>
            </a:r>
          </a:p>
          <a:p>
            <a:pPr lvl="4" eaLnBrk="1" latinLnBrk="0" hangingPunct="1"/>
            <a:r>
              <a:rPr kumimoji="0" lang="hu-HU" smtClean="0"/>
              <a:t>Ötödik szint</a:t>
            </a:r>
            <a:endParaRPr kumimoji="0" lang="en-US"/>
          </a:p>
        </p:txBody>
      </p:sp>
      <p:sp>
        <p:nvSpPr>
          <p:cNvPr id="14" name="Dátum helye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hu-HU"/>
          </a:p>
        </p:txBody>
      </p:sp>
      <p:sp>
        <p:nvSpPr>
          <p:cNvPr id="23" name="Dia számának helye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églalap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Téglalap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  <a:p>
            <a:pPr lvl="1" eaLnBrk="1" latinLnBrk="0" hangingPunct="1"/>
            <a:r>
              <a:rPr kumimoji="0" lang="hu-HU" smtClean="0"/>
              <a:t>Második szint</a:t>
            </a:r>
          </a:p>
          <a:p>
            <a:pPr lvl="2" eaLnBrk="1" latinLnBrk="0" hangingPunct="1"/>
            <a:r>
              <a:rPr kumimoji="0" lang="hu-HU" smtClean="0"/>
              <a:t>Harmadik szint</a:t>
            </a:r>
          </a:p>
          <a:p>
            <a:pPr lvl="3" eaLnBrk="1" latinLnBrk="0" hangingPunct="1"/>
            <a:r>
              <a:rPr kumimoji="0" lang="hu-HU" smtClean="0"/>
              <a:t>Negyedik szint</a:t>
            </a:r>
          </a:p>
          <a:p>
            <a:pPr lvl="4" eaLnBrk="1" latinLnBrk="0" hangingPunct="1"/>
            <a:r>
              <a:rPr kumimoji="0"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zabadkézi sokszög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Szabadkézi sokszög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Derékszögű háromszög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Egyenes összekötő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ím hely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0" name="Szöveg helye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  <a:p>
            <a:pPr lvl="1" eaLnBrk="1" latinLnBrk="0" hangingPunct="1"/>
            <a:r>
              <a:rPr kumimoji="0" lang="hu-HU" smtClean="0"/>
              <a:t>Második szint</a:t>
            </a:r>
          </a:p>
          <a:p>
            <a:pPr lvl="2" eaLnBrk="1" latinLnBrk="0" hangingPunct="1"/>
            <a:r>
              <a:rPr kumimoji="0" lang="hu-HU" smtClean="0"/>
              <a:t>Harmadik szint</a:t>
            </a:r>
          </a:p>
          <a:p>
            <a:pPr lvl="3" eaLnBrk="1" latinLnBrk="0" hangingPunct="1"/>
            <a:r>
              <a:rPr kumimoji="0" lang="hu-HU" smtClean="0"/>
              <a:t>Negyedik szint</a:t>
            </a:r>
          </a:p>
          <a:p>
            <a:pPr lvl="4" eaLnBrk="1" latinLnBrk="0" hangingPunct="1"/>
            <a:r>
              <a:rPr kumimoji="0" lang="hu-HU" smtClean="0"/>
              <a:t>Ötödik szint</a:t>
            </a:r>
            <a:endParaRPr kumimoji="0" lang="en-US"/>
          </a:p>
        </p:txBody>
      </p:sp>
      <p:sp>
        <p:nvSpPr>
          <p:cNvPr id="10" name="Dátum helye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22" name="Élőláb helye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hu-HU"/>
          </a:p>
        </p:txBody>
      </p:sp>
      <p:sp>
        <p:nvSpPr>
          <p:cNvPr id="18" name="Dia számának helye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DF4919B-4047-4DB1-8B39-23A42AEBA556}" type="datetimeFigureOut">
              <a:rPr lang="hu-HU" smtClean="0"/>
              <a:t>2013.03.16.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450ADBC-3396-4FFB-9E58-A6AB70DCADD4}" type="slidenum">
              <a:rPr lang="hu-HU" smtClean="0"/>
              <a:t>‹#›</a:t>
            </a:fld>
            <a:endParaRPr lang="hu-H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microsoft.com/office/2007/relationships/media" Target="../media/media1.mp3"/><Relationship Id="rId7" Type="http://schemas.openxmlformats.org/officeDocument/2006/relationships/image" Target="../media/image15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.mp3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27.png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microsoft.com/office/2007/relationships/media" Target="../media/media1.mp3"/><Relationship Id="rId7" Type="http://schemas.openxmlformats.org/officeDocument/2006/relationships/image" Target="../media/image15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.mp3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0.jpeg"/><Relationship Id="rId4" Type="http://schemas.openxmlformats.org/officeDocument/2006/relationships/image" Target="../media/image1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1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028" y="-228600"/>
            <a:ext cx="9459028" cy="708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-315028" y="-228600"/>
            <a:ext cx="9448800" cy="1470025"/>
          </a:xfrm>
          <a:solidFill>
            <a:schemeClr val="bg1">
              <a:lumMod val="75000"/>
              <a:alpha val="32000"/>
            </a:schemeClr>
          </a:solidFill>
        </p:spPr>
        <p:txBody>
          <a:bodyPr/>
          <a:lstStyle/>
          <a:p>
            <a:r>
              <a:rPr lang="hu-H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Az internet veszélyei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-315028" y="5157192"/>
            <a:ext cx="9448800" cy="1700808"/>
          </a:xfrm>
          <a:solidFill>
            <a:schemeClr val="bg1">
              <a:lumMod val="75000"/>
              <a:alpha val="42000"/>
            </a:schemeClr>
          </a:solidFill>
        </p:spPr>
        <p:txBody>
          <a:bodyPr>
            <a:normAutofit fontScale="85000" lnSpcReduction="20000"/>
          </a:bodyPr>
          <a:lstStyle/>
          <a:p>
            <a:r>
              <a:rPr lang="hu-H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Készítette: Deutsch Dávid</a:t>
            </a:r>
          </a:p>
          <a:p>
            <a:r>
              <a:rPr lang="hu-H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Felkészítő tanárom: Dr. Csigéné Beke Katalin</a:t>
            </a:r>
          </a:p>
          <a:p>
            <a:r>
              <a:rPr lang="hu-H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Iskola: Diószegi Sámuel Közép- és Szakképző Iskola</a:t>
            </a:r>
          </a:p>
          <a:p>
            <a:r>
              <a:rPr lang="hu-H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(4027 Debrecen  Böszörményi út 23</a:t>
            </a:r>
            <a:r>
              <a:rPr lang="hu-H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6833952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3200" b="1" dirty="0">
                <a:solidFill>
                  <a:schemeClr val="bg1"/>
                </a:solidFill>
              </a:rPr>
              <a:t>Személyes adatokat  veszélyeztető tényezők az </a:t>
            </a:r>
            <a:r>
              <a:rPr lang="hu-HU" sz="3200" b="1" dirty="0" smtClean="0">
                <a:solidFill>
                  <a:schemeClr val="bg1"/>
                </a:solidFill>
              </a:rPr>
              <a:t>interneten</a:t>
            </a:r>
            <a:endParaRPr lang="hu-HU" sz="3200" b="1" dirty="0">
              <a:solidFill>
                <a:schemeClr val="bg1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93812" y="2420888"/>
            <a:ext cx="7956376" cy="3268960"/>
          </a:xfrm>
          <a:noFill/>
        </p:spPr>
        <p:txBody>
          <a:bodyPr>
            <a:normAutofit/>
          </a:bodyPr>
          <a:lstStyle/>
          <a:p>
            <a:r>
              <a:rPr lang="hu-HU" sz="2800" dirty="0">
                <a:solidFill>
                  <a:schemeClr val="bg1"/>
                </a:solidFill>
              </a:rPr>
              <a:t>Személyes adatok kéretlen közzététele</a:t>
            </a:r>
          </a:p>
          <a:p>
            <a:r>
              <a:rPr lang="hu-HU" sz="2800" dirty="0" err="1">
                <a:solidFill>
                  <a:schemeClr val="bg1"/>
                </a:solidFill>
              </a:rPr>
              <a:t>Cookies</a:t>
            </a:r>
            <a:r>
              <a:rPr lang="hu-HU" sz="2800" dirty="0">
                <a:solidFill>
                  <a:schemeClr val="bg1"/>
                </a:solidFill>
              </a:rPr>
              <a:t> (sütik) és Log-file</a:t>
            </a:r>
          </a:p>
          <a:p>
            <a:r>
              <a:rPr lang="hu-HU" sz="2800" dirty="0">
                <a:solidFill>
                  <a:schemeClr val="bg1"/>
                </a:solidFill>
              </a:rPr>
              <a:t>Védetlen e-mailek átírása, átirányítása, lemásolása </a:t>
            </a:r>
          </a:p>
          <a:p>
            <a:r>
              <a:rPr lang="hu-HU" sz="2800" dirty="0" smtClean="0">
                <a:solidFill>
                  <a:schemeClr val="bg1"/>
                </a:solidFill>
              </a:rPr>
              <a:t>Adathalászat</a:t>
            </a:r>
            <a:r>
              <a:rPr lang="hu-HU" sz="2800" dirty="0">
                <a:solidFill>
                  <a:schemeClr val="bg1"/>
                </a:solidFill>
              </a:rPr>
              <a:t>, adatlopás</a:t>
            </a:r>
          </a:p>
          <a:p>
            <a:r>
              <a:rPr lang="hu-HU" sz="2800" dirty="0">
                <a:solidFill>
                  <a:schemeClr val="bg1"/>
                </a:solidFill>
              </a:rPr>
              <a:t>Adatnyomok feltérképezése</a:t>
            </a:r>
          </a:p>
          <a:p>
            <a:r>
              <a:rPr lang="hu-HU" sz="2800" dirty="0" smtClean="0">
                <a:solidFill>
                  <a:schemeClr val="bg1"/>
                </a:solidFill>
              </a:rPr>
              <a:t>Kémprogramok</a:t>
            </a:r>
            <a:r>
              <a:rPr lang="hu-HU" sz="2800" dirty="0">
                <a:solidFill>
                  <a:schemeClr val="bg1"/>
                </a:solidFill>
              </a:rPr>
              <a:t>, vírusok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4755415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46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b="1" dirty="0" smtClean="0">
                <a:solidFill>
                  <a:schemeClr val="bg1"/>
                </a:solidFill>
              </a:rPr>
              <a:t>Hogyan védjük az adatainkat?</a:t>
            </a:r>
            <a:endParaRPr lang="hu-HU" b="1" dirty="0">
              <a:solidFill>
                <a:schemeClr val="bg1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0" y="2204864"/>
            <a:ext cx="9144000" cy="3384376"/>
          </a:xfrm>
          <a:solidFill>
            <a:schemeClr val="tx1">
              <a:lumMod val="50000"/>
              <a:lumOff val="50000"/>
              <a:alpha val="38000"/>
            </a:schemeClr>
          </a:solidFill>
        </p:spPr>
        <p:txBody>
          <a:bodyPr>
            <a:normAutofit/>
          </a:bodyPr>
          <a:lstStyle/>
          <a:p>
            <a:pPr algn="just"/>
            <a:r>
              <a:rPr lang="hu-HU" sz="2800" dirty="0" smtClean="0"/>
              <a:t>Ha nem muszáj ne adjuk ki a személyes adatainkat (név, lakcím, bankszámlaszám stb.)</a:t>
            </a:r>
          </a:p>
          <a:p>
            <a:pPr algn="just"/>
            <a:r>
              <a:rPr lang="hu-HU" sz="2800" dirty="0" smtClean="0"/>
              <a:t>Ne töltsünk le olyan dolgokat, melyek ismeretlen forrásból származnak</a:t>
            </a:r>
          </a:p>
          <a:p>
            <a:pPr algn="just"/>
            <a:r>
              <a:rPr lang="hu-HU" sz="2800" dirty="0" smtClean="0"/>
              <a:t>Vannak olyan vírusok melyek személyes dolgokat lophatnak, ezért ne tároljunk gépünkön hosszabb időre ilyen adatokat és rendszeresen futtassunk víruskeresést!</a:t>
            </a:r>
            <a:endParaRPr lang="hu-HU" sz="2800" dirty="0"/>
          </a:p>
        </p:txBody>
      </p:sp>
    </p:spTree>
    <p:extLst>
      <p:ext uri="{BB962C8B-B14F-4D97-AF65-F5344CB8AC3E}">
        <p14:creationId xmlns:p14="http://schemas.microsoft.com/office/powerpoint/2010/main" val="255626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67544" y="2636912"/>
            <a:ext cx="8926760" cy="864096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hu-HU" sz="4800" b="1" dirty="0" smtClean="0"/>
              <a:t>Interneten terjedő </a:t>
            </a:r>
            <a:r>
              <a:rPr lang="hu-HU" sz="4800" b="1" dirty="0"/>
              <a:t>kártevők </a:t>
            </a:r>
          </a:p>
          <a:p>
            <a:endParaRPr lang="hu-HU" sz="4800" dirty="0"/>
          </a:p>
        </p:txBody>
      </p:sp>
    </p:spTree>
    <p:extLst>
      <p:ext uri="{BB962C8B-B14F-4D97-AF65-F5344CB8AC3E}">
        <p14:creationId xmlns:p14="http://schemas.microsoft.com/office/powerpoint/2010/main" val="1447988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0" y="4797152"/>
            <a:ext cx="9144000" cy="2060848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hu-HU" sz="2800" b="1" dirty="0">
                <a:solidFill>
                  <a:schemeClr val="bg1"/>
                </a:solidFill>
              </a:rPr>
              <a:t>A számítógépes kártevőknek sokféle fajtája létezik. Definíció szerint ezek olyan programok, amelyek nem hasznos tevékenységet folytatnak. Az angol elnevezésük </a:t>
            </a:r>
            <a:r>
              <a:rPr lang="hu-HU" sz="2800" b="1" dirty="0" err="1">
                <a:solidFill>
                  <a:schemeClr val="bg1"/>
                </a:solidFill>
              </a:rPr>
              <a:t>malware</a:t>
            </a:r>
            <a:r>
              <a:rPr lang="hu-HU" sz="2800" b="1" dirty="0">
                <a:solidFill>
                  <a:schemeClr val="bg1"/>
                </a:solidFill>
              </a:rPr>
              <a:t>, ami rosszindulatú programot jelent. Mivel sokféle ilyen program van, ráadásul ezek sokszor alig különböznek egymástól, ezért elég nehéz csoportosítani őket. </a:t>
            </a:r>
          </a:p>
        </p:txBody>
      </p:sp>
    </p:spTree>
    <p:extLst>
      <p:ext uri="{BB962C8B-B14F-4D97-AF65-F5344CB8AC3E}">
        <p14:creationId xmlns:p14="http://schemas.microsoft.com/office/powerpoint/2010/main" val="13241985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Fajtái: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Vírusok </a:t>
            </a:r>
            <a:endParaRPr lang="hu-HU" dirty="0"/>
          </a:p>
          <a:p>
            <a:r>
              <a:rPr lang="hu-HU" dirty="0" smtClean="0"/>
              <a:t>Férgek </a:t>
            </a:r>
            <a:endParaRPr lang="hu-HU" dirty="0"/>
          </a:p>
          <a:p>
            <a:r>
              <a:rPr lang="hu-HU" dirty="0" smtClean="0"/>
              <a:t>Trójai </a:t>
            </a:r>
            <a:r>
              <a:rPr lang="hu-HU" dirty="0"/>
              <a:t>programok </a:t>
            </a:r>
          </a:p>
          <a:p>
            <a:r>
              <a:rPr lang="hu-HU" dirty="0" smtClean="0"/>
              <a:t>Kémprogramok </a:t>
            </a:r>
            <a:endParaRPr lang="hu-HU" dirty="0"/>
          </a:p>
          <a:p>
            <a:r>
              <a:rPr lang="hu-HU" dirty="0" smtClean="0"/>
              <a:t>Egyéb </a:t>
            </a:r>
            <a:r>
              <a:rPr lang="hu-HU" dirty="0"/>
              <a:t>káros program, és tevékenység (</a:t>
            </a:r>
            <a:r>
              <a:rPr lang="hu-HU" dirty="0" err="1"/>
              <a:t>hoax</a:t>
            </a:r>
            <a:r>
              <a:rPr lang="hu-HU" dirty="0"/>
              <a:t>, spam, adathalászat) </a:t>
            </a:r>
          </a:p>
        </p:txBody>
      </p:sp>
    </p:spTree>
    <p:extLst>
      <p:ext uri="{BB962C8B-B14F-4D97-AF65-F5344CB8AC3E}">
        <p14:creationId xmlns:p14="http://schemas.microsoft.com/office/powerpoint/2010/main" val="12806296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971600" y="1628800"/>
            <a:ext cx="7560840" cy="4680520"/>
          </a:xfrm>
        </p:spPr>
        <p:txBody>
          <a:bodyPr/>
          <a:lstStyle/>
          <a:p>
            <a:pPr marL="0" indent="0">
              <a:buNone/>
            </a:pPr>
            <a:r>
              <a:rPr lang="hu-HU" dirty="0"/>
              <a:t>Miért </a:t>
            </a:r>
            <a:r>
              <a:rPr lang="hu-HU" dirty="0" smtClean="0"/>
              <a:t>készítenek ilyen kártevőket? 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• megmutatási vágyból </a:t>
            </a:r>
          </a:p>
          <a:p>
            <a:pPr marL="0" indent="0">
              <a:buNone/>
            </a:pPr>
            <a:r>
              <a:rPr lang="hu-HU" dirty="0"/>
              <a:t>• bosszúból </a:t>
            </a:r>
          </a:p>
          <a:p>
            <a:pPr marL="0" indent="0">
              <a:buNone/>
            </a:pPr>
            <a:r>
              <a:rPr lang="hu-HU" dirty="0"/>
              <a:t>• kutatási projektek részeként </a:t>
            </a:r>
          </a:p>
          <a:p>
            <a:pPr marL="0" indent="0">
              <a:buNone/>
            </a:pPr>
            <a:r>
              <a:rPr lang="hu-HU" dirty="0"/>
              <a:t>• </a:t>
            </a:r>
            <a:r>
              <a:rPr lang="hu-HU" dirty="0" smtClean="0"/>
              <a:t>haszonvágyból (</a:t>
            </a:r>
            <a:r>
              <a:rPr lang="hu-HU" dirty="0" err="1" smtClean="0"/>
              <a:t>SpyWare</a:t>
            </a:r>
            <a:r>
              <a:rPr lang="hu-HU" dirty="0"/>
              <a:t>)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Felmerül a kérdés, hogy</a:t>
            </a:r>
            <a:endParaRPr lang="hu-HU" dirty="0"/>
          </a:p>
        </p:txBody>
      </p:sp>
      <p:grpSp>
        <p:nvGrpSpPr>
          <p:cNvPr id="6" name="Csoportba foglalás 5"/>
          <p:cNvGrpSpPr/>
          <p:nvPr/>
        </p:nvGrpSpPr>
        <p:grpSpPr>
          <a:xfrm>
            <a:off x="3851921" y="4273565"/>
            <a:ext cx="4308244" cy="1656184"/>
            <a:chOff x="4602084" y="4732876"/>
            <a:chExt cx="4092220" cy="1656184"/>
          </a:xfrm>
          <a:solidFill>
            <a:schemeClr val="bg1">
              <a:alpha val="0"/>
            </a:schemeClr>
          </a:solidFill>
        </p:grpSpPr>
        <p:sp>
          <p:nvSpPr>
            <p:cNvPr id="4" name="Lekerekített téglalap feliratnak 3"/>
            <p:cNvSpPr/>
            <p:nvPr/>
          </p:nvSpPr>
          <p:spPr>
            <a:xfrm>
              <a:off x="4602084" y="4732876"/>
              <a:ext cx="3960440" cy="1656184"/>
            </a:xfrm>
            <a:prstGeom prst="wedgeRoundRectCallout">
              <a:avLst>
                <a:gd name="adj1" fmla="val -29036"/>
                <a:gd name="adj2" fmla="val -67228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5" name="Szövegdoboz 4"/>
            <p:cNvSpPr txBox="1"/>
            <p:nvPr/>
          </p:nvSpPr>
          <p:spPr>
            <a:xfrm>
              <a:off x="4602084" y="4960803"/>
              <a:ext cx="4092220" cy="120032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hu-HU" dirty="0"/>
                <a:t>A </a:t>
              </a:r>
              <a:r>
                <a:rPr lang="hu-HU" dirty="0" err="1" smtClean="0"/>
                <a:t>SpyWare</a:t>
              </a:r>
              <a:r>
                <a:rPr lang="hu-HU" dirty="0" smtClean="0"/>
                <a:t> </a:t>
              </a:r>
              <a:r>
                <a:rPr lang="hu-HU" dirty="0"/>
                <a:t>programok a gépre felkerülve annak irányításába </a:t>
              </a:r>
              <a:r>
                <a:rPr lang="hu-HU" dirty="0" smtClean="0"/>
                <a:t>akarnak bekapcsolódni </a:t>
              </a:r>
              <a:r>
                <a:rPr lang="hu-HU" dirty="0"/>
                <a:t>a </a:t>
              </a:r>
              <a:r>
                <a:rPr lang="hu-HU" dirty="0" smtClean="0"/>
                <a:t>tulajdonos </a:t>
              </a:r>
              <a:r>
                <a:rPr lang="hu-HU" dirty="0"/>
                <a:t>vagy használó tudta nélkül.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58629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  <a:solidFill>
            <a:schemeClr val="tx2">
              <a:lumMod val="60000"/>
              <a:lumOff val="40000"/>
              <a:alpha val="10000"/>
            </a:schemeClr>
          </a:solidFill>
        </p:spPr>
        <p:txBody>
          <a:bodyPr>
            <a:normAutofit/>
          </a:bodyPr>
          <a:lstStyle/>
          <a:p>
            <a:r>
              <a:rPr lang="hu-HU" dirty="0" smtClean="0">
                <a:solidFill>
                  <a:schemeClr val="tx1"/>
                </a:solidFill>
              </a:rPr>
              <a:t>Hogyan védekezzünk a kártevők ellen?</a:t>
            </a:r>
            <a:endParaRPr lang="hu-HU" dirty="0">
              <a:solidFill>
                <a:schemeClr val="tx1"/>
              </a:solidFill>
            </a:endParaRPr>
          </a:p>
        </p:txBody>
      </p:sp>
      <p:sp>
        <p:nvSpPr>
          <p:cNvPr id="2" name="Tartalom helye 1"/>
          <p:cNvSpPr>
            <a:spLocks noGrp="1"/>
          </p:cNvSpPr>
          <p:nvPr>
            <p:ph idx="1"/>
          </p:nvPr>
        </p:nvSpPr>
        <p:spPr>
          <a:xfrm>
            <a:off x="2591272" y="1481328"/>
            <a:ext cx="6552728" cy="5376672"/>
          </a:xfrm>
        </p:spPr>
        <p:txBody>
          <a:bodyPr>
            <a:normAutofit fontScale="70000" lnSpcReduction="20000"/>
          </a:bodyPr>
          <a:lstStyle/>
          <a:p>
            <a:r>
              <a:rPr lang="hu-HU" dirty="0" smtClean="0"/>
              <a:t>Legfontosabb egy jó vírusirtó.</a:t>
            </a:r>
          </a:p>
          <a:p>
            <a:r>
              <a:rPr lang="hu-HU" dirty="0" smtClean="0"/>
              <a:t>Vigyázzunk az ismeretlen forrásból származó dolgokra!</a:t>
            </a:r>
          </a:p>
          <a:p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 smtClean="0"/>
          </a:p>
          <a:p>
            <a:endParaRPr lang="hu-HU" dirty="0" smtClean="0"/>
          </a:p>
          <a:p>
            <a:endParaRPr lang="hu-HU" dirty="0" smtClean="0"/>
          </a:p>
          <a:p>
            <a:endParaRPr lang="hu-HU" dirty="0"/>
          </a:p>
          <a:p>
            <a:endParaRPr lang="hu-HU" dirty="0" smtClean="0"/>
          </a:p>
          <a:p>
            <a:endParaRPr lang="hu-HU" dirty="0"/>
          </a:p>
          <a:p>
            <a:pPr marL="0" indent="0" algn="r">
              <a:spcBef>
                <a:spcPts val="0"/>
              </a:spcBef>
              <a:buNone/>
            </a:pPr>
            <a:endParaRPr lang="hu-HU" dirty="0">
              <a:sym typeface="Wingdings" pitchFamily="2" charset="2"/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hu-HU" dirty="0" smtClean="0">
                <a:sym typeface="Wingdings" pitchFamily="2" charset="2"/>
              </a:rPr>
              <a:t>Ismertebb vírusirtók</a:t>
            </a:r>
            <a:endParaRPr lang="hu-HU" dirty="0" smtClean="0"/>
          </a:p>
          <a:p>
            <a:pPr marL="0" indent="0" algn="r">
              <a:spcBef>
                <a:spcPts val="0"/>
              </a:spcBef>
              <a:buNone/>
            </a:pPr>
            <a:endParaRPr lang="hu-HU" dirty="0"/>
          </a:p>
          <a:p>
            <a:pPr marL="0" indent="0" algn="r">
              <a:spcBef>
                <a:spcPts val="0"/>
              </a:spcBef>
              <a:buNone/>
            </a:pPr>
            <a:endParaRPr lang="hu-HU" dirty="0" smtClean="0"/>
          </a:p>
          <a:p>
            <a:pPr marL="0" indent="0" algn="r">
              <a:spcBef>
                <a:spcPts val="0"/>
              </a:spcBef>
              <a:buNone/>
            </a:pPr>
            <a:r>
              <a:rPr lang="hu-HU" sz="2900" dirty="0" smtClean="0"/>
              <a:t>„</a:t>
            </a:r>
            <a:r>
              <a:rPr lang="hu-HU" sz="2900" dirty="0"/>
              <a:t>Tudatos számítógép használat</a:t>
            </a:r>
            <a:r>
              <a:rPr lang="hu-HU" sz="2900" dirty="0" smtClean="0"/>
              <a:t>!”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hu-HU" sz="2900" dirty="0" err="1" smtClean="0"/>
              <a:t>Wikipédia</a:t>
            </a:r>
            <a:r>
              <a:rPr lang="hu-HU" sz="2900" dirty="0" smtClean="0"/>
              <a:t> </a:t>
            </a:r>
            <a:endParaRPr lang="hu-HU" sz="2900" dirty="0"/>
          </a:p>
        </p:txBody>
      </p:sp>
      <p:pic>
        <p:nvPicPr>
          <p:cNvPr id="4103" name="Picture 7" descr="C:\Users\DaveHUN\Downloads\esetnod3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777718"/>
            <a:ext cx="4034867" cy="408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2267744" cy="799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Csoportba foglalás 5"/>
          <p:cNvGrpSpPr/>
          <p:nvPr/>
        </p:nvGrpSpPr>
        <p:grpSpPr>
          <a:xfrm>
            <a:off x="2606744" y="2564904"/>
            <a:ext cx="3348880" cy="1584176"/>
            <a:chOff x="2606744" y="2564904"/>
            <a:chExt cx="3348880" cy="1584176"/>
          </a:xfrm>
          <a:solidFill>
            <a:schemeClr val="bg1">
              <a:alpha val="0"/>
            </a:schemeClr>
          </a:solidFill>
        </p:grpSpPr>
        <p:sp>
          <p:nvSpPr>
            <p:cNvPr id="4" name="Ellipszis feliratnak 3"/>
            <p:cNvSpPr/>
            <p:nvPr/>
          </p:nvSpPr>
          <p:spPr>
            <a:xfrm>
              <a:off x="2606744" y="2564904"/>
              <a:ext cx="3348880" cy="1584176"/>
            </a:xfrm>
            <a:prstGeom prst="wedgeEllipseCallout">
              <a:avLst>
                <a:gd name="adj1" fmla="val -60837"/>
                <a:gd name="adj2" fmla="val 36324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5" name="Szövegdoboz 4"/>
            <p:cNvSpPr txBox="1"/>
            <p:nvPr/>
          </p:nvSpPr>
          <p:spPr>
            <a:xfrm>
              <a:off x="3203848" y="2777342"/>
              <a:ext cx="2376264" cy="120032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hu-HU" dirty="0" smtClean="0"/>
                <a:t>A bemutató készítője NOD32-t használ a kártevők elleni védekezésben! És te?</a:t>
              </a:r>
              <a:endParaRPr lang="hu-HU" dirty="0"/>
            </a:p>
          </p:txBody>
        </p:sp>
      </p:grp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706" y="4941168"/>
            <a:ext cx="2694675" cy="1916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Jobbra nyíl 6"/>
          <p:cNvSpPr/>
          <p:nvPr/>
        </p:nvSpPr>
        <p:spPr>
          <a:xfrm rot="10800000">
            <a:off x="5868144" y="5229200"/>
            <a:ext cx="576064" cy="432048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452021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84784"/>
            <a:ext cx="7772400" cy="2096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églalap 3"/>
          <p:cNvSpPr/>
          <p:nvPr/>
        </p:nvSpPr>
        <p:spPr>
          <a:xfrm>
            <a:off x="0" y="2204864"/>
            <a:ext cx="90364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sz="4800" dirty="0" smtClean="0"/>
              <a:t>Internetes csalások, és </a:t>
            </a:r>
            <a:r>
              <a:rPr lang="hu-HU" sz="4800" dirty="0"/>
              <a:t>átverések megelőzése</a:t>
            </a:r>
          </a:p>
        </p:txBody>
      </p:sp>
    </p:spTree>
    <p:extLst>
      <p:ext uri="{BB962C8B-B14F-4D97-AF65-F5344CB8AC3E}">
        <p14:creationId xmlns:p14="http://schemas.microsoft.com/office/powerpoint/2010/main" val="251337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48" y="-29965"/>
            <a:ext cx="9157647" cy="6887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-13648" y="5517232"/>
            <a:ext cx="9157648" cy="1340768"/>
          </a:xfrm>
          <a:solidFill>
            <a:schemeClr val="bg1">
              <a:alpha val="47000"/>
            </a:schemeClr>
          </a:solidFill>
        </p:spPr>
        <p:txBody>
          <a:bodyPr>
            <a:normAutofit fontScale="85000" lnSpcReduction="10000"/>
          </a:bodyPr>
          <a:lstStyle/>
          <a:p>
            <a:pPr marL="68580" indent="0" algn="just">
              <a:buNone/>
            </a:pPr>
            <a:r>
              <a:rPr lang="hu-HU" dirty="0"/>
              <a:t>A hiszékenységet, a kapzsiságot vagy - éppen ellenkezőleg - a karitatív hajlamot használják ki azok a bűnözők, akik változatos eszközökkel csalják ki az emberekből a százezreket, milliókat. </a:t>
            </a:r>
          </a:p>
        </p:txBody>
      </p:sp>
      <p:sp>
        <p:nvSpPr>
          <p:cNvPr id="6" name="Szövegdoboz 5"/>
          <p:cNvSpPr txBox="1"/>
          <p:nvPr/>
        </p:nvSpPr>
        <p:spPr>
          <a:xfrm>
            <a:off x="1119668" y="1772816"/>
            <a:ext cx="211357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hu-H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Csalás</a:t>
            </a:r>
            <a:endParaRPr lang="hu-H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6168080" y="1780166"/>
            <a:ext cx="194421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hu-H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Lopás</a:t>
            </a:r>
            <a:endParaRPr lang="hu-H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églalap 7"/>
          <p:cNvSpPr/>
          <p:nvPr/>
        </p:nvSpPr>
        <p:spPr>
          <a:xfrm>
            <a:off x="3514403" y="2852936"/>
            <a:ext cx="211519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hu-H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Átverés</a:t>
            </a:r>
            <a:endParaRPr lang="hu-H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769271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>
            <a:noAutofit/>
          </a:bodyPr>
          <a:lstStyle/>
          <a:p>
            <a:r>
              <a:rPr lang="hu-HU" sz="4800" dirty="0"/>
              <a:t>4 leggyakoribb internetes </a:t>
            </a:r>
            <a:r>
              <a:rPr lang="hu-HU" sz="4800" dirty="0" smtClean="0"/>
              <a:t>átverés:</a:t>
            </a:r>
            <a:endParaRPr lang="hu-HU" sz="48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07704" y="2132856"/>
            <a:ext cx="6192688" cy="3744416"/>
          </a:xfrm>
        </p:spPr>
        <p:txBody>
          <a:bodyPr>
            <a:noAutofit/>
          </a:bodyPr>
          <a:lstStyle/>
          <a:p>
            <a:r>
              <a:rPr lang="hu-HU" sz="4000" dirty="0"/>
              <a:t>Aukciós </a:t>
            </a:r>
            <a:r>
              <a:rPr lang="hu-HU" sz="4000" dirty="0" smtClean="0"/>
              <a:t>átverés</a:t>
            </a:r>
          </a:p>
          <a:p>
            <a:r>
              <a:rPr lang="hu-HU" sz="4000" dirty="0" err="1"/>
              <a:t>Netrandis</a:t>
            </a:r>
            <a:r>
              <a:rPr lang="hu-HU" sz="4000" dirty="0"/>
              <a:t> </a:t>
            </a:r>
            <a:r>
              <a:rPr lang="hu-HU" sz="4000" dirty="0" smtClean="0"/>
              <a:t>cselek</a:t>
            </a:r>
          </a:p>
          <a:p>
            <a:r>
              <a:rPr lang="hu-HU" sz="4000" dirty="0" smtClean="0"/>
              <a:t>Álláscsalások</a:t>
            </a:r>
          </a:p>
          <a:p>
            <a:r>
              <a:rPr lang="hu-HU" sz="4000" dirty="0"/>
              <a:t>Hivatalosnak tűnő </a:t>
            </a:r>
            <a:r>
              <a:rPr lang="hu-HU" sz="4000" dirty="0" err="1"/>
              <a:t>álmailek</a:t>
            </a:r>
            <a:endParaRPr lang="hu-HU" sz="4000" dirty="0"/>
          </a:p>
        </p:txBody>
      </p:sp>
    </p:spTree>
    <p:extLst>
      <p:ext uri="{BB962C8B-B14F-4D97-AF65-F5344CB8AC3E}">
        <p14:creationId xmlns:p14="http://schemas.microsoft.com/office/powerpoint/2010/main" val="35878950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932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5326" y="0"/>
            <a:ext cx="9128674" cy="1612776"/>
          </a:xfrm>
          <a:solidFill>
            <a:schemeClr val="tx2">
              <a:lumMod val="40000"/>
              <a:lumOff val="60000"/>
              <a:alpha val="36000"/>
            </a:schemeClr>
          </a:solidFill>
        </p:spPr>
        <p:txBody>
          <a:bodyPr numCol="1">
            <a:normAutofit/>
          </a:bodyPr>
          <a:lstStyle/>
          <a:p>
            <a:pPr marL="0" indent="0" algn="just">
              <a:buNone/>
            </a:pPr>
            <a:r>
              <a:rPr lang="hu-HU" b="1" dirty="0">
                <a:solidFill>
                  <a:schemeClr val="bg1"/>
                </a:solidFill>
              </a:rPr>
              <a:t>Manapság már szinte nem is lehet létezni internet nélkül. </a:t>
            </a:r>
            <a:r>
              <a:rPr lang="hu-HU" b="1" dirty="0" smtClean="0">
                <a:solidFill>
                  <a:schemeClr val="bg1"/>
                </a:solidFill>
              </a:rPr>
              <a:t>Ez </a:t>
            </a:r>
            <a:r>
              <a:rPr lang="hu-HU" b="1" dirty="0">
                <a:solidFill>
                  <a:schemeClr val="bg1"/>
                </a:solidFill>
              </a:rPr>
              <a:t>nem is lenne baj, ha </a:t>
            </a:r>
            <a:r>
              <a:rPr lang="hu-HU" b="1" dirty="0" smtClean="0">
                <a:solidFill>
                  <a:schemeClr val="bg1"/>
                </a:solidFill>
              </a:rPr>
              <a:t>az internet </a:t>
            </a:r>
            <a:r>
              <a:rPr lang="hu-HU" b="1" dirty="0">
                <a:solidFill>
                  <a:schemeClr val="bg1"/>
                </a:solidFill>
              </a:rPr>
              <a:t>biztonságos lenne, de sajnos nem az.</a:t>
            </a:r>
          </a:p>
        </p:txBody>
      </p:sp>
    </p:spTree>
    <p:extLst>
      <p:ext uri="{BB962C8B-B14F-4D97-AF65-F5344CB8AC3E}">
        <p14:creationId xmlns:p14="http://schemas.microsoft.com/office/powerpoint/2010/main" val="569066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 smtClean="0"/>
              <a:t>Kerüljük </a:t>
            </a:r>
            <a:r>
              <a:rPr lang="hu-HU" dirty="0"/>
              <a:t>el a </a:t>
            </a:r>
            <a:r>
              <a:rPr lang="hu-HU" dirty="0" smtClean="0"/>
              <a:t>csalást!</a:t>
            </a:r>
            <a:endParaRPr lang="hu-HU" dirty="0"/>
          </a:p>
        </p:txBody>
      </p:sp>
      <p:grpSp>
        <p:nvGrpSpPr>
          <p:cNvPr id="11" name="Csoportba foglalás 10"/>
          <p:cNvGrpSpPr/>
          <p:nvPr/>
        </p:nvGrpSpPr>
        <p:grpSpPr>
          <a:xfrm>
            <a:off x="3094795" y="3412655"/>
            <a:ext cx="5686552" cy="1080120"/>
            <a:chOff x="1187623" y="3789040"/>
            <a:chExt cx="5686552" cy="1080120"/>
          </a:xfrm>
        </p:grpSpPr>
        <p:sp>
          <p:nvSpPr>
            <p:cNvPr id="7" name="Lekerekített téglalap 6"/>
            <p:cNvSpPr/>
            <p:nvPr/>
          </p:nvSpPr>
          <p:spPr>
            <a:xfrm>
              <a:off x="1187623" y="3789040"/>
              <a:ext cx="5686551" cy="1080120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8" name="Szövegdoboz 7"/>
            <p:cNvSpPr txBox="1"/>
            <p:nvPr/>
          </p:nvSpPr>
          <p:spPr>
            <a:xfrm>
              <a:off x="1329559" y="3965949"/>
              <a:ext cx="55446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2400" dirty="0"/>
                <a:t>Óvakodj az </a:t>
              </a:r>
              <a:r>
                <a:rPr lang="hu-HU" sz="2400" dirty="0" smtClean="0"/>
                <a:t>„ajándékot hozó” weboldalaktól!</a:t>
              </a:r>
              <a:endParaRPr lang="hu-HU" sz="2400" dirty="0"/>
            </a:p>
          </p:txBody>
        </p:sp>
      </p:grpSp>
      <p:grpSp>
        <p:nvGrpSpPr>
          <p:cNvPr id="17" name="Csoportba foglalás 16"/>
          <p:cNvGrpSpPr/>
          <p:nvPr/>
        </p:nvGrpSpPr>
        <p:grpSpPr>
          <a:xfrm>
            <a:off x="239300" y="5336247"/>
            <a:ext cx="5698770" cy="1080120"/>
            <a:chOff x="323528" y="5229200"/>
            <a:chExt cx="5698770" cy="1080120"/>
          </a:xfrm>
        </p:grpSpPr>
        <p:sp>
          <p:nvSpPr>
            <p:cNvPr id="14" name="Lekerekített téglalap 13"/>
            <p:cNvSpPr/>
            <p:nvPr/>
          </p:nvSpPr>
          <p:spPr>
            <a:xfrm>
              <a:off x="323528" y="5229200"/>
              <a:ext cx="5698770" cy="1080120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6" name="Szövegdoboz 15"/>
            <p:cNvSpPr txBox="1"/>
            <p:nvPr/>
          </p:nvSpPr>
          <p:spPr>
            <a:xfrm>
              <a:off x="472613" y="5538427"/>
              <a:ext cx="5400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2400" dirty="0"/>
                <a:t>Ha </a:t>
              </a:r>
              <a:r>
                <a:rPr lang="hu-HU" sz="2400" dirty="0" smtClean="0"/>
                <a:t>kételkedsz, törekedj </a:t>
              </a:r>
              <a:r>
                <a:rPr lang="hu-HU" sz="2400" dirty="0"/>
                <a:t>a </a:t>
              </a:r>
              <a:r>
                <a:rPr lang="hu-HU" sz="2400" dirty="0" smtClean="0"/>
                <a:t>biztonságra!</a:t>
              </a:r>
              <a:endParaRPr lang="hu-HU" sz="2400" dirty="0"/>
            </a:p>
          </p:txBody>
        </p:sp>
      </p:grpSp>
      <p:grpSp>
        <p:nvGrpSpPr>
          <p:cNvPr id="21" name="Csoportba foglalás 20"/>
          <p:cNvGrpSpPr/>
          <p:nvPr/>
        </p:nvGrpSpPr>
        <p:grpSpPr>
          <a:xfrm>
            <a:off x="251520" y="1579443"/>
            <a:ext cx="5686552" cy="1080120"/>
            <a:chOff x="251520" y="1556792"/>
            <a:chExt cx="5686552" cy="1080120"/>
          </a:xfrm>
        </p:grpSpPr>
        <p:sp>
          <p:nvSpPr>
            <p:cNvPr id="18" name="Lekerekített téglalap 17"/>
            <p:cNvSpPr/>
            <p:nvPr/>
          </p:nvSpPr>
          <p:spPr>
            <a:xfrm>
              <a:off x="251520" y="1556792"/>
              <a:ext cx="5686552" cy="1080120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20" name="Szövegdoboz 19"/>
            <p:cNvSpPr txBox="1"/>
            <p:nvPr/>
          </p:nvSpPr>
          <p:spPr>
            <a:xfrm>
              <a:off x="791068" y="1866019"/>
              <a:ext cx="46074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2400" dirty="0" smtClean="0"/>
                <a:t>Nézz utána!</a:t>
              </a:r>
              <a:endParaRPr lang="hu-HU" sz="2400" dirty="0"/>
            </a:p>
          </p:txBody>
        </p:sp>
      </p:grpSp>
      <p:sp>
        <p:nvSpPr>
          <p:cNvPr id="4" name="Szövegdoboz 3"/>
          <p:cNvSpPr txBox="1"/>
          <p:nvPr/>
        </p:nvSpPr>
        <p:spPr>
          <a:xfrm>
            <a:off x="-19938" y="6627168"/>
            <a:ext cx="13321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900" dirty="0" smtClean="0"/>
              <a:t>Kattints a mondatokra!</a:t>
            </a:r>
            <a:endParaRPr lang="hu-HU" sz="900" dirty="0"/>
          </a:p>
        </p:txBody>
      </p:sp>
      <p:grpSp>
        <p:nvGrpSpPr>
          <p:cNvPr id="6" name="Csoportba foglalás 5"/>
          <p:cNvGrpSpPr/>
          <p:nvPr/>
        </p:nvGrpSpPr>
        <p:grpSpPr>
          <a:xfrm>
            <a:off x="6228184" y="1412776"/>
            <a:ext cx="2553163" cy="1728191"/>
            <a:chOff x="6228184" y="1412776"/>
            <a:chExt cx="2553163" cy="1728191"/>
          </a:xfrm>
        </p:grpSpPr>
        <p:sp>
          <p:nvSpPr>
            <p:cNvPr id="22" name="Lekerekített téglalap feliratnak 21"/>
            <p:cNvSpPr/>
            <p:nvPr/>
          </p:nvSpPr>
          <p:spPr>
            <a:xfrm>
              <a:off x="6228184" y="1412776"/>
              <a:ext cx="2553163" cy="1728191"/>
            </a:xfrm>
            <a:prstGeom prst="wedgeRoundRectCallout">
              <a:avLst>
                <a:gd name="adj1" fmla="val -68575"/>
                <a:gd name="adj2" fmla="val 3114"/>
                <a:gd name="adj3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5" name="Szövegdoboz 4"/>
            <p:cNvSpPr txBox="1"/>
            <p:nvPr/>
          </p:nvSpPr>
          <p:spPr>
            <a:xfrm>
              <a:off x="6282129" y="1534726"/>
              <a:ext cx="2445271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hu-HU" sz="1100" b="1" dirty="0"/>
                <a:t>Ha online </a:t>
              </a:r>
              <a:r>
                <a:rPr lang="hu-HU" sz="1100" b="1" dirty="0" smtClean="0"/>
                <a:t>vásárolsz, nézz </a:t>
              </a:r>
              <a:r>
                <a:rPr lang="hu-HU" sz="1100" b="1" dirty="0"/>
                <a:t>utána az eladónak, és </a:t>
              </a:r>
              <a:r>
                <a:rPr lang="hu-HU" sz="1100" b="1" dirty="0" smtClean="0"/>
                <a:t>óvakodj </a:t>
              </a:r>
              <a:r>
                <a:rPr lang="hu-HU" sz="1100" b="1" dirty="0"/>
                <a:t>a gyanúsan alacsony áraktól épp úgy, ahogyan azt a helyi boltban való vásárláskor </a:t>
              </a:r>
              <a:r>
                <a:rPr lang="hu-HU" sz="1100" b="1" dirty="0" smtClean="0"/>
                <a:t>tennéd, tehát alaposan vizsgáld </a:t>
              </a:r>
              <a:r>
                <a:rPr lang="hu-HU" sz="1100" b="1" dirty="0"/>
                <a:t>meg az online ajánlatokat, amelyek túl jók ahhoz, hogy igazak </a:t>
              </a:r>
              <a:r>
                <a:rPr lang="hu-HU" sz="1100" b="1" dirty="0" smtClean="0"/>
                <a:t>legyenek!</a:t>
              </a:r>
              <a:endParaRPr lang="hu-HU" sz="1100" b="1" dirty="0"/>
            </a:p>
          </p:txBody>
        </p:sp>
      </p:grpSp>
      <p:grpSp>
        <p:nvGrpSpPr>
          <p:cNvPr id="10" name="Csoportba foglalás 9"/>
          <p:cNvGrpSpPr/>
          <p:nvPr/>
        </p:nvGrpSpPr>
        <p:grpSpPr>
          <a:xfrm>
            <a:off x="235287" y="3140967"/>
            <a:ext cx="2803996" cy="1766244"/>
            <a:chOff x="235530" y="3012807"/>
            <a:chExt cx="2676516" cy="2164905"/>
          </a:xfrm>
        </p:grpSpPr>
        <p:sp>
          <p:nvSpPr>
            <p:cNvPr id="23" name="Lekerekített téglalap feliratnak 22"/>
            <p:cNvSpPr/>
            <p:nvPr/>
          </p:nvSpPr>
          <p:spPr>
            <a:xfrm>
              <a:off x="235530" y="3012807"/>
              <a:ext cx="2676516" cy="2164905"/>
            </a:xfrm>
            <a:prstGeom prst="wedgeRoundRectCallout">
              <a:avLst>
                <a:gd name="adj1" fmla="val 65851"/>
                <a:gd name="adj2" fmla="val 1333"/>
                <a:gd name="adj3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9" name="Szövegdoboz 8"/>
            <p:cNvSpPr txBox="1"/>
            <p:nvPr/>
          </p:nvSpPr>
          <p:spPr>
            <a:xfrm>
              <a:off x="278163" y="3192406"/>
              <a:ext cx="2591247" cy="189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hu-HU" sz="1050" b="1" dirty="0"/>
                <a:t>Az olyan üzeneteknek valószínűleg hátsó szándékaik vannak, amelyek gratulálnak, mivel </a:t>
              </a:r>
              <a:r>
                <a:rPr lang="hu-HU" sz="1050" b="1" dirty="0" smtClean="0"/>
                <a:t>te voltál </a:t>
              </a:r>
              <a:r>
                <a:rPr lang="hu-HU" sz="1050" b="1" dirty="0"/>
                <a:t>egy webhely </a:t>
              </a:r>
              <a:r>
                <a:rPr lang="hu-HU" sz="1050" b="1" dirty="0" err="1"/>
                <a:t>egymilliomodik</a:t>
              </a:r>
              <a:r>
                <a:rPr lang="hu-HU" sz="1050" b="1" dirty="0"/>
                <a:t> látogatója, táblagépet vagy más ajándékot ígér egy kérdőív </a:t>
              </a:r>
              <a:r>
                <a:rPr lang="hu-HU" sz="1050" b="1" dirty="0" smtClean="0"/>
                <a:t>kitöltéséért. Nyertél, </a:t>
              </a:r>
              <a:r>
                <a:rPr lang="hu-HU" sz="1050" b="1" dirty="0"/>
                <a:t>és </a:t>
              </a:r>
              <a:r>
                <a:rPr lang="hu-HU" sz="1050" b="1" dirty="0" smtClean="0"/>
                <a:t>megkér, </a:t>
              </a:r>
              <a:r>
                <a:rPr lang="hu-HU" sz="1050" b="1" dirty="0"/>
                <a:t>hogy </a:t>
              </a:r>
              <a:r>
                <a:rPr lang="hu-HU" sz="1050" b="1" dirty="0" smtClean="0"/>
                <a:t>tölts </a:t>
              </a:r>
              <a:r>
                <a:rPr lang="hu-HU" sz="1050" b="1" dirty="0"/>
                <a:t>ki egy </a:t>
              </a:r>
              <a:r>
                <a:rPr lang="hu-HU" sz="1050" b="1" dirty="0" smtClean="0"/>
                <a:t>űrlapot a </a:t>
              </a:r>
              <a:r>
                <a:rPr lang="hu-HU" sz="1050" b="1" dirty="0"/>
                <a:t>személyes </a:t>
              </a:r>
              <a:r>
                <a:rPr lang="hu-HU" sz="1050" b="1" dirty="0" smtClean="0"/>
                <a:t>adataiddal. </a:t>
              </a:r>
              <a:r>
                <a:rPr lang="hu-HU" sz="1050" b="1" i="1" u="sng" dirty="0" smtClean="0"/>
                <a:t>NE ESS KÍSÉRTÉSBE</a:t>
              </a:r>
              <a:r>
                <a:rPr lang="hu-HU" sz="1050" b="1" dirty="0" smtClean="0"/>
                <a:t>, </a:t>
              </a:r>
              <a:r>
                <a:rPr lang="hu-HU" sz="1050" b="1" dirty="0"/>
                <a:t>el se </a:t>
              </a:r>
              <a:r>
                <a:rPr lang="hu-HU" sz="1050" b="1" dirty="0" smtClean="0"/>
                <a:t>kezd </a:t>
              </a:r>
              <a:r>
                <a:rPr lang="hu-HU" sz="1050" b="1" dirty="0"/>
                <a:t>kitölteni </a:t>
              </a:r>
              <a:r>
                <a:rPr lang="hu-HU" sz="1050" b="1" dirty="0" smtClean="0"/>
                <a:t>azt.</a:t>
              </a:r>
              <a:endParaRPr lang="hu-HU" sz="1050" b="1" dirty="0"/>
            </a:p>
          </p:txBody>
        </p:sp>
      </p:grpSp>
      <p:grpSp>
        <p:nvGrpSpPr>
          <p:cNvPr id="13" name="Csoportba foglalás 12"/>
          <p:cNvGrpSpPr/>
          <p:nvPr/>
        </p:nvGrpSpPr>
        <p:grpSpPr>
          <a:xfrm>
            <a:off x="6228184" y="5013176"/>
            <a:ext cx="2553162" cy="1656184"/>
            <a:chOff x="6228184" y="5013176"/>
            <a:chExt cx="2553162" cy="1656184"/>
          </a:xfrm>
        </p:grpSpPr>
        <p:sp>
          <p:nvSpPr>
            <p:cNvPr id="24" name="Lekerekített téglalap feliratnak 23"/>
            <p:cNvSpPr/>
            <p:nvPr/>
          </p:nvSpPr>
          <p:spPr>
            <a:xfrm>
              <a:off x="6228184" y="5013176"/>
              <a:ext cx="2553162" cy="1656184"/>
            </a:xfrm>
            <a:prstGeom prst="wedgeRoundRectCallout">
              <a:avLst>
                <a:gd name="adj1" fmla="val -68459"/>
                <a:gd name="adj2" fmla="val 13057"/>
                <a:gd name="adj3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2" name="Szövegdoboz 11"/>
            <p:cNvSpPr txBox="1"/>
            <p:nvPr/>
          </p:nvSpPr>
          <p:spPr>
            <a:xfrm>
              <a:off x="6358433" y="5067978"/>
              <a:ext cx="2355200" cy="1546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hu-HU" sz="1050" b="1" dirty="0"/>
                <a:t>Egyszerűen rossz </a:t>
              </a:r>
              <a:r>
                <a:rPr lang="hu-HU" sz="1050" b="1" dirty="0" smtClean="0"/>
                <a:t>érzésed </a:t>
              </a:r>
              <a:r>
                <a:rPr lang="hu-HU" sz="1050" b="1" dirty="0"/>
                <a:t>van egy </a:t>
              </a:r>
              <a:r>
                <a:rPr lang="hu-HU" sz="1050" b="1" dirty="0" smtClean="0"/>
                <a:t>hirdetéssel vagy </a:t>
              </a:r>
              <a:r>
                <a:rPr lang="hu-HU" sz="1050" b="1" dirty="0"/>
                <a:t>ajánlattal </a:t>
              </a:r>
              <a:r>
                <a:rPr lang="hu-HU" sz="1050" b="1" dirty="0" smtClean="0"/>
                <a:t>kapcsolatban?</a:t>
              </a:r>
              <a:r>
                <a:rPr lang="hu-HU" sz="1050" b="1" dirty="0"/>
                <a:t> </a:t>
              </a:r>
              <a:r>
                <a:rPr lang="hu-HU" sz="1050" b="1" dirty="0" smtClean="0"/>
                <a:t>  </a:t>
              </a:r>
            </a:p>
            <a:p>
              <a:pPr algn="just"/>
              <a:r>
                <a:rPr lang="hu-HU" sz="1050" b="1" dirty="0" smtClean="0"/>
                <a:t>Bízz a megérzéseidben</a:t>
              </a:r>
              <a:r>
                <a:rPr lang="hu-HU" sz="1050" b="1" dirty="0"/>
                <a:t>! Csak </a:t>
              </a:r>
              <a:r>
                <a:rPr lang="hu-HU" sz="1050" b="1" dirty="0" smtClean="0"/>
                <a:t>biztonságos, ellenőrzött </a:t>
              </a:r>
              <a:r>
                <a:rPr lang="hu-HU" sz="1050" b="1" dirty="0"/>
                <a:t>és megbízható </a:t>
              </a:r>
              <a:r>
                <a:rPr lang="hu-HU" sz="1050" b="1" dirty="0" err="1"/>
                <a:t>webhelyen</a:t>
              </a:r>
              <a:r>
                <a:rPr lang="hu-HU" sz="1050" b="1" dirty="0"/>
                <a:t> lévő hirdetésekre </a:t>
              </a:r>
              <a:r>
                <a:rPr lang="hu-HU" sz="1050" b="1" dirty="0" smtClean="0"/>
                <a:t>kattints, </a:t>
              </a:r>
              <a:r>
                <a:rPr lang="hu-HU" sz="1050" b="1" dirty="0"/>
                <a:t>illetve csak ilyen helyeken </a:t>
              </a:r>
              <a:r>
                <a:rPr lang="hu-HU" sz="1050" b="1" dirty="0" smtClean="0"/>
                <a:t>vásárolj </a:t>
              </a:r>
              <a:r>
                <a:rPr lang="hu-HU" sz="1050" b="1" dirty="0"/>
                <a:t>termékeket.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65731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3"/>
          <p:cNvSpPr>
            <a:spLocks noGrp="1"/>
          </p:cNvSpPr>
          <p:nvPr>
            <p:ph idx="1"/>
          </p:nvPr>
        </p:nvSpPr>
        <p:spPr>
          <a:xfrm>
            <a:off x="0" y="2348880"/>
            <a:ext cx="9144000" cy="1828799"/>
          </a:xfrm>
        </p:spPr>
        <p:txBody>
          <a:bodyPr/>
          <a:lstStyle/>
          <a:p>
            <a:pPr marL="68580" indent="0" algn="ctr">
              <a:buNone/>
            </a:pPr>
            <a:r>
              <a:rPr lang="hu-HU" sz="4800" dirty="0" smtClean="0"/>
              <a:t>S</a:t>
            </a:r>
            <a:r>
              <a:rPr lang="pt-BR" sz="4800" dirty="0" smtClean="0"/>
              <a:t>zerzői </a:t>
            </a:r>
            <a:r>
              <a:rPr lang="pt-BR" sz="4800" dirty="0"/>
              <a:t>jogok </a:t>
            </a:r>
            <a:r>
              <a:rPr lang="pt-BR" sz="4800" dirty="0" smtClean="0"/>
              <a:t>és</a:t>
            </a:r>
            <a:r>
              <a:rPr lang="hu-HU" sz="4800" dirty="0" smtClean="0"/>
              <a:t> </a:t>
            </a:r>
            <a:r>
              <a:rPr lang="pt-BR" sz="4800" dirty="0" smtClean="0"/>
              <a:t>internetes </a:t>
            </a:r>
            <a:r>
              <a:rPr lang="pt-BR" sz="4800" dirty="0"/>
              <a:t>tartalmak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182954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198" y="5989406"/>
            <a:ext cx="9144000" cy="850222"/>
          </a:xfrm>
          <a:solidFill>
            <a:schemeClr val="tx1">
              <a:alpha val="62000"/>
            </a:schemeClr>
          </a:solidFill>
        </p:spPr>
        <p:txBody>
          <a:bodyPr/>
          <a:lstStyle/>
          <a:p>
            <a:pPr marL="68580" indent="0">
              <a:buNone/>
            </a:pPr>
            <a:r>
              <a:rPr lang="hu-HU" dirty="0" smtClean="0">
                <a:solidFill>
                  <a:schemeClr val="bg1"/>
                </a:solidFill>
              </a:rPr>
              <a:t>”... </a:t>
            </a:r>
            <a:r>
              <a:rPr lang="hu-HU" dirty="0">
                <a:solidFill>
                  <a:schemeClr val="bg1"/>
                </a:solidFill>
              </a:rPr>
              <a:t>ma a </a:t>
            </a:r>
            <a:r>
              <a:rPr lang="hu-HU" dirty="0" err="1">
                <a:solidFill>
                  <a:schemeClr val="bg1"/>
                </a:solidFill>
              </a:rPr>
              <a:t>szerzõi</a:t>
            </a:r>
            <a:r>
              <a:rPr lang="hu-HU" dirty="0">
                <a:solidFill>
                  <a:schemeClr val="bg1"/>
                </a:solidFill>
              </a:rPr>
              <a:t> jog megsértése a leggyakrabban elkövetett </a:t>
            </a:r>
            <a:r>
              <a:rPr lang="hu-HU" dirty="0" err="1">
                <a:solidFill>
                  <a:schemeClr val="bg1"/>
                </a:solidFill>
              </a:rPr>
              <a:t>bûncselekmény</a:t>
            </a:r>
            <a:r>
              <a:rPr lang="hu-HU" dirty="0">
                <a:solidFill>
                  <a:schemeClr val="bg1"/>
                </a:solidFill>
              </a:rPr>
              <a:t> az Interneten</a:t>
            </a:r>
            <a:r>
              <a:rPr lang="hu-HU" dirty="0" smtClean="0">
                <a:solidFill>
                  <a:schemeClr val="bg1"/>
                </a:solidFill>
              </a:rPr>
              <a:t>.”</a:t>
            </a:r>
            <a:endParaRPr lang="hu-H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8554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51520" y="-13648"/>
            <a:ext cx="7859216" cy="1440160"/>
          </a:xfrm>
        </p:spPr>
        <p:txBody>
          <a:bodyPr>
            <a:normAutofit/>
          </a:bodyPr>
          <a:lstStyle/>
          <a:p>
            <a:pPr algn="just"/>
            <a:r>
              <a:rPr lang="hu-HU" sz="2000" dirty="0"/>
              <a:t>A szoftver egy ember vagy egy csoport által létrehozott szellemi termék, amelyeket törvény véd.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0" y="3212976"/>
            <a:ext cx="9158559" cy="3356992"/>
          </a:xfrm>
        </p:spPr>
        <p:txBody>
          <a:bodyPr>
            <a:noAutofit/>
          </a:bodyPr>
          <a:lstStyle/>
          <a:p>
            <a:pPr marL="68580" indent="0" algn="just">
              <a:buNone/>
            </a:pPr>
            <a:r>
              <a:rPr lang="hu-HU" sz="2400" u="sng" dirty="0" smtClean="0">
                <a:latin typeface="Arial Narrow" pitchFamily="34" charset="0"/>
              </a:rPr>
              <a:t>Szoftverek </a:t>
            </a:r>
            <a:r>
              <a:rPr lang="hu-HU" sz="2400" u="sng" dirty="0">
                <a:latin typeface="Arial Narrow" pitchFamily="34" charset="0"/>
              </a:rPr>
              <a:t>jogosult felhasználói többféleképpen is </a:t>
            </a:r>
            <a:r>
              <a:rPr lang="hu-HU" sz="2400" u="sng" dirty="0" smtClean="0">
                <a:latin typeface="Arial Narrow" pitchFamily="34" charset="0"/>
              </a:rPr>
              <a:t>lehetünk:</a:t>
            </a:r>
          </a:p>
          <a:p>
            <a:pPr marL="68580" indent="0" algn="just">
              <a:buNone/>
            </a:pPr>
            <a:r>
              <a:rPr lang="hu-HU" sz="2400" b="0" dirty="0" smtClean="0">
                <a:latin typeface="Arial Narrow" pitchFamily="34" charset="0"/>
              </a:rPr>
              <a:t>- Megvásárolhatjuk </a:t>
            </a:r>
            <a:r>
              <a:rPr lang="hu-HU" sz="2400" b="0" dirty="0">
                <a:latin typeface="Arial Narrow" pitchFamily="34" charset="0"/>
              </a:rPr>
              <a:t>a szoftver teljes vagy frissített változatát. A frissített változat általában olcsóbb, de csak akkor használhatjuk jogosultan, ha már korábban megvásároltuk a program előző változatát. </a:t>
            </a:r>
            <a:endParaRPr lang="hu-HU" sz="2400" b="0" dirty="0" smtClean="0">
              <a:latin typeface="Arial Narrow" pitchFamily="34" charset="0"/>
            </a:endParaRPr>
          </a:p>
          <a:p>
            <a:pPr marL="68580" indent="0" algn="just">
              <a:buNone/>
            </a:pPr>
            <a:r>
              <a:rPr lang="hu-HU" sz="2400" b="0" dirty="0" smtClean="0">
                <a:latin typeface="Arial Narrow" pitchFamily="34" charset="0"/>
              </a:rPr>
              <a:t>- Új </a:t>
            </a:r>
            <a:r>
              <a:rPr lang="hu-HU" sz="2400" b="0" dirty="0">
                <a:latin typeface="Arial Narrow" pitchFamily="34" charset="0"/>
              </a:rPr>
              <a:t>hardvereszköz beszerelésével jogosulttá válhatunk OEM szoftverek vásárlására is. </a:t>
            </a:r>
            <a:endParaRPr lang="hu-HU" sz="2400" b="0" dirty="0" smtClean="0">
              <a:latin typeface="Arial Narrow" pitchFamily="34" charset="0"/>
            </a:endParaRPr>
          </a:p>
          <a:p>
            <a:pPr marL="68580" indent="0" algn="just">
              <a:buNone/>
            </a:pPr>
            <a:r>
              <a:rPr lang="hu-HU" sz="2400" b="0" dirty="0" smtClean="0">
                <a:latin typeface="Arial Narrow" pitchFamily="34" charset="0"/>
              </a:rPr>
              <a:t>- Vannak </a:t>
            </a:r>
            <a:r>
              <a:rPr lang="hu-HU" sz="2400" b="0" dirty="0">
                <a:latin typeface="Arial Narrow" pitchFamily="34" charset="0"/>
              </a:rPr>
              <a:t>programok, amelyekhez az interneten vagy számítástechnikai folyóiratok CD mellékletein is hozzáférhetünk, és azokat telepíthetjük a gépünkre.</a:t>
            </a:r>
          </a:p>
        </p:txBody>
      </p:sp>
    </p:spTree>
    <p:extLst>
      <p:ext uri="{BB962C8B-B14F-4D97-AF65-F5344CB8AC3E}">
        <p14:creationId xmlns:p14="http://schemas.microsoft.com/office/powerpoint/2010/main" val="23143432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920880" cy="1143000"/>
          </a:xfrm>
        </p:spPr>
        <p:txBody>
          <a:bodyPr/>
          <a:lstStyle/>
          <a:p>
            <a:r>
              <a:rPr lang="hu-HU" dirty="0"/>
              <a:t>Egy program lehet:</a:t>
            </a:r>
          </a:p>
        </p:txBody>
      </p:sp>
      <p:grpSp>
        <p:nvGrpSpPr>
          <p:cNvPr id="16" name="Csoportba foglalás 15"/>
          <p:cNvGrpSpPr/>
          <p:nvPr/>
        </p:nvGrpSpPr>
        <p:grpSpPr>
          <a:xfrm>
            <a:off x="476144" y="1938471"/>
            <a:ext cx="2448272" cy="684076"/>
            <a:chOff x="3995936" y="2348880"/>
            <a:chExt cx="2592288" cy="648072"/>
          </a:xfrm>
        </p:grpSpPr>
        <p:sp>
          <p:nvSpPr>
            <p:cNvPr id="14" name="Lekerekített téglalap 13"/>
            <p:cNvSpPr/>
            <p:nvPr/>
          </p:nvSpPr>
          <p:spPr>
            <a:xfrm>
              <a:off x="3995936" y="2348880"/>
              <a:ext cx="2592288" cy="64807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dirty="0"/>
            </a:p>
          </p:txBody>
        </p:sp>
        <p:sp>
          <p:nvSpPr>
            <p:cNvPr id="15" name="Szövegdoboz 14"/>
            <p:cNvSpPr txBox="1"/>
            <p:nvPr/>
          </p:nvSpPr>
          <p:spPr>
            <a:xfrm>
              <a:off x="4283968" y="2488250"/>
              <a:ext cx="20882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hu-HU" dirty="0" smtClean="0"/>
                <a:t>Freeware</a:t>
              </a:r>
              <a:endParaRPr lang="hu-HU" dirty="0"/>
            </a:p>
          </p:txBody>
        </p:sp>
      </p:grpSp>
      <p:grpSp>
        <p:nvGrpSpPr>
          <p:cNvPr id="19" name="Csoportba foglalás 18"/>
          <p:cNvGrpSpPr/>
          <p:nvPr/>
        </p:nvGrpSpPr>
        <p:grpSpPr>
          <a:xfrm>
            <a:off x="5706318" y="5765601"/>
            <a:ext cx="2448272" cy="648072"/>
            <a:chOff x="4738238" y="4576482"/>
            <a:chExt cx="2578506" cy="648072"/>
          </a:xfrm>
        </p:grpSpPr>
        <p:sp>
          <p:nvSpPr>
            <p:cNvPr id="17" name="Lekerekített téglalap 16"/>
            <p:cNvSpPr/>
            <p:nvPr/>
          </p:nvSpPr>
          <p:spPr>
            <a:xfrm>
              <a:off x="4738238" y="4576482"/>
              <a:ext cx="2578506" cy="64807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8" name="Szövegdoboz 17"/>
            <p:cNvSpPr txBox="1"/>
            <p:nvPr/>
          </p:nvSpPr>
          <p:spPr>
            <a:xfrm>
              <a:off x="5321694" y="4697850"/>
              <a:ext cx="1440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hu-HU" dirty="0" err="1" smtClean="0"/>
                <a:t>Adware</a:t>
              </a:r>
              <a:endParaRPr lang="hu-HU" dirty="0"/>
            </a:p>
          </p:txBody>
        </p:sp>
      </p:grpSp>
      <p:grpSp>
        <p:nvGrpSpPr>
          <p:cNvPr id="22" name="Csoportba foglalás 21"/>
          <p:cNvGrpSpPr/>
          <p:nvPr/>
        </p:nvGrpSpPr>
        <p:grpSpPr>
          <a:xfrm>
            <a:off x="5687025" y="1938471"/>
            <a:ext cx="2433562" cy="684076"/>
            <a:chOff x="4810009" y="3165432"/>
            <a:chExt cx="2433562" cy="684076"/>
          </a:xfrm>
        </p:grpSpPr>
        <p:sp>
          <p:nvSpPr>
            <p:cNvPr id="20" name="Lekerekített téglalap 19"/>
            <p:cNvSpPr/>
            <p:nvPr/>
          </p:nvSpPr>
          <p:spPr>
            <a:xfrm>
              <a:off x="4810009" y="3165432"/>
              <a:ext cx="2433562" cy="68407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21" name="Szövegdoboz 20"/>
            <p:cNvSpPr txBox="1"/>
            <p:nvPr/>
          </p:nvSpPr>
          <p:spPr>
            <a:xfrm>
              <a:off x="5464461" y="3322804"/>
              <a:ext cx="11779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hu-HU" dirty="0" err="1" smtClean="0"/>
                <a:t>Demo</a:t>
              </a:r>
              <a:endParaRPr lang="hu-HU" dirty="0"/>
            </a:p>
          </p:txBody>
        </p:sp>
      </p:grpSp>
      <p:grpSp>
        <p:nvGrpSpPr>
          <p:cNvPr id="25" name="Csoportba foglalás 24"/>
          <p:cNvGrpSpPr/>
          <p:nvPr/>
        </p:nvGrpSpPr>
        <p:grpSpPr>
          <a:xfrm>
            <a:off x="510114" y="5747599"/>
            <a:ext cx="2455627" cy="684076"/>
            <a:chOff x="4795299" y="3861048"/>
            <a:chExt cx="2455627" cy="684076"/>
          </a:xfrm>
        </p:grpSpPr>
        <p:sp>
          <p:nvSpPr>
            <p:cNvPr id="23" name="Lekerekített téglalap 22"/>
            <p:cNvSpPr/>
            <p:nvPr/>
          </p:nvSpPr>
          <p:spPr>
            <a:xfrm>
              <a:off x="4795299" y="3861048"/>
              <a:ext cx="2455627" cy="68407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24" name="Szövegdoboz 23"/>
            <p:cNvSpPr txBox="1"/>
            <p:nvPr/>
          </p:nvSpPr>
          <p:spPr>
            <a:xfrm>
              <a:off x="5417641" y="4018420"/>
              <a:ext cx="13041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hu-HU" dirty="0" smtClean="0"/>
                <a:t>Shareware</a:t>
              </a:r>
              <a:endParaRPr lang="hu-HU" dirty="0"/>
            </a:p>
          </p:txBody>
        </p:sp>
      </p:grpSp>
      <p:sp>
        <p:nvSpPr>
          <p:cNvPr id="35" name="Lekerekített téglalap feliratnak 34"/>
          <p:cNvSpPr/>
          <p:nvPr/>
        </p:nvSpPr>
        <p:spPr>
          <a:xfrm>
            <a:off x="658646" y="2708560"/>
            <a:ext cx="2113960" cy="1152128"/>
          </a:xfrm>
          <a:prstGeom prst="wedgeRoundRectCallout">
            <a:avLst>
              <a:gd name="adj1" fmla="val -10503"/>
              <a:gd name="adj2" fmla="val -76095"/>
              <a:gd name="adj3" fmla="val 16667"/>
            </a:avLst>
          </a:prstGeom>
          <a:solidFill>
            <a:schemeClr val="tx2">
              <a:lumMod val="60000"/>
              <a:lumOff val="40000"/>
              <a:alpha val="5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u-HU" sz="1600" b="1" dirty="0" smtClean="0"/>
              <a:t>Ebben </a:t>
            </a:r>
            <a:r>
              <a:rPr lang="hu-HU" sz="1600" b="1" dirty="0"/>
              <a:t>az esetben ingyenesen használhatjuk a szoftvert</a:t>
            </a:r>
          </a:p>
        </p:txBody>
      </p:sp>
      <p:sp>
        <p:nvSpPr>
          <p:cNvPr id="36" name="Lekerekített téglalap feliratnak 35"/>
          <p:cNvSpPr/>
          <p:nvPr/>
        </p:nvSpPr>
        <p:spPr>
          <a:xfrm>
            <a:off x="641747" y="4005064"/>
            <a:ext cx="2130859" cy="1584176"/>
          </a:xfrm>
          <a:prstGeom prst="wedgeRoundRectCallout">
            <a:avLst>
              <a:gd name="adj1" fmla="val -11225"/>
              <a:gd name="adj2" fmla="val 72767"/>
              <a:gd name="adj3" fmla="val 16667"/>
            </a:avLst>
          </a:prstGeom>
          <a:solidFill>
            <a:schemeClr val="tx2">
              <a:lumMod val="60000"/>
              <a:lumOff val="40000"/>
              <a:alpha val="5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u-HU" sz="1200" b="1" dirty="0" smtClean="0"/>
              <a:t>Ezt </a:t>
            </a:r>
            <a:r>
              <a:rPr lang="hu-HU" sz="1200" b="1" dirty="0"/>
              <a:t>általában csak egy ideig használhatjuk, és ezután vagy nem működik tovább, vagy ha igen, akkor már jogosulatlanul használjuk a programot</a:t>
            </a:r>
            <a:r>
              <a:rPr lang="hu-HU" sz="1300" dirty="0" smtClean="0"/>
              <a:t>.</a:t>
            </a:r>
            <a:endParaRPr lang="hu-HU" sz="1300" dirty="0"/>
          </a:p>
        </p:txBody>
      </p:sp>
      <p:sp>
        <p:nvSpPr>
          <p:cNvPr id="37" name="Lekerekített téglalap feliratnak 36"/>
          <p:cNvSpPr/>
          <p:nvPr/>
        </p:nvSpPr>
        <p:spPr>
          <a:xfrm>
            <a:off x="5960465" y="2708560"/>
            <a:ext cx="2146205" cy="1152128"/>
          </a:xfrm>
          <a:prstGeom prst="wedgeRoundRectCallout">
            <a:avLst>
              <a:gd name="adj1" fmla="val 9824"/>
              <a:gd name="adj2" fmla="val -78726"/>
              <a:gd name="adj3" fmla="val 16667"/>
            </a:avLst>
          </a:prstGeom>
          <a:solidFill>
            <a:schemeClr val="tx2">
              <a:lumMod val="60000"/>
              <a:lumOff val="40000"/>
              <a:alpha val="5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u-HU" sz="1600" b="1" dirty="0" smtClean="0"/>
              <a:t>Csak </a:t>
            </a:r>
            <a:r>
              <a:rPr lang="hu-HU" sz="1600" b="1" dirty="0"/>
              <a:t>néhány program használható a teljes programból</a:t>
            </a:r>
          </a:p>
        </p:txBody>
      </p:sp>
      <p:sp>
        <p:nvSpPr>
          <p:cNvPr id="38" name="Lekerekített téglalap feliratnak 37"/>
          <p:cNvSpPr/>
          <p:nvPr/>
        </p:nvSpPr>
        <p:spPr>
          <a:xfrm>
            <a:off x="5947086" y="4005064"/>
            <a:ext cx="2159584" cy="1584176"/>
          </a:xfrm>
          <a:prstGeom prst="wedgeRoundRectCallout">
            <a:avLst>
              <a:gd name="adj1" fmla="val 9262"/>
              <a:gd name="adj2" fmla="val 71495"/>
              <a:gd name="adj3" fmla="val 16667"/>
            </a:avLst>
          </a:prstGeom>
          <a:solidFill>
            <a:schemeClr val="tx2">
              <a:lumMod val="60000"/>
              <a:lumOff val="40000"/>
              <a:alpha val="5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u-HU" sz="1600" b="1" dirty="0" smtClean="0"/>
              <a:t>Itt </a:t>
            </a:r>
            <a:r>
              <a:rPr lang="hu-HU" sz="1600" b="1" dirty="0"/>
              <a:t>el kell viselni a programokban a reklámokat, amik a regisztrációs díj kifizetésével megszűnnek</a:t>
            </a:r>
          </a:p>
        </p:txBody>
      </p:sp>
      <p:sp>
        <p:nvSpPr>
          <p:cNvPr id="39" name="Szövegdoboz 38"/>
          <p:cNvSpPr txBox="1"/>
          <p:nvPr/>
        </p:nvSpPr>
        <p:spPr>
          <a:xfrm>
            <a:off x="7816696" y="6589188"/>
            <a:ext cx="129715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000" dirty="0" smtClean="0"/>
              <a:t>Kattints a szavakra!</a:t>
            </a:r>
            <a:endParaRPr lang="hu-HU" sz="1000" dirty="0"/>
          </a:p>
        </p:txBody>
      </p:sp>
    </p:spTree>
    <p:extLst>
      <p:ext uri="{BB962C8B-B14F-4D97-AF65-F5344CB8AC3E}">
        <p14:creationId xmlns:p14="http://schemas.microsoft.com/office/powerpoint/2010/main" val="19882030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xit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xit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xit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971600" y="548680"/>
            <a:ext cx="7315200" cy="2016223"/>
          </a:xfrm>
        </p:spPr>
        <p:txBody>
          <a:bodyPr>
            <a:normAutofit fontScale="90000"/>
          </a:bodyPr>
          <a:lstStyle/>
          <a:p>
            <a:r>
              <a:rPr lang="hu-HU" sz="2700" dirty="0"/>
              <a:t>A szoftver ára tartalmazza a szoftver </a:t>
            </a:r>
            <a:r>
              <a:rPr lang="hu-HU" sz="2700" dirty="0" err="1"/>
              <a:t>licenszét</a:t>
            </a:r>
            <a:r>
              <a:rPr lang="hu-HU" sz="2700" dirty="0"/>
              <a:t>, és megfizetése kötelezi a vevőt, hogy a szoftver kizárólagos </a:t>
            </a:r>
            <a:r>
              <a:rPr lang="hu-HU" sz="2700" dirty="0" err="1"/>
              <a:t>licensz</a:t>
            </a:r>
            <a:r>
              <a:rPr lang="hu-HU" sz="2700" dirty="0"/>
              <a:t> szerződésben leírt feltételek szerint használja.</a:t>
            </a:r>
            <a:r>
              <a:rPr lang="hu-HU" dirty="0"/>
              <a:t/>
            </a:r>
            <a:br>
              <a:rPr lang="hu-HU" dirty="0"/>
            </a:b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0" y="2769833"/>
            <a:ext cx="9144000" cy="4088167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hu-HU" sz="2400" b="1" u="sng" dirty="0" smtClean="0"/>
              <a:t>A </a:t>
            </a:r>
            <a:r>
              <a:rPr lang="hu-HU" sz="2400" b="1" u="sng" dirty="0"/>
              <a:t>szerződés megsértésével törvénysértést követ el az</a:t>
            </a:r>
            <a:r>
              <a:rPr lang="hu-HU" sz="2400" b="1" u="sng" dirty="0" smtClean="0"/>
              <a:t>:</a:t>
            </a:r>
          </a:p>
          <a:p>
            <a:pPr marL="45720" indent="0" algn="just">
              <a:buNone/>
            </a:pPr>
            <a:endParaRPr lang="hu-HU" sz="2400" b="1" u="sng" dirty="0"/>
          </a:p>
          <a:p>
            <a:pPr marL="45720" indent="0" algn="just">
              <a:buNone/>
            </a:pPr>
            <a:r>
              <a:rPr lang="hu-HU" sz="2400" dirty="0" smtClean="0"/>
              <a:t>• Aki </a:t>
            </a:r>
            <a:r>
              <a:rPr lang="hu-HU" sz="2400" dirty="0"/>
              <a:t>a szoftvert, vagy annak dokumentációját, beleértve a programokat, alkalmazásokat, adatokat, kódokat és kézikönyveket a szerzői jog tulajdonosának engedélye nélkül lemásolja vagy terjeszti.</a:t>
            </a:r>
          </a:p>
          <a:p>
            <a:pPr marL="45720" indent="0" algn="just">
              <a:buNone/>
            </a:pPr>
            <a:r>
              <a:rPr lang="hu-HU" sz="2400" dirty="0" smtClean="0"/>
              <a:t>• Aki </a:t>
            </a:r>
            <a:r>
              <a:rPr lang="hu-HU" sz="2400" dirty="0"/>
              <a:t>a szerzői jog által védett szoftvert egyidejűleg két vagy több gépen futtat, hacsak ezt a szoftver </a:t>
            </a:r>
            <a:r>
              <a:rPr lang="hu-HU" sz="2400" dirty="0" err="1"/>
              <a:t>licensz</a:t>
            </a:r>
            <a:r>
              <a:rPr lang="hu-HU" sz="2400" dirty="0"/>
              <a:t> szerződése külön nem </a:t>
            </a:r>
            <a:r>
              <a:rPr lang="hu-HU" sz="2400" dirty="0" smtClean="0"/>
              <a:t>engedélyezi</a:t>
            </a:r>
            <a:r>
              <a:rPr lang="hu-HU" sz="2400" dirty="0"/>
              <a:t>.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754557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windows_xp_shutdow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574184" y="5371733"/>
            <a:ext cx="609600" cy="609600"/>
          </a:xfrm>
          <a:prstGeom prst="rect">
            <a:avLst/>
          </a:prstGeom>
        </p:spPr>
      </p:pic>
      <p:pic>
        <p:nvPicPr>
          <p:cNvPr id="18" name="windows_xp_startup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5" name="Téglalap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075" name="Picture 3" descr="C:\Users\DaveHUN\Desktop\pint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478" y="17909"/>
            <a:ext cx="9163477" cy="6861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Csoportba foglalás 10"/>
          <p:cNvGrpSpPr/>
          <p:nvPr/>
        </p:nvGrpSpPr>
        <p:grpSpPr>
          <a:xfrm>
            <a:off x="32524" y="2546145"/>
            <a:ext cx="2310199" cy="3744416"/>
            <a:chOff x="32524" y="2552716"/>
            <a:chExt cx="2310199" cy="3744416"/>
          </a:xfrm>
        </p:grpSpPr>
        <p:sp>
          <p:nvSpPr>
            <p:cNvPr id="4" name="Átellenes sarkain kerekített téglalap 3"/>
            <p:cNvSpPr/>
            <p:nvPr/>
          </p:nvSpPr>
          <p:spPr>
            <a:xfrm>
              <a:off x="32524" y="2552716"/>
              <a:ext cx="2310199" cy="3744416"/>
            </a:xfrm>
            <a:prstGeom prst="round2Diag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grpSp>
          <p:nvGrpSpPr>
            <p:cNvPr id="10" name="Csoportba foglalás 9"/>
            <p:cNvGrpSpPr/>
            <p:nvPr/>
          </p:nvGrpSpPr>
          <p:grpSpPr>
            <a:xfrm>
              <a:off x="157243" y="2787499"/>
              <a:ext cx="1890998" cy="3238877"/>
              <a:chOff x="189767" y="2780928"/>
              <a:chExt cx="1890998" cy="3238877"/>
            </a:xfrm>
          </p:grpSpPr>
          <p:sp>
            <p:nvSpPr>
              <p:cNvPr id="8" name="Ellipszis 7">
                <a:hlinkClick r:id="" action="ppaction://hlinkshowjump?jump=nextslide"/>
              </p:cNvPr>
              <p:cNvSpPr/>
              <p:nvPr/>
            </p:nvSpPr>
            <p:spPr>
              <a:xfrm>
                <a:off x="1432693" y="5371733"/>
                <a:ext cx="648072" cy="648072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u-HU"/>
              </a:p>
            </p:txBody>
          </p:sp>
          <p:sp>
            <p:nvSpPr>
              <p:cNvPr id="9" name="Ellipszis 8">
                <a:hlinkClick r:id="" action="ppaction://hlinkshowjump?jump=nextslide"/>
              </p:cNvPr>
              <p:cNvSpPr/>
              <p:nvPr/>
            </p:nvSpPr>
            <p:spPr>
              <a:xfrm>
                <a:off x="189767" y="2780928"/>
                <a:ext cx="648072" cy="64807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002">
                <a:schemeClr val="lt2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u-HU"/>
              </a:p>
            </p:txBody>
          </p:sp>
        </p:grpSp>
      </p:grpSp>
      <p:sp>
        <p:nvSpPr>
          <p:cNvPr id="6" name="Lekerekített téglalap 5"/>
          <p:cNvSpPr/>
          <p:nvPr/>
        </p:nvSpPr>
        <p:spPr>
          <a:xfrm>
            <a:off x="0" y="6309320"/>
            <a:ext cx="9144000" cy="54868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" name="Ellipszis 6"/>
          <p:cNvSpPr/>
          <p:nvPr/>
        </p:nvSpPr>
        <p:spPr>
          <a:xfrm>
            <a:off x="395536" y="6137920"/>
            <a:ext cx="792088" cy="72008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grpSp>
        <p:nvGrpSpPr>
          <p:cNvPr id="30" name="Csoportba foglalás 29"/>
          <p:cNvGrpSpPr/>
          <p:nvPr/>
        </p:nvGrpSpPr>
        <p:grpSpPr>
          <a:xfrm>
            <a:off x="3630512" y="1556791"/>
            <a:ext cx="4697288" cy="2645537"/>
            <a:chOff x="3630512" y="1556791"/>
            <a:chExt cx="4697288" cy="2645537"/>
          </a:xfrm>
        </p:grpSpPr>
        <p:grpSp>
          <p:nvGrpSpPr>
            <p:cNvPr id="23" name="Csoportba foglalás 22"/>
            <p:cNvGrpSpPr/>
            <p:nvPr/>
          </p:nvGrpSpPr>
          <p:grpSpPr>
            <a:xfrm>
              <a:off x="3630512" y="1556791"/>
              <a:ext cx="4697288" cy="2645537"/>
              <a:chOff x="3635896" y="1556792"/>
              <a:chExt cx="4697288" cy="2645537"/>
            </a:xfrm>
          </p:grpSpPr>
          <p:sp>
            <p:nvSpPr>
              <p:cNvPr id="20" name="Lekerekített téglalap 19"/>
              <p:cNvSpPr/>
              <p:nvPr/>
            </p:nvSpPr>
            <p:spPr>
              <a:xfrm>
                <a:off x="3635896" y="1556792"/>
                <a:ext cx="4697288" cy="2645537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u-HU"/>
              </a:p>
            </p:txBody>
          </p:sp>
          <p:sp>
            <p:nvSpPr>
              <p:cNvPr id="21" name="Akciógomb: Egyéni 20">
                <a:hlinkClick r:id="" action="ppaction://noaction" highlightClick="1"/>
              </p:cNvPr>
              <p:cNvSpPr/>
              <p:nvPr/>
            </p:nvSpPr>
            <p:spPr>
              <a:xfrm>
                <a:off x="7812360" y="1730597"/>
                <a:ext cx="360040" cy="360040"/>
              </a:xfrm>
              <a:prstGeom prst="actionButtonBlank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u-HU"/>
              </a:p>
            </p:txBody>
          </p:sp>
          <p:sp>
            <p:nvSpPr>
              <p:cNvPr id="22" name="Szorzás 21"/>
              <p:cNvSpPr/>
              <p:nvPr/>
            </p:nvSpPr>
            <p:spPr>
              <a:xfrm>
                <a:off x="7884368" y="1781495"/>
                <a:ext cx="216024" cy="258243"/>
              </a:xfrm>
              <a:prstGeom prst="mathMultiply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hu-HU"/>
              </a:p>
            </p:txBody>
          </p:sp>
        </p:grpSp>
        <p:sp>
          <p:nvSpPr>
            <p:cNvPr id="29" name="Szövegdoboz 28"/>
            <p:cNvSpPr txBox="1"/>
            <p:nvPr/>
          </p:nvSpPr>
          <p:spPr>
            <a:xfrm>
              <a:off x="3779912" y="2039736"/>
              <a:ext cx="440387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hu-HU" dirty="0" smtClean="0"/>
                <a:t>A végén pedig játszunk egyet! Kattints a </a:t>
              </a:r>
              <a:r>
                <a:rPr lang="hu-HU" dirty="0" err="1" smtClean="0"/>
                <a:t>Google</a:t>
              </a:r>
              <a:r>
                <a:rPr lang="hu-HU" dirty="0" smtClean="0"/>
                <a:t> </a:t>
              </a:r>
              <a:r>
                <a:rPr lang="hu-HU" dirty="0" err="1" smtClean="0"/>
                <a:t>Chrome</a:t>
              </a:r>
              <a:r>
                <a:rPr lang="hu-HU" dirty="0" smtClean="0"/>
                <a:t> ikonjára!</a:t>
              </a:r>
            </a:p>
            <a:p>
              <a:endParaRPr lang="hu-HU" dirty="0"/>
            </a:p>
          </p:txBody>
        </p:sp>
      </p:grpSp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>
          <a:xfrm>
            <a:off x="7607720" y="6418655"/>
            <a:ext cx="1440160" cy="365125"/>
          </a:xfrm>
        </p:spPr>
        <p:txBody>
          <a:bodyPr/>
          <a:lstStyle/>
          <a:p>
            <a:fld id="{B5C2DA5C-D71B-48F8-A1C4-068898226411}" type="datetime8">
              <a:rPr lang="hu-HU" b="1" smtClean="0">
                <a:solidFill>
                  <a:schemeClr val="tx1"/>
                </a:solidFill>
                <a:latin typeface="Adobe Gothic Std B" pitchFamily="34" charset="-128"/>
                <a:ea typeface="Adobe Gothic Std B" pitchFamily="34" charset="-128"/>
              </a:rPr>
              <a:t>2013.03.16. 16:57</a:t>
            </a:fld>
            <a:endParaRPr lang="hu-HU" b="1" dirty="0">
              <a:solidFill>
                <a:schemeClr val="tx1"/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  <p:sp>
        <p:nvSpPr>
          <p:cNvPr id="19" name="Akciógomb: Tovább vagy Következő 18">
            <a:hlinkClick r:id="" action="ppaction://hlinkshowjump?jump=nextslide" highlightClick="1"/>
          </p:cNvPr>
          <p:cNvSpPr/>
          <p:nvPr/>
        </p:nvSpPr>
        <p:spPr>
          <a:xfrm>
            <a:off x="-19477" y="1556791"/>
            <a:ext cx="631037" cy="482945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5574383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31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erdes elott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99992" y="2795054"/>
            <a:ext cx="57882" cy="5788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14" y="332656"/>
            <a:ext cx="8333038" cy="628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8982033"/>
      </p:ext>
    </p:extLst>
  </p:cSld>
  <p:clrMapOvr>
    <a:masterClrMapping/>
  </p:clrMapOvr>
  <p:transition spd="slow" advClick="0" advTm="2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3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77" y="605036"/>
            <a:ext cx="9144347" cy="587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Lekerekített téglalap 3"/>
          <p:cNvSpPr/>
          <p:nvPr/>
        </p:nvSpPr>
        <p:spPr>
          <a:xfrm>
            <a:off x="741115" y="4221088"/>
            <a:ext cx="7575301" cy="648072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" name="Szövegdoboz 8"/>
          <p:cNvSpPr txBox="1"/>
          <p:nvPr/>
        </p:nvSpPr>
        <p:spPr>
          <a:xfrm>
            <a:off x="1295636" y="4345069"/>
            <a:ext cx="6408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dirty="0" smtClean="0"/>
              <a:t>Melyik egy személyes adatot veszélyeztető tényező?</a:t>
            </a:r>
            <a:endParaRPr lang="hu-HU" sz="2000" dirty="0"/>
          </a:p>
        </p:txBody>
      </p:sp>
      <p:grpSp>
        <p:nvGrpSpPr>
          <p:cNvPr id="17" name="Csoportba foglalás 16"/>
          <p:cNvGrpSpPr/>
          <p:nvPr/>
        </p:nvGrpSpPr>
        <p:grpSpPr>
          <a:xfrm>
            <a:off x="683568" y="4972526"/>
            <a:ext cx="3816424" cy="369332"/>
            <a:chOff x="683568" y="4972526"/>
            <a:chExt cx="3816424" cy="369332"/>
          </a:xfrm>
        </p:grpSpPr>
        <p:sp>
          <p:nvSpPr>
            <p:cNvPr id="5" name="Lekerekített téglalap 4"/>
            <p:cNvSpPr/>
            <p:nvPr/>
          </p:nvSpPr>
          <p:spPr>
            <a:xfrm>
              <a:off x="683568" y="5013176"/>
              <a:ext cx="3816424" cy="288032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0" name="Szövegdoboz 9"/>
            <p:cNvSpPr txBox="1"/>
            <p:nvPr/>
          </p:nvSpPr>
          <p:spPr>
            <a:xfrm>
              <a:off x="827584" y="4972526"/>
              <a:ext cx="3600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 smtClean="0">
                  <a:solidFill>
                    <a:schemeClr val="accent6">
                      <a:lumMod val="75000"/>
                    </a:schemeClr>
                  </a:solidFill>
                </a:rPr>
                <a:t>A: </a:t>
              </a:r>
              <a:r>
                <a:rPr lang="hu-HU" dirty="0" err="1" smtClean="0"/>
                <a:t>Virusirtó</a:t>
              </a:r>
              <a:endParaRPr lang="hu-HU" dirty="0"/>
            </a:p>
          </p:txBody>
        </p:sp>
      </p:grpSp>
      <p:grpSp>
        <p:nvGrpSpPr>
          <p:cNvPr id="13" name="Csoportba foglalás 12"/>
          <p:cNvGrpSpPr/>
          <p:nvPr/>
        </p:nvGrpSpPr>
        <p:grpSpPr>
          <a:xfrm>
            <a:off x="4644008" y="4972527"/>
            <a:ext cx="3672408" cy="646331"/>
            <a:chOff x="4644008" y="4972527"/>
            <a:chExt cx="3672408" cy="646331"/>
          </a:xfrm>
        </p:grpSpPr>
        <p:sp>
          <p:nvSpPr>
            <p:cNvPr id="6" name="Lekerekített téglalap 5"/>
            <p:cNvSpPr/>
            <p:nvPr/>
          </p:nvSpPr>
          <p:spPr>
            <a:xfrm>
              <a:off x="4644008" y="5013176"/>
              <a:ext cx="3672408" cy="288032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1" name="Szövegdoboz 10"/>
            <p:cNvSpPr txBox="1"/>
            <p:nvPr/>
          </p:nvSpPr>
          <p:spPr>
            <a:xfrm>
              <a:off x="4788024" y="4972527"/>
              <a:ext cx="33843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 smtClean="0">
                  <a:solidFill>
                    <a:schemeClr val="accent6">
                      <a:lumMod val="75000"/>
                    </a:schemeClr>
                  </a:solidFill>
                </a:rPr>
                <a:t>B: </a:t>
              </a:r>
              <a:r>
                <a:rPr lang="hu-HU" sz="1400" dirty="0"/>
                <a:t>A</a:t>
              </a:r>
              <a:r>
                <a:rPr lang="hu-HU" sz="1400" dirty="0" smtClean="0"/>
                <a:t>datok </a:t>
              </a:r>
              <a:r>
                <a:rPr lang="hu-HU" sz="1400" dirty="0"/>
                <a:t>kéretlen közzététele</a:t>
              </a:r>
            </a:p>
            <a:p>
              <a:endParaRPr lang="hu-HU" dirty="0"/>
            </a:p>
          </p:txBody>
        </p:sp>
      </p:grpSp>
      <p:sp>
        <p:nvSpPr>
          <p:cNvPr id="12" name="Lekerekített téglalap 11"/>
          <p:cNvSpPr/>
          <p:nvPr/>
        </p:nvSpPr>
        <p:spPr>
          <a:xfrm>
            <a:off x="4644008" y="5007660"/>
            <a:ext cx="3640013" cy="288032"/>
          </a:xfrm>
          <a:prstGeom prst="roundRect">
            <a:avLst>
              <a:gd name="adj" fmla="val 50000"/>
            </a:avLst>
          </a:prstGeom>
          <a:solidFill>
            <a:schemeClr val="tx1">
              <a:alpha val="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4" name="Lekerekített téglalap 13"/>
          <p:cNvSpPr/>
          <p:nvPr/>
        </p:nvSpPr>
        <p:spPr>
          <a:xfrm>
            <a:off x="691753" y="5013176"/>
            <a:ext cx="3800053" cy="292968"/>
          </a:xfrm>
          <a:prstGeom prst="roundRect">
            <a:avLst>
              <a:gd name="adj" fmla="val 50000"/>
            </a:avLst>
          </a:prstGeom>
          <a:solidFill>
            <a:schemeClr val="tx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grpSp>
        <p:nvGrpSpPr>
          <p:cNvPr id="18" name="Csoportba foglalás 17"/>
          <p:cNvGrpSpPr/>
          <p:nvPr/>
        </p:nvGrpSpPr>
        <p:grpSpPr>
          <a:xfrm>
            <a:off x="683568" y="5380166"/>
            <a:ext cx="3816424" cy="369332"/>
            <a:chOff x="683568" y="5380166"/>
            <a:chExt cx="3816424" cy="369332"/>
          </a:xfrm>
        </p:grpSpPr>
        <p:sp>
          <p:nvSpPr>
            <p:cNvPr id="7" name="Lekerekített téglalap 6"/>
            <p:cNvSpPr/>
            <p:nvPr/>
          </p:nvSpPr>
          <p:spPr>
            <a:xfrm>
              <a:off x="683568" y="5420816"/>
              <a:ext cx="3816424" cy="288032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5" name="Szövegdoboz 14"/>
            <p:cNvSpPr txBox="1"/>
            <p:nvPr/>
          </p:nvSpPr>
          <p:spPr>
            <a:xfrm>
              <a:off x="827584" y="5380166"/>
              <a:ext cx="35283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 smtClean="0">
                  <a:solidFill>
                    <a:schemeClr val="accent6">
                      <a:lumMod val="75000"/>
                    </a:schemeClr>
                  </a:solidFill>
                </a:rPr>
                <a:t>C: </a:t>
              </a:r>
              <a:r>
                <a:rPr lang="hu-HU" dirty="0" smtClean="0"/>
                <a:t>Szerzői jog</a:t>
              </a:r>
              <a:endParaRPr lang="hu-HU" dirty="0"/>
            </a:p>
          </p:txBody>
        </p:sp>
      </p:grpSp>
      <p:grpSp>
        <p:nvGrpSpPr>
          <p:cNvPr id="19" name="Csoportba foglalás 18"/>
          <p:cNvGrpSpPr/>
          <p:nvPr/>
        </p:nvGrpSpPr>
        <p:grpSpPr>
          <a:xfrm>
            <a:off x="4644008" y="5380166"/>
            <a:ext cx="3672408" cy="369332"/>
            <a:chOff x="4644008" y="5380166"/>
            <a:chExt cx="3672408" cy="369332"/>
          </a:xfrm>
        </p:grpSpPr>
        <p:sp>
          <p:nvSpPr>
            <p:cNvPr id="8" name="Lekerekített téglalap 7"/>
            <p:cNvSpPr/>
            <p:nvPr/>
          </p:nvSpPr>
          <p:spPr>
            <a:xfrm>
              <a:off x="4644008" y="5420816"/>
              <a:ext cx="3672408" cy="288032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6" name="Szövegdoboz 15"/>
            <p:cNvSpPr txBox="1"/>
            <p:nvPr/>
          </p:nvSpPr>
          <p:spPr>
            <a:xfrm>
              <a:off x="4771628" y="5380166"/>
              <a:ext cx="32567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 smtClean="0">
                  <a:solidFill>
                    <a:schemeClr val="accent6">
                      <a:lumMod val="75000"/>
                    </a:schemeClr>
                  </a:solidFill>
                </a:rPr>
                <a:t>D: </a:t>
              </a:r>
              <a:r>
                <a:rPr lang="hu-HU" dirty="0" smtClean="0"/>
                <a:t>Windows</a:t>
              </a:r>
              <a:endParaRPr lang="hu-HU" dirty="0"/>
            </a:p>
          </p:txBody>
        </p:sp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010" y="5404802"/>
            <a:ext cx="3819475" cy="32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881" y="5410964"/>
            <a:ext cx="3672408" cy="307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Akciógomb: Tovább vagy Következő 21">
            <a:hlinkClick r:id="" action="ppaction://hlinkshowjump?jump=nextslide" highlightClick="1"/>
          </p:cNvPr>
          <p:cNvSpPr/>
          <p:nvPr/>
        </p:nvSpPr>
        <p:spPr>
          <a:xfrm>
            <a:off x="8145685" y="5949280"/>
            <a:ext cx="946001" cy="7920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224653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ossz valas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6 jo valas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"/>
                            </p:stCondLst>
                            <p:childTnLst>
                              <p:par>
                                <p:cTn id="1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9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ossz valas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8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ossz valas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8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2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77" y="605036"/>
            <a:ext cx="9144347" cy="587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Lekerekített téglalap 3"/>
          <p:cNvSpPr/>
          <p:nvPr/>
        </p:nvSpPr>
        <p:spPr>
          <a:xfrm>
            <a:off x="741115" y="4221088"/>
            <a:ext cx="7575301" cy="648072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" name="Szövegdoboz 8"/>
          <p:cNvSpPr txBox="1"/>
          <p:nvPr/>
        </p:nvSpPr>
        <p:spPr>
          <a:xfrm>
            <a:off x="1295636" y="4345069"/>
            <a:ext cx="6408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dirty="0" smtClean="0"/>
              <a:t>Az alábbiak közül melyik egy interneten terjedő kártevő?</a:t>
            </a:r>
            <a:endParaRPr lang="hu-HU" sz="2000" dirty="0"/>
          </a:p>
        </p:txBody>
      </p:sp>
      <p:grpSp>
        <p:nvGrpSpPr>
          <p:cNvPr id="17" name="Csoportba foglalás 16"/>
          <p:cNvGrpSpPr/>
          <p:nvPr/>
        </p:nvGrpSpPr>
        <p:grpSpPr>
          <a:xfrm>
            <a:off x="683568" y="4972526"/>
            <a:ext cx="3816424" cy="369332"/>
            <a:chOff x="683568" y="4972526"/>
            <a:chExt cx="3816424" cy="369332"/>
          </a:xfrm>
        </p:grpSpPr>
        <p:sp>
          <p:nvSpPr>
            <p:cNvPr id="5" name="Lekerekített téglalap 4"/>
            <p:cNvSpPr/>
            <p:nvPr/>
          </p:nvSpPr>
          <p:spPr>
            <a:xfrm>
              <a:off x="683568" y="5013176"/>
              <a:ext cx="3816424" cy="288032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0" name="Szövegdoboz 9"/>
            <p:cNvSpPr txBox="1"/>
            <p:nvPr/>
          </p:nvSpPr>
          <p:spPr>
            <a:xfrm>
              <a:off x="827584" y="4972526"/>
              <a:ext cx="3600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 smtClean="0">
                  <a:solidFill>
                    <a:schemeClr val="accent6">
                      <a:lumMod val="75000"/>
                    </a:schemeClr>
                  </a:solidFill>
                </a:rPr>
                <a:t>A: </a:t>
              </a:r>
              <a:r>
                <a:rPr lang="hu-HU" dirty="0" smtClean="0"/>
                <a:t>Giliszta</a:t>
              </a:r>
              <a:endParaRPr lang="hu-HU" dirty="0"/>
            </a:p>
          </p:txBody>
        </p:sp>
      </p:grpSp>
      <p:grpSp>
        <p:nvGrpSpPr>
          <p:cNvPr id="13" name="Csoportba foglalás 12"/>
          <p:cNvGrpSpPr/>
          <p:nvPr/>
        </p:nvGrpSpPr>
        <p:grpSpPr>
          <a:xfrm>
            <a:off x="4627537" y="5380165"/>
            <a:ext cx="3672408" cy="646331"/>
            <a:chOff x="4644008" y="4972526"/>
            <a:chExt cx="3672408" cy="646331"/>
          </a:xfrm>
        </p:grpSpPr>
        <p:sp>
          <p:nvSpPr>
            <p:cNvPr id="6" name="Lekerekített téglalap 5"/>
            <p:cNvSpPr/>
            <p:nvPr/>
          </p:nvSpPr>
          <p:spPr>
            <a:xfrm>
              <a:off x="4644008" y="5013176"/>
              <a:ext cx="3672408" cy="288032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1" name="Szövegdoboz 10"/>
            <p:cNvSpPr txBox="1"/>
            <p:nvPr/>
          </p:nvSpPr>
          <p:spPr>
            <a:xfrm>
              <a:off x="4802857" y="4972526"/>
              <a:ext cx="33843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>
                  <a:solidFill>
                    <a:schemeClr val="accent6">
                      <a:lumMod val="75000"/>
                    </a:schemeClr>
                  </a:solidFill>
                </a:rPr>
                <a:t>D</a:t>
              </a:r>
              <a:r>
                <a:rPr lang="hu-HU" dirty="0" smtClean="0">
                  <a:solidFill>
                    <a:schemeClr val="accent6">
                      <a:lumMod val="75000"/>
                    </a:schemeClr>
                  </a:solidFill>
                </a:rPr>
                <a:t>: </a:t>
              </a:r>
              <a:r>
                <a:rPr lang="hu-HU" dirty="0" smtClean="0"/>
                <a:t>Kémprogram</a:t>
              </a:r>
              <a:endParaRPr lang="hu-HU" dirty="0"/>
            </a:p>
            <a:p>
              <a:endParaRPr lang="hu-HU" dirty="0"/>
            </a:p>
          </p:txBody>
        </p:sp>
      </p:grpSp>
      <p:sp>
        <p:nvSpPr>
          <p:cNvPr id="12" name="Lekerekített téglalap 11"/>
          <p:cNvSpPr/>
          <p:nvPr/>
        </p:nvSpPr>
        <p:spPr>
          <a:xfrm>
            <a:off x="4639047" y="5421221"/>
            <a:ext cx="3640013" cy="288032"/>
          </a:xfrm>
          <a:prstGeom prst="roundRect">
            <a:avLst>
              <a:gd name="adj" fmla="val 50000"/>
            </a:avLst>
          </a:prstGeom>
          <a:solidFill>
            <a:schemeClr val="tx1">
              <a:alpha val="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4" name="Lekerekített téglalap 13"/>
          <p:cNvSpPr/>
          <p:nvPr/>
        </p:nvSpPr>
        <p:spPr>
          <a:xfrm>
            <a:off x="683568" y="5008366"/>
            <a:ext cx="3800053" cy="292968"/>
          </a:xfrm>
          <a:prstGeom prst="roundRect">
            <a:avLst>
              <a:gd name="adj" fmla="val 50000"/>
            </a:avLst>
          </a:prstGeom>
          <a:solidFill>
            <a:schemeClr val="tx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grpSp>
        <p:nvGrpSpPr>
          <p:cNvPr id="18" name="Csoportba foglalás 17"/>
          <p:cNvGrpSpPr/>
          <p:nvPr/>
        </p:nvGrpSpPr>
        <p:grpSpPr>
          <a:xfrm>
            <a:off x="683568" y="5380166"/>
            <a:ext cx="3816424" cy="369332"/>
            <a:chOff x="683568" y="5380166"/>
            <a:chExt cx="3816424" cy="369332"/>
          </a:xfrm>
        </p:grpSpPr>
        <p:sp>
          <p:nvSpPr>
            <p:cNvPr id="7" name="Lekerekített téglalap 6"/>
            <p:cNvSpPr/>
            <p:nvPr/>
          </p:nvSpPr>
          <p:spPr>
            <a:xfrm>
              <a:off x="683568" y="5420816"/>
              <a:ext cx="3816424" cy="288032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5" name="Szövegdoboz 14"/>
            <p:cNvSpPr txBox="1"/>
            <p:nvPr/>
          </p:nvSpPr>
          <p:spPr>
            <a:xfrm>
              <a:off x="827584" y="5380166"/>
              <a:ext cx="35283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 smtClean="0">
                  <a:solidFill>
                    <a:schemeClr val="accent6">
                      <a:lumMod val="75000"/>
                    </a:schemeClr>
                  </a:solidFill>
                </a:rPr>
                <a:t>C: </a:t>
              </a:r>
              <a:r>
                <a:rPr lang="hu-HU" dirty="0" smtClean="0"/>
                <a:t>ROM</a:t>
              </a:r>
              <a:endParaRPr lang="hu-HU" dirty="0"/>
            </a:p>
          </p:txBody>
        </p:sp>
      </p:grpSp>
      <p:grpSp>
        <p:nvGrpSpPr>
          <p:cNvPr id="19" name="Csoportba foglalás 18"/>
          <p:cNvGrpSpPr/>
          <p:nvPr/>
        </p:nvGrpSpPr>
        <p:grpSpPr>
          <a:xfrm>
            <a:off x="4629869" y="4970184"/>
            <a:ext cx="3672408" cy="369332"/>
            <a:chOff x="4644008" y="5380166"/>
            <a:chExt cx="3672408" cy="369332"/>
          </a:xfrm>
        </p:grpSpPr>
        <p:sp>
          <p:nvSpPr>
            <p:cNvPr id="8" name="Lekerekített téglalap 7"/>
            <p:cNvSpPr/>
            <p:nvPr/>
          </p:nvSpPr>
          <p:spPr>
            <a:xfrm>
              <a:off x="4644008" y="5420816"/>
              <a:ext cx="3672408" cy="288032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6" name="Szövegdoboz 15"/>
            <p:cNvSpPr txBox="1"/>
            <p:nvPr/>
          </p:nvSpPr>
          <p:spPr>
            <a:xfrm>
              <a:off x="4771628" y="5380166"/>
              <a:ext cx="32567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>
                  <a:solidFill>
                    <a:schemeClr val="accent6">
                      <a:lumMod val="75000"/>
                    </a:schemeClr>
                  </a:solidFill>
                </a:rPr>
                <a:t>B</a:t>
              </a:r>
              <a:r>
                <a:rPr lang="hu-HU" dirty="0" smtClean="0">
                  <a:solidFill>
                    <a:schemeClr val="accent6">
                      <a:lumMod val="75000"/>
                    </a:schemeClr>
                  </a:solidFill>
                </a:rPr>
                <a:t>: </a:t>
              </a:r>
              <a:r>
                <a:rPr lang="hu-HU" dirty="0" smtClean="0"/>
                <a:t>RAM</a:t>
              </a:r>
              <a:endParaRPr lang="hu-HU" dirty="0"/>
            </a:p>
          </p:txBody>
        </p:sp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56" y="5412717"/>
            <a:ext cx="3819475" cy="32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5008366"/>
            <a:ext cx="3672408" cy="307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kciógomb: Tovább vagy Következő 1">
            <a:hlinkClick r:id="" action="ppaction://hlinkshowjump?jump=nextslide" highlightClick="1"/>
          </p:cNvPr>
          <p:cNvSpPr/>
          <p:nvPr/>
        </p:nvSpPr>
        <p:spPr>
          <a:xfrm>
            <a:off x="8100392" y="5970412"/>
            <a:ext cx="968327" cy="78704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590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ossz valas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6 jo valas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"/>
                            </p:stCondLst>
                            <p:childTnLst>
                              <p:par>
                                <p:cTn id="1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ossz valas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8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ossz valas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8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265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0" y="2110544"/>
            <a:ext cx="9154475" cy="2636911"/>
          </a:xfrm>
          <a:solidFill>
            <a:schemeClr val="bg1">
              <a:lumMod val="85000"/>
              <a:alpha val="5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sz="2800" b="1" dirty="0">
                <a:solidFill>
                  <a:schemeClr val="tx2">
                    <a:lumMod val="50000"/>
                  </a:schemeClr>
                </a:solidFill>
              </a:rPr>
              <a:t>Az internet veszélyei nagyon sokfélék és jóval komolyabbak lehetnek, mint ahogyan </a:t>
            </a:r>
            <a:r>
              <a:rPr lang="hu-HU" sz="2800" b="1" dirty="0" smtClean="0">
                <a:solidFill>
                  <a:schemeClr val="tx2">
                    <a:lumMod val="50000"/>
                  </a:schemeClr>
                </a:solidFill>
              </a:rPr>
              <a:t>azt gondolnánk. </a:t>
            </a:r>
          </a:p>
          <a:p>
            <a:pPr marL="0" indent="0">
              <a:buNone/>
            </a:pPr>
            <a:r>
              <a:rPr lang="hu-HU" sz="2800" b="1" dirty="0" smtClean="0">
                <a:solidFill>
                  <a:schemeClr val="tx2">
                    <a:lumMod val="50000"/>
                  </a:schemeClr>
                </a:solidFill>
              </a:rPr>
              <a:t>Ebben a bemutatóban megnézzük, hogy mire kell vigyáznunk.</a:t>
            </a:r>
            <a:br>
              <a:rPr lang="hu-HU" sz="2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hu-HU" sz="2800" b="1" dirty="0" smtClean="0">
                <a:solidFill>
                  <a:schemeClr val="tx2">
                    <a:lumMod val="50000"/>
                  </a:schemeClr>
                </a:solidFill>
              </a:rPr>
              <a:t>Kapcsoljuk be a gépünket! Nyomjunk rá a </a:t>
            </a:r>
            <a:r>
              <a:rPr lang="hu-HU" sz="2800" b="1" dirty="0" err="1" smtClean="0">
                <a:solidFill>
                  <a:schemeClr val="tx2">
                    <a:lumMod val="50000"/>
                  </a:schemeClr>
                </a:solidFill>
              </a:rPr>
              <a:t>Power</a:t>
            </a:r>
            <a:r>
              <a:rPr lang="hu-HU" sz="2800" b="1" dirty="0" smtClean="0">
                <a:solidFill>
                  <a:schemeClr val="tx2">
                    <a:lumMod val="50000"/>
                  </a:schemeClr>
                </a:solidFill>
              </a:rPr>
              <a:t> gombra! </a:t>
            </a:r>
            <a:endParaRPr lang="hu-H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051" name="Picture 3" descr="C:\Users\Dave\Desktop\power gomb2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941168"/>
            <a:ext cx="1835696" cy="183569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32711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77" y="605036"/>
            <a:ext cx="9144347" cy="587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Lekerekített téglalap 3"/>
          <p:cNvSpPr/>
          <p:nvPr/>
        </p:nvSpPr>
        <p:spPr>
          <a:xfrm>
            <a:off x="741115" y="4221088"/>
            <a:ext cx="7575301" cy="648072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" name="Szövegdoboz 8"/>
          <p:cNvSpPr txBox="1"/>
          <p:nvPr/>
        </p:nvSpPr>
        <p:spPr>
          <a:xfrm>
            <a:off x="1295636" y="4345069"/>
            <a:ext cx="6408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dirty="0" smtClean="0"/>
              <a:t>Melyik a rossz válasz? Vírusokat készítenek,…..</a:t>
            </a:r>
            <a:endParaRPr lang="hu-HU" sz="2000" dirty="0"/>
          </a:p>
        </p:txBody>
      </p:sp>
      <p:grpSp>
        <p:nvGrpSpPr>
          <p:cNvPr id="17" name="Csoportba foglalás 16"/>
          <p:cNvGrpSpPr/>
          <p:nvPr/>
        </p:nvGrpSpPr>
        <p:grpSpPr>
          <a:xfrm>
            <a:off x="4629869" y="5378178"/>
            <a:ext cx="3686547" cy="369332"/>
            <a:chOff x="683568" y="4992546"/>
            <a:chExt cx="3816424" cy="347444"/>
          </a:xfrm>
        </p:grpSpPr>
        <p:sp>
          <p:nvSpPr>
            <p:cNvPr id="5" name="Lekerekített téglalap 4"/>
            <p:cNvSpPr/>
            <p:nvPr/>
          </p:nvSpPr>
          <p:spPr>
            <a:xfrm>
              <a:off x="683568" y="5013176"/>
              <a:ext cx="3816424" cy="288032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0" name="Szövegdoboz 9"/>
            <p:cNvSpPr txBox="1"/>
            <p:nvPr/>
          </p:nvSpPr>
          <p:spPr>
            <a:xfrm>
              <a:off x="815684" y="4992546"/>
              <a:ext cx="3600400" cy="347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>
                  <a:solidFill>
                    <a:schemeClr val="accent6">
                      <a:lumMod val="75000"/>
                    </a:schemeClr>
                  </a:solidFill>
                </a:rPr>
                <a:t>D</a:t>
              </a:r>
              <a:r>
                <a:rPr lang="hu-HU" dirty="0" smtClean="0">
                  <a:solidFill>
                    <a:schemeClr val="accent6">
                      <a:lumMod val="75000"/>
                    </a:schemeClr>
                  </a:solidFill>
                </a:rPr>
                <a:t>: </a:t>
              </a:r>
              <a:r>
                <a:rPr lang="hu-HU" dirty="0" smtClean="0"/>
                <a:t>….megmutatási </a:t>
              </a:r>
              <a:r>
                <a:rPr lang="hu-HU" dirty="0"/>
                <a:t>vágyból </a:t>
              </a:r>
            </a:p>
          </p:txBody>
        </p:sp>
      </p:grpSp>
      <p:grpSp>
        <p:nvGrpSpPr>
          <p:cNvPr id="13" name="Csoportba foglalás 12"/>
          <p:cNvGrpSpPr/>
          <p:nvPr/>
        </p:nvGrpSpPr>
        <p:grpSpPr>
          <a:xfrm>
            <a:off x="755575" y="4992935"/>
            <a:ext cx="3728045" cy="646331"/>
            <a:chOff x="772047" y="4585296"/>
            <a:chExt cx="3672408" cy="646331"/>
          </a:xfrm>
        </p:grpSpPr>
        <p:sp>
          <p:nvSpPr>
            <p:cNvPr id="6" name="Lekerekített téglalap 5"/>
            <p:cNvSpPr/>
            <p:nvPr/>
          </p:nvSpPr>
          <p:spPr>
            <a:xfrm>
              <a:off x="772047" y="4600727"/>
              <a:ext cx="3672408" cy="288032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1" name="Szövegdoboz 10"/>
            <p:cNvSpPr txBox="1"/>
            <p:nvPr/>
          </p:nvSpPr>
          <p:spPr>
            <a:xfrm>
              <a:off x="844055" y="4585296"/>
              <a:ext cx="33843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>
                  <a:solidFill>
                    <a:schemeClr val="accent6">
                      <a:lumMod val="75000"/>
                    </a:schemeClr>
                  </a:solidFill>
                </a:rPr>
                <a:t>A</a:t>
              </a:r>
              <a:r>
                <a:rPr lang="hu-HU" dirty="0" smtClean="0">
                  <a:solidFill>
                    <a:schemeClr val="accent6">
                      <a:lumMod val="75000"/>
                    </a:schemeClr>
                  </a:solidFill>
                </a:rPr>
                <a:t>: </a:t>
              </a:r>
              <a:r>
                <a:rPr lang="hu-HU" dirty="0" smtClean="0"/>
                <a:t>….mert jót tesz a gépnek.</a:t>
              </a:r>
              <a:endParaRPr lang="hu-HU" dirty="0"/>
            </a:p>
            <a:p>
              <a:endParaRPr lang="hu-HU" dirty="0"/>
            </a:p>
          </p:txBody>
        </p:sp>
      </p:grpSp>
      <p:sp>
        <p:nvSpPr>
          <p:cNvPr id="12" name="Lekerekített téglalap 11"/>
          <p:cNvSpPr/>
          <p:nvPr/>
        </p:nvSpPr>
        <p:spPr>
          <a:xfrm>
            <a:off x="755947" y="5010834"/>
            <a:ext cx="3744045" cy="285564"/>
          </a:xfrm>
          <a:prstGeom prst="roundRect">
            <a:avLst>
              <a:gd name="adj" fmla="val 50000"/>
            </a:avLst>
          </a:prstGeom>
          <a:solidFill>
            <a:schemeClr val="tx1">
              <a:alpha val="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4" name="Lekerekített téglalap 13"/>
          <p:cNvSpPr/>
          <p:nvPr/>
        </p:nvSpPr>
        <p:spPr>
          <a:xfrm>
            <a:off x="4644008" y="5419744"/>
            <a:ext cx="3672408" cy="287455"/>
          </a:xfrm>
          <a:prstGeom prst="roundRect">
            <a:avLst>
              <a:gd name="adj" fmla="val 50000"/>
            </a:avLst>
          </a:prstGeom>
          <a:solidFill>
            <a:schemeClr val="tx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grpSp>
        <p:nvGrpSpPr>
          <p:cNvPr id="18" name="Csoportba foglalás 17"/>
          <p:cNvGrpSpPr/>
          <p:nvPr/>
        </p:nvGrpSpPr>
        <p:grpSpPr>
          <a:xfrm>
            <a:off x="741115" y="5378180"/>
            <a:ext cx="3779464" cy="369332"/>
            <a:chOff x="683568" y="5380166"/>
            <a:chExt cx="3816424" cy="369332"/>
          </a:xfrm>
        </p:grpSpPr>
        <p:sp>
          <p:nvSpPr>
            <p:cNvPr id="7" name="Lekerekített téglalap 6"/>
            <p:cNvSpPr/>
            <p:nvPr/>
          </p:nvSpPr>
          <p:spPr>
            <a:xfrm>
              <a:off x="683568" y="5420816"/>
              <a:ext cx="3816424" cy="288032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5" name="Szövegdoboz 14"/>
            <p:cNvSpPr txBox="1"/>
            <p:nvPr/>
          </p:nvSpPr>
          <p:spPr>
            <a:xfrm>
              <a:off x="771983" y="5380166"/>
              <a:ext cx="35283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 smtClean="0">
                  <a:solidFill>
                    <a:schemeClr val="accent6">
                      <a:lumMod val="75000"/>
                    </a:schemeClr>
                  </a:solidFill>
                </a:rPr>
                <a:t>C: </a:t>
              </a:r>
              <a:r>
                <a:rPr lang="hu-HU" dirty="0" smtClean="0"/>
                <a:t>….haszonvágyból</a:t>
              </a:r>
              <a:endParaRPr lang="hu-HU" dirty="0"/>
            </a:p>
          </p:txBody>
        </p:sp>
      </p:grpSp>
      <p:grpSp>
        <p:nvGrpSpPr>
          <p:cNvPr id="19" name="Csoportba foglalás 18"/>
          <p:cNvGrpSpPr/>
          <p:nvPr/>
        </p:nvGrpSpPr>
        <p:grpSpPr>
          <a:xfrm>
            <a:off x="4629869" y="4970184"/>
            <a:ext cx="3672408" cy="369332"/>
            <a:chOff x="4644008" y="5380166"/>
            <a:chExt cx="3672408" cy="369332"/>
          </a:xfrm>
        </p:grpSpPr>
        <p:sp>
          <p:nvSpPr>
            <p:cNvPr id="8" name="Lekerekített téglalap 7"/>
            <p:cNvSpPr/>
            <p:nvPr/>
          </p:nvSpPr>
          <p:spPr>
            <a:xfrm>
              <a:off x="4644008" y="5420816"/>
              <a:ext cx="3672408" cy="288032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6" name="Szövegdoboz 15"/>
            <p:cNvSpPr txBox="1"/>
            <p:nvPr/>
          </p:nvSpPr>
          <p:spPr>
            <a:xfrm>
              <a:off x="4771628" y="5380166"/>
              <a:ext cx="32567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>
                  <a:solidFill>
                    <a:schemeClr val="accent6">
                      <a:lumMod val="75000"/>
                    </a:schemeClr>
                  </a:solidFill>
                </a:rPr>
                <a:t>B</a:t>
              </a:r>
              <a:r>
                <a:rPr lang="hu-HU" dirty="0" smtClean="0">
                  <a:solidFill>
                    <a:schemeClr val="accent6">
                      <a:lumMod val="75000"/>
                    </a:schemeClr>
                  </a:solidFill>
                </a:rPr>
                <a:t>: </a:t>
              </a:r>
              <a:r>
                <a:rPr lang="hu-HU" dirty="0" smtClean="0"/>
                <a:t>….bosszúból </a:t>
              </a:r>
              <a:endParaRPr lang="hu-HU" dirty="0"/>
            </a:p>
          </p:txBody>
        </p:sp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029" y="5417067"/>
            <a:ext cx="3784735" cy="29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938" y="4989866"/>
            <a:ext cx="3665340" cy="307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kciógomb: Tovább vagy Következő 1">
            <a:hlinkClick r:id="" action="ppaction://hlinkshowjump?jump=nextslide" highlightClick="1"/>
          </p:cNvPr>
          <p:cNvSpPr/>
          <p:nvPr/>
        </p:nvSpPr>
        <p:spPr>
          <a:xfrm>
            <a:off x="8100392" y="5970412"/>
            <a:ext cx="968327" cy="78704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0" name="Téglalap 19"/>
          <p:cNvSpPr/>
          <p:nvPr/>
        </p:nvSpPr>
        <p:spPr>
          <a:xfrm>
            <a:off x="3583646" y="249289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850271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ossz valas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6 jo valas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"/>
                            </p:stCondLst>
                            <p:childTnLst>
                              <p:par>
                                <p:cTn id="1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ossz valas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8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ossz valas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8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77" y="605036"/>
            <a:ext cx="9144347" cy="587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Lekerekített téglalap 3"/>
          <p:cNvSpPr/>
          <p:nvPr/>
        </p:nvSpPr>
        <p:spPr>
          <a:xfrm>
            <a:off x="741115" y="4221088"/>
            <a:ext cx="7575301" cy="648072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" name="Szövegdoboz 8"/>
          <p:cNvSpPr txBox="1"/>
          <p:nvPr/>
        </p:nvSpPr>
        <p:spPr>
          <a:xfrm>
            <a:off x="1295636" y="4345069"/>
            <a:ext cx="6408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dirty="0" smtClean="0"/>
              <a:t>Melyik nem internetes csalás, átverés?</a:t>
            </a:r>
            <a:endParaRPr lang="hu-HU" sz="2000" dirty="0"/>
          </a:p>
        </p:txBody>
      </p:sp>
      <p:grpSp>
        <p:nvGrpSpPr>
          <p:cNvPr id="17" name="Csoportba foglalás 16"/>
          <p:cNvGrpSpPr/>
          <p:nvPr/>
        </p:nvGrpSpPr>
        <p:grpSpPr>
          <a:xfrm>
            <a:off x="683568" y="4972526"/>
            <a:ext cx="3816424" cy="369332"/>
            <a:chOff x="683568" y="4972526"/>
            <a:chExt cx="3816424" cy="369332"/>
          </a:xfrm>
        </p:grpSpPr>
        <p:sp>
          <p:nvSpPr>
            <p:cNvPr id="5" name="Lekerekített téglalap 4"/>
            <p:cNvSpPr/>
            <p:nvPr/>
          </p:nvSpPr>
          <p:spPr>
            <a:xfrm>
              <a:off x="683568" y="5013176"/>
              <a:ext cx="3816424" cy="288032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0" name="Szövegdoboz 9"/>
            <p:cNvSpPr txBox="1"/>
            <p:nvPr/>
          </p:nvSpPr>
          <p:spPr>
            <a:xfrm>
              <a:off x="827584" y="4972526"/>
              <a:ext cx="3600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 smtClean="0">
                  <a:solidFill>
                    <a:schemeClr val="accent6">
                      <a:lumMod val="75000"/>
                    </a:schemeClr>
                  </a:solidFill>
                </a:rPr>
                <a:t>A: </a:t>
              </a:r>
              <a:r>
                <a:rPr lang="hu-HU" dirty="0" smtClean="0"/>
                <a:t>Álláscsalás</a:t>
              </a:r>
              <a:endParaRPr lang="hu-HU" dirty="0"/>
            </a:p>
          </p:txBody>
        </p:sp>
      </p:grpSp>
      <p:grpSp>
        <p:nvGrpSpPr>
          <p:cNvPr id="13" name="Csoportba foglalás 12"/>
          <p:cNvGrpSpPr/>
          <p:nvPr/>
        </p:nvGrpSpPr>
        <p:grpSpPr>
          <a:xfrm>
            <a:off x="683568" y="5388922"/>
            <a:ext cx="3816424" cy="646331"/>
            <a:chOff x="4644008" y="4972526"/>
            <a:chExt cx="3672408" cy="646331"/>
          </a:xfrm>
        </p:grpSpPr>
        <p:sp>
          <p:nvSpPr>
            <p:cNvPr id="6" name="Lekerekített téglalap 5"/>
            <p:cNvSpPr/>
            <p:nvPr/>
          </p:nvSpPr>
          <p:spPr>
            <a:xfrm>
              <a:off x="4644008" y="5013176"/>
              <a:ext cx="3672408" cy="288032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1" name="Szövegdoboz 10"/>
            <p:cNvSpPr txBox="1"/>
            <p:nvPr/>
          </p:nvSpPr>
          <p:spPr>
            <a:xfrm>
              <a:off x="4802857" y="4972526"/>
              <a:ext cx="33843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>
                  <a:solidFill>
                    <a:schemeClr val="accent6">
                      <a:lumMod val="75000"/>
                    </a:schemeClr>
                  </a:solidFill>
                </a:rPr>
                <a:t>C</a:t>
              </a:r>
              <a:r>
                <a:rPr lang="hu-HU" dirty="0" smtClean="0">
                  <a:solidFill>
                    <a:schemeClr val="accent6">
                      <a:lumMod val="75000"/>
                    </a:schemeClr>
                  </a:solidFill>
                </a:rPr>
                <a:t>: </a:t>
              </a:r>
              <a:r>
                <a:rPr lang="hu-HU" dirty="0" smtClean="0"/>
                <a:t>Adócsalás</a:t>
              </a:r>
              <a:endParaRPr lang="hu-HU" dirty="0"/>
            </a:p>
            <a:p>
              <a:endParaRPr lang="hu-HU" dirty="0"/>
            </a:p>
          </p:txBody>
        </p:sp>
      </p:grpSp>
      <p:sp>
        <p:nvSpPr>
          <p:cNvPr id="12" name="Lekerekített téglalap 11"/>
          <p:cNvSpPr/>
          <p:nvPr/>
        </p:nvSpPr>
        <p:spPr>
          <a:xfrm>
            <a:off x="719620" y="5445585"/>
            <a:ext cx="3800053" cy="288032"/>
          </a:xfrm>
          <a:prstGeom prst="roundRect">
            <a:avLst>
              <a:gd name="adj" fmla="val 50000"/>
            </a:avLst>
          </a:prstGeom>
          <a:solidFill>
            <a:schemeClr val="tx1">
              <a:alpha val="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4" name="Lekerekített téglalap 13"/>
          <p:cNvSpPr/>
          <p:nvPr/>
        </p:nvSpPr>
        <p:spPr>
          <a:xfrm>
            <a:off x="683568" y="5020665"/>
            <a:ext cx="3800053" cy="292968"/>
          </a:xfrm>
          <a:prstGeom prst="roundRect">
            <a:avLst>
              <a:gd name="adj" fmla="val 50000"/>
            </a:avLst>
          </a:prstGeom>
          <a:solidFill>
            <a:schemeClr val="tx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grpSp>
        <p:nvGrpSpPr>
          <p:cNvPr id="18" name="Csoportba foglalás 17"/>
          <p:cNvGrpSpPr/>
          <p:nvPr/>
        </p:nvGrpSpPr>
        <p:grpSpPr>
          <a:xfrm>
            <a:off x="4644008" y="5388922"/>
            <a:ext cx="3672408" cy="369332"/>
            <a:chOff x="683568" y="5380166"/>
            <a:chExt cx="3816424" cy="369332"/>
          </a:xfrm>
        </p:grpSpPr>
        <p:sp>
          <p:nvSpPr>
            <p:cNvPr id="7" name="Lekerekített téglalap 6"/>
            <p:cNvSpPr/>
            <p:nvPr/>
          </p:nvSpPr>
          <p:spPr>
            <a:xfrm>
              <a:off x="683568" y="5420816"/>
              <a:ext cx="3816424" cy="288032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5" name="Szövegdoboz 14"/>
            <p:cNvSpPr txBox="1"/>
            <p:nvPr/>
          </p:nvSpPr>
          <p:spPr>
            <a:xfrm>
              <a:off x="827584" y="5380166"/>
              <a:ext cx="35283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>
                  <a:solidFill>
                    <a:schemeClr val="accent6">
                      <a:lumMod val="75000"/>
                    </a:schemeClr>
                  </a:solidFill>
                </a:rPr>
                <a:t>D</a:t>
              </a:r>
              <a:r>
                <a:rPr lang="hu-HU" dirty="0" smtClean="0">
                  <a:solidFill>
                    <a:schemeClr val="accent6">
                      <a:lumMod val="75000"/>
                    </a:schemeClr>
                  </a:solidFill>
                </a:rPr>
                <a:t>: </a:t>
              </a:r>
              <a:r>
                <a:rPr lang="hu-HU" dirty="0" smtClean="0"/>
                <a:t>Ál e-mail</a:t>
              </a:r>
              <a:endParaRPr lang="hu-HU" dirty="0"/>
            </a:p>
          </p:txBody>
        </p:sp>
      </p:grpSp>
      <p:grpSp>
        <p:nvGrpSpPr>
          <p:cNvPr id="19" name="Csoportba foglalás 18"/>
          <p:cNvGrpSpPr/>
          <p:nvPr/>
        </p:nvGrpSpPr>
        <p:grpSpPr>
          <a:xfrm>
            <a:off x="4629869" y="4970184"/>
            <a:ext cx="3672408" cy="369332"/>
            <a:chOff x="4644008" y="5380166"/>
            <a:chExt cx="3672408" cy="369332"/>
          </a:xfrm>
        </p:grpSpPr>
        <p:sp>
          <p:nvSpPr>
            <p:cNvPr id="8" name="Lekerekített téglalap 7"/>
            <p:cNvSpPr/>
            <p:nvPr/>
          </p:nvSpPr>
          <p:spPr>
            <a:xfrm>
              <a:off x="4644008" y="5420816"/>
              <a:ext cx="3672408" cy="288032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6" name="Szövegdoboz 15"/>
            <p:cNvSpPr txBox="1"/>
            <p:nvPr/>
          </p:nvSpPr>
          <p:spPr>
            <a:xfrm>
              <a:off x="4771628" y="5380166"/>
              <a:ext cx="32567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>
                  <a:solidFill>
                    <a:schemeClr val="accent6">
                      <a:lumMod val="75000"/>
                    </a:schemeClr>
                  </a:solidFill>
                </a:rPr>
                <a:t>B</a:t>
              </a:r>
              <a:r>
                <a:rPr lang="hu-HU" dirty="0" smtClean="0">
                  <a:solidFill>
                    <a:schemeClr val="accent6">
                      <a:lumMod val="75000"/>
                    </a:schemeClr>
                  </a:solidFill>
                </a:rPr>
                <a:t>: </a:t>
              </a:r>
              <a:r>
                <a:rPr lang="hu-HU" dirty="0" smtClean="0"/>
                <a:t>Aukciós átverés</a:t>
              </a:r>
              <a:endParaRPr lang="hu-HU" dirty="0"/>
            </a:p>
          </p:txBody>
        </p:sp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5413558"/>
            <a:ext cx="3673202" cy="32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334" y="5005898"/>
            <a:ext cx="3672408" cy="307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kciógomb: Tovább vagy Következő 1">
            <a:hlinkClick r:id="" action="ppaction://hlinkshowjump?jump=nextslide" highlightClick="1"/>
          </p:cNvPr>
          <p:cNvSpPr/>
          <p:nvPr/>
        </p:nvSpPr>
        <p:spPr>
          <a:xfrm>
            <a:off x="8100392" y="5970412"/>
            <a:ext cx="968327" cy="78704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24167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ossz valas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6 jo valas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"/>
                            </p:stCondLst>
                            <p:childTnLst>
                              <p:par>
                                <p:cTn id="1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ossz valas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8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ossz valas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8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77" y="605036"/>
            <a:ext cx="9144347" cy="587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Lekerekített téglalap 3"/>
          <p:cNvSpPr/>
          <p:nvPr/>
        </p:nvSpPr>
        <p:spPr>
          <a:xfrm>
            <a:off x="741115" y="4221088"/>
            <a:ext cx="7575301" cy="648072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" name="Szövegdoboz 8"/>
          <p:cNvSpPr txBox="1"/>
          <p:nvPr/>
        </p:nvSpPr>
        <p:spPr>
          <a:xfrm>
            <a:off x="1295636" y="4345069"/>
            <a:ext cx="6408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dirty="0" smtClean="0"/>
              <a:t>Melyik az a program melyet ingyen használhatunk?</a:t>
            </a:r>
            <a:endParaRPr lang="hu-HU" sz="2000" dirty="0"/>
          </a:p>
        </p:txBody>
      </p:sp>
      <p:grpSp>
        <p:nvGrpSpPr>
          <p:cNvPr id="17" name="Csoportba foglalás 16"/>
          <p:cNvGrpSpPr/>
          <p:nvPr/>
        </p:nvGrpSpPr>
        <p:grpSpPr>
          <a:xfrm>
            <a:off x="683568" y="4972526"/>
            <a:ext cx="3816424" cy="369332"/>
            <a:chOff x="683568" y="4972526"/>
            <a:chExt cx="3816424" cy="369332"/>
          </a:xfrm>
        </p:grpSpPr>
        <p:sp>
          <p:nvSpPr>
            <p:cNvPr id="5" name="Lekerekített téglalap 4"/>
            <p:cNvSpPr/>
            <p:nvPr/>
          </p:nvSpPr>
          <p:spPr>
            <a:xfrm>
              <a:off x="683568" y="5013176"/>
              <a:ext cx="3816424" cy="288032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0" name="Szövegdoboz 9"/>
            <p:cNvSpPr txBox="1"/>
            <p:nvPr/>
          </p:nvSpPr>
          <p:spPr>
            <a:xfrm>
              <a:off x="827584" y="4972526"/>
              <a:ext cx="3600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 smtClean="0">
                  <a:solidFill>
                    <a:schemeClr val="accent6">
                      <a:lumMod val="75000"/>
                    </a:schemeClr>
                  </a:solidFill>
                </a:rPr>
                <a:t>A: </a:t>
              </a:r>
              <a:r>
                <a:rPr lang="hu-HU" dirty="0" err="1" smtClean="0"/>
                <a:t>Adware</a:t>
              </a:r>
              <a:endParaRPr lang="hu-HU" dirty="0"/>
            </a:p>
          </p:txBody>
        </p:sp>
      </p:grpSp>
      <p:grpSp>
        <p:nvGrpSpPr>
          <p:cNvPr id="13" name="Csoportba foglalás 12"/>
          <p:cNvGrpSpPr/>
          <p:nvPr/>
        </p:nvGrpSpPr>
        <p:grpSpPr>
          <a:xfrm>
            <a:off x="683568" y="5388922"/>
            <a:ext cx="3816424" cy="646331"/>
            <a:chOff x="4644008" y="4972526"/>
            <a:chExt cx="3672408" cy="646331"/>
          </a:xfrm>
        </p:grpSpPr>
        <p:sp>
          <p:nvSpPr>
            <p:cNvPr id="6" name="Lekerekített téglalap 5"/>
            <p:cNvSpPr/>
            <p:nvPr/>
          </p:nvSpPr>
          <p:spPr>
            <a:xfrm>
              <a:off x="4644008" y="5013176"/>
              <a:ext cx="3672408" cy="288032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1" name="Szövegdoboz 10"/>
            <p:cNvSpPr txBox="1"/>
            <p:nvPr/>
          </p:nvSpPr>
          <p:spPr>
            <a:xfrm>
              <a:off x="4802857" y="4972526"/>
              <a:ext cx="33843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>
                  <a:solidFill>
                    <a:schemeClr val="accent6">
                      <a:lumMod val="75000"/>
                    </a:schemeClr>
                  </a:solidFill>
                </a:rPr>
                <a:t>C</a:t>
              </a:r>
              <a:r>
                <a:rPr lang="hu-HU" dirty="0" smtClean="0">
                  <a:solidFill>
                    <a:schemeClr val="accent6">
                      <a:lumMod val="75000"/>
                    </a:schemeClr>
                  </a:solidFill>
                </a:rPr>
                <a:t>: </a:t>
              </a:r>
              <a:r>
                <a:rPr lang="hu-HU" dirty="0" smtClean="0"/>
                <a:t>Freeware</a:t>
              </a:r>
              <a:endParaRPr lang="hu-HU" dirty="0"/>
            </a:p>
            <a:p>
              <a:endParaRPr lang="hu-HU" dirty="0"/>
            </a:p>
          </p:txBody>
        </p:sp>
      </p:grpSp>
      <p:sp>
        <p:nvSpPr>
          <p:cNvPr id="12" name="Lekerekített téglalap 11"/>
          <p:cNvSpPr/>
          <p:nvPr/>
        </p:nvSpPr>
        <p:spPr>
          <a:xfrm>
            <a:off x="686975" y="5424055"/>
            <a:ext cx="3800053" cy="288032"/>
          </a:xfrm>
          <a:prstGeom prst="roundRect">
            <a:avLst>
              <a:gd name="adj" fmla="val 50000"/>
            </a:avLst>
          </a:prstGeom>
          <a:solidFill>
            <a:schemeClr val="tx1">
              <a:alpha val="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4" name="Lekerekített téglalap 13"/>
          <p:cNvSpPr/>
          <p:nvPr/>
        </p:nvSpPr>
        <p:spPr>
          <a:xfrm>
            <a:off x="699939" y="5005898"/>
            <a:ext cx="3800053" cy="292968"/>
          </a:xfrm>
          <a:prstGeom prst="roundRect">
            <a:avLst>
              <a:gd name="adj" fmla="val 50000"/>
            </a:avLst>
          </a:prstGeom>
          <a:solidFill>
            <a:schemeClr val="tx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grpSp>
        <p:nvGrpSpPr>
          <p:cNvPr id="18" name="Csoportba foglalás 17"/>
          <p:cNvGrpSpPr/>
          <p:nvPr/>
        </p:nvGrpSpPr>
        <p:grpSpPr>
          <a:xfrm>
            <a:off x="4644008" y="5388922"/>
            <a:ext cx="3672408" cy="369332"/>
            <a:chOff x="683568" y="5380166"/>
            <a:chExt cx="3816424" cy="369332"/>
          </a:xfrm>
        </p:grpSpPr>
        <p:sp>
          <p:nvSpPr>
            <p:cNvPr id="7" name="Lekerekített téglalap 6"/>
            <p:cNvSpPr/>
            <p:nvPr/>
          </p:nvSpPr>
          <p:spPr>
            <a:xfrm>
              <a:off x="683568" y="5420816"/>
              <a:ext cx="3816424" cy="288032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5" name="Szövegdoboz 14"/>
            <p:cNvSpPr txBox="1"/>
            <p:nvPr/>
          </p:nvSpPr>
          <p:spPr>
            <a:xfrm>
              <a:off x="827584" y="5380166"/>
              <a:ext cx="35283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>
                  <a:solidFill>
                    <a:schemeClr val="accent6">
                      <a:lumMod val="75000"/>
                    </a:schemeClr>
                  </a:solidFill>
                </a:rPr>
                <a:t>D</a:t>
              </a:r>
              <a:r>
                <a:rPr lang="hu-HU" dirty="0" smtClean="0">
                  <a:solidFill>
                    <a:schemeClr val="accent6">
                      <a:lumMod val="75000"/>
                    </a:schemeClr>
                  </a:solidFill>
                </a:rPr>
                <a:t>: </a:t>
              </a:r>
              <a:r>
                <a:rPr lang="hu-HU" dirty="0" err="1" smtClean="0"/>
                <a:t>Demo</a:t>
              </a:r>
              <a:endParaRPr lang="hu-HU" dirty="0"/>
            </a:p>
          </p:txBody>
        </p:sp>
      </p:grpSp>
      <p:grpSp>
        <p:nvGrpSpPr>
          <p:cNvPr id="19" name="Csoportba foglalás 18"/>
          <p:cNvGrpSpPr/>
          <p:nvPr/>
        </p:nvGrpSpPr>
        <p:grpSpPr>
          <a:xfrm>
            <a:off x="4629869" y="4970184"/>
            <a:ext cx="3672408" cy="369332"/>
            <a:chOff x="4644008" y="5380166"/>
            <a:chExt cx="3672408" cy="369332"/>
          </a:xfrm>
        </p:grpSpPr>
        <p:sp>
          <p:nvSpPr>
            <p:cNvPr id="8" name="Lekerekített téglalap 7"/>
            <p:cNvSpPr/>
            <p:nvPr/>
          </p:nvSpPr>
          <p:spPr>
            <a:xfrm>
              <a:off x="4644008" y="5420816"/>
              <a:ext cx="3672408" cy="288032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6" name="Szövegdoboz 15"/>
            <p:cNvSpPr txBox="1"/>
            <p:nvPr/>
          </p:nvSpPr>
          <p:spPr>
            <a:xfrm>
              <a:off x="4771628" y="5380166"/>
              <a:ext cx="32567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>
                  <a:solidFill>
                    <a:schemeClr val="accent6">
                      <a:lumMod val="75000"/>
                    </a:schemeClr>
                  </a:solidFill>
                </a:rPr>
                <a:t>B</a:t>
              </a:r>
              <a:r>
                <a:rPr lang="hu-HU" dirty="0" smtClean="0">
                  <a:solidFill>
                    <a:schemeClr val="accent6">
                      <a:lumMod val="75000"/>
                    </a:schemeClr>
                  </a:solidFill>
                </a:rPr>
                <a:t>: </a:t>
              </a:r>
              <a:r>
                <a:rPr lang="hu-HU" dirty="0" smtClean="0"/>
                <a:t>Shareware</a:t>
              </a:r>
              <a:endParaRPr lang="hu-HU" dirty="0"/>
            </a:p>
          </p:txBody>
        </p:sp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5430983"/>
            <a:ext cx="3673202" cy="32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4993473"/>
            <a:ext cx="3672408" cy="307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kciógomb: Tovább vagy Következő 1">
            <a:hlinkClick r:id="" action="ppaction://hlinkshowjump?jump=nextslide" highlightClick="1"/>
          </p:cNvPr>
          <p:cNvSpPr/>
          <p:nvPr/>
        </p:nvSpPr>
        <p:spPr>
          <a:xfrm>
            <a:off x="8100392" y="5970412"/>
            <a:ext cx="968327" cy="78704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453951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ossz valas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6 jo valas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"/>
                            </p:stCondLst>
                            <p:childTnLst>
                              <p:par>
                                <p:cTn id="1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ossz valas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8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ossz valas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8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Ügyes vagy!</a:t>
            </a:r>
            <a:endParaRPr lang="hu-HU" dirty="0"/>
          </a:p>
        </p:txBody>
      </p:sp>
      <p:grpSp>
        <p:nvGrpSpPr>
          <p:cNvPr id="5" name="Csoportba foglalás 4"/>
          <p:cNvGrpSpPr/>
          <p:nvPr/>
        </p:nvGrpSpPr>
        <p:grpSpPr>
          <a:xfrm>
            <a:off x="1072805" y="2420888"/>
            <a:ext cx="7416824" cy="2880320"/>
            <a:chOff x="1043608" y="2420888"/>
            <a:chExt cx="7416824" cy="2880320"/>
          </a:xfrm>
          <a:solidFill>
            <a:schemeClr val="bg1">
              <a:lumMod val="85000"/>
              <a:alpha val="0"/>
            </a:schemeClr>
          </a:solidFill>
        </p:grpSpPr>
        <p:grpSp>
          <p:nvGrpSpPr>
            <p:cNvPr id="7" name="Csoportba foglalás 6"/>
            <p:cNvGrpSpPr/>
            <p:nvPr/>
          </p:nvGrpSpPr>
          <p:grpSpPr>
            <a:xfrm>
              <a:off x="1043608" y="2420888"/>
              <a:ext cx="7416824" cy="2880320"/>
              <a:chOff x="1043608" y="2420888"/>
              <a:chExt cx="7416824" cy="2880320"/>
            </a:xfrm>
            <a:grpFill/>
          </p:grpSpPr>
          <p:sp>
            <p:nvSpPr>
              <p:cNvPr id="4" name="Lekerekített téglalap 3"/>
              <p:cNvSpPr/>
              <p:nvPr/>
            </p:nvSpPr>
            <p:spPr>
              <a:xfrm>
                <a:off x="1043608" y="2420888"/>
                <a:ext cx="7416824" cy="2880320"/>
              </a:xfrm>
              <a:prstGeom prst="roundRect">
                <a:avLst>
                  <a:gd name="adj" fmla="val 12000"/>
                </a:avLst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u-HU"/>
              </a:p>
            </p:txBody>
          </p:sp>
          <p:sp>
            <p:nvSpPr>
              <p:cNvPr id="6" name="Szövegdoboz 5"/>
              <p:cNvSpPr txBox="1"/>
              <p:nvPr/>
            </p:nvSpPr>
            <p:spPr>
              <a:xfrm>
                <a:off x="1799692" y="3445549"/>
                <a:ext cx="5904656" cy="830997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hu-HU" sz="4800" dirty="0" smtClean="0"/>
                  <a:t>Ma is tanultál valamit!</a:t>
                </a:r>
              </a:p>
            </p:txBody>
          </p:sp>
        </p:grpSp>
        <p:sp>
          <p:nvSpPr>
            <p:cNvPr id="3" name="Mosolygó arc 2"/>
            <p:cNvSpPr/>
            <p:nvPr/>
          </p:nvSpPr>
          <p:spPr>
            <a:xfrm>
              <a:off x="4247964" y="4202478"/>
              <a:ext cx="1008112" cy="1024662"/>
            </a:xfrm>
            <a:prstGeom prst="smileyFace">
              <a:avLst/>
            </a:prstGeom>
            <a:solidFill>
              <a:srgbClr val="FFFF00">
                <a:alpha val="73000"/>
              </a:srgbClr>
            </a:solidFill>
            <a:ln>
              <a:solidFill>
                <a:schemeClr val="tx1">
                  <a:alpha val="7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</p:grpSp>
    </p:spTree>
    <p:extLst>
      <p:ext uri="{BB962C8B-B14F-4D97-AF65-F5344CB8AC3E}">
        <p14:creationId xmlns:p14="http://schemas.microsoft.com/office/powerpoint/2010/main" val="35711969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windows_xp_shutdow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574184" y="5371733"/>
            <a:ext cx="609600" cy="609600"/>
          </a:xfrm>
          <a:prstGeom prst="rect">
            <a:avLst/>
          </a:prstGeom>
        </p:spPr>
      </p:pic>
      <p:pic>
        <p:nvPicPr>
          <p:cNvPr id="18" name="windows_xp_startup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5" name="Téglalap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075" name="Picture 3" descr="C:\Users\DaveHUN\Desktop\pint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478" y="17909"/>
            <a:ext cx="9163477" cy="6861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Csoportba foglalás 10"/>
          <p:cNvGrpSpPr/>
          <p:nvPr/>
        </p:nvGrpSpPr>
        <p:grpSpPr>
          <a:xfrm>
            <a:off x="32524" y="2546145"/>
            <a:ext cx="2310199" cy="3744416"/>
            <a:chOff x="32524" y="2552716"/>
            <a:chExt cx="2310199" cy="3744416"/>
          </a:xfrm>
        </p:grpSpPr>
        <p:sp>
          <p:nvSpPr>
            <p:cNvPr id="4" name="Átellenes sarkain kerekített téglalap 3"/>
            <p:cNvSpPr/>
            <p:nvPr/>
          </p:nvSpPr>
          <p:spPr>
            <a:xfrm>
              <a:off x="32524" y="2552716"/>
              <a:ext cx="2310199" cy="3744416"/>
            </a:xfrm>
            <a:prstGeom prst="round2Diag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grpSp>
          <p:nvGrpSpPr>
            <p:cNvPr id="10" name="Csoportba foglalás 9"/>
            <p:cNvGrpSpPr/>
            <p:nvPr/>
          </p:nvGrpSpPr>
          <p:grpSpPr>
            <a:xfrm>
              <a:off x="157243" y="2787499"/>
              <a:ext cx="1890998" cy="3238877"/>
              <a:chOff x="189767" y="2780928"/>
              <a:chExt cx="1890998" cy="3238877"/>
            </a:xfrm>
          </p:grpSpPr>
          <p:sp>
            <p:nvSpPr>
              <p:cNvPr id="8" name="Ellipszis 7">
                <a:hlinkClick r:id="" action="ppaction://hlinkshowjump?jump=nextslide"/>
              </p:cNvPr>
              <p:cNvSpPr/>
              <p:nvPr/>
            </p:nvSpPr>
            <p:spPr>
              <a:xfrm>
                <a:off x="1432693" y="5371733"/>
                <a:ext cx="648072" cy="648072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u-HU"/>
              </a:p>
            </p:txBody>
          </p:sp>
          <p:sp>
            <p:nvSpPr>
              <p:cNvPr id="9" name="Ellipszis 8"/>
              <p:cNvSpPr/>
              <p:nvPr/>
            </p:nvSpPr>
            <p:spPr>
              <a:xfrm>
                <a:off x="189767" y="2780928"/>
                <a:ext cx="648072" cy="64807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002">
                <a:schemeClr val="lt2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u-HU"/>
              </a:p>
            </p:txBody>
          </p:sp>
        </p:grpSp>
      </p:grpSp>
      <p:sp>
        <p:nvSpPr>
          <p:cNvPr id="6" name="Lekerekített téglalap 5"/>
          <p:cNvSpPr/>
          <p:nvPr/>
        </p:nvSpPr>
        <p:spPr>
          <a:xfrm>
            <a:off x="0" y="6309320"/>
            <a:ext cx="9144000" cy="54868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" name="Ellipszis 6"/>
          <p:cNvSpPr/>
          <p:nvPr/>
        </p:nvSpPr>
        <p:spPr>
          <a:xfrm>
            <a:off x="395536" y="6137920"/>
            <a:ext cx="792088" cy="72008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grpSp>
        <p:nvGrpSpPr>
          <p:cNvPr id="30" name="Csoportba foglalás 29"/>
          <p:cNvGrpSpPr/>
          <p:nvPr/>
        </p:nvGrpSpPr>
        <p:grpSpPr>
          <a:xfrm>
            <a:off x="3630512" y="1556791"/>
            <a:ext cx="4697288" cy="2645537"/>
            <a:chOff x="3630512" y="1556791"/>
            <a:chExt cx="4697288" cy="2645537"/>
          </a:xfrm>
        </p:grpSpPr>
        <p:grpSp>
          <p:nvGrpSpPr>
            <p:cNvPr id="23" name="Csoportba foglalás 22"/>
            <p:cNvGrpSpPr/>
            <p:nvPr/>
          </p:nvGrpSpPr>
          <p:grpSpPr>
            <a:xfrm>
              <a:off x="3630512" y="1556791"/>
              <a:ext cx="4697288" cy="2645537"/>
              <a:chOff x="3635896" y="1556792"/>
              <a:chExt cx="4697288" cy="2645537"/>
            </a:xfrm>
          </p:grpSpPr>
          <p:sp>
            <p:nvSpPr>
              <p:cNvPr id="20" name="Lekerekített téglalap 19"/>
              <p:cNvSpPr/>
              <p:nvPr/>
            </p:nvSpPr>
            <p:spPr>
              <a:xfrm>
                <a:off x="3635896" y="1556792"/>
                <a:ext cx="4697288" cy="2645537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u-HU"/>
              </a:p>
            </p:txBody>
          </p:sp>
          <p:sp>
            <p:nvSpPr>
              <p:cNvPr id="21" name="Akciógomb: Egyéni 20">
                <a:hlinkClick r:id="" action="ppaction://noaction" highlightClick="1"/>
              </p:cNvPr>
              <p:cNvSpPr/>
              <p:nvPr/>
            </p:nvSpPr>
            <p:spPr>
              <a:xfrm>
                <a:off x="7812360" y="1730597"/>
                <a:ext cx="360040" cy="360040"/>
              </a:xfrm>
              <a:prstGeom prst="actionButtonBlank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u-HU"/>
              </a:p>
            </p:txBody>
          </p:sp>
          <p:sp>
            <p:nvSpPr>
              <p:cNvPr id="22" name="Szorzás 21"/>
              <p:cNvSpPr/>
              <p:nvPr/>
            </p:nvSpPr>
            <p:spPr>
              <a:xfrm>
                <a:off x="7884368" y="1781495"/>
                <a:ext cx="216024" cy="258243"/>
              </a:xfrm>
              <a:prstGeom prst="mathMultiply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hu-HU"/>
              </a:p>
            </p:txBody>
          </p:sp>
        </p:grpSp>
        <p:sp>
          <p:nvSpPr>
            <p:cNvPr id="29" name="Szövegdoboz 28"/>
            <p:cNvSpPr txBox="1"/>
            <p:nvPr/>
          </p:nvSpPr>
          <p:spPr>
            <a:xfrm>
              <a:off x="3779912" y="2039736"/>
              <a:ext cx="4403872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hu-HU" dirty="0" smtClean="0"/>
                <a:t>Köszönöm </a:t>
              </a:r>
              <a:r>
                <a:rPr lang="hu-HU" dirty="0"/>
                <a:t>a figyelmet!</a:t>
              </a:r>
            </a:p>
            <a:p>
              <a:pPr algn="just"/>
              <a:r>
                <a:rPr lang="hu-HU" dirty="0"/>
                <a:t>Remélem hasznos volt ez a bemutató</a:t>
              </a:r>
              <a:r>
                <a:rPr lang="hu-HU" dirty="0" smtClean="0"/>
                <a:t>.</a:t>
              </a:r>
            </a:p>
            <a:p>
              <a:pPr algn="just"/>
              <a:r>
                <a:rPr lang="hu-HU" dirty="0" smtClean="0"/>
                <a:t>Kapcsoljuk ki a gépet!</a:t>
              </a:r>
            </a:p>
            <a:p>
              <a:pPr algn="just"/>
              <a:r>
                <a:rPr lang="hu-HU" dirty="0" smtClean="0"/>
                <a:t>Zöld gomb ----&gt; piros gomb</a:t>
              </a:r>
            </a:p>
            <a:p>
              <a:endParaRPr lang="hu-HU" dirty="0"/>
            </a:p>
          </p:txBody>
        </p:sp>
      </p:grpSp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>
          <a:xfrm>
            <a:off x="7607720" y="6418655"/>
            <a:ext cx="1440160" cy="365125"/>
          </a:xfrm>
        </p:spPr>
        <p:txBody>
          <a:bodyPr/>
          <a:lstStyle/>
          <a:p>
            <a:fld id="{B5C2DA5C-D71B-48F8-A1C4-068898226411}" type="datetime8">
              <a:rPr lang="hu-HU" b="1" smtClean="0">
                <a:solidFill>
                  <a:schemeClr val="tx1"/>
                </a:solidFill>
                <a:latin typeface="Adobe Gothic Std B" pitchFamily="34" charset="-128"/>
                <a:ea typeface="Adobe Gothic Std B" pitchFamily="34" charset="-128"/>
              </a:rPr>
              <a:t>2013.03.16. 16:57</a:t>
            </a:fld>
            <a:endParaRPr lang="hu-HU" b="1" dirty="0">
              <a:solidFill>
                <a:schemeClr val="tx1"/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0902048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31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windows_xp_shutdow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24328" y="5733256"/>
            <a:ext cx="609600" cy="609600"/>
          </a:xfrm>
          <a:prstGeom prst="rect">
            <a:avLst/>
          </a:prstGeom>
        </p:spPr>
      </p:pic>
      <p:pic>
        <p:nvPicPr>
          <p:cNvPr id="2051" name="Picture 3" descr="C:\Users\DaveHUN\Desktop\Windows_XP_Wallpaper_by_dhrandy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403648" y="5636766"/>
            <a:ext cx="5987008" cy="706090"/>
          </a:xfrm>
        </p:spPr>
        <p:txBody>
          <a:bodyPr>
            <a:normAutofit fontScale="90000"/>
          </a:bodyPr>
          <a:lstStyle/>
          <a:p>
            <a:r>
              <a:rPr lang="hu-HU" dirty="0" smtClean="0">
                <a:solidFill>
                  <a:schemeClr val="bg1"/>
                </a:solidFill>
              </a:rPr>
              <a:t>A </a:t>
            </a:r>
            <a:r>
              <a:rPr lang="hu-HU" dirty="0" err="1" smtClean="0">
                <a:solidFill>
                  <a:schemeClr val="bg1"/>
                </a:solidFill>
              </a:rPr>
              <a:t>windows</a:t>
            </a:r>
            <a:r>
              <a:rPr lang="hu-HU" dirty="0" smtClean="0">
                <a:solidFill>
                  <a:schemeClr val="bg1"/>
                </a:solidFill>
              </a:rPr>
              <a:t> leáll….</a:t>
            </a:r>
            <a:endParaRPr lang="hu-H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988109"/>
      </p:ext>
    </p:extLst>
  </p:cSld>
  <p:clrMapOvr>
    <a:masterClrMapping/>
  </p:clrMapOvr>
  <p:transition spd="slow" advTm="2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Források</a:t>
            </a:r>
            <a:endParaRPr lang="hu-HU" dirty="0"/>
          </a:p>
        </p:txBody>
      </p:sp>
      <p:sp>
        <p:nvSpPr>
          <p:cNvPr id="2" name="Tartalom helye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sz="1600" dirty="0"/>
              <a:t>http://</a:t>
            </a:r>
            <a:r>
              <a:rPr lang="hu-HU" sz="1600" dirty="0" smtClean="0"/>
              <a:t>www.mit.bme.hu/system/files/oktatas/targyak/8607/IA13-MalWare_0.pdf</a:t>
            </a:r>
          </a:p>
          <a:p>
            <a:r>
              <a:rPr lang="hu-HU" sz="1600" dirty="0"/>
              <a:t>http://</a:t>
            </a:r>
            <a:r>
              <a:rPr lang="hu-HU" sz="1600" dirty="0" smtClean="0"/>
              <a:t>www.jaszfenyszaru.hu/doc/hirlevelek/elbir_321_17.pdf</a:t>
            </a:r>
          </a:p>
          <a:p>
            <a:r>
              <a:rPr lang="hu-HU" sz="1600" dirty="0"/>
              <a:t>http://1.bp.blogspot.com/_</a:t>
            </a:r>
            <a:r>
              <a:rPr lang="hu-HU" sz="1600" dirty="0" smtClean="0"/>
              <a:t>rT6l4DzaJIE/</a:t>
            </a:r>
            <a:r>
              <a:rPr lang="hu-HU" sz="1600" dirty="0" err="1" smtClean="0"/>
              <a:t>TUaqaxgtzjI</a:t>
            </a:r>
            <a:r>
              <a:rPr lang="hu-HU" sz="1600" dirty="0" smtClean="0"/>
              <a:t>/</a:t>
            </a:r>
            <a:r>
              <a:rPr lang="hu-HU" sz="1600" dirty="0" err="1" smtClean="0"/>
              <a:t>AAAAAAAAAXk</a:t>
            </a:r>
            <a:r>
              <a:rPr lang="hu-HU" sz="1600" dirty="0" smtClean="0"/>
              <a:t>/3ZOiD0uo6o4/s1600/esetnod32.png</a:t>
            </a:r>
          </a:p>
          <a:p>
            <a:r>
              <a:rPr lang="hu-HU" sz="1600" dirty="0"/>
              <a:t>http://</a:t>
            </a:r>
            <a:r>
              <a:rPr lang="hu-HU" sz="1600" dirty="0" smtClean="0"/>
              <a:t>infovilag.hu/data/images/2009-09/szellemi_tulajdon.jpg</a:t>
            </a:r>
          </a:p>
          <a:p>
            <a:r>
              <a:rPr lang="hu-HU" sz="1600" dirty="0"/>
              <a:t>http://</a:t>
            </a:r>
            <a:r>
              <a:rPr lang="hu-HU" sz="1600" dirty="0" smtClean="0"/>
              <a:t>vergeci.files.wordpress.com/2012/03/sp2.jpg</a:t>
            </a:r>
          </a:p>
          <a:p>
            <a:r>
              <a:rPr lang="hu-HU" sz="1600" dirty="0"/>
              <a:t>http://www.kmo.hu/pictures/kviz_kaland_logo_5_2173.jpg</a:t>
            </a:r>
          </a:p>
        </p:txBody>
      </p:sp>
    </p:spTree>
    <p:extLst>
      <p:ext uri="{BB962C8B-B14F-4D97-AF65-F5344CB8AC3E}">
        <p14:creationId xmlns:p14="http://schemas.microsoft.com/office/powerpoint/2010/main" val="9567894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ave\Desktop\win boo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solidFill>
              <a:schemeClr val="tx1">
                <a:alpha val="88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Keret 3"/>
          <p:cNvSpPr/>
          <p:nvPr/>
        </p:nvSpPr>
        <p:spPr>
          <a:xfrm>
            <a:off x="2843808" y="4143318"/>
            <a:ext cx="3168352" cy="426190"/>
          </a:xfrm>
          <a:prstGeom prst="frame">
            <a:avLst/>
          </a:prstGeom>
          <a:solidFill>
            <a:schemeClr val="tx1">
              <a:lumMod val="85000"/>
              <a:alpha val="8000"/>
            </a:schemeClr>
          </a:solidFill>
          <a:ln w="0" cmpd="sng">
            <a:solidFill>
              <a:schemeClr val="bg2">
                <a:lumMod val="40000"/>
                <a:lumOff val="60000"/>
                <a:alpha val="4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>
              <a:solidFill>
                <a:schemeClr val="tx1"/>
              </a:solidFill>
            </a:endParaRPr>
          </a:p>
        </p:txBody>
      </p:sp>
      <p:sp>
        <p:nvSpPr>
          <p:cNvPr id="8" name="Lekerekített téglalap 7"/>
          <p:cNvSpPr/>
          <p:nvPr/>
        </p:nvSpPr>
        <p:spPr>
          <a:xfrm>
            <a:off x="3005892" y="4248401"/>
            <a:ext cx="432048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8903" y="4237350"/>
            <a:ext cx="45720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667" y="4237350"/>
            <a:ext cx="45720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237350"/>
            <a:ext cx="45720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37350"/>
            <a:ext cx="45720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2821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windows_xp_startup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5" name="Téglalap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2055" name="Picture 7" descr="C:\Users\DaveHUN\Desktop\pint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" y="15655"/>
            <a:ext cx="9144000" cy="686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Csoportba foglalás 10"/>
          <p:cNvGrpSpPr/>
          <p:nvPr/>
        </p:nvGrpSpPr>
        <p:grpSpPr>
          <a:xfrm>
            <a:off x="422" y="2564904"/>
            <a:ext cx="2310199" cy="3744416"/>
            <a:chOff x="32524" y="2552716"/>
            <a:chExt cx="2310199" cy="3744416"/>
          </a:xfrm>
        </p:grpSpPr>
        <p:sp>
          <p:nvSpPr>
            <p:cNvPr id="4" name="Átellenes sarkain kerekített téglalap 3"/>
            <p:cNvSpPr/>
            <p:nvPr/>
          </p:nvSpPr>
          <p:spPr>
            <a:xfrm>
              <a:off x="32524" y="2552716"/>
              <a:ext cx="2310199" cy="3744416"/>
            </a:xfrm>
            <a:prstGeom prst="round2Diag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grpSp>
          <p:nvGrpSpPr>
            <p:cNvPr id="10" name="Csoportba foglalás 9"/>
            <p:cNvGrpSpPr/>
            <p:nvPr/>
          </p:nvGrpSpPr>
          <p:grpSpPr>
            <a:xfrm>
              <a:off x="157243" y="2787499"/>
              <a:ext cx="1890998" cy="3238877"/>
              <a:chOff x="189767" y="2780928"/>
              <a:chExt cx="1890998" cy="3238877"/>
            </a:xfrm>
          </p:grpSpPr>
          <p:sp>
            <p:nvSpPr>
              <p:cNvPr id="8" name="Ellipszis 7">
                <a:hlinkClick r:id="" action="ppaction://hlinkshowjump?jump=endshow"/>
              </p:cNvPr>
              <p:cNvSpPr/>
              <p:nvPr/>
            </p:nvSpPr>
            <p:spPr>
              <a:xfrm>
                <a:off x="1432693" y="5371733"/>
                <a:ext cx="648072" cy="648072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u-HU"/>
              </a:p>
            </p:txBody>
          </p:sp>
          <p:sp>
            <p:nvSpPr>
              <p:cNvPr id="9" name="Ellipszis 8">
                <a:hlinkClick r:id="" action="ppaction://hlinkshowjump?jump=nextslide"/>
              </p:cNvPr>
              <p:cNvSpPr/>
              <p:nvPr/>
            </p:nvSpPr>
            <p:spPr>
              <a:xfrm>
                <a:off x="189767" y="2780928"/>
                <a:ext cx="648072" cy="64807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002">
                <a:schemeClr val="lt2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u-HU"/>
              </a:p>
            </p:txBody>
          </p:sp>
        </p:grpSp>
      </p:grpSp>
      <p:sp>
        <p:nvSpPr>
          <p:cNvPr id="6" name="Lekerekített téglalap 5"/>
          <p:cNvSpPr/>
          <p:nvPr/>
        </p:nvSpPr>
        <p:spPr>
          <a:xfrm>
            <a:off x="0" y="6309320"/>
            <a:ext cx="9144000" cy="54868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" name="Ellipszis 6"/>
          <p:cNvSpPr/>
          <p:nvPr/>
        </p:nvSpPr>
        <p:spPr>
          <a:xfrm>
            <a:off x="395536" y="6137920"/>
            <a:ext cx="792088" cy="72008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grpSp>
        <p:nvGrpSpPr>
          <p:cNvPr id="30" name="Csoportba foglalás 29"/>
          <p:cNvGrpSpPr/>
          <p:nvPr/>
        </p:nvGrpSpPr>
        <p:grpSpPr>
          <a:xfrm>
            <a:off x="3630512" y="1556791"/>
            <a:ext cx="4697288" cy="2645537"/>
            <a:chOff x="3630512" y="1556791"/>
            <a:chExt cx="4697288" cy="2645537"/>
          </a:xfrm>
        </p:grpSpPr>
        <p:grpSp>
          <p:nvGrpSpPr>
            <p:cNvPr id="23" name="Csoportba foglalás 22"/>
            <p:cNvGrpSpPr/>
            <p:nvPr/>
          </p:nvGrpSpPr>
          <p:grpSpPr>
            <a:xfrm>
              <a:off x="3630512" y="1556791"/>
              <a:ext cx="4697288" cy="2645537"/>
              <a:chOff x="3635896" y="1556792"/>
              <a:chExt cx="4697288" cy="2645537"/>
            </a:xfrm>
          </p:grpSpPr>
          <p:sp>
            <p:nvSpPr>
              <p:cNvPr id="20" name="Lekerekített téglalap 19"/>
              <p:cNvSpPr/>
              <p:nvPr/>
            </p:nvSpPr>
            <p:spPr>
              <a:xfrm>
                <a:off x="3635896" y="1556792"/>
                <a:ext cx="4697288" cy="2645537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u-HU"/>
              </a:p>
            </p:txBody>
          </p:sp>
          <p:sp>
            <p:nvSpPr>
              <p:cNvPr id="21" name="Akciógomb: Egyéni 20">
                <a:hlinkClick r:id="" action="ppaction://noaction" highlightClick="1"/>
              </p:cNvPr>
              <p:cNvSpPr/>
              <p:nvPr/>
            </p:nvSpPr>
            <p:spPr>
              <a:xfrm>
                <a:off x="7812360" y="1730597"/>
                <a:ext cx="360040" cy="360040"/>
              </a:xfrm>
              <a:prstGeom prst="actionButtonBlank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u-HU"/>
              </a:p>
            </p:txBody>
          </p:sp>
          <p:sp>
            <p:nvSpPr>
              <p:cNvPr id="22" name="Szorzás 21"/>
              <p:cNvSpPr/>
              <p:nvPr/>
            </p:nvSpPr>
            <p:spPr>
              <a:xfrm>
                <a:off x="7884368" y="1781495"/>
                <a:ext cx="216024" cy="258243"/>
              </a:xfrm>
              <a:prstGeom prst="mathMultiply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hu-HU"/>
              </a:p>
            </p:txBody>
          </p:sp>
        </p:grpSp>
        <p:sp>
          <p:nvSpPr>
            <p:cNvPr id="29" name="Szövegdoboz 28"/>
            <p:cNvSpPr txBox="1"/>
            <p:nvPr/>
          </p:nvSpPr>
          <p:spPr>
            <a:xfrm>
              <a:off x="3923928" y="2039737"/>
              <a:ext cx="406306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 smtClean="0"/>
                <a:t>Üdvözöllek!</a:t>
              </a:r>
            </a:p>
            <a:p>
              <a:r>
                <a:rPr lang="hu-HU" dirty="0" smtClean="0"/>
                <a:t>Indítsuk el a programunkat , mely  foglalkozik az internet veszélyeivel.</a:t>
              </a:r>
              <a:br>
                <a:rPr lang="hu-HU" dirty="0" smtClean="0"/>
              </a:br>
              <a:r>
                <a:rPr lang="hu-HU" dirty="0" smtClean="0"/>
                <a:t>Zöld gomb ------&gt; (startmenü) -----&gt; szürke gomb</a:t>
              </a:r>
            </a:p>
            <a:p>
              <a:endParaRPr lang="hu-HU" dirty="0"/>
            </a:p>
          </p:txBody>
        </p:sp>
      </p:grpSp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>
          <a:xfrm>
            <a:off x="7607720" y="6418655"/>
            <a:ext cx="1440160" cy="365125"/>
          </a:xfrm>
        </p:spPr>
        <p:txBody>
          <a:bodyPr/>
          <a:lstStyle/>
          <a:p>
            <a:fld id="{B5C2DA5C-D71B-48F8-A1C4-068898226411}" type="datetime8">
              <a:rPr lang="hu-HU" b="1" smtClean="0">
                <a:solidFill>
                  <a:schemeClr val="tx1"/>
                </a:solidFill>
                <a:latin typeface="Adobe Gothic Std B" pitchFamily="34" charset="-128"/>
                <a:ea typeface="Adobe Gothic Std B" pitchFamily="34" charset="-128"/>
              </a:rPr>
              <a:t>2013.03.16. 16:57</a:t>
            </a:fld>
            <a:endParaRPr lang="hu-HU" b="1" dirty="0">
              <a:solidFill>
                <a:schemeClr val="tx1"/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  <p:grpSp>
        <p:nvGrpSpPr>
          <p:cNvPr id="13" name="Csoportba foglalás 12"/>
          <p:cNvGrpSpPr/>
          <p:nvPr/>
        </p:nvGrpSpPr>
        <p:grpSpPr>
          <a:xfrm>
            <a:off x="4948808" y="5570533"/>
            <a:ext cx="3378992" cy="646331"/>
            <a:chOff x="4952702" y="5558997"/>
            <a:chExt cx="3378992" cy="646331"/>
          </a:xfr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16200000" scaled="0"/>
          </a:gradFill>
        </p:grpSpPr>
        <p:sp>
          <p:nvSpPr>
            <p:cNvPr id="3" name="Lekerekített téglalap feliratnak 2"/>
            <p:cNvSpPr/>
            <p:nvPr/>
          </p:nvSpPr>
          <p:spPr>
            <a:xfrm>
              <a:off x="4952702" y="5575388"/>
              <a:ext cx="3378992" cy="613551"/>
            </a:xfrm>
            <a:prstGeom prst="wedgeRoundRectCallout">
              <a:avLst>
                <a:gd name="adj1" fmla="val 28666"/>
                <a:gd name="adj2" fmla="val 77056"/>
                <a:gd name="adj3" fmla="val 16667"/>
              </a:avLst>
            </a:prstGeom>
            <a:solidFill>
              <a:schemeClr val="bg1">
                <a:lumMod val="85000"/>
                <a:alpha val="42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2" name="Szövegdoboz 11"/>
            <p:cNvSpPr txBox="1"/>
            <p:nvPr/>
          </p:nvSpPr>
          <p:spPr>
            <a:xfrm>
              <a:off x="5016326" y="5558997"/>
              <a:ext cx="3251744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hu-HU" dirty="0" smtClean="0"/>
                <a:t>Internet csatlakoztatva!</a:t>
              </a:r>
            </a:p>
            <a:p>
              <a:r>
                <a:rPr lang="hu-HU" dirty="0" smtClean="0"/>
                <a:t>Sebessége: 100 </a:t>
              </a:r>
              <a:r>
                <a:rPr lang="hu-HU" dirty="0" err="1" smtClean="0"/>
                <a:t>Mb</a:t>
              </a:r>
              <a:r>
                <a:rPr lang="hu-HU" dirty="0" smtClean="0"/>
                <a:t>/s</a:t>
              </a:r>
              <a:endParaRPr lang="hu-HU" dirty="0"/>
            </a:p>
          </p:txBody>
        </p:sp>
      </p:grpSp>
    </p:spTree>
    <p:extLst>
      <p:ext uri="{BB962C8B-B14F-4D97-AF65-F5344CB8AC3E}">
        <p14:creationId xmlns:p14="http://schemas.microsoft.com/office/powerpoint/2010/main" val="208030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205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Adatok melyeket védenünk kell!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Jelszavak, belépési kódok </a:t>
            </a:r>
          </a:p>
          <a:p>
            <a:r>
              <a:rPr lang="hu-HU" dirty="0" smtClean="0"/>
              <a:t>Lakcím</a:t>
            </a:r>
            <a:endParaRPr lang="hu-HU" dirty="0"/>
          </a:p>
          <a:p>
            <a:r>
              <a:rPr lang="hu-HU" dirty="0"/>
              <a:t>Látogatott lapok közötti kapcsolat</a:t>
            </a:r>
          </a:p>
          <a:p>
            <a:r>
              <a:rPr lang="hu-HU" dirty="0" smtClean="0"/>
              <a:t>E-mail</a:t>
            </a:r>
            <a:endParaRPr lang="hu-HU" dirty="0"/>
          </a:p>
          <a:p>
            <a:r>
              <a:rPr lang="hu-HU" dirty="0"/>
              <a:t>Telefonszám</a:t>
            </a:r>
          </a:p>
          <a:p>
            <a:r>
              <a:rPr lang="hu-HU" dirty="0" smtClean="0"/>
              <a:t>Bankszámlaszám</a:t>
            </a:r>
            <a:endParaRPr lang="hu-HU" dirty="0"/>
          </a:p>
          <a:p>
            <a:pPr marL="68580" indent="0">
              <a:buNone/>
            </a:pPr>
            <a:endParaRPr lang="hu-HU" dirty="0"/>
          </a:p>
        </p:txBody>
      </p:sp>
      <p:sp>
        <p:nvSpPr>
          <p:cNvPr id="4" name="Akciógomb: Tovább vagy Következő 3">
            <a:hlinkClick r:id="" action="ppaction://hlinkshowjump?jump=nextslide" highlightClick="1"/>
          </p:cNvPr>
          <p:cNvSpPr/>
          <p:nvPr/>
        </p:nvSpPr>
        <p:spPr>
          <a:xfrm>
            <a:off x="8304918" y="6137920"/>
            <a:ext cx="839082" cy="720080"/>
          </a:xfrm>
          <a:prstGeom prst="actionButtonForwardNext">
            <a:avLst/>
          </a:prstGeom>
          <a:solidFill>
            <a:schemeClr val="accent1">
              <a:alpha val="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15948604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hu-HU" dirty="0" smtClean="0"/>
              <a:t>Az internet veszélyei</a:t>
            </a:r>
            <a:endParaRPr lang="hu-HU" dirty="0"/>
          </a:p>
        </p:txBody>
      </p:sp>
      <p:sp>
        <p:nvSpPr>
          <p:cNvPr id="5" name="Téglalap 4"/>
          <p:cNvSpPr/>
          <p:nvPr/>
        </p:nvSpPr>
        <p:spPr>
          <a:xfrm>
            <a:off x="0" y="1970749"/>
            <a:ext cx="4637041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hu-HU" sz="2800" b="1" cap="all" spc="0" dirty="0">
                <a:ln w="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hlinkClick r:id="rId2" action="ppaction://hlinksldjump"/>
              </a:rPr>
              <a:t>személyes adatok </a:t>
            </a:r>
            <a:r>
              <a:rPr lang="hu-HU" sz="2800" b="1" cap="all" spc="0" dirty="0" smtClean="0">
                <a:ln w="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hlinkClick r:id="rId2" action="ppaction://hlinksldjump"/>
              </a:rPr>
              <a:t>védelme</a:t>
            </a:r>
            <a:endParaRPr lang="hu-HU" sz="2800" b="1" cap="all" spc="0" dirty="0">
              <a:ln w="0"/>
              <a:solidFill>
                <a:schemeClr val="accent1">
                  <a:lumMod val="60000"/>
                  <a:lumOff val="4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4182170" y="4077072"/>
            <a:ext cx="510452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hu-H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hlinkClick r:id="rId3" action="ppaction://hlinksldjump"/>
              </a:rPr>
              <a:t>szerzői </a:t>
            </a:r>
            <a:r>
              <a:rPr lang="hu-HU" sz="28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hlinkClick r:id="rId3" action="ppaction://hlinksldjump"/>
              </a:rPr>
              <a:t>jogok </a:t>
            </a:r>
            <a:r>
              <a:rPr lang="hu-H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hlinkClick r:id="rId3" action="ppaction://hlinksldjump"/>
              </a:rPr>
              <a:t>és</a:t>
            </a:r>
          </a:p>
          <a:p>
            <a:pPr algn="ctr"/>
            <a:r>
              <a:rPr lang="hu-H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hlinkClick r:id="rId3" action="ppaction://hlinksldjump"/>
              </a:rPr>
              <a:t> </a:t>
            </a:r>
            <a:r>
              <a:rPr lang="hu-HU" sz="28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hlinkClick r:id="rId3" action="ppaction://hlinksldjump"/>
              </a:rPr>
              <a:t>internetes </a:t>
            </a:r>
            <a:r>
              <a:rPr lang="hu-H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hlinkClick r:id="rId3" action="ppaction://hlinksldjump"/>
              </a:rPr>
              <a:t>tartalmak</a:t>
            </a:r>
            <a:endParaRPr lang="hu-HU" sz="2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Téglalap 6"/>
          <p:cNvSpPr/>
          <p:nvPr/>
        </p:nvSpPr>
        <p:spPr>
          <a:xfrm>
            <a:off x="619978" y="4077072"/>
            <a:ext cx="3397084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hu-HU" sz="2800" b="1" cap="all" spc="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hlinkClick r:id="rId4" action="ppaction://hlinksldjump"/>
              </a:rPr>
              <a:t>interneten </a:t>
            </a:r>
          </a:p>
          <a:p>
            <a:pPr algn="ctr"/>
            <a:r>
              <a:rPr lang="hu-HU" sz="2800" b="1" cap="all" spc="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hlinkClick r:id="rId4" action="ppaction://hlinksldjump"/>
              </a:rPr>
              <a:t>terjedő kártevők </a:t>
            </a:r>
            <a:endParaRPr lang="hu-HU" sz="2800" b="1" cap="all" spc="0" dirty="0">
              <a:ln w="0"/>
              <a:solidFill>
                <a:schemeClr val="accent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Téglalap 7"/>
          <p:cNvSpPr/>
          <p:nvPr/>
        </p:nvSpPr>
        <p:spPr>
          <a:xfrm>
            <a:off x="4395488" y="1970750"/>
            <a:ext cx="4677884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hu-H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hlinkClick r:id="rId5" action="ppaction://hlinksldjump"/>
              </a:rPr>
              <a:t>internetes </a:t>
            </a:r>
            <a:r>
              <a:rPr lang="hu-HU" sz="28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hlinkClick r:id="rId5" action="ppaction://hlinksldjump"/>
              </a:rPr>
              <a:t>csalások</a:t>
            </a:r>
            <a:r>
              <a:rPr lang="hu-H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hlinkClick r:id="rId5" action="ppaction://hlinksldjump"/>
              </a:rPr>
              <a:t>,</a:t>
            </a:r>
          </a:p>
          <a:p>
            <a:pPr algn="ctr"/>
            <a:r>
              <a:rPr lang="hu-H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hlinkClick r:id="rId5" action="ppaction://hlinksldjump"/>
              </a:rPr>
              <a:t> </a:t>
            </a:r>
            <a:r>
              <a:rPr lang="hu-HU" sz="28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hlinkClick r:id="rId5" action="ppaction://hlinksldjump"/>
              </a:rPr>
              <a:t>és átverések </a:t>
            </a:r>
            <a:r>
              <a:rPr lang="hu-H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hlinkClick r:id="rId5" action="ppaction://hlinksldjump"/>
              </a:rPr>
              <a:t>megelőzése</a:t>
            </a:r>
            <a:endParaRPr lang="hu-HU" sz="2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Szövegdoboz 3"/>
          <p:cNvSpPr txBox="1"/>
          <p:nvPr/>
        </p:nvSpPr>
        <p:spPr>
          <a:xfrm>
            <a:off x="2741483" y="6107402"/>
            <a:ext cx="3308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hu-HU" dirty="0" smtClean="0"/>
              <a:t>Válassz az alábbi menüpontok közül!</a:t>
            </a:r>
            <a:endParaRPr lang="hu-HU" dirty="0"/>
          </a:p>
        </p:txBody>
      </p:sp>
      <p:sp>
        <p:nvSpPr>
          <p:cNvPr id="9" name="Akciógomb: Vissza vagy Előző 8">
            <a:hlinkClick r:id="" action="ppaction://hlinkshowjump?jump=previousslide" highlightClick="1"/>
          </p:cNvPr>
          <p:cNvSpPr/>
          <p:nvPr/>
        </p:nvSpPr>
        <p:spPr>
          <a:xfrm>
            <a:off x="0" y="6107402"/>
            <a:ext cx="864096" cy="720080"/>
          </a:xfrm>
          <a:prstGeom prst="actionButtonBackPrevious">
            <a:avLst/>
          </a:prstGeom>
          <a:solidFill>
            <a:schemeClr val="bg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88136557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259632" y="2204864"/>
            <a:ext cx="6120680" cy="2088232"/>
          </a:xfrm>
        </p:spPr>
        <p:txBody>
          <a:bodyPr anchor="ctr">
            <a:normAutofit/>
          </a:bodyPr>
          <a:lstStyle/>
          <a:p>
            <a:pPr marL="68580" indent="0" algn="ctr">
              <a:buNone/>
            </a:pPr>
            <a:r>
              <a:rPr lang="hu-HU" sz="5200" b="1" dirty="0" smtClean="0"/>
              <a:t>Személyes </a:t>
            </a:r>
            <a:r>
              <a:rPr lang="hu-HU" sz="5200" b="1" dirty="0"/>
              <a:t>adatok védelme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17159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Dave\Desktop\phbceec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0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-3284" y="5102424"/>
            <a:ext cx="9146340" cy="1755576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hu-HU" sz="2800" b="1" dirty="0"/>
              <a:t>Előfordul, hogy az internetezők olykor olyan adatokat is megosztanak </a:t>
            </a:r>
            <a:r>
              <a:rPr lang="hu-HU" sz="2800" b="1" dirty="0" smtClean="0"/>
              <a:t>különböző oldalakon</a:t>
            </a:r>
            <a:r>
              <a:rPr lang="hu-HU" sz="2800" b="1" dirty="0"/>
              <a:t>, amelyeket később megbánnak és törölnének. Az interneten azonban szinte lehetetlen eltüntetni a múlt nyomait.</a:t>
            </a:r>
          </a:p>
        </p:txBody>
      </p:sp>
    </p:spTree>
    <p:extLst>
      <p:ext uri="{BB962C8B-B14F-4D97-AF65-F5344CB8AC3E}">
        <p14:creationId xmlns:p14="http://schemas.microsoft.com/office/powerpoint/2010/main" val="42726206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Technika">
  <a:themeElements>
    <a:clrScheme name="Technika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ka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k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Távlat">
  <a:themeElements>
    <a:clrScheme name="Távlat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Klasszikus Office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ávla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Horizont">
  <a:themeElements>
    <a:clrScheme name="Horizont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t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t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Metró">
  <a:themeElements>
    <a:clrScheme name="Metró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ó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tró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dul">
  <a:themeElements>
    <a:clrScheme name="Modul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Sétatér">
  <a:themeElements>
    <a:clrScheme name="Sétatér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Sétatér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Sétatér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Zsúp">
  <a:themeElements>
    <a:clrScheme name="Zsúp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á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Zsúp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1695</TotalTime>
  <Words>1062</Words>
  <Application>Microsoft Office PowerPoint</Application>
  <PresentationFormat>Diavetítés a képernyőre (4:3 oldalarány)</PresentationFormat>
  <Paragraphs>161</Paragraphs>
  <Slides>36</Slides>
  <Notes>3</Notes>
  <HiddenSlides>0</HiddenSlides>
  <MMClips>7</MMClips>
  <ScaleCrop>false</ScaleCrop>
  <HeadingPairs>
    <vt:vector size="4" baseType="variant">
      <vt:variant>
        <vt:lpstr>Téma</vt:lpstr>
      </vt:variant>
      <vt:variant>
        <vt:i4>11</vt:i4>
      </vt:variant>
      <vt:variant>
        <vt:lpstr>Diacímek</vt:lpstr>
      </vt:variant>
      <vt:variant>
        <vt:i4>36</vt:i4>
      </vt:variant>
    </vt:vector>
  </HeadingPairs>
  <TitlesOfParts>
    <vt:vector size="47" baseType="lpstr">
      <vt:lpstr>Office-téma</vt:lpstr>
      <vt:lpstr>Horizont</vt:lpstr>
      <vt:lpstr>1_Metró</vt:lpstr>
      <vt:lpstr>Modul</vt:lpstr>
      <vt:lpstr>Urban Pop</vt:lpstr>
      <vt:lpstr>1_Urban Pop</vt:lpstr>
      <vt:lpstr>Sétatér</vt:lpstr>
      <vt:lpstr>2_Urban Pop</vt:lpstr>
      <vt:lpstr>Zsúp</vt:lpstr>
      <vt:lpstr>Technika</vt:lpstr>
      <vt:lpstr>Távlat</vt:lpstr>
      <vt:lpstr>Az internet veszélyei</vt:lpstr>
      <vt:lpstr>PowerPoint bemutató</vt:lpstr>
      <vt:lpstr>PowerPoint bemutató</vt:lpstr>
      <vt:lpstr>PowerPoint bemutató</vt:lpstr>
      <vt:lpstr>PowerPoint bemutató</vt:lpstr>
      <vt:lpstr>Adatok melyeket védenünk kell!</vt:lpstr>
      <vt:lpstr>Az internet veszélyei</vt:lpstr>
      <vt:lpstr>PowerPoint bemutató</vt:lpstr>
      <vt:lpstr>PowerPoint bemutató</vt:lpstr>
      <vt:lpstr>Személyes adatokat  veszélyeztető tényezők az interneten</vt:lpstr>
      <vt:lpstr>Hogyan védjük az adatainkat?</vt:lpstr>
      <vt:lpstr>PowerPoint bemutató</vt:lpstr>
      <vt:lpstr>PowerPoint bemutató</vt:lpstr>
      <vt:lpstr>Fajtái:</vt:lpstr>
      <vt:lpstr>Felmerül a kérdés, hogy</vt:lpstr>
      <vt:lpstr>Hogyan védekezzünk a kártevők ellen?</vt:lpstr>
      <vt:lpstr>PowerPoint bemutató</vt:lpstr>
      <vt:lpstr>PowerPoint bemutató</vt:lpstr>
      <vt:lpstr>4 leggyakoribb internetes átverés:</vt:lpstr>
      <vt:lpstr>Kerüljük el a csalást!</vt:lpstr>
      <vt:lpstr>PowerPoint bemutató</vt:lpstr>
      <vt:lpstr>PowerPoint bemutató</vt:lpstr>
      <vt:lpstr>A szoftver egy ember vagy egy csoport által létrehozott szellemi termék, amelyeket törvény véd. </vt:lpstr>
      <vt:lpstr>Egy program lehet:</vt:lpstr>
      <vt:lpstr>A szoftver ára tartalmazza a szoftver licenszét, és megfizetése kötelezi a vevőt, hogy a szoftver kizárólagos licensz szerződésben leírt feltételek szerint használja. 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Ügyes vagy!</vt:lpstr>
      <vt:lpstr>PowerPoint bemutató</vt:lpstr>
      <vt:lpstr>A windows leáll….</vt:lpstr>
      <vt:lpstr>Források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Az internet veszélyei</dc:title>
  <dc:creator>Dave</dc:creator>
  <cp:lastModifiedBy>Dave</cp:lastModifiedBy>
  <cp:revision>147</cp:revision>
  <dcterms:created xsi:type="dcterms:W3CDTF">2013-03-01T14:22:04Z</dcterms:created>
  <dcterms:modified xsi:type="dcterms:W3CDTF">2013-03-16T16:22:08Z</dcterms:modified>
</cp:coreProperties>
</file>