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2" r:id="rId6"/>
    <p:sldId id="261" r:id="rId7"/>
    <p:sldId id="262" r:id="rId8"/>
    <p:sldId id="263" r:id="rId9"/>
    <p:sldId id="266" r:id="rId10"/>
    <p:sldId id="265" r:id="rId11"/>
    <p:sldId id="267" r:id="rId12"/>
    <p:sldId id="270" r:id="rId13"/>
    <p:sldId id="273" r:id="rId14"/>
    <p:sldId id="274" r:id="rId15"/>
    <p:sldId id="275" r:id="rId16"/>
    <p:sldId id="282" r:id="rId17"/>
    <p:sldId id="288" r:id="rId18"/>
    <p:sldId id="287" r:id="rId19"/>
    <p:sldId id="277" r:id="rId20"/>
    <p:sldId id="268" r:id="rId21"/>
    <p:sldId id="269" r:id="rId22"/>
    <p:sldId id="278" r:id="rId23"/>
    <p:sldId id="279" r:id="rId24"/>
    <p:sldId id="280" r:id="rId25"/>
    <p:sldId id="283" r:id="rId26"/>
    <p:sldId id="281" r:id="rId27"/>
    <p:sldId id="285" r:id="rId28"/>
    <p:sldId id="286" r:id="rId29"/>
    <p:sldId id="257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4" autoAdjust="0"/>
    <p:restoredTop sz="90510" autoAdjust="0"/>
  </p:normalViewPr>
  <p:slideViewPr>
    <p:cSldViewPr>
      <p:cViewPr>
        <p:scale>
          <a:sx n="75" d="100"/>
          <a:sy n="75" d="100"/>
        </p:scale>
        <p:origin x="-7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411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300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05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53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81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08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43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651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164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52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C531-CFD1-4371-99B8-9D5A01F49011}" type="datetimeFigureOut">
              <a:rPr lang="hu-HU" smtClean="0"/>
              <a:t>2013.03.20.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E1C1-A72B-4088-848F-7C2B5B06164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00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12" Type="http://schemas.microsoft.com/office/2007/relationships/hdphoto" Target="../media/hdphoto1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4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8.wdp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microsoft.com/office/2007/relationships/hdphoto" Target="../media/hdphoto16.wdp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5.wdp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microsoft.com/office/2007/relationships/hdphoto" Target="../media/hdphoto2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slide" Target="slide18.xml"/><Relationship Id="rId10" Type="http://schemas.microsoft.com/office/2007/relationships/hdphoto" Target="../media/hdphoto23.wdp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22.gif"/><Relationship Id="rId4" Type="http://schemas.openxmlformats.org/officeDocument/2006/relationships/image" Target="../media/image38.gif"/><Relationship Id="rId9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gif"/><Relationship Id="rId5" Type="http://schemas.openxmlformats.org/officeDocument/2006/relationships/image" Target="../media/image40.gif"/><Relationship Id="rId10" Type="http://schemas.microsoft.com/office/2007/relationships/hdphoto" Target="../media/hdphoto24.wdp"/><Relationship Id="rId4" Type="http://schemas.openxmlformats.org/officeDocument/2006/relationships/image" Target="../media/image1.jp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22.gif"/><Relationship Id="rId4" Type="http://schemas.openxmlformats.org/officeDocument/2006/relationships/image" Target="../media/image38.gif"/><Relationship Id="rId9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gif"/><Relationship Id="rId5" Type="http://schemas.openxmlformats.org/officeDocument/2006/relationships/image" Target="../media/image40.gif"/><Relationship Id="rId10" Type="http://schemas.microsoft.com/office/2007/relationships/hdphoto" Target="../media/hdphoto24.wdp"/><Relationship Id="rId4" Type="http://schemas.openxmlformats.org/officeDocument/2006/relationships/image" Target="../media/image1.jp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5.wdp"/><Relationship Id="rId4" Type="http://schemas.openxmlformats.org/officeDocument/2006/relationships/image" Target="../media/image41.png"/><Relationship Id="rId9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g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7.wdp"/><Relationship Id="rId4" Type="http://schemas.openxmlformats.org/officeDocument/2006/relationships/image" Target="../media/image43.png"/><Relationship Id="rId9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microsoft.com/office/2007/relationships/hdphoto" Target="../media/hdphoto2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g"/><Relationship Id="rId7" Type="http://schemas.microsoft.com/office/2007/relationships/hdphoto" Target="../media/hdphoto30.wdp"/><Relationship Id="rId12" Type="http://schemas.microsoft.com/office/2007/relationships/hdphoto" Target="../media/hdphoto3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microsoft.com/office/2007/relationships/hdphoto" Target="../media/hdphoto5.wdp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microsoft.com/office/2007/relationships/hdphoto" Target="../media/hdphoto3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slide" Target="slide2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22.gif"/><Relationship Id="rId4" Type="http://schemas.openxmlformats.org/officeDocument/2006/relationships/image" Target="../media/image38.gif"/><Relationship Id="rId9" Type="http://schemas.microsoft.com/office/2007/relationships/hdphoto" Target="../media/hdphoto2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gif"/><Relationship Id="rId5" Type="http://schemas.openxmlformats.org/officeDocument/2006/relationships/image" Target="../media/image40.gif"/><Relationship Id="rId10" Type="http://schemas.microsoft.com/office/2007/relationships/hdphoto" Target="../media/hdphoto24.wdp"/><Relationship Id="rId4" Type="http://schemas.openxmlformats.org/officeDocument/2006/relationships/image" Target="../media/image1.jp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keszthelyinfo.hu/" TargetMode="External"/><Relationship Id="rId18" Type="http://schemas.openxmlformats.org/officeDocument/2006/relationships/hyperlink" Target="http://nycity.blog.hu/2007/03/01/times_square" TargetMode="External"/><Relationship Id="rId26" Type="http://schemas.openxmlformats.org/officeDocument/2006/relationships/hyperlink" Target="http://www.slate.com/" TargetMode="External"/><Relationship Id="rId39" Type="http://schemas.openxmlformats.org/officeDocument/2006/relationships/hyperlink" Target="http://fanart.tv/movie/817/austin-powers-the-spy-who-shagged-me/" TargetMode="External"/><Relationship Id="rId3" Type="http://schemas.openxmlformats.org/officeDocument/2006/relationships/hyperlink" Target="http://www.paulmiracle.com/" TargetMode="External"/><Relationship Id="rId21" Type="http://schemas.openxmlformats.org/officeDocument/2006/relationships/hyperlink" Target="http://www.google.hu/url?sa=i&amp;rct=j&amp;q=&amp;esrc=s&amp;source=images&amp;cd=&amp;docid=Ajqb6hss0sJRPM&amp;tbnid=Rk_rzacu2w7QoM:&amp;ved=0CAQQjB0&amp;url=http://diabola666.xanga.com/&amp;ei=BSRIUeG8DM7UPPL6gIAJ&amp;bvm=bv.43828540,d.Yms&amp;psig=AFQjCNFrpjalp7BZKXOe_Hav6kt8zd6Bmg&amp;ust=1363768699813171" TargetMode="External"/><Relationship Id="rId34" Type="http://schemas.openxmlformats.org/officeDocument/2006/relationships/hyperlink" Target="http://www.macrobusiness.com.au/" TargetMode="External"/><Relationship Id="rId42" Type="http://schemas.openxmlformats.org/officeDocument/2006/relationships/hyperlink" Target="http://www.licensetracker.ca/" TargetMode="External"/><Relationship Id="rId47" Type="http://schemas.openxmlformats.org/officeDocument/2006/relationships/hyperlink" Target="http://www.tweaktown.com/articles/713/spyware_and_adware_removal_guide_speed_up_and_free_your_pc/index.html" TargetMode="External"/><Relationship Id="rId7" Type="http://schemas.openxmlformats.org/officeDocument/2006/relationships/hyperlink" Target="http://tvtropes.org/pmwiki/pmwiki.php/Main/FatBastard" TargetMode="External"/><Relationship Id="rId12" Type="http://schemas.openxmlformats.org/officeDocument/2006/relationships/hyperlink" Target="http://kingloaf.com/become-the-ultimate-villian-this-christmas/" TargetMode="External"/><Relationship Id="rId17" Type="http://schemas.openxmlformats.org/officeDocument/2006/relationships/hyperlink" Target="http://www.netanimations.net/" TargetMode="External"/><Relationship Id="rId25" Type="http://schemas.openxmlformats.org/officeDocument/2006/relationships/hyperlink" Target="http://www.veryicon.com/icons/application/toolbar-icons/copy.html" TargetMode="External"/><Relationship Id="rId33" Type="http://schemas.openxmlformats.org/officeDocument/2006/relationships/hyperlink" Target="http://nepszava.com/2011/09/magyarorszag/legfelsobb-birosag-elott-a-hitelszerzodesek-modositasa.html" TargetMode="External"/><Relationship Id="rId38" Type="http://schemas.openxmlformats.org/officeDocument/2006/relationships/hyperlink" Target="http://9.kerulet.ittlakunk.hu/bunesetek/120503/lebukott-anonymus" TargetMode="External"/><Relationship Id="rId46" Type="http://schemas.openxmlformats.org/officeDocument/2006/relationships/hyperlink" Target="http://www.zsquad.com/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://www.filminamerica.com/" TargetMode="External"/><Relationship Id="rId20" Type="http://schemas.openxmlformats.org/officeDocument/2006/relationships/hyperlink" Target="http://hirek.csillagaszat.hu/fold_es_hold/20080513-hold-a-fold-magneses-csovajaban.html" TargetMode="External"/><Relationship Id="rId29" Type="http://schemas.openxmlformats.org/officeDocument/2006/relationships/hyperlink" Target="http://www.newgrounds.com/" TargetMode="External"/><Relationship Id="rId41" Type="http://schemas.openxmlformats.org/officeDocument/2006/relationships/hyperlink" Target="http://f1-game.blogspot.com/2012/08/egy-remek-video-erkezet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lexblog.blogspot.com/2012/02/sir-donald-pleasence-british-actor-1919.html" TargetMode="External"/><Relationship Id="rId11" Type="http://schemas.openxmlformats.org/officeDocument/2006/relationships/hyperlink" Target="http://www.operatorchan.org/" TargetMode="External"/><Relationship Id="rId24" Type="http://schemas.openxmlformats.org/officeDocument/2006/relationships/hyperlink" Target="http://www.aercor.com/" TargetMode="External"/><Relationship Id="rId32" Type="http://schemas.openxmlformats.org/officeDocument/2006/relationships/hyperlink" Target="http://www.gadgetshunter.com/" TargetMode="External"/><Relationship Id="rId37" Type="http://schemas.openxmlformats.org/officeDocument/2006/relationships/hyperlink" Target="http://www.bbc.co.uk/" TargetMode="External"/><Relationship Id="rId40" Type="http://schemas.openxmlformats.org/officeDocument/2006/relationships/hyperlink" Target="http://www.hark.com/" TargetMode="External"/><Relationship Id="rId45" Type="http://schemas.openxmlformats.org/officeDocument/2006/relationships/hyperlink" Target="http://blogs.suntimes.com/cubs/2008/05/" TargetMode="External"/><Relationship Id="rId5" Type="http://schemas.openxmlformats.org/officeDocument/2006/relationships/hyperlink" Target="http://www.aceshowbiz.com/news/view/00017324.html" TargetMode="External"/><Relationship Id="rId15" Type="http://schemas.openxmlformats.org/officeDocument/2006/relationships/hyperlink" Target="http://www.clker.com/clipart-storm-lightning-bolt.html" TargetMode="External"/><Relationship Id="rId23" Type="http://schemas.openxmlformats.org/officeDocument/2006/relationships/hyperlink" Target="http://www.szerver.com/index.php/2010/09/a-top-10-linux-szerver-disztribucio/" TargetMode="External"/><Relationship Id="rId28" Type="http://schemas.openxmlformats.org/officeDocument/2006/relationships/hyperlink" Target="http://nexus404.com/2011/07/12/wifi-hacker-gets-18-year-prison-term-careful-about-leeching-off-of-your-neighbors-wi-fi-connection-you-might-get-in-trouble/" TargetMode="External"/><Relationship Id="rId36" Type="http://schemas.openxmlformats.org/officeDocument/2006/relationships/hyperlink" Target="http://scrapetv.com/News/News%20Pages/Entertainment/pages-4/Verne-Troyer-ordered-to-stay-at-arms-length-from-ex-girlfriend-Scrape-TV-The-World-on-your-side.html" TargetMode="External"/><Relationship Id="rId49" Type="http://schemas.microsoft.com/office/2007/relationships/hdphoto" Target="../media/hdphoto33.wdp"/><Relationship Id="rId10" Type="http://schemas.openxmlformats.org/officeDocument/2006/relationships/hyperlink" Target="http://www.movingpictureblog.com/" TargetMode="External"/><Relationship Id="rId19" Type="http://schemas.openxmlformats.org/officeDocument/2006/relationships/hyperlink" Target="http://kootation.com/austin-powers-tom-cruise-201112.html" TargetMode="External"/><Relationship Id="rId31" Type="http://schemas.openxmlformats.org/officeDocument/2006/relationships/hyperlink" Target="http://www.caesarom.com/?modul=oldal&amp;tartalom=1095797" TargetMode="External"/><Relationship Id="rId44" Type="http://schemas.openxmlformats.org/officeDocument/2006/relationships/hyperlink" Target="http://www.technohungama.com/" TargetMode="External"/><Relationship Id="rId4" Type="http://schemas.openxmlformats.org/officeDocument/2006/relationships/hyperlink" Target="http://maybesomaybeno.wordpress.com/2011/08/19/foxy-cleopatra/" TargetMode="External"/><Relationship Id="rId9" Type="http://schemas.openxmlformats.org/officeDocument/2006/relationships/hyperlink" Target="http://www.universal-link-up.com/" TargetMode="External"/><Relationship Id="rId14" Type="http://schemas.openxmlformats.org/officeDocument/2006/relationships/hyperlink" Target="http://www.gifsoup.com/" TargetMode="External"/><Relationship Id="rId22" Type="http://schemas.openxmlformats.org/officeDocument/2006/relationships/hyperlink" Target="http://www.apple.com/" TargetMode="External"/><Relationship Id="rId27" Type="http://schemas.openxmlformats.org/officeDocument/2006/relationships/hyperlink" Target="http://www.acslaw.org/acsblog/supreme-court-hears-major-corporate-human-rights-case" TargetMode="External"/><Relationship Id="rId30" Type="http://schemas.openxmlformats.org/officeDocument/2006/relationships/hyperlink" Target="http://www.programmerbroker.com/programmers.htm" TargetMode="External"/><Relationship Id="rId35" Type="http://schemas.openxmlformats.org/officeDocument/2006/relationships/hyperlink" Target="http://www.nilimahome.com/" TargetMode="External"/><Relationship Id="rId43" Type="http://schemas.openxmlformats.org/officeDocument/2006/relationships/hyperlink" Target="http://sikerkivulbelul.hu/?attachment_id=173" TargetMode="External"/><Relationship Id="rId48" Type="http://schemas.openxmlformats.org/officeDocument/2006/relationships/image" Target="../media/image53.png"/><Relationship Id="rId8" Type="http://schemas.openxmlformats.org/officeDocument/2006/relationships/hyperlink" Target="http://www.lenashore.com/2011/internet/password-protected-areas-and-search-engin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470025"/>
          </a:xfrm>
        </p:spPr>
        <p:txBody>
          <a:bodyPr/>
          <a:lstStyle/>
          <a:p>
            <a:r>
              <a:rPr lang="hu-HU" dirty="0" smtClean="0">
                <a:latin typeface="Berlin Sans FB Demi" pitchFamily="34" charset="0"/>
              </a:rPr>
              <a:t>Az internet veszélyei</a:t>
            </a:r>
            <a:endParaRPr lang="hu-HU" dirty="0">
              <a:latin typeface="Berlin Sans FB Demi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11760" y="4797152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Bokor Erhard Levente</a:t>
            </a:r>
          </a:p>
          <a:p>
            <a:r>
              <a:rPr lang="hu-HU" dirty="0" smtClean="0"/>
              <a:t>Gál Tamás</a:t>
            </a:r>
          </a:p>
          <a:p>
            <a:r>
              <a:rPr lang="hu-HU" dirty="0" smtClean="0"/>
              <a:t>Egressy Gábor Két tanítási nyelvű</a:t>
            </a:r>
          </a:p>
          <a:p>
            <a:r>
              <a:rPr lang="hu-HU" dirty="0" smtClean="0"/>
              <a:t>Szakközépiskola</a:t>
            </a:r>
          </a:p>
          <a:p>
            <a:r>
              <a:rPr lang="hu-HU" dirty="0" smtClean="0"/>
              <a:t>  1149 Budapest Egressy út 71.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3024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960061" y="1905591"/>
            <a:ext cx="4176464" cy="1296144"/>
          </a:xfrm>
          <a:prstGeom prst="wedgeEllipseCallout">
            <a:avLst>
              <a:gd name="adj1" fmla="val -6144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Akár józan paraszti ésszel vagyis Nem csak egy fajta jelszavat használunk különböző oldalakon 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9" b="100000" l="7609" r="89946">
                        <a14:foregroundMark x1="20109" y1="19602" x2="12500" y2="11648"/>
                        <a14:foregroundMark x1="78533" y1="55966" x2="76630" y2="63068"/>
                        <a14:backgroundMark x1="85054" y1="76705" x2="86141" y2="72159"/>
                        <a14:backgroundMark x1="86141" y1="72159" x2="83967" y2="68466"/>
                        <a14:backgroundMark x1="82880" y1="33523" x2="89130" y2="37500"/>
                        <a14:backgroundMark x1="13315" y1="11080" x2="20924" y2="7670"/>
                        <a14:backgroundMark x1="12228" y1="23864" x2="17935" y2="3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05200"/>
            <a:ext cx="3505200" cy="33528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88" y="4110037"/>
            <a:ext cx="2143125" cy="2143125"/>
          </a:xfrm>
          <a:prstGeom prst="rect">
            <a:avLst/>
          </a:prstGeom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5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00" y1="93000" x2="23000" y2="74500"/>
                        <a14:foregroundMark x1="27333" y1="97500" x2="28333" y2="77500"/>
                        <a14:foregroundMark x1="34333" y1="85000" x2="33000" y2="71500"/>
                        <a14:foregroundMark x1="40667" y1="79000" x2="35333" y2="73250"/>
                        <a14:foregroundMark x1="51000" y1="96750" x2="48667" y2="68500"/>
                        <a14:foregroundMark x1="58000" y1="97750" x2="65667" y2="71500"/>
                        <a14:foregroundMark x1="71333" y1="87000" x2="89333" y2="93750"/>
                        <a14:foregroundMark x1="87333" y1="88750" x2="90333" y2="94500"/>
                        <a14:foregroundMark x1="90000" y1="73750" x2="97333" y2="94750"/>
                        <a14:foregroundMark x1="13667" y1="64500" x2="30333" y2="52500"/>
                        <a14:foregroundMark x1="95000" y1="47250" x2="95000" y2="52250"/>
                        <a14:foregroundMark x1="4667" y1="91750" x2="8667" y2="99250"/>
                        <a14:backgroundMark x1="4667" y1="72500" x2="4667" y2="42000"/>
                        <a14:backgroundMark x1="12667" y1="43500" x2="41000" y2="27500"/>
                        <a14:backgroundMark x1="4333" y1="83000" x2="7667" y2="8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2" y="3017880"/>
            <a:ext cx="2929508" cy="3906011"/>
          </a:xfrm>
        </p:spPr>
      </p:pic>
      <p:sp>
        <p:nvSpPr>
          <p:cNvPr id="10" name="Ellipszis feliratnak 9"/>
          <p:cNvSpPr/>
          <p:nvPr/>
        </p:nvSpPr>
        <p:spPr>
          <a:xfrm>
            <a:off x="4211960" y="1642490"/>
            <a:ext cx="3528392" cy="1656184"/>
          </a:xfrm>
          <a:prstGeom prst="wedgeEllipseCallout">
            <a:avLst>
              <a:gd name="adj1" fmla="val 48136"/>
              <a:gd name="adj2" fmla="val 53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Ki és mikor adta a program hibának a BUG  elnevezést?</a:t>
            </a:r>
            <a:endParaRPr lang="hu-HU" dirty="0">
              <a:latin typeface="Bernard MT Condensed" pitchFamily="18" charset="0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2620380" y="3789040"/>
            <a:ext cx="2232248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hlinkClick r:id="rId5" action="ppaction://hlinksldjump"/>
          </p:cNvPr>
          <p:cNvSpPr txBox="1"/>
          <p:nvPr/>
        </p:nvSpPr>
        <p:spPr>
          <a:xfrm>
            <a:off x="2625185" y="37890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B)Gracehooper-1944</a:t>
            </a:r>
            <a:endParaRPr lang="hu-HU" dirty="0"/>
          </a:p>
        </p:txBody>
      </p:sp>
      <p:sp>
        <p:nvSpPr>
          <p:cNvPr id="12" name="Lekerekített téglalap 11">
            <a:hlinkClick r:id="" action="ppaction://hlinkshowjump?jump=nextslide"/>
          </p:cNvPr>
          <p:cNvSpPr/>
          <p:nvPr/>
        </p:nvSpPr>
        <p:spPr>
          <a:xfrm>
            <a:off x="216053" y="3793522"/>
            <a:ext cx="2232248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>
            <a:hlinkClick r:id="rId6" action="ppaction://hlinksldjump"/>
          </p:cNvPr>
          <p:cNvSpPr/>
          <p:nvPr/>
        </p:nvSpPr>
        <p:spPr>
          <a:xfrm>
            <a:off x="5004048" y="3793522"/>
            <a:ext cx="2232248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5292080" y="379352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C)Dagi dög-1967</a:t>
            </a:r>
            <a:endParaRPr lang="hu-HU" dirty="0"/>
          </a:p>
        </p:txBody>
      </p:sp>
      <p:sp>
        <p:nvSpPr>
          <p:cNvPr id="19" name="Szövegdoboz 18">
            <a:hlinkClick r:id="rId6" action="ppaction://hlinksldjump"/>
          </p:cNvPr>
          <p:cNvSpPr txBox="1"/>
          <p:nvPr/>
        </p:nvSpPr>
        <p:spPr>
          <a:xfrm>
            <a:off x="288061" y="37890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A) </a:t>
            </a:r>
            <a:r>
              <a:rPr lang="hu-HU" dirty="0" err="1" smtClean="0"/>
              <a:t>Celine</a:t>
            </a:r>
            <a:r>
              <a:rPr lang="hu-HU" dirty="0" smtClean="0"/>
              <a:t> Dion-1982</a:t>
            </a:r>
            <a:endParaRPr lang="hu-HU" dirty="0"/>
          </a:p>
        </p:txBody>
      </p:sp>
      <p:sp>
        <p:nvSpPr>
          <p:cNvPr id="20" name="Ellipszis feliratnak 19"/>
          <p:cNvSpPr/>
          <p:nvPr/>
        </p:nvSpPr>
        <p:spPr>
          <a:xfrm>
            <a:off x="4202034" y="1642490"/>
            <a:ext cx="3528392" cy="1656184"/>
          </a:xfrm>
          <a:prstGeom prst="wedgeEllipseCallout">
            <a:avLst>
              <a:gd name="adj1" fmla="val 48136"/>
              <a:gd name="adj2" fmla="val 53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És most egy kis kérdezz felelek velem és kicsi </a:t>
            </a:r>
            <a:r>
              <a:rPr lang="hu-HU" dirty="0" err="1" smtClean="0">
                <a:latin typeface="Bernard MT Condensed" pitchFamily="18" charset="0"/>
              </a:rPr>
              <a:t>khand</a:t>
            </a:r>
            <a:r>
              <a:rPr lang="hu-HU" dirty="0" smtClean="0">
                <a:latin typeface="Bernard MT Condensed" pitchFamily="18" charset="0"/>
              </a:rPr>
              <a:t> úrral </a:t>
            </a:r>
            <a:endParaRPr lang="hu-HU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3" grpId="0"/>
      <p:bldP spid="12" grpId="0" animBg="1"/>
      <p:bldP spid="16" grpId="0" animBg="1"/>
      <p:bldP spid="17" grpId="0"/>
      <p:bldP spid="19" grpId="0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0067" y="140864"/>
            <a:ext cx="7391164" cy="63285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erlin Sans FB" pitchFamily="34" charset="0"/>
              </a:rPr>
              <a:t>A szerzői jogok</a:t>
            </a:r>
            <a:endParaRPr lang="hu-HU" dirty="0">
              <a:latin typeface="Berlin Sans FB" pitchFamily="34" charset="0"/>
            </a:endParaRP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79462"/>
            <a:ext cx="4762500" cy="9525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2" y="1539572"/>
            <a:ext cx="1800200" cy="205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feliratnak 5"/>
          <p:cNvSpPr/>
          <p:nvPr/>
        </p:nvSpPr>
        <p:spPr>
          <a:xfrm>
            <a:off x="2619425" y="1057358"/>
            <a:ext cx="4032448" cy="1584176"/>
          </a:xfrm>
          <a:prstGeom prst="wedgeEllipseCallout">
            <a:avLst>
              <a:gd name="adj1" fmla="val -55111"/>
              <a:gd name="adj2" fmla="val 48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 szerzői jogok azért jöttek létre hogyha valaki létrehoz valamit akkor azt más ne másolhassa le,”lophassa el” következmény nélkül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7" name="Ellipszis feliratnak 6"/>
          <p:cNvSpPr/>
          <p:nvPr/>
        </p:nvSpPr>
        <p:spPr>
          <a:xfrm>
            <a:off x="2411760" y="1357094"/>
            <a:ext cx="4032448" cy="1584176"/>
          </a:xfrm>
          <a:prstGeom prst="wedgeEllipseCallout">
            <a:avLst>
              <a:gd name="adj1" fmla="val -58037"/>
              <a:gd name="adj2" fmla="val 51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 mai világban nagyon sok helyen merül fel ez a kérdés hogy mi,kinek a tulajdonában áll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619425" y="1000256"/>
            <a:ext cx="4248728" cy="1998115"/>
          </a:xfrm>
          <a:prstGeom prst="wedgeEllipseCallout">
            <a:avLst>
              <a:gd name="adj1" fmla="val -56648"/>
              <a:gd name="adj2" fmla="val 40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Legutoljára például a közismert </a:t>
            </a:r>
            <a:r>
              <a:rPr lang="hu-HU" dirty="0" err="1" smtClean="0">
                <a:latin typeface="Harlow Solid Italic" pitchFamily="82" charset="0"/>
              </a:rPr>
              <a:t>Simcity</a:t>
            </a:r>
            <a:r>
              <a:rPr lang="hu-HU" dirty="0" smtClean="0">
                <a:latin typeface="Harlow Solid Italic" pitchFamily="82" charset="0"/>
              </a:rPr>
              <a:t> újrészénél merültek fel ezek,ami tulajdonképpen egy online játék amit </a:t>
            </a:r>
            <a:r>
              <a:rPr lang="hu-HU" dirty="0" err="1" smtClean="0">
                <a:latin typeface="Harlow Solid Italic" pitchFamily="82" charset="0"/>
              </a:rPr>
              <a:t>internetnélkül</a:t>
            </a:r>
            <a:r>
              <a:rPr lang="hu-HU" dirty="0" smtClean="0">
                <a:latin typeface="Harlow Solid Italic" pitchFamily="82" charset="0"/>
              </a:rPr>
              <a:t> nem tud a felhasználó </a:t>
            </a:r>
            <a:r>
              <a:rPr lang="hu-HU" dirty="0" err="1" smtClean="0">
                <a:latin typeface="Harlow Solid Italic" pitchFamily="82" charset="0"/>
              </a:rPr>
              <a:t>elinditani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9" name="Ellipszis feliratnak 8"/>
          <p:cNvSpPr/>
          <p:nvPr/>
        </p:nvSpPr>
        <p:spPr>
          <a:xfrm>
            <a:off x="2595979" y="1057358"/>
            <a:ext cx="4248728" cy="1883912"/>
          </a:xfrm>
          <a:prstGeom prst="wedgeEllipseCallout">
            <a:avLst>
              <a:gd name="adj1" fmla="val -56649"/>
              <a:gd name="adj2" fmla="val 42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Nem beszélve a gyenge szerver </a:t>
            </a:r>
            <a:r>
              <a:rPr lang="hu-HU" dirty="0" err="1" smtClean="0">
                <a:latin typeface="Harlow Solid Italic" pitchFamily="82" charset="0"/>
              </a:rPr>
              <a:t>szolgáltatásról.Így</a:t>
            </a:r>
            <a:r>
              <a:rPr lang="hu-HU" dirty="0" smtClean="0">
                <a:latin typeface="Harlow Solid Italic" pitchFamily="82" charset="0"/>
              </a:rPr>
              <a:t> ezek fényében rengeteg játékos élt panasszal az </a:t>
            </a:r>
            <a:r>
              <a:rPr lang="hu-HU" dirty="0" err="1" smtClean="0">
                <a:latin typeface="Harlow Solid Italic" pitchFamily="82" charset="0"/>
              </a:rPr>
              <a:t>Electronic</a:t>
            </a:r>
            <a:r>
              <a:rPr lang="hu-HU" dirty="0" smtClean="0">
                <a:latin typeface="Harlow Solid Italic" pitchFamily="82" charset="0"/>
              </a:rPr>
              <a:t> </a:t>
            </a:r>
            <a:r>
              <a:rPr lang="hu-HU" dirty="0" err="1" smtClean="0">
                <a:latin typeface="Harlow Solid Italic" pitchFamily="82" charset="0"/>
              </a:rPr>
              <a:t>Arts</a:t>
            </a:r>
            <a:r>
              <a:rPr lang="hu-HU" dirty="0" smtClean="0">
                <a:latin typeface="Harlow Solid Italic" pitchFamily="82" charset="0"/>
              </a:rPr>
              <a:t> felé hogy amit megvásároltak tulajdonképpen nem is az övék.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831248" y="5445224"/>
            <a:ext cx="1152128" cy="10424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lagív 10"/>
          <p:cNvSpPr/>
          <p:nvPr/>
        </p:nvSpPr>
        <p:spPr>
          <a:xfrm rot="16200000">
            <a:off x="1232258" y="5390407"/>
            <a:ext cx="792088" cy="1152128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Ellipszis feliratnak 12"/>
          <p:cNvSpPr/>
          <p:nvPr/>
        </p:nvSpPr>
        <p:spPr>
          <a:xfrm>
            <a:off x="2807804" y="1315237"/>
            <a:ext cx="3528392" cy="1368152"/>
          </a:xfrm>
          <a:prstGeom prst="wedgeEllipseCallout">
            <a:avLst>
              <a:gd name="adj1" fmla="val -63468"/>
              <a:gd name="adj2" fmla="val 56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Ha ezt a logót látod akkor a tartalom szerző jogi védelmek alatt áll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730">
            <a:off x="531210" y="3979500"/>
            <a:ext cx="16192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4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9" y="3067456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feliratnak 5"/>
          <p:cNvSpPr/>
          <p:nvPr/>
        </p:nvSpPr>
        <p:spPr>
          <a:xfrm>
            <a:off x="2640788" y="3571465"/>
            <a:ext cx="3672408" cy="837609"/>
          </a:xfrm>
          <a:prstGeom prst="wedgeEllipseCallout">
            <a:avLst>
              <a:gd name="adj1" fmla="val -50953"/>
              <a:gd name="adj2" fmla="val 68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Például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77" y1="90466" x2="45036" y2="98517"/>
                        <a14:foregroundMark x1="74818" y1="82203" x2="60775" y2="96610"/>
                        <a14:foregroundMark x1="75545" y1="85805" x2="92978" y2="96610"/>
                        <a14:foregroundMark x1="77724" y1="80720" x2="98305" y2="94915"/>
                        <a14:foregroundMark x1="97579" y1="90890" x2="97579" y2="95975"/>
                        <a14:foregroundMark x1="28571" y1="88347" x2="25666" y2="96610"/>
                        <a14:foregroundMark x1="23971" y1="96610" x2="10896" y2="99153"/>
                        <a14:foregroundMark x1="94673" y1="88771" x2="99516" y2="91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52" y="2669494"/>
            <a:ext cx="2517648" cy="2877312"/>
          </a:xfrm>
          <a:prstGeom prst="rect">
            <a:avLst/>
          </a:prstGeom>
        </p:spPr>
      </p:pic>
      <p:sp>
        <p:nvSpPr>
          <p:cNvPr id="9" name="Ellipszis feliratnak 8"/>
          <p:cNvSpPr/>
          <p:nvPr/>
        </p:nvSpPr>
        <p:spPr>
          <a:xfrm>
            <a:off x="2621457" y="3456886"/>
            <a:ext cx="3672408" cy="1027418"/>
          </a:xfrm>
          <a:prstGeom prst="wedgeEllipseCallout">
            <a:avLst>
              <a:gd name="adj1" fmla="val -50953"/>
              <a:gd name="adj2" fmla="val 68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Egy bizonyos fokig lehet másolni a karaktereket és azok személyiségét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0" name="Ellipszis feliratnak 9"/>
          <p:cNvSpPr/>
          <p:nvPr/>
        </p:nvSpPr>
        <p:spPr>
          <a:xfrm>
            <a:off x="2526449" y="3149378"/>
            <a:ext cx="3862423" cy="1607482"/>
          </a:xfrm>
          <a:prstGeom prst="wedgeEllipseCallout">
            <a:avLst>
              <a:gd name="adj1" fmla="val -51630"/>
              <a:gd name="adj2" fmla="val 42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DE ha </a:t>
            </a:r>
            <a:r>
              <a:rPr lang="hu-HU" dirty="0">
                <a:latin typeface="Harlow Solid Italic" pitchFamily="82" charset="0"/>
              </a:rPr>
              <a:t>a  Jog tulajdonos úgy gondolja hogy ezek túlságosan hasonlítanak az ő általa kitalált karakterre </a:t>
            </a:r>
            <a:r>
              <a:rPr lang="hu-HU" dirty="0" smtClean="0">
                <a:latin typeface="Harlow Solid Italic" pitchFamily="82" charset="0"/>
              </a:rPr>
              <a:t>eljárást indíthat </a:t>
            </a:r>
            <a:r>
              <a:rPr lang="hu-HU" dirty="0">
                <a:latin typeface="Harlow Solid Italic" pitchFamily="82" charset="0"/>
              </a:rPr>
              <a:t>…</a:t>
            </a:r>
          </a:p>
        </p:txBody>
      </p:sp>
      <p:sp>
        <p:nvSpPr>
          <p:cNvPr id="11" name="Ellipszis feliratnak 10"/>
          <p:cNvSpPr/>
          <p:nvPr/>
        </p:nvSpPr>
        <p:spPr>
          <a:xfrm>
            <a:off x="2424763" y="3394531"/>
            <a:ext cx="4104456" cy="1152128"/>
          </a:xfrm>
          <a:prstGeom prst="wedgeEllipseCallout">
            <a:avLst>
              <a:gd name="adj1" fmla="val -50175"/>
              <a:gd name="adj2" fmla="val 48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Lehet hogy megzavar a szép gesztenye barna haja és a </a:t>
            </a:r>
            <a:r>
              <a:rPr lang="hu-HU" dirty="0" err="1" smtClean="0">
                <a:latin typeface="Harlow Solid Italic" pitchFamily="82" charset="0"/>
              </a:rPr>
              <a:t>sármos</a:t>
            </a:r>
            <a:r>
              <a:rPr lang="hu-HU" dirty="0">
                <a:latin typeface="Harlow Solid Italic" pitchFamily="82" charset="0"/>
              </a:rPr>
              <a:t> </a:t>
            </a:r>
            <a:r>
              <a:rPr lang="hu-HU" dirty="0" smtClean="0">
                <a:latin typeface="Harlow Solid Italic" pitchFamily="82" charset="0"/>
              </a:rPr>
              <a:t>mosolya de higgyétek el Ő NEM ÉN VAGYOK!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5250" y1="82500" x2="97125" y2="8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45" y="318512"/>
            <a:ext cx="3566266" cy="26747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90" b="89844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75" y="1164412"/>
            <a:ext cx="4876800" cy="36576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19" l="0" r="100000">
                        <a14:backgroundMark x1="50281" y1="55814" x2="76685" y2="7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00" y="1187083"/>
            <a:ext cx="33909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5 L -0.00434 0.0655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58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11" y="2348880"/>
            <a:ext cx="3417797" cy="2050678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9" y="1556792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704111" y="1182948"/>
            <a:ext cx="4104456" cy="1656183"/>
          </a:xfrm>
          <a:prstGeom prst="wedgeEllipseCallout">
            <a:avLst>
              <a:gd name="adj1" fmla="val -57729"/>
              <a:gd name="adj2" fmla="val 571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Vannak olyan nyílt forráskódú szoftverek illetve azok részletei melyek a felhasználók szabadon módosíthatnak,javíthatják azokat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0" name="Ellipszis feliratnak 9"/>
          <p:cNvSpPr/>
          <p:nvPr/>
        </p:nvSpPr>
        <p:spPr>
          <a:xfrm>
            <a:off x="3025968" y="1484784"/>
            <a:ext cx="3744416" cy="936104"/>
          </a:xfrm>
          <a:prstGeom prst="wedgeEllipseCallout">
            <a:avLst>
              <a:gd name="adj1" fmla="val -57224"/>
              <a:gd name="adj2" fmla="val 91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Szoftver részletnél példaként felhoznám az Euro </a:t>
            </a:r>
            <a:r>
              <a:rPr lang="hu-HU" dirty="0" err="1" smtClean="0">
                <a:latin typeface="Harlow Solid Italic" pitchFamily="82" charset="0"/>
              </a:rPr>
              <a:t>Track</a:t>
            </a:r>
            <a:r>
              <a:rPr lang="hu-HU" dirty="0" smtClean="0">
                <a:latin typeface="Harlow Solid Italic" pitchFamily="82" charset="0"/>
              </a:rPr>
              <a:t> Simulator 2-őt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1" name="Ellipszis feliratnak 10"/>
          <p:cNvSpPr/>
          <p:nvPr/>
        </p:nvSpPr>
        <p:spPr>
          <a:xfrm>
            <a:off x="2826731" y="1290958"/>
            <a:ext cx="3859216" cy="1440161"/>
          </a:xfrm>
          <a:prstGeom prst="wedgeEllipseCallout">
            <a:avLst>
              <a:gd name="adj1" fmla="val -57293"/>
              <a:gd name="adj2" fmla="val 60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Melyben a </a:t>
            </a:r>
            <a:r>
              <a:rPr lang="hu-HU" dirty="0">
                <a:latin typeface="Harlow Solid Italic" pitchFamily="82" charset="0"/>
              </a:rPr>
              <a:t>programozók szabad </a:t>
            </a:r>
            <a:r>
              <a:rPr lang="hu-HU" dirty="0" smtClean="0">
                <a:latin typeface="Harlow Solid Italic" pitchFamily="82" charset="0"/>
              </a:rPr>
              <a:t>kezet </a:t>
            </a:r>
            <a:r>
              <a:rPr lang="hu-HU" dirty="0">
                <a:latin typeface="Harlow Solid Italic" pitchFamily="82" charset="0"/>
              </a:rPr>
              <a:t>adtak </a:t>
            </a:r>
            <a:r>
              <a:rPr lang="hu-HU" dirty="0" smtClean="0">
                <a:latin typeface="Harlow Solid Italic" pitchFamily="82" charset="0"/>
              </a:rPr>
              <a:t>a játék </a:t>
            </a:r>
            <a:r>
              <a:rPr lang="hu-HU" dirty="0">
                <a:latin typeface="Harlow Solid Italic" pitchFamily="82" charset="0"/>
              </a:rPr>
              <a:t>fordításban így bárki segédkezhetett a magyarításában  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0638" y1="87778" x2="72553" y2="82889"/>
                        <a14:foregroundMark x1="70638" y1="76444" x2="73723" y2="81333"/>
                        <a14:backgroundMark x1="36702" y1="1556" x2="38404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86590"/>
            <a:ext cx="2355463" cy="1127615"/>
          </a:xfrm>
          <a:prstGeom prst="rect">
            <a:avLst/>
          </a:prstGeom>
        </p:spPr>
      </p:pic>
      <p:sp>
        <p:nvSpPr>
          <p:cNvPr id="13" name="Ellipszis feliratnak 12"/>
          <p:cNvSpPr/>
          <p:nvPr/>
        </p:nvSpPr>
        <p:spPr>
          <a:xfrm>
            <a:off x="3287797" y="1578991"/>
            <a:ext cx="2520280" cy="864096"/>
          </a:xfrm>
          <a:prstGeom prst="wedgeEllipseCallout">
            <a:avLst>
              <a:gd name="adj1" fmla="val -56759"/>
              <a:gd name="adj2" fmla="val 68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Ohh</a:t>
            </a:r>
            <a:r>
              <a:rPr lang="hu-HU" dirty="0" smtClean="0">
                <a:latin typeface="Harlow Solid Italic" pitchFamily="82" charset="0"/>
              </a:rPr>
              <a:t>,hát ez hogy került ide??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5" name="Ellipszis feliratnak 14"/>
          <p:cNvSpPr/>
          <p:nvPr/>
        </p:nvSpPr>
        <p:spPr>
          <a:xfrm>
            <a:off x="3287797" y="1700808"/>
            <a:ext cx="2520280" cy="864096"/>
          </a:xfrm>
          <a:prstGeom prst="wedgeEllipseCallout">
            <a:avLst>
              <a:gd name="adj1" fmla="val -62094"/>
              <a:gd name="adj2" fmla="val 64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Na mindegy….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50" y="3814205"/>
            <a:ext cx="2549674" cy="18357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991" r="100000">
                        <a14:foregroundMark x1="10798" y1="35862" x2="11502" y2="48966"/>
                        <a14:foregroundMark x1="11737" y1="72069" x2="23709" y2="72069"/>
                        <a14:foregroundMark x1="17840" y1="62759" x2="25587" y2="61724"/>
                        <a14:foregroundMark x1="5634" y1="70345" x2="13380" y2="72069"/>
                        <a14:foregroundMark x1="45070" y1="81379" x2="68545" y2="67931"/>
                        <a14:foregroundMark x1="54460" y1="80690" x2="77700" y2="49310"/>
                        <a14:foregroundMark x1="57512" y1="78276" x2="68310" y2="70345"/>
                        <a14:foregroundMark x1="42019" y1="78966" x2="40845" y2="82069"/>
                        <a14:foregroundMark x1="52347" y1="80345" x2="49296" y2="82759"/>
                        <a14:foregroundMark x1="48826" y1="83793" x2="45070" y2="83103"/>
                        <a14:foregroundMark x1="53521" y1="45862" x2="53286" y2="62069"/>
                        <a14:foregroundMark x1="50704" y1="43448" x2="68310" y2="27931"/>
                        <a14:foregroundMark x1="60094" y1="14138" x2="66901" y2="30345"/>
                        <a14:foregroundMark x1="51878" y1="16552" x2="61972" y2="9655"/>
                        <a14:foregroundMark x1="69484" y1="35517" x2="93192" y2="82069"/>
                        <a14:foregroundMark x1="67606" y1="95862" x2="89671" y2="75862"/>
                        <a14:foregroundMark x1="65493" y1="90690" x2="60798" y2="93103"/>
                        <a14:foregroundMark x1="72300" y1="95862" x2="88967" y2="96552"/>
                        <a14:foregroundMark x1="91784" y1="95517" x2="95540" y2="70345"/>
                        <a14:foregroundMark x1="95540" y1="71724" x2="79108" y2="30345"/>
                        <a14:foregroundMark x1="66197" y1="44138" x2="59859" y2="60690"/>
                        <a14:foregroundMark x1="80516" y1="72759" x2="72770" y2="65517"/>
                        <a14:foregroundMark x1="64085" y1="40690" x2="69484" y2="57586"/>
                        <a14:foregroundMark x1="69484" y1="49310" x2="62441" y2="63793"/>
                        <a14:foregroundMark x1="54930" y1="18276" x2="57512" y2="38276"/>
                        <a14:foregroundMark x1="55164" y1="54483" x2="60798" y2="64483"/>
                        <a14:foregroundMark x1="6338" y1="41379" x2="11033" y2="55172"/>
                        <a14:foregroundMark x1="21127" y1="29310" x2="35446" y2="28276"/>
                        <a14:foregroundMark x1="72066" y1="31379" x2="70892" y2="38276"/>
                        <a14:foregroundMark x1="88028" y1="38276" x2="79577" y2="29310"/>
                        <a14:backgroundMark x1="57746" y1="84138" x2="71127" y2="71724"/>
                        <a14:backgroundMark x1="87559" y1="36897" x2="90141" y2="41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11" y="3791314"/>
            <a:ext cx="2763924" cy="188154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39411"/>
            <a:ext cx="770996" cy="7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3" grpId="0" animBg="1"/>
      <p:bldP spid="13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zis feliratnak 7"/>
          <p:cNvSpPr/>
          <p:nvPr/>
        </p:nvSpPr>
        <p:spPr>
          <a:xfrm>
            <a:off x="2339752" y="1340768"/>
            <a:ext cx="4248472" cy="1224136"/>
          </a:xfrm>
          <a:prstGeom prst="wedgeEllipseCallout">
            <a:avLst>
              <a:gd name="adj1" fmla="val -51576"/>
              <a:gd name="adj2" fmla="val 87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Teljes szabadon módosítható szoftverként pedig ennek iskola példáját szemléltetném: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9" name="Ellipszis feliratnak 8"/>
          <p:cNvSpPr/>
          <p:nvPr/>
        </p:nvSpPr>
        <p:spPr>
          <a:xfrm>
            <a:off x="2938826" y="3356992"/>
            <a:ext cx="1728192" cy="594401"/>
          </a:xfrm>
          <a:prstGeom prst="wedgeEllipseCallout">
            <a:avLst>
              <a:gd name="adj1" fmla="val -74919"/>
              <a:gd name="adj2" fmla="val -51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 </a:t>
            </a:r>
            <a:br>
              <a:rPr lang="hu-HU" dirty="0" smtClean="0">
                <a:latin typeface="Harlow Solid Italic" pitchFamily="82" charset="0"/>
              </a:rPr>
            </a:br>
            <a:r>
              <a:rPr lang="hu-HU" dirty="0" smtClean="0">
                <a:latin typeface="Harlow Solid Italic" pitchFamily="82" charset="0"/>
              </a:rPr>
              <a:t>LINUXOT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841" y1="34667" x2="54762" y2="31000"/>
                        <a14:foregroundMark x1="44048" y1="35000" x2="36905" y2="31333"/>
                        <a14:foregroundMark x1="12698" y1="78667" x2="23810" y2="87000"/>
                        <a14:foregroundMark x1="84127" y1="81333" x2="70635" y2="9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18" y="4149079"/>
            <a:ext cx="1856166" cy="2209721"/>
          </a:xfrm>
          <a:prstGeom prst="rect">
            <a:avLst/>
          </a:prstGeom>
        </p:spPr>
      </p:pic>
      <p:sp>
        <p:nvSpPr>
          <p:cNvPr id="11" name="Ellipszis feliratnak 10"/>
          <p:cNvSpPr/>
          <p:nvPr/>
        </p:nvSpPr>
        <p:spPr>
          <a:xfrm>
            <a:off x="2781638" y="2877231"/>
            <a:ext cx="4074114" cy="1440160"/>
          </a:xfrm>
          <a:prstGeom prst="wedgeEllipseCallout">
            <a:avLst>
              <a:gd name="adj1" fmla="val -63257"/>
              <a:gd name="adj2" fmla="val -12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Ezt a kis pingvint szinte mindenhol megtalálni hordozható zenelejátszótól kezdve egészen a háztartási gépekig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2" name="Ellipszis feliratnak 11"/>
          <p:cNvSpPr/>
          <p:nvPr/>
        </p:nvSpPr>
        <p:spPr>
          <a:xfrm>
            <a:off x="2938826" y="2877231"/>
            <a:ext cx="4074114" cy="1440160"/>
          </a:xfrm>
          <a:prstGeom prst="wedgeEllipseCallout">
            <a:avLst>
              <a:gd name="adj1" fmla="val -63257"/>
              <a:gd name="adj2" fmla="val -12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Elterjedtségét annak köszönheti hogy egy úgy nevezett</a:t>
            </a:r>
            <a:r>
              <a:rPr lang="hu-HU" dirty="0">
                <a:latin typeface="Harlow Solid Italic" pitchFamily="82" charset="0"/>
              </a:rPr>
              <a:t> GNU General Public </a:t>
            </a:r>
            <a:r>
              <a:rPr lang="hu-HU" dirty="0" err="1">
                <a:latin typeface="Harlow Solid Italic" pitchFamily="82" charset="0"/>
              </a:rPr>
              <a:t>License</a:t>
            </a:r>
            <a:r>
              <a:rPr lang="hu-HU" dirty="0">
                <a:latin typeface="Harlow Solid Italic" pitchFamily="82" charset="0"/>
              </a:rPr>
              <a:t> (GPL) licenc alatt </a:t>
            </a:r>
            <a:r>
              <a:rPr lang="hu-HU" dirty="0" smtClean="0">
                <a:latin typeface="Harlow Solid Italic" pitchFamily="82" charset="0"/>
              </a:rPr>
              <a:t>jelenik </a:t>
            </a:r>
            <a:r>
              <a:rPr lang="hu-HU" dirty="0">
                <a:latin typeface="Harlow Solid Italic" pitchFamily="82" charset="0"/>
              </a:rPr>
              <a:t>meg.</a:t>
            </a:r>
          </a:p>
        </p:txBody>
      </p:sp>
      <p:sp>
        <p:nvSpPr>
          <p:cNvPr id="13" name="Ellipszis feliratnak 12"/>
          <p:cNvSpPr/>
          <p:nvPr/>
        </p:nvSpPr>
        <p:spPr>
          <a:xfrm>
            <a:off x="2840648" y="2931027"/>
            <a:ext cx="3934453" cy="1446329"/>
          </a:xfrm>
          <a:prstGeom prst="wedgeEllipseCallout">
            <a:avLst>
              <a:gd name="adj1" fmla="val -63751"/>
              <a:gd name="adj2" fmla="val -14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Ez teszi lehetővé hogy a felhasználói szabadon módosíthatják és azokat szabadon megosszák egymás között.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60" y="4034739"/>
            <a:ext cx="2438400" cy="24384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000" y1="66200" x2="19200" y2="42800"/>
                        <a14:foregroundMark x1="19400" y1="43200" x2="25200" y2="30800"/>
                        <a14:foregroundMark x1="25600" y1="30400" x2="33400" y2="29400"/>
                        <a14:foregroundMark x1="33600" y1="29600" x2="88000" y2="22400"/>
                        <a14:foregroundMark x1="89400" y1="51200" x2="85600" y2="63600"/>
                        <a14:foregroundMark x1="92400" y1="41600" x2="86000" y2="60600"/>
                        <a14:foregroundMark x1="7400" y1="74800" x2="5400" y2="73400"/>
                        <a14:backgroundMark x1="5400" y1="74800" x2="7200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096285"/>
            <a:ext cx="1802371" cy="180237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3200">
                        <a14:foregroundMark x1="12400" y1="27649" x2="12800" y2="5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34" y="221432"/>
            <a:ext cx="1841860" cy="28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00" y1="93000" x2="23000" y2="74500"/>
                        <a14:foregroundMark x1="27333" y1="97500" x2="28333" y2="77500"/>
                        <a14:foregroundMark x1="34333" y1="85000" x2="33000" y2="71500"/>
                        <a14:foregroundMark x1="40667" y1="79000" x2="35333" y2="73250"/>
                        <a14:foregroundMark x1="51000" y1="96750" x2="48667" y2="68500"/>
                        <a14:foregroundMark x1="58000" y1="97750" x2="65667" y2="71500"/>
                        <a14:foregroundMark x1="71333" y1="87000" x2="89333" y2="93750"/>
                        <a14:foregroundMark x1="87333" y1="88750" x2="90333" y2="94500"/>
                        <a14:foregroundMark x1="90000" y1="73750" x2="97333" y2="94750"/>
                        <a14:foregroundMark x1="13667" y1="64500" x2="30333" y2="52500"/>
                        <a14:foregroundMark x1="95000" y1="47250" x2="95000" y2="52250"/>
                        <a14:foregroundMark x1="4667" y1="91750" x2="8667" y2="99250"/>
                        <a14:backgroundMark x1="4667" y1="72500" x2="4667" y2="42000"/>
                        <a14:backgroundMark x1="12667" y1="43500" x2="41000" y2="27500"/>
                        <a14:backgroundMark x1="4333" y1="83000" x2="7667" y2="8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2" y="3017880"/>
            <a:ext cx="2929508" cy="3906011"/>
          </a:xfrm>
          <a:prstGeom prst="rect">
            <a:avLst/>
          </a:prstGeom>
        </p:spPr>
      </p:pic>
      <p:sp>
        <p:nvSpPr>
          <p:cNvPr id="6" name="Ellipszis feliratnak 5"/>
          <p:cNvSpPr/>
          <p:nvPr/>
        </p:nvSpPr>
        <p:spPr>
          <a:xfrm>
            <a:off x="5148064" y="1700808"/>
            <a:ext cx="2880320" cy="1080120"/>
          </a:xfrm>
          <a:prstGeom prst="wedgeEllipseCallout">
            <a:avLst>
              <a:gd name="adj1" fmla="val 32078"/>
              <a:gd name="adj2" fmla="val 94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Mivel jelölik a szerzők az általuk levédett dolgaikat ?</a:t>
            </a:r>
            <a:endParaRPr lang="hu-HU" dirty="0">
              <a:latin typeface="Bernard MT Condensed" pitchFamily="18" charset="0"/>
            </a:endParaRPr>
          </a:p>
        </p:txBody>
      </p:sp>
      <p:sp>
        <p:nvSpPr>
          <p:cNvPr id="9" name="Lekerekített téglalap 8">
            <a:hlinkClick r:id="rId5" action="ppaction://hlinksldjump"/>
          </p:cNvPr>
          <p:cNvSpPr/>
          <p:nvPr/>
        </p:nvSpPr>
        <p:spPr>
          <a:xfrm>
            <a:off x="1110233" y="3017880"/>
            <a:ext cx="719242" cy="460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 </a:t>
            </a:r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A)</a:t>
            </a:r>
            <a:endParaRPr lang="hu-HU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893790" y="3879860"/>
            <a:ext cx="1152128" cy="10424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lagív 10"/>
          <p:cNvSpPr/>
          <p:nvPr/>
        </p:nvSpPr>
        <p:spPr>
          <a:xfrm rot="16200000">
            <a:off x="1294800" y="3825043"/>
            <a:ext cx="792088" cy="1152128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32" y="3792181"/>
            <a:ext cx="571456" cy="1109462"/>
          </a:xfrm>
        </p:spPr>
      </p:pic>
      <p:sp>
        <p:nvSpPr>
          <p:cNvPr id="14" name="Lekerekített téglalap 13">
            <a:hlinkClick r:id="rId8" action="ppaction://hlinksldjump"/>
          </p:cNvPr>
          <p:cNvSpPr/>
          <p:nvPr/>
        </p:nvSpPr>
        <p:spPr>
          <a:xfrm>
            <a:off x="2953916" y="3017880"/>
            <a:ext cx="720080" cy="460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B)</a:t>
            </a:r>
            <a:endParaRPr lang="hu-HU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sp>
        <p:nvSpPr>
          <p:cNvPr id="16" name="Lekerekített téglalap 15">
            <a:hlinkClick r:id="rId8" action="ppaction://hlinksldjump"/>
          </p:cNvPr>
          <p:cNvSpPr/>
          <p:nvPr/>
        </p:nvSpPr>
        <p:spPr>
          <a:xfrm>
            <a:off x="4860032" y="3017880"/>
            <a:ext cx="720080" cy="460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C)</a:t>
            </a:r>
            <a:endParaRPr lang="hu-HU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17" name="Kép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31" y="3686426"/>
            <a:ext cx="1195274" cy="12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4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472608" cy="410445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771800" y="-46178"/>
            <a:ext cx="4176464" cy="1296144"/>
          </a:xfrm>
          <a:prstGeom prst="wedgeEllipseCallout">
            <a:avLst>
              <a:gd name="adj1" fmla="val -6144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Ahh</a:t>
            </a:r>
            <a:r>
              <a:rPr lang="hu-HU" dirty="0" smtClean="0">
                <a:latin typeface="Harlow Solid Italic" pitchFamily="82" charset="0"/>
              </a:rPr>
              <a:t>,Dr. </a:t>
            </a:r>
            <a:r>
              <a:rPr lang="hu-HU" dirty="0" err="1">
                <a:latin typeface="Harlow Solid Italic" pitchFamily="82" charset="0"/>
              </a:rPr>
              <a:t>G</a:t>
            </a:r>
            <a:r>
              <a:rPr lang="hu-HU" dirty="0" err="1" smtClean="0">
                <a:latin typeface="Harlow Solid Italic" pitchFamily="82" charset="0"/>
              </a:rPr>
              <a:t>enya</a:t>
            </a:r>
            <a:r>
              <a:rPr lang="hu-HU" dirty="0" smtClean="0">
                <a:latin typeface="Harlow Solid Italic" pitchFamily="82" charset="0"/>
              </a:rPr>
              <a:t> had próbálja meg még egyszer 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8" name="Kép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9" name="Kép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244831" y="5874710"/>
            <a:ext cx="1619250" cy="10191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21288" y="606113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Nyomd meg hogy újra megpróbálhasd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77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792329" cy="3258185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0" y="0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zis feliratnak 2"/>
          <p:cNvSpPr/>
          <p:nvPr/>
        </p:nvSpPr>
        <p:spPr>
          <a:xfrm>
            <a:off x="2339752" y="399129"/>
            <a:ext cx="2664296" cy="1080120"/>
          </a:xfrm>
          <a:prstGeom prst="wedgeEllipseCallout">
            <a:avLst>
              <a:gd name="adj1" fmla="val -55826"/>
              <a:gd name="adj2" fmla="val 56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Remek bébi !</a:t>
            </a:r>
            <a:endParaRPr lang="hu-HU" dirty="0"/>
          </a:p>
        </p:txBody>
      </p:sp>
      <p:pic>
        <p:nvPicPr>
          <p:cNvPr id="7" name="Kép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8" name="Kép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476678" y="5779161"/>
            <a:ext cx="1619250" cy="101917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153135" y="592819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Vissza a menühöz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08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83" y="-2907704"/>
            <a:ext cx="9235083" cy="13446585"/>
          </a:xfrm>
        </p:spPr>
      </p:pic>
      <p:sp>
        <p:nvSpPr>
          <p:cNvPr id="5" name="Lekerekített téglalap 4">
            <a:hlinkClick r:id="rId4" action="ppaction://hlinksldjump"/>
          </p:cNvPr>
          <p:cNvSpPr/>
          <p:nvPr/>
        </p:nvSpPr>
        <p:spPr>
          <a:xfrm rot="21313923">
            <a:off x="4872541" y="176727"/>
            <a:ext cx="3147740" cy="4320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1484751" lon="20589742" rev="21145230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Személyes adatok védelme</a:t>
            </a:r>
            <a:endParaRPr lang="hu-HU" dirty="0"/>
          </a:p>
        </p:txBody>
      </p:sp>
      <p:sp>
        <p:nvSpPr>
          <p:cNvPr id="6" name="Lekerekített téglalap 5">
            <a:hlinkClick r:id="rId5" action="ppaction://hlinksldjump"/>
          </p:cNvPr>
          <p:cNvSpPr/>
          <p:nvPr/>
        </p:nvSpPr>
        <p:spPr>
          <a:xfrm rot="21402189">
            <a:off x="4888191" y="728142"/>
            <a:ext cx="3096882" cy="562159"/>
          </a:xfrm>
          <a:prstGeom prst="round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1840707" lon="20937950" rev="21322976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/>
              <a:t>szerzői jogok és internetes tartalmak</a:t>
            </a:r>
            <a:r>
              <a:rPr lang="hu-HU" dirty="0" smtClean="0"/>
              <a:t>,</a:t>
            </a:r>
            <a:endParaRPr lang="hu-HU" dirty="0"/>
          </a:p>
        </p:txBody>
      </p:sp>
      <p:sp>
        <p:nvSpPr>
          <p:cNvPr id="7" name="Lekerekített téglalap 6">
            <a:hlinkClick r:id="rId6" action="ppaction://hlinksldjump"/>
          </p:cNvPr>
          <p:cNvSpPr/>
          <p:nvPr/>
        </p:nvSpPr>
        <p:spPr>
          <a:xfrm rot="21412328">
            <a:off x="4874841" y="1356652"/>
            <a:ext cx="3084038" cy="432049"/>
          </a:xfrm>
          <a:prstGeom prst="roundRect">
            <a:avLst/>
          </a:prstGeom>
          <a:solidFill>
            <a:srgbClr val="00B050"/>
          </a:solidFill>
          <a:scene3d>
            <a:camera prst="orthographicFront">
              <a:rot lat="2116653" lon="20900277" rev="21246942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/>
              <a:t>interneten terjedő kártevők</a:t>
            </a:r>
          </a:p>
        </p:txBody>
      </p:sp>
    </p:spTree>
    <p:extLst>
      <p:ext uri="{BB962C8B-B14F-4D97-AF65-F5344CB8AC3E}">
        <p14:creationId xmlns:p14="http://schemas.microsoft.com/office/powerpoint/2010/main" val="34172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25227"/>
            <a:ext cx="2998450" cy="4525963"/>
          </a:xfrm>
        </p:spPr>
      </p:pic>
      <p:sp>
        <p:nvSpPr>
          <p:cNvPr id="8" name="Ellipszis feliratnak 7"/>
          <p:cNvSpPr/>
          <p:nvPr/>
        </p:nvSpPr>
        <p:spPr>
          <a:xfrm>
            <a:off x="3131840" y="1484784"/>
            <a:ext cx="4032448" cy="1224136"/>
          </a:xfrm>
          <a:prstGeom prst="wedgeEllipseCallout">
            <a:avLst>
              <a:gd name="adj1" fmla="val -70585"/>
              <a:gd name="adj2" fmla="val 335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Helló bébi! </a:t>
            </a:r>
            <a:r>
              <a:rPr lang="hu-HU" dirty="0">
                <a:latin typeface="Harlow Solid Italic" pitchFamily="82" charset="0"/>
              </a:rPr>
              <a:t> </a:t>
            </a:r>
            <a:r>
              <a:rPr lang="hu-HU" dirty="0" smtClean="0">
                <a:latin typeface="Harlow Solid Italic" pitchFamily="82" charset="0"/>
              </a:rPr>
              <a:t>Jó újra látni !</a:t>
            </a:r>
          </a:p>
          <a:p>
            <a:pPr algn="ctr"/>
            <a:r>
              <a:rPr lang="hu-HU" dirty="0" smtClean="0">
                <a:latin typeface="Harlow Solid Italic" pitchFamily="82" charset="0"/>
              </a:rPr>
              <a:t>Ma az internetezés veszélyeiről fogok nektek beszélni!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0" b="100000" l="50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23" y="3284448"/>
            <a:ext cx="2639780" cy="3501008"/>
          </a:xfrm>
          <a:prstGeom prst="rect">
            <a:avLst/>
          </a:prstGeom>
        </p:spPr>
      </p:pic>
      <p:sp>
        <p:nvSpPr>
          <p:cNvPr id="10" name="Ellipszis feliratnak 9"/>
          <p:cNvSpPr/>
          <p:nvPr/>
        </p:nvSpPr>
        <p:spPr>
          <a:xfrm>
            <a:off x="2747485" y="2996952"/>
            <a:ext cx="3960440" cy="2038000"/>
          </a:xfrm>
          <a:prstGeom prst="wedgeEllipseCallout">
            <a:avLst>
              <a:gd name="adj1" fmla="val 70651"/>
              <a:gd name="adj2" fmla="val -6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Csak lassan a testel  </a:t>
            </a:r>
            <a:r>
              <a:rPr lang="hu-HU" dirty="0" err="1" smtClean="0">
                <a:latin typeface="Bernard MT Condensed" pitchFamily="18" charset="0"/>
              </a:rPr>
              <a:t>Mr.Powers</a:t>
            </a:r>
            <a:r>
              <a:rPr lang="hu-HU" dirty="0" smtClean="0">
                <a:latin typeface="Bernard MT Condensed" pitchFamily="18" charset="0"/>
              </a:rPr>
              <a:t>  ha  a  kis barátaid nem válaszolnak 4 kérdésemre  Kicsi Én és Én egy „Lézernyalábbal” elfogjuk pusztítani a földet</a:t>
            </a:r>
          </a:p>
          <a:p>
            <a:pPr algn="ctr"/>
            <a:endParaRPr lang="hu-HU" dirty="0"/>
          </a:p>
        </p:txBody>
      </p:sp>
      <p:sp>
        <p:nvSpPr>
          <p:cNvPr id="11" name="Ellipszis feliratnak 10"/>
          <p:cNvSpPr/>
          <p:nvPr/>
        </p:nvSpPr>
        <p:spPr>
          <a:xfrm>
            <a:off x="3131840" y="1482134"/>
            <a:ext cx="4032448" cy="1224136"/>
          </a:xfrm>
          <a:prstGeom prst="wedgeEllipseCallout">
            <a:avLst>
              <a:gd name="adj1" fmla="val -70585"/>
              <a:gd name="adj2" fmla="val 335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Dr.Genya</a:t>
            </a:r>
            <a:r>
              <a:rPr lang="hu-HU" dirty="0" smtClean="0">
                <a:latin typeface="Harlow Solid Italic" pitchFamily="82" charset="0"/>
              </a:rPr>
              <a:t>! Ezért megfizetsz!</a:t>
            </a:r>
          </a:p>
          <a:p>
            <a:pPr algn="ctr"/>
            <a:r>
              <a:rPr lang="hu-HU" dirty="0" smtClean="0">
                <a:latin typeface="Harlow Solid Italic" pitchFamily="82" charset="0"/>
              </a:rPr>
              <a:t>Srácok nincs sok időnk ! Az idő utazó kocsiba 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7176" y1="13273" x2="60000" y2="5128"/>
                        <a14:foregroundMark x1="47294" y1="23529" x2="58588" y2="18401"/>
                        <a14:foregroundMark x1="46353" y1="23831" x2="45882" y2="19005"/>
                        <a14:foregroundMark x1="42588" y1="21418" x2="52471" y2="26546"/>
                        <a14:foregroundMark x1="44941" y1="16893" x2="47294" y2="19005"/>
                        <a14:foregroundMark x1="11765" y1="19608" x2="15529" y2="18401"/>
                        <a14:foregroundMark x1="8941" y1="15686" x2="11765" y2="18703"/>
                        <a14:foregroundMark x1="1882" y1="10558" x2="9412" y2="14178"/>
                        <a14:foregroundMark x1="7059" y1="17496" x2="6118" y2="15385"/>
                        <a14:foregroundMark x1="78118" y1="41780" x2="84235" y2="41780"/>
                        <a14:backgroundMark x1="74353" y1="34540" x2="75765" y2="34842"/>
                        <a14:backgroundMark x1="53882" y1="754" x2="59529" y2="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922040"/>
            <a:ext cx="3117574" cy="48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6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rt-austin1-720p 00_32_59-00_33_03.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472608" cy="410445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771800" y="-46178"/>
            <a:ext cx="4176464" cy="1296144"/>
          </a:xfrm>
          <a:prstGeom prst="wedgeEllipseCallout">
            <a:avLst>
              <a:gd name="adj1" fmla="val -6144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Ahh</a:t>
            </a:r>
            <a:r>
              <a:rPr lang="hu-HU" dirty="0" smtClean="0">
                <a:latin typeface="Harlow Solid Italic" pitchFamily="82" charset="0"/>
              </a:rPr>
              <a:t>,Dr. </a:t>
            </a:r>
            <a:r>
              <a:rPr lang="hu-HU" dirty="0" err="1">
                <a:latin typeface="Harlow Solid Italic" pitchFamily="82" charset="0"/>
              </a:rPr>
              <a:t>G</a:t>
            </a:r>
            <a:r>
              <a:rPr lang="hu-HU" dirty="0" err="1" smtClean="0">
                <a:latin typeface="Harlow Solid Italic" pitchFamily="82" charset="0"/>
              </a:rPr>
              <a:t>enya</a:t>
            </a:r>
            <a:r>
              <a:rPr lang="hu-HU" dirty="0" smtClean="0">
                <a:latin typeface="Harlow Solid Italic" pitchFamily="82" charset="0"/>
              </a:rPr>
              <a:t> had próbálja meg még egyszer 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8" name="Kép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9" name="Kép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244831" y="5874710"/>
            <a:ext cx="1619250" cy="10191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21288" y="606113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Nyomd meg hogy újra megpróbálhasd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23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792329" cy="3258185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0" y="0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zis feliratnak 2"/>
          <p:cNvSpPr/>
          <p:nvPr/>
        </p:nvSpPr>
        <p:spPr>
          <a:xfrm>
            <a:off x="2339752" y="399129"/>
            <a:ext cx="2664296" cy="1080120"/>
          </a:xfrm>
          <a:prstGeom prst="wedgeEllipseCallout">
            <a:avLst>
              <a:gd name="adj1" fmla="val -55826"/>
              <a:gd name="adj2" fmla="val 56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Remek bébi !</a:t>
            </a:r>
            <a:endParaRPr lang="hu-HU" dirty="0"/>
          </a:p>
        </p:txBody>
      </p:sp>
      <p:pic>
        <p:nvPicPr>
          <p:cNvPr id="7" name="Kép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8" name="Kép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476678" y="5779161"/>
            <a:ext cx="1619250" cy="101917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153135" y="592819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Vissza a menühöz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2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hu-HU" dirty="0" smtClean="0">
                <a:latin typeface="Berlin Sans FB" pitchFamily="34" charset="0"/>
              </a:rPr>
              <a:t>Kártevők az  interneten</a:t>
            </a:r>
            <a:endParaRPr lang="hu-HU" dirty="0">
              <a:latin typeface="Berlin Sans FB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54" r="89991">
                        <a14:foregroundMark x1="54913" y1="82369" x2="54270" y2="88154"/>
                        <a14:backgroundMark x1="62626" y1="96511" x2="51699" y2="99725"/>
                        <a14:backgroundMark x1="39486" y1="93939" x2="49770" y2="91368"/>
                        <a14:backgroundMark x1="50413" y1="75298" x2="49770" y2="79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09" y="3353096"/>
            <a:ext cx="3634754" cy="3634754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36" y="2060848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584502" y="1268760"/>
            <a:ext cx="2808312" cy="1176164"/>
          </a:xfrm>
          <a:prstGeom prst="wedgeEllipseCallout">
            <a:avLst>
              <a:gd name="adj1" fmla="val -64034"/>
              <a:gd name="adj2" fmla="val 106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Mint mindennek az internetnek is megvan a maga „rossz oldala”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517358" y="914152"/>
            <a:ext cx="4869558" cy="2039862"/>
          </a:xfrm>
          <a:prstGeom prst="wedgeEllipseCallout">
            <a:avLst>
              <a:gd name="adj1" fmla="val -48735"/>
              <a:gd name="adj2" fmla="val 59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 rossz oldal alatt nem csak az interneten terjedő vírusokra gondolok,hanem azokra a személyekre is akik megkeseríthetik tevékenységeikkel a mindennapjainkat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9" name="Ellipszis feliratnak 8"/>
          <p:cNvSpPr/>
          <p:nvPr/>
        </p:nvSpPr>
        <p:spPr>
          <a:xfrm>
            <a:off x="2843808" y="1058168"/>
            <a:ext cx="4320480" cy="1751831"/>
          </a:xfrm>
          <a:prstGeom prst="wedgeEllipseCallout">
            <a:avLst>
              <a:gd name="adj1" fmla="val -59886"/>
              <a:gd name="adj2" fmla="val 83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Például itt van </a:t>
            </a:r>
            <a:r>
              <a:rPr lang="hu-HU" dirty="0" err="1" smtClean="0">
                <a:latin typeface="Harlow Solid Italic" pitchFamily="82" charset="0"/>
              </a:rPr>
              <a:t>Dr.Genya</a:t>
            </a:r>
            <a:r>
              <a:rPr lang="hu-HU" dirty="0" smtClean="0">
                <a:latin typeface="Harlow Solid Italic" pitchFamily="82" charset="0"/>
              </a:rPr>
              <a:t> házi kedvence,Kicsi Én. Önmagában egy apró légynek sem ártó szerzet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10" name="Ellipszis feliratnak 9"/>
          <p:cNvSpPr/>
          <p:nvPr/>
        </p:nvSpPr>
        <p:spPr>
          <a:xfrm>
            <a:off x="2517358" y="1058044"/>
            <a:ext cx="4320480" cy="1751831"/>
          </a:xfrm>
          <a:prstGeom prst="wedgeEllipseCallout">
            <a:avLst>
              <a:gd name="adj1" fmla="val -59886"/>
              <a:gd name="adj2" fmla="val 83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Ugyanez fordul elő az internetes csalók esetében is míg a való életben nincs okunk félni tőlük az interneten annál inkább.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98" y="2809875"/>
            <a:ext cx="3238500" cy="4048125"/>
          </a:xfrm>
          <a:prstGeom prst="rect">
            <a:avLst/>
          </a:prstGeom>
        </p:spPr>
      </p:pic>
      <p:sp>
        <p:nvSpPr>
          <p:cNvPr id="13" name="Ellipszis feliratnak 12"/>
          <p:cNvSpPr/>
          <p:nvPr/>
        </p:nvSpPr>
        <p:spPr>
          <a:xfrm>
            <a:off x="2699792" y="1585119"/>
            <a:ext cx="3312368" cy="1152128"/>
          </a:xfrm>
          <a:prstGeom prst="wedgeEllipseCallout">
            <a:avLst>
              <a:gd name="adj1" fmla="val -61785"/>
              <a:gd name="adj2" fmla="val 96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Harlow Solid Italic" pitchFamily="82" charset="0"/>
              </a:rPr>
              <a:t>de amint annak az őrült közelébe jut </a:t>
            </a:r>
            <a:r>
              <a:rPr lang="hu-HU" dirty="0" smtClean="0">
                <a:latin typeface="Harlow Solid Italic" pitchFamily="82" charset="0"/>
              </a:rPr>
              <a:t>teljesen megváltozik a helyzet</a:t>
            </a:r>
            <a:endParaRPr lang="hu-HU" dirty="0">
              <a:latin typeface="Harlow Solid Ital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3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33" y1="19157" x2="18319" y2="66284"/>
                        <a14:foregroundMark x1="5388" y1="8429" x2="91810" y2="14176"/>
                        <a14:foregroundMark x1="24784" y1="3831" x2="3664" y2="3065"/>
                        <a14:foregroundMark x1="5388" y1="10728" x2="14440" y2="87356"/>
                        <a14:foregroundMark x1="7328" y1="53640" x2="8190" y2="80077"/>
                        <a14:foregroundMark x1="7974" y1="81992" x2="13578" y2="97318"/>
                        <a14:foregroundMark x1="14009" y1="89655" x2="62500" y2="90805"/>
                        <a14:foregroundMark x1="52802" y1="78544" x2="73060" y2="59004"/>
                        <a14:foregroundMark x1="73922" y1="57088" x2="98491" y2="76628"/>
                        <a14:foregroundMark x1="56250" y1="86590" x2="97845" y2="80077"/>
                        <a14:foregroundMark x1="85560" y1="97318" x2="99784" y2="98467"/>
                        <a14:foregroundMark x1="84914" y1="93870" x2="90948" y2="9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96" y="6871"/>
            <a:ext cx="4419600" cy="248602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412776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feliratnak 5"/>
          <p:cNvSpPr/>
          <p:nvPr/>
        </p:nvSpPr>
        <p:spPr>
          <a:xfrm>
            <a:off x="1105322" y="236712"/>
            <a:ext cx="4008859" cy="1368152"/>
          </a:xfrm>
          <a:prstGeom prst="wedgeEllipseCallout">
            <a:avLst>
              <a:gd name="adj1" fmla="val -27086"/>
              <a:gd name="adj2" fmla="val 103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Sajnos a mai világban nagyon sokan próbálják az embereket átverni pénzüktől,adataiktól megfosztani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555776" y="2276872"/>
            <a:ext cx="3456384" cy="1201822"/>
          </a:xfrm>
          <a:prstGeom prst="wedgeEllipseCallout">
            <a:avLst>
              <a:gd name="adj1" fmla="val -60749"/>
              <a:gd name="adj2" fmla="val 3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Ha nem vagyunk elég körültekintőek könnyen mi is áldozatokká válhatunk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9" name="Ellipszis feliratnak 8"/>
          <p:cNvSpPr/>
          <p:nvPr/>
        </p:nvSpPr>
        <p:spPr>
          <a:xfrm>
            <a:off x="2555776" y="2304378"/>
            <a:ext cx="3312368" cy="1224136"/>
          </a:xfrm>
          <a:prstGeom prst="wedgeEllipseCallout">
            <a:avLst>
              <a:gd name="adj1" fmla="val -61082"/>
              <a:gd name="adj2" fmla="val -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Akiknek ez a céljuk a névtelenségbe burkolózva csalják tőrbe áldozataikat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4167" r="90000">
                        <a14:foregroundMark x1="31944" y1="66538" x2="40278" y2="87308"/>
                        <a14:foregroundMark x1="56667" y1="91154" x2="60000" y2="74231"/>
                        <a14:backgroundMark x1="56389" y1="54615" x2="57778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60" y="3469206"/>
            <a:ext cx="3429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4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-2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" y="166390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555776" y="153244"/>
            <a:ext cx="3312368" cy="1296144"/>
          </a:xfrm>
          <a:prstGeom prst="wedgeEllipseCallout">
            <a:avLst>
              <a:gd name="adj1" fmla="val -55874"/>
              <a:gd name="adj2" fmla="val 576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Ha éppen nem minket próbálnak megkárosítani  akkor illegális tartalmakat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588511" y="153244"/>
            <a:ext cx="3168352" cy="1296144"/>
          </a:xfrm>
          <a:prstGeom prst="wedgeEllipseCallout">
            <a:avLst>
              <a:gd name="adj1" fmla="val -57367"/>
              <a:gd name="adj2" fmla="val 61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Képet,videót,zenét akár szoftvert lopnak,osztják meg egymás között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9" b="100000" l="0" r="100000">
                        <a14:foregroundMark x1="40580" y1="86513" x2="56522" y2="9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45967"/>
            <a:ext cx="1810494" cy="199416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05064"/>
            <a:ext cx="2039897" cy="203989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05057"/>
            <a:ext cx="1935077" cy="193507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31" y="1611412"/>
            <a:ext cx="3311557" cy="2393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7225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" y="0"/>
            <a:ext cx="9175459" cy="698132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feliratnak 5"/>
          <p:cNvSpPr/>
          <p:nvPr/>
        </p:nvSpPr>
        <p:spPr>
          <a:xfrm>
            <a:off x="2699792" y="1772816"/>
            <a:ext cx="3384376" cy="1152128"/>
          </a:xfrm>
          <a:prstGeom prst="wedgeEllipseCallout">
            <a:avLst>
              <a:gd name="adj1" fmla="val -62639"/>
              <a:gd name="adj2" fmla="val 64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Ezek a személyek különféle vírusokkal fertőzhetik meg számítógépünket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7" name="Ellipszis feliratnak 6"/>
          <p:cNvSpPr/>
          <p:nvPr/>
        </p:nvSpPr>
        <p:spPr>
          <a:xfrm>
            <a:off x="3490146" y="1772816"/>
            <a:ext cx="2448272" cy="936104"/>
          </a:xfrm>
          <a:prstGeom prst="wedgeEllipseCallout">
            <a:avLst>
              <a:gd name="adj1" fmla="val -61813"/>
              <a:gd name="adj2" fmla="val 584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Spyware</a:t>
            </a:r>
            <a:r>
              <a:rPr lang="hu-HU" dirty="0" smtClean="0">
                <a:latin typeface="Harlow Solid Italic" pitchFamily="82" charset="0"/>
              </a:rPr>
              <a:t>,</a:t>
            </a:r>
            <a:r>
              <a:rPr lang="hu-HU" dirty="0" err="1" smtClean="0">
                <a:latin typeface="Harlow Solid Italic" pitchFamily="82" charset="0"/>
              </a:rPr>
              <a:t>Worm</a:t>
            </a:r>
            <a:r>
              <a:rPr lang="hu-HU" dirty="0" smtClean="0">
                <a:latin typeface="Harlow Solid Italic" pitchFamily="82" charset="0"/>
              </a:rPr>
              <a:t>,</a:t>
            </a:r>
            <a:r>
              <a:rPr lang="hu-HU" dirty="0" err="1" smtClean="0">
                <a:latin typeface="Harlow Solid Italic" pitchFamily="82" charset="0"/>
              </a:rPr>
              <a:t>Torjan</a:t>
            </a:r>
            <a:r>
              <a:rPr lang="hu-HU" dirty="0" smtClean="0">
                <a:latin typeface="Harlow Solid Italic" pitchFamily="82" charset="0"/>
              </a:rPr>
              <a:t> </a:t>
            </a:r>
            <a:r>
              <a:rPr lang="hu-HU" dirty="0" err="1" smtClean="0">
                <a:latin typeface="Harlow Solid Italic" pitchFamily="82" charset="0"/>
              </a:rPr>
              <a:t>horse</a:t>
            </a:r>
            <a:r>
              <a:rPr lang="hu-HU" dirty="0">
                <a:latin typeface="Harlow Solid Italic" pitchFamily="82" charset="0"/>
              </a:rPr>
              <a:t> </a:t>
            </a:r>
            <a:r>
              <a:rPr lang="hu-HU" dirty="0" smtClean="0">
                <a:latin typeface="Harlow Solid Italic" pitchFamily="82" charset="0"/>
              </a:rPr>
              <a:t>stb.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958542" y="1484784"/>
            <a:ext cx="3384376" cy="1152128"/>
          </a:xfrm>
          <a:prstGeom prst="wedgeEllipseCallout">
            <a:avLst>
              <a:gd name="adj1" fmla="val -62639"/>
              <a:gd name="adj2" fmla="val 64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Hogy ezek ellen védekezzünk fontos hogy legyen egy megbízható vírusirtónk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9" name="Ellipszis feliratnak 8"/>
          <p:cNvSpPr/>
          <p:nvPr/>
        </p:nvSpPr>
        <p:spPr>
          <a:xfrm>
            <a:off x="2488750" y="1202857"/>
            <a:ext cx="4608512" cy="2292045"/>
          </a:xfrm>
          <a:prstGeom prst="wedgeEllipseCallout">
            <a:avLst>
              <a:gd name="adj1" fmla="val -55945"/>
              <a:gd name="adj2" fmla="val 32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Illetve hogy belegyen kapcsolva a tűzfal ami meggátolja hogy idegen eredetű oldalak felugorjanak böngészés közben illetve meggátolja hogy akaratlanul is letöltsünk  veszélyesnek ítélt fájlokat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07688"/>
            <a:ext cx="2143125" cy="19716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278" r="96250">
                        <a14:backgroundMark x1="16389" y1="96707" x2="25833" y2="96707"/>
                        <a14:backgroundMark x1="32222" y1="97747" x2="63333" y2="98094"/>
                        <a14:backgroundMark x1="59444" y1="91508" x2="59167" y2="95321"/>
                        <a14:backgroundMark x1="58056" y1="91161" x2="58611" y2="95321"/>
                        <a14:backgroundMark x1="35000" y1="96360" x2="37222" y2="96014"/>
                        <a14:backgroundMark x1="60556" y1="78510" x2="60833" y2="95494"/>
                        <a14:backgroundMark x1="63889" y1="83016" x2="66667" y2="81629"/>
                        <a14:backgroundMark x1="61111" y1="94801" x2="92500" y2="98267"/>
                        <a14:backgroundMark x1="76389" y1="75737" x2="76944" y2="76776"/>
                        <a14:backgroundMark x1="57500" y1="80589" x2="56389" y2="81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85" y="4307688"/>
            <a:ext cx="2485550" cy="199189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80" y="4401810"/>
            <a:ext cx="1598364" cy="192256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652" y1="15042" x2="4333" y2="17270"/>
                        <a14:foregroundMark x1="16118" y1="70752" x2="5026" y2="65738"/>
                        <a14:foregroundMark x1="61352" y1="22563" x2="77816" y2="9471"/>
                        <a14:foregroundMark x1="72444" y1="25070" x2="87522" y2="10585"/>
                        <a14:foregroundMark x1="86828" y1="10585" x2="87868" y2="13370"/>
                        <a14:foregroundMark x1="93934" y1="66852" x2="90468" y2="84680"/>
                        <a14:foregroundMark x1="83362" y1="89136" x2="90468" y2="84680"/>
                        <a14:foregroundMark x1="97574" y1="66295" x2="95841" y2="75766"/>
                        <a14:foregroundMark x1="95147" y1="76045" x2="93068" y2="81616"/>
                        <a14:foregroundMark x1="5026" y1="38997" x2="2426" y2="19220"/>
                        <a14:backgroundMark x1="93241" y1="14763" x2="94107" y2="27298"/>
                        <a14:backgroundMark x1="77123" y1="28412" x2="96534" y2="21448"/>
                        <a14:backgroundMark x1="70191" y1="94986" x2="97400" y2="94150"/>
                        <a14:backgroundMark x1="34315" y1="94708" x2="64991" y2="94708"/>
                        <a14:backgroundMark x1="44021" y1="88301" x2="61872" y2="76323"/>
                        <a14:backgroundMark x1="33449" y1="6964" x2="56326" y2="10585"/>
                        <a14:backgroundMark x1="75737" y1="15877" x2="72617" y2="1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35" y="951713"/>
            <a:ext cx="5495925" cy="3419475"/>
          </a:xfrm>
          <a:prstGeom prst="rect">
            <a:avLst/>
          </a:prstGeom>
        </p:spPr>
      </p:pic>
      <p:cxnSp>
        <p:nvCxnSpPr>
          <p:cNvPr id="15" name="Egyenes összekötő 14"/>
          <p:cNvCxnSpPr/>
          <p:nvPr/>
        </p:nvCxnSpPr>
        <p:spPr>
          <a:xfrm flipH="1">
            <a:off x="3062226" y="3933056"/>
            <a:ext cx="517500" cy="2880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2441042" y="4303744"/>
            <a:ext cx="517500" cy="2880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1734655" y="4678288"/>
            <a:ext cx="517500" cy="2880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 flipH="1">
            <a:off x="3851920" y="3981950"/>
            <a:ext cx="72008" cy="3746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4442658" y="3920078"/>
            <a:ext cx="271624" cy="3746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4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-2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00" y1="93000" x2="23000" y2="74500"/>
                        <a14:foregroundMark x1="27333" y1="97500" x2="28333" y2="77500"/>
                        <a14:foregroundMark x1="34333" y1="85000" x2="33000" y2="71500"/>
                        <a14:foregroundMark x1="40667" y1="79000" x2="35333" y2="73250"/>
                        <a14:foregroundMark x1="51000" y1="96750" x2="48667" y2="68500"/>
                        <a14:foregroundMark x1="58000" y1="97750" x2="65667" y2="71500"/>
                        <a14:foregroundMark x1="71333" y1="87000" x2="89333" y2="93750"/>
                        <a14:foregroundMark x1="87333" y1="88750" x2="90333" y2="94500"/>
                        <a14:foregroundMark x1="90000" y1="73750" x2="97333" y2="94750"/>
                        <a14:foregroundMark x1="13667" y1="64500" x2="30333" y2="52500"/>
                        <a14:foregroundMark x1="95000" y1="47250" x2="95000" y2="52250"/>
                        <a14:foregroundMark x1="4667" y1="91750" x2="8667" y2="99250"/>
                        <a14:backgroundMark x1="4667" y1="72500" x2="4667" y2="42000"/>
                        <a14:backgroundMark x1="12667" y1="43500" x2="41000" y2="27500"/>
                        <a14:backgroundMark x1="4333" y1="83000" x2="7667" y2="8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2" y="3017880"/>
            <a:ext cx="2929508" cy="3906011"/>
          </a:xfrm>
          <a:prstGeom prst="rect">
            <a:avLst/>
          </a:prstGeom>
        </p:spPr>
      </p:pic>
      <p:sp>
        <p:nvSpPr>
          <p:cNvPr id="6" name="Ellipszis feliratnak 5"/>
          <p:cNvSpPr/>
          <p:nvPr/>
        </p:nvSpPr>
        <p:spPr>
          <a:xfrm>
            <a:off x="4427984" y="1988840"/>
            <a:ext cx="3302442" cy="1309834"/>
          </a:xfrm>
          <a:prstGeom prst="wedgeEllipseCallout">
            <a:avLst>
              <a:gd name="adj1" fmla="val 48136"/>
              <a:gd name="adj2" fmla="val 53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Hogyan védekezhetünk az illetéktelen behatolókkal szemben ?</a:t>
            </a:r>
            <a:endParaRPr lang="hu-HU" dirty="0">
              <a:latin typeface="Bernard MT Condensed" pitchFamily="18" charset="0"/>
            </a:endParaRPr>
          </a:p>
        </p:txBody>
      </p:sp>
      <p:sp>
        <p:nvSpPr>
          <p:cNvPr id="7" name="Lekerekített téglalap 6">
            <a:hlinkClick r:id="rId5" action="ppaction://hlinksldjump"/>
          </p:cNvPr>
          <p:cNvSpPr/>
          <p:nvPr/>
        </p:nvSpPr>
        <p:spPr>
          <a:xfrm>
            <a:off x="827584" y="3017880"/>
            <a:ext cx="2520280" cy="280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A)Tűzfal kikapcsolása</a:t>
            </a:r>
          </a:p>
        </p:txBody>
      </p:sp>
      <p:sp>
        <p:nvSpPr>
          <p:cNvPr id="10" name="Lekerekített téglalap 9">
            <a:hlinkClick r:id="rId6" action="ppaction://hlinksldjump"/>
          </p:cNvPr>
          <p:cNvSpPr/>
          <p:nvPr/>
        </p:nvSpPr>
        <p:spPr>
          <a:xfrm>
            <a:off x="827584" y="3573016"/>
            <a:ext cx="2520280" cy="28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B)Vírusirtó+Tűzfal</a:t>
            </a:r>
            <a:endParaRPr lang="hu-HU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sp>
        <p:nvSpPr>
          <p:cNvPr id="12" name="Lekerekített téglalap 11">
            <a:hlinkClick r:id="rId5" action="ppaction://hlinksldjump"/>
          </p:cNvPr>
          <p:cNvSpPr/>
          <p:nvPr/>
        </p:nvSpPr>
        <p:spPr>
          <a:xfrm>
            <a:off x="827584" y="4077072"/>
            <a:ext cx="2520280" cy="28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/>
                </a:solidFill>
                <a:latin typeface="Bernard MT Condensed" pitchFamily="18" charset="0"/>
              </a:rPr>
              <a:t>C)Vírusirtó kikapcsolása</a:t>
            </a:r>
            <a:endParaRPr lang="hu-HU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3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472608" cy="410445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771800" y="-46178"/>
            <a:ext cx="4176464" cy="1296144"/>
          </a:xfrm>
          <a:prstGeom prst="wedgeEllipseCallout">
            <a:avLst>
              <a:gd name="adj1" fmla="val -6144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Ahh</a:t>
            </a:r>
            <a:r>
              <a:rPr lang="hu-HU" dirty="0" smtClean="0">
                <a:latin typeface="Harlow Solid Italic" pitchFamily="82" charset="0"/>
              </a:rPr>
              <a:t>,Dr. </a:t>
            </a:r>
            <a:r>
              <a:rPr lang="hu-HU" dirty="0" err="1">
                <a:latin typeface="Harlow Solid Italic" pitchFamily="82" charset="0"/>
              </a:rPr>
              <a:t>G</a:t>
            </a:r>
            <a:r>
              <a:rPr lang="hu-HU" dirty="0" err="1" smtClean="0">
                <a:latin typeface="Harlow Solid Italic" pitchFamily="82" charset="0"/>
              </a:rPr>
              <a:t>enya</a:t>
            </a:r>
            <a:r>
              <a:rPr lang="hu-HU" dirty="0" smtClean="0">
                <a:latin typeface="Harlow Solid Italic" pitchFamily="82" charset="0"/>
              </a:rPr>
              <a:t> had próbálja meg még egyszer !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8" name="Kép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9" name="Kép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244831" y="5874710"/>
            <a:ext cx="1619250" cy="10191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21288" y="606113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Nyomd meg hogy újra megpróbálhasd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51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792329" cy="3258185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0" y="0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zis feliratnak 2"/>
          <p:cNvSpPr/>
          <p:nvPr/>
        </p:nvSpPr>
        <p:spPr>
          <a:xfrm>
            <a:off x="2339752" y="399129"/>
            <a:ext cx="2664296" cy="1080120"/>
          </a:xfrm>
          <a:prstGeom prst="wedgeEllipseCallout">
            <a:avLst>
              <a:gd name="adj1" fmla="val -55826"/>
              <a:gd name="adj2" fmla="val 56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Remek bébi !</a:t>
            </a:r>
            <a:endParaRPr lang="hu-HU" dirty="0"/>
          </a:p>
        </p:txBody>
      </p:sp>
      <p:pic>
        <p:nvPicPr>
          <p:cNvPr id="7" name="Kép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07" l="0" r="100000">
                        <a14:foregroundMark x1="7205" y1="9016" x2="48703" y2="93989"/>
                        <a14:foregroundMark x1="91066" y1="9836" x2="48703" y2="95628"/>
                        <a14:foregroundMark x1="48703" y1="67213" x2="57925" y2="66667"/>
                        <a14:foregroundMark x1="44957" y1="25137" x2="77233" y2="25683"/>
                        <a14:foregroundMark x1="85014" y1="12568" x2="78386" y2="24863"/>
                        <a14:foregroundMark x1="55331" y1="46448" x2="47262" y2="46995"/>
                        <a14:foregroundMark x1="51585" y1="12568" x2="75504" y2="13115"/>
                        <a14:backgroundMark x1="10086" y1="11202" x2="24496" y2="39617"/>
                        <a14:backgroundMark x1="46974" y1="29781" x2="76945" y2="29781"/>
                        <a14:backgroundMark x1="50144" y1="51093" x2="67723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5511887"/>
            <a:ext cx="1402171" cy="1478946"/>
          </a:xfrm>
          <a:prstGeom prst="rect">
            <a:avLst/>
          </a:prstGeom>
        </p:spPr>
      </p:pic>
      <p:pic>
        <p:nvPicPr>
          <p:cNvPr id="8" name="Kép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644">
            <a:off x="1476678" y="5779161"/>
            <a:ext cx="1619250" cy="101917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153135" y="592819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Vissza a menühöz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08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rome 2013-03-19 20-08-06-39 00_00_14.30-00_00_15.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rt-austin1-720p 00_35_40-00_35_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-2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83768" y="1052736"/>
            <a:ext cx="6203032" cy="5073427"/>
          </a:xfrm>
        </p:spPr>
        <p:txBody>
          <a:bodyPr>
            <a:normAutofit fontScale="40000" lnSpcReduction="20000"/>
          </a:bodyPr>
          <a:lstStyle/>
          <a:p>
            <a:r>
              <a:rPr lang="hu-HU" dirty="0" err="1" smtClean="0">
                <a:hlinkClick r:id="rId3"/>
              </a:rPr>
              <a:t>www.Paulmiracle.com</a:t>
            </a:r>
            <a:r>
              <a:rPr lang="hu-HU" dirty="0" smtClean="0"/>
              <a:t>	</a:t>
            </a:r>
            <a:r>
              <a:rPr lang="hu-HU" dirty="0" err="1" smtClean="0">
                <a:hlinkClick r:id="rId4"/>
              </a:rPr>
              <a:t>maybesomaybeno.wordpress.com</a:t>
            </a:r>
            <a:r>
              <a:rPr lang="hu-HU" dirty="0"/>
              <a:t> </a:t>
            </a:r>
            <a:endParaRPr lang="hu-HU" dirty="0" smtClean="0"/>
          </a:p>
          <a:p>
            <a:r>
              <a:rPr lang="hu-HU" dirty="0" err="1" smtClean="0">
                <a:hlinkClick r:id="rId5"/>
              </a:rPr>
              <a:t>www.aceshowbiz.com</a:t>
            </a:r>
            <a:r>
              <a:rPr lang="hu-HU" dirty="0">
                <a:hlinkClick r:id="rId5"/>
              </a:rPr>
              <a:t> </a:t>
            </a:r>
            <a:r>
              <a:rPr lang="hu-HU" dirty="0" smtClean="0">
                <a:hlinkClick r:id="rId5"/>
              </a:rPr>
              <a:t>            </a:t>
            </a:r>
            <a:r>
              <a:rPr lang="hu-HU" dirty="0" smtClean="0"/>
              <a:t>	</a:t>
            </a:r>
            <a:r>
              <a:rPr lang="hu-HU" dirty="0" err="1" smtClean="0">
                <a:hlinkClick r:id="rId6"/>
              </a:rPr>
              <a:t>rolexblog.blogspot.com</a:t>
            </a:r>
            <a:r>
              <a:rPr lang="hu-HU" dirty="0" smtClean="0"/>
              <a:t>   </a:t>
            </a:r>
            <a:r>
              <a:rPr lang="hu-HU" dirty="0" err="1" smtClean="0">
                <a:hlinkClick r:id="rId7"/>
              </a:rPr>
              <a:t>tvtropes.org</a:t>
            </a:r>
            <a:r>
              <a:rPr lang="hu-HU" dirty="0" smtClean="0"/>
              <a:t>				</a:t>
            </a:r>
            <a:r>
              <a:rPr lang="hu-HU" dirty="0" err="1">
                <a:hlinkClick r:id="rId8"/>
              </a:rPr>
              <a:t>www.lenashore.com</a:t>
            </a:r>
            <a:endParaRPr lang="hu-HU" dirty="0" smtClean="0"/>
          </a:p>
          <a:p>
            <a:r>
              <a:rPr lang="hu-HU" dirty="0" err="1" smtClean="0">
                <a:hlinkClick r:id="rId9"/>
              </a:rPr>
              <a:t>www.universal-link-up.com</a:t>
            </a:r>
            <a:r>
              <a:rPr lang="hu-HU" dirty="0" smtClean="0"/>
              <a:t>	</a:t>
            </a:r>
            <a:r>
              <a:rPr lang="hu-HU" dirty="0" err="1" smtClean="0">
                <a:hlinkClick r:id="rId10"/>
              </a:rPr>
              <a:t>www.movingpictureblog.com</a:t>
            </a:r>
            <a:endParaRPr lang="hu-HU" dirty="0" smtClean="0"/>
          </a:p>
          <a:p>
            <a:r>
              <a:rPr lang="hu-HU" dirty="0" err="1" smtClean="0">
                <a:hlinkClick r:id="rId11"/>
              </a:rPr>
              <a:t>www.operatorchan.org</a:t>
            </a:r>
            <a:r>
              <a:rPr lang="hu-HU" dirty="0" smtClean="0"/>
              <a:t>	</a:t>
            </a:r>
            <a:r>
              <a:rPr lang="hu-HU" dirty="0" err="1" smtClean="0">
                <a:hlinkClick r:id="rId12"/>
              </a:rPr>
              <a:t>kingloaf.com</a:t>
            </a:r>
            <a:r>
              <a:rPr lang="hu-HU" dirty="0" smtClean="0"/>
              <a:t>		</a:t>
            </a:r>
          </a:p>
          <a:p>
            <a:r>
              <a:rPr lang="hu-HU" dirty="0" err="1" smtClean="0">
                <a:hlinkClick r:id="rId13"/>
              </a:rPr>
              <a:t>www.keszthelyinfo.hu</a:t>
            </a:r>
            <a:r>
              <a:rPr lang="hu-HU" dirty="0" smtClean="0"/>
              <a:t>		</a:t>
            </a:r>
            <a:r>
              <a:rPr lang="hu-HU" dirty="0" err="1" smtClean="0">
                <a:hlinkClick r:id="rId14"/>
              </a:rPr>
              <a:t>www.gifsoup.com</a:t>
            </a:r>
            <a:endParaRPr lang="hu-HU" dirty="0" smtClean="0"/>
          </a:p>
          <a:p>
            <a:r>
              <a:rPr lang="hu-HU" dirty="0" err="1">
                <a:hlinkClick r:id="rId15"/>
              </a:rPr>
              <a:t>www.clker.com</a:t>
            </a:r>
            <a:r>
              <a:rPr lang="hu-HU" dirty="0"/>
              <a:t> 		</a:t>
            </a:r>
            <a:r>
              <a:rPr lang="hu-HU" dirty="0" err="1" smtClean="0">
                <a:hlinkClick r:id="rId16"/>
              </a:rPr>
              <a:t>www.filminamerica.com</a:t>
            </a:r>
            <a:endParaRPr lang="hu-HU" dirty="0"/>
          </a:p>
          <a:p>
            <a:r>
              <a:rPr lang="hu-HU" dirty="0" err="1" smtClean="0">
                <a:hlinkClick r:id="rId17"/>
              </a:rPr>
              <a:t>www.netanimations.net</a:t>
            </a:r>
            <a:endParaRPr lang="hu-HU" dirty="0" smtClean="0"/>
          </a:p>
          <a:p>
            <a:r>
              <a:rPr lang="hu-HU" dirty="0" err="1">
                <a:hlinkClick r:id="rId18"/>
              </a:rPr>
              <a:t>nycity.blog.hu</a:t>
            </a:r>
            <a:r>
              <a:rPr lang="hu-HU" dirty="0"/>
              <a:t> </a:t>
            </a:r>
            <a:r>
              <a:rPr lang="hu-HU" dirty="0" smtClean="0"/>
              <a:t>		</a:t>
            </a:r>
            <a:r>
              <a:rPr lang="hu-HU" dirty="0" err="1">
                <a:hlinkClick r:id="rId19"/>
              </a:rPr>
              <a:t>kootation.com</a:t>
            </a:r>
            <a:endParaRPr lang="hu-HU" dirty="0"/>
          </a:p>
          <a:p>
            <a:r>
              <a:rPr lang="hu-HU" dirty="0" err="1" smtClean="0">
                <a:hlinkClick r:id="rId20"/>
              </a:rPr>
              <a:t>hirek.csillagaszat.hu</a:t>
            </a:r>
            <a:r>
              <a:rPr lang="hu-HU" dirty="0" smtClean="0"/>
              <a:t>		</a:t>
            </a:r>
            <a:r>
              <a:rPr lang="hu-HU" dirty="0">
                <a:hlinkClick r:id="rId21"/>
              </a:rPr>
              <a:t>diabola666.xanga.com</a:t>
            </a:r>
            <a:endParaRPr lang="hu-HU" dirty="0" smtClean="0"/>
          </a:p>
          <a:p>
            <a:r>
              <a:rPr lang="hu-HU" dirty="0" err="1" smtClean="0">
                <a:hlinkClick r:id="rId22"/>
              </a:rPr>
              <a:t>www.apple.com</a:t>
            </a:r>
            <a:r>
              <a:rPr lang="hu-HU" dirty="0" smtClean="0"/>
              <a:t>		</a:t>
            </a:r>
            <a:r>
              <a:rPr lang="hu-HU" dirty="0" err="1">
                <a:hlinkClick r:id="rId23"/>
              </a:rPr>
              <a:t>www.szerver.com</a:t>
            </a:r>
            <a:endParaRPr lang="hu-HU" dirty="0" smtClean="0"/>
          </a:p>
          <a:p>
            <a:r>
              <a:rPr lang="hu-HU" dirty="0" err="1" smtClean="0">
                <a:hlinkClick r:id="rId24"/>
              </a:rPr>
              <a:t>www.aercor.com</a:t>
            </a:r>
            <a:r>
              <a:rPr lang="hu-HU" dirty="0" smtClean="0"/>
              <a:t>		</a:t>
            </a:r>
            <a:r>
              <a:rPr lang="hu-HU" dirty="0" err="1">
                <a:hlinkClick r:id="rId25"/>
              </a:rPr>
              <a:t>www.veryicon.com</a:t>
            </a:r>
            <a:endParaRPr lang="hu-HU" dirty="0" smtClean="0"/>
          </a:p>
          <a:p>
            <a:r>
              <a:rPr lang="hu-HU" dirty="0" err="1" smtClean="0">
                <a:hlinkClick r:id="rId26"/>
              </a:rPr>
              <a:t>www.slate.com</a:t>
            </a:r>
            <a:r>
              <a:rPr lang="hu-HU" dirty="0" smtClean="0"/>
              <a:t>		</a:t>
            </a:r>
            <a:r>
              <a:rPr lang="hu-HU" dirty="0" err="1" smtClean="0">
                <a:hlinkClick r:id="rId27"/>
              </a:rPr>
              <a:t>www.acslaw.org</a:t>
            </a:r>
            <a:endParaRPr lang="hu-HU" dirty="0" smtClean="0">
              <a:hlinkClick r:id="rId28"/>
            </a:endParaRPr>
          </a:p>
          <a:p>
            <a:r>
              <a:rPr lang="hu-HU" dirty="0" smtClean="0">
                <a:hlinkClick r:id="rId28"/>
              </a:rPr>
              <a:t>nexus404.com</a:t>
            </a:r>
            <a:r>
              <a:rPr lang="hu-HU" dirty="0"/>
              <a:t> </a:t>
            </a:r>
            <a:r>
              <a:rPr lang="hu-HU" dirty="0" smtClean="0"/>
              <a:t>		</a:t>
            </a:r>
            <a:r>
              <a:rPr lang="hu-HU" dirty="0" err="1" smtClean="0">
                <a:hlinkClick r:id="rId29"/>
              </a:rPr>
              <a:t>www.newgrounds.com</a:t>
            </a:r>
            <a:endParaRPr lang="hu-HU" dirty="0" smtClean="0"/>
          </a:p>
          <a:p>
            <a:r>
              <a:rPr lang="hu-HU" dirty="0" err="1" smtClean="0">
                <a:hlinkClick r:id="rId30"/>
              </a:rPr>
              <a:t>www.programmerbroker.com</a:t>
            </a:r>
            <a:endParaRPr lang="hu-HU" dirty="0" smtClean="0"/>
          </a:p>
          <a:p>
            <a:r>
              <a:rPr lang="hu-HU" dirty="0" err="1">
                <a:hlinkClick r:id="rId31"/>
              </a:rPr>
              <a:t>www.caesarom.com</a:t>
            </a:r>
            <a:r>
              <a:rPr lang="hu-HU" dirty="0" smtClean="0"/>
              <a:t>		</a:t>
            </a:r>
            <a:r>
              <a:rPr lang="hu-HU" dirty="0" err="1" smtClean="0">
                <a:hlinkClick r:id="rId32"/>
              </a:rPr>
              <a:t>www.gadgetshunter.com</a:t>
            </a:r>
            <a:endParaRPr lang="hu-HU" dirty="0" smtClean="0"/>
          </a:p>
          <a:p>
            <a:r>
              <a:rPr lang="hu-HU" dirty="0" err="1" smtClean="0">
                <a:hlinkClick r:id="rId33"/>
              </a:rPr>
              <a:t>nepszava.com</a:t>
            </a:r>
            <a:r>
              <a:rPr lang="hu-HU" dirty="0" smtClean="0"/>
              <a:t>		</a:t>
            </a:r>
            <a:r>
              <a:rPr lang="hu-HU" dirty="0" err="1" smtClean="0">
                <a:hlinkClick r:id="rId34"/>
              </a:rPr>
              <a:t>www.macrobusiness.com.au</a:t>
            </a:r>
            <a:endParaRPr lang="hu-HU" dirty="0" smtClean="0"/>
          </a:p>
          <a:p>
            <a:r>
              <a:rPr lang="hu-HU" dirty="0" err="1" smtClean="0">
                <a:hlinkClick r:id="rId35"/>
              </a:rPr>
              <a:t>www.nilimahome.com</a:t>
            </a:r>
            <a:r>
              <a:rPr lang="hu-HU" dirty="0" smtClean="0"/>
              <a:t>	</a:t>
            </a:r>
            <a:r>
              <a:rPr lang="hu-HU" dirty="0" err="1" smtClean="0">
                <a:hlinkClick r:id="rId36"/>
              </a:rPr>
              <a:t>scrapetv.com</a:t>
            </a:r>
            <a:endParaRPr lang="hu-HU" dirty="0" smtClean="0"/>
          </a:p>
          <a:p>
            <a:r>
              <a:rPr lang="hu-HU" dirty="0" err="1" smtClean="0">
                <a:hlinkClick r:id="rId37"/>
              </a:rPr>
              <a:t>www.bbc.co.uk</a:t>
            </a:r>
            <a:r>
              <a:rPr lang="hu-HU" dirty="0" smtClean="0"/>
              <a:t>		</a:t>
            </a:r>
            <a:r>
              <a:rPr lang="hu-HU" dirty="0" smtClean="0">
                <a:hlinkClick r:id="rId38"/>
              </a:rPr>
              <a:t>9.kerulet.ittlakunk.hu</a:t>
            </a:r>
            <a:endParaRPr lang="hu-HU" dirty="0" smtClean="0"/>
          </a:p>
          <a:p>
            <a:r>
              <a:rPr lang="hu-HU" dirty="0" err="1" smtClean="0">
                <a:hlinkClick r:id="rId39"/>
              </a:rPr>
              <a:t>fanart.tv</a:t>
            </a:r>
            <a:r>
              <a:rPr lang="hu-HU" dirty="0" smtClean="0"/>
              <a:t>		</a:t>
            </a:r>
            <a:r>
              <a:rPr lang="hu-HU" dirty="0" err="1" smtClean="0">
                <a:hlinkClick r:id="rId40"/>
              </a:rPr>
              <a:t>www.hark.com</a:t>
            </a:r>
            <a:endParaRPr lang="hu-HU" dirty="0" smtClean="0"/>
          </a:p>
          <a:p>
            <a:r>
              <a:rPr lang="hu-HU" dirty="0" smtClean="0">
                <a:hlinkClick r:id="rId41"/>
              </a:rPr>
              <a:t>f1-game.blogspot.com</a:t>
            </a:r>
            <a:r>
              <a:rPr lang="hu-HU" dirty="0" smtClean="0"/>
              <a:t>	</a:t>
            </a:r>
            <a:r>
              <a:rPr lang="hu-HU" dirty="0" err="1" smtClean="0">
                <a:hlinkClick r:id="rId42"/>
              </a:rPr>
              <a:t>www.licensetracker.ca</a:t>
            </a:r>
            <a:endParaRPr lang="hu-HU" dirty="0"/>
          </a:p>
          <a:p>
            <a:r>
              <a:rPr lang="hu-HU" dirty="0" err="1" smtClean="0">
                <a:hlinkClick r:id="rId43"/>
              </a:rPr>
              <a:t>sikerkivulbelul.hu</a:t>
            </a:r>
            <a:endParaRPr lang="hu-HU" dirty="0" smtClean="0"/>
          </a:p>
          <a:p>
            <a:r>
              <a:rPr lang="hu-HU" dirty="0" err="1" smtClean="0">
                <a:hlinkClick r:id="rId44"/>
              </a:rPr>
              <a:t>www.technohungama.com</a:t>
            </a:r>
            <a:r>
              <a:rPr lang="hu-HU" dirty="0" smtClean="0"/>
              <a:t>		</a:t>
            </a:r>
          </a:p>
          <a:p>
            <a:r>
              <a:rPr lang="hu-HU" dirty="0" err="1" smtClean="0">
                <a:hlinkClick r:id="rId45"/>
              </a:rPr>
              <a:t>blogs.suntimes.com</a:t>
            </a:r>
            <a:r>
              <a:rPr lang="hu-HU" dirty="0" smtClean="0"/>
              <a:t>		</a:t>
            </a:r>
            <a:r>
              <a:rPr lang="hu-HU" dirty="0" err="1" smtClean="0">
                <a:hlinkClick r:id="rId46"/>
              </a:rPr>
              <a:t>www.zsquad.com</a:t>
            </a:r>
            <a:endParaRPr lang="hu-HU" dirty="0" smtClean="0"/>
          </a:p>
          <a:p>
            <a:r>
              <a:rPr lang="hu-HU" dirty="0" err="1" smtClean="0">
                <a:hlinkClick r:id="rId47"/>
              </a:rPr>
              <a:t>www.tweaktown.com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100000" l="1765" r="100000">
                        <a14:foregroundMark x1="11765" y1="86861" x2="26863" y2="67640"/>
                        <a14:foregroundMark x1="8431" y1="71290" x2="3922" y2="99270"/>
                        <a14:foregroundMark x1="42157" y1="95620" x2="81961" y2="90511"/>
                        <a14:foregroundMark x1="76275" y1="61071" x2="94902" y2="99270"/>
                        <a14:foregroundMark x1="73725" y1="55961" x2="98627" y2="69830"/>
                        <a14:foregroundMark x1="8824" y1="89294" x2="9804" y2="9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2265300" cy="182556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Ellipszis feliratnak 5"/>
          <p:cNvSpPr/>
          <p:nvPr/>
        </p:nvSpPr>
        <p:spPr>
          <a:xfrm>
            <a:off x="251520" y="620688"/>
            <a:ext cx="2043348" cy="1080120"/>
          </a:xfrm>
          <a:prstGeom prst="wedgeEllipseCallout">
            <a:avLst>
              <a:gd name="adj1" fmla="val 23907"/>
              <a:gd name="adj2" fmla="val 150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Bernard MT Condensed" pitchFamily="18" charset="0"/>
              </a:rPr>
              <a:t>A felhasznált oldalak a következők:</a:t>
            </a:r>
            <a:endParaRPr lang="hu-HU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2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9"/>
            <a:ext cx="9198417" cy="6854951"/>
          </a:xfrm>
        </p:spPr>
      </p:pic>
      <p:sp>
        <p:nvSpPr>
          <p:cNvPr id="7" name="Ellipszis feliratnak 6"/>
          <p:cNvSpPr/>
          <p:nvPr/>
        </p:nvSpPr>
        <p:spPr>
          <a:xfrm>
            <a:off x="4860032" y="692696"/>
            <a:ext cx="3384376" cy="1152128"/>
          </a:xfrm>
          <a:prstGeom prst="wedgeEllipseCallout">
            <a:avLst>
              <a:gd name="adj1" fmla="val -79227"/>
              <a:gd name="adj2" fmla="val 1098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Kényelmes bébi?!</a:t>
            </a:r>
          </a:p>
          <a:p>
            <a:pPr algn="ctr"/>
            <a:r>
              <a:rPr lang="hu-HU" dirty="0" smtClean="0">
                <a:latin typeface="Harlow Solid Italic" pitchFamily="82" charset="0"/>
              </a:rPr>
              <a:t>Klafa akkor húzzunk bele !</a:t>
            </a:r>
            <a:endParaRPr lang="hu-HU" dirty="0">
              <a:latin typeface="Harlow Solid Ital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25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24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83" y="-2907704"/>
            <a:ext cx="9235083" cy="13446585"/>
          </a:xfrm>
        </p:spPr>
      </p:pic>
      <p:sp>
        <p:nvSpPr>
          <p:cNvPr id="5" name="Lekerekített téglalap 4">
            <a:hlinkClick r:id="rId4" action="ppaction://hlinksldjump"/>
          </p:cNvPr>
          <p:cNvSpPr/>
          <p:nvPr/>
        </p:nvSpPr>
        <p:spPr>
          <a:xfrm rot="21313923">
            <a:off x="4872541" y="176727"/>
            <a:ext cx="3147740" cy="4320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1484751" lon="20589742" rev="21145230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Személyes adatok védelme</a:t>
            </a:r>
            <a:endParaRPr lang="hu-HU" dirty="0"/>
          </a:p>
        </p:txBody>
      </p:sp>
      <p:sp>
        <p:nvSpPr>
          <p:cNvPr id="6" name="Lekerekített téglalap 5">
            <a:hlinkClick r:id="rId5" action="ppaction://hlinksldjump"/>
          </p:cNvPr>
          <p:cNvSpPr/>
          <p:nvPr/>
        </p:nvSpPr>
        <p:spPr>
          <a:xfrm rot="21402189">
            <a:off x="4888191" y="728142"/>
            <a:ext cx="3096882" cy="562159"/>
          </a:xfrm>
          <a:prstGeom prst="round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1840707" lon="20937950" rev="21322976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/>
              <a:t>szerzői jogok és internetes tartalmak</a:t>
            </a:r>
            <a:r>
              <a:rPr lang="hu-HU" dirty="0" smtClean="0"/>
              <a:t>,</a:t>
            </a:r>
            <a:endParaRPr lang="hu-HU" dirty="0"/>
          </a:p>
        </p:txBody>
      </p:sp>
      <p:sp>
        <p:nvSpPr>
          <p:cNvPr id="7" name="Lekerekített téglalap 6">
            <a:hlinkClick r:id="rId6" action="ppaction://hlinksldjump"/>
          </p:cNvPr>
          <p:cNvSpPr/>
          <p:nvPr/>
        </p:nvSpPr>
        <p:spPr>
          <a:xfrm rot="21412328">
            <a:off x="4874841" y="1356652"/>
            <a:ext cx="3084038" cy="432049"/>
          </a:xfrm>
          <a:prstGeom prst="roundRect">
            <a:avLst/>
          </a:prstGeom>
          <a:solidFill>
            <a:srgbClr val="00B050"/>
          </a:solidFill>
          <a:scene3d>
            <a:camera prst="orthographicFront">
              <a:rot lat="2116653" lon="20900277" rev="21246942"/>
            </a:camera>
            <a:lightRig rig="threePt" dir="t"/>
          </a:scene3d>
          <a:sp3d extrusionH="6350" prstMaterial="plastic">
            <a:bevelT w="0" h="0"/>
            <a:bevelB w="0" h="0"/>
            <a:extrusionClr>
              <a:schemeClr val="tx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/>
              <a:t>interneten terjedő kártevők</a:t>
            </a:r>
          </a:p>
        </p:txBody>
      </p:sp>
    </p:spTree>
    <p:extLst>
      <p:ext uri="{BB962C8B-B14F-4D97-AF65-F5344CB8AC3E}">
        <p14:creationId xmlns:p14="http://schemas.microsoft.com/office/powerpoint/2010/main" val="36115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23" y="116632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1944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80234"/>
            <a:ext cx="4896544" cy="367240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2" y="2636912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zis feliratnak 6"/>
          <p:cNvSpPr/>
          <p:nvPr/>
        </p:nvSpPr>
        <p:spPr>
          <a:xfrm>
            <a:off x="2600995" y="980728"/>
            <a:ext cx="4275261" cy="2016224"/>
          </a:xfrm>
          <a:prstGeom prst="wedgeEllipseCallout">
            <a:avLst>
              <a:gd name="adj1" fmla="val -50035"/>
              <a:gd name="adj2" fmla="val 70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Üdv </a:t>
            </a:r>
            <a:r>
              <a:rPr lang="hu-HU" dirty="0" err="1" smtClean="0">
                <a:latin typeface="Harlow Solid Italic" pitchFamily="82" charset="0"/>
              </a:rPr>
              <a:t>Ezerkirályszáz</a:t>
            </a:r>
            <a:r>
              <a:rPr lang="hu-HU" dirty="0" smtClean="0">
                <a:latin typeface="Harlow Solid Italic" pitchFamily="82" charset="0"/>
              </a:rPr>
              <a:t> negyvennégyben innen származik a közismert </a:t>
            </a:r>
            <a:r>
              <a:rPr lang="hu-HU" dirty="0" err="1" smtClean="0">
                <a:latin typeface="Harlow Solid Italic" pitchFamily="82" charset="0"/>
              </a:rPr>
              <a:t>bug</a:t>
            </a:r>
            <a:r>
              <a:rPr lang="hu-HU" dirty="0" smtClean="0">
                <a:latin typeface="Harlow Solid Italic" pitchFamily="82" charset="0"/>
              </a:rPr>
              <a:t> szó  </a:t>
            </a:r>
          </a:p>
          <a:p>
            <a:pPr algn="ctr"/>
            <a:r>
              <a:rPr lang="hu-HU" dirty="0" smtClean="0">
                <a:latin typeface="Harlow Solid Italic" pitchFamily="82" charset="0"/>
              </a:rPr>
              <a:t>Jelentése:Hiba,programhiba,</a:t>
            </a:r>
          </a:p>
          <a:p>
            <a:pPr algn="ctr"/>
            <a:r>
              <a:rPr lang="hu-HU" dirty="0" smtClean="0">
                <a:latin typeface="Harlow Solid Italic" pitchFamily="82" charset="0"/>
              </a:rPr>
              <a:t>Kódolási hiba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412203" y="969029"/>
            <a:ext cx="4652843" cy="2016224"/>
          </a:xfrm>
          <a:prstGeom prst="wedgeEllipseCallout">
            <a:avLst>
              <a:gd name="adj1" fmla="val -46576"/>
              <a:gd name="adj2" fmla="val 69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latin typeface="Harlow Solid Italic" pitchFamily="82" charset="0"/>
              </a:rPr>
              <a:t>Grace</a:t>
            </a:r>
            <a:r>
              <a:rPr lang="hu-HU" dirty="0" smtClean="0">
                <a:latin typeface="Harlow Solid Italic" pitchFamily="82" charset="0"/>
              </a:rPr>
              <a:t> </a:t>
            </a:r>
            <a:r>
              <a:rPr lang="hu-HU" dirty="0" err="1" smtClean="0">
                <a:latin typeface="Harlow Solid Italic" pitchFamily="82" charset="0"/>
              </a:rPr>
              <a:t>Hoopernek</a:t>
            </a:r>
            <a:r>
              <a:rPr lang="hu-HU" dirty="0" smtClean="0">
                <a:latin typeface="Harlow Solid Italic" pitchFamily="82" charset="0"/>
              </a:rPr>
              <a:t> tulajdonítják  ezt az elnevezést aki egy korai számítógépen a MARK </a:t>
            </a:r>
            <a:r>
              <a:rPr lang="hu-HU" dirty="0" err="1" smtClean="0">
                <a:latin typeface="Harlow Solid Italic" pitchFamily="82" charset="0"/>
              </a:rPr>
              <a:t>II-őn</a:t>
            </a:r>
            <a:r>
              <a:rPr lang="hu-HU" dirty="0" smtClean="0">
                <a:latin typeface="Harlow Solid Italic" pitchFamily="82" charset="0"/>
              </a:rPr>
              <a:t> észlelt mechanikai hibákat melyeket egy arra tévedt molylepke okozott.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9" b="97268" l="64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6828">
            <a:off x="1258047" y="5307101"/>
            <a:ext cx="1878156" cy="172089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010">
            <a:off x="5213670" y="3212574"/>
            <a:ext cx="1296144" cy="13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746"/>
            <a:ext cx="2190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feliratnak 5"/>
          <p:cNvSpPr/>
          <p:nvPr/>
        </p:nvSpPr>
        <p:spPr>
          <a:xfrm>
            <a:off x="2411760" y="1124744"/>
            <a:ext cx="4896544" cy="1440160"/>
          </a:xfrm>
          <a:prstGeom prst="wedgeEllipseCallout">
            <a:avLst>
              <a:gd name="adj1" fmla="val -53965"/>
              <a:gd name="adj2" fmla="val 614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Ekkoriban nem kellett a személyes adatainkat féltenünk hiszen az internet még sehol sem volt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8" name="Ellipszis feliratnak 7"/>
          <p:cNvSpPr/>
          <p:nvPr/>
        </p:nvSpPr>
        <p:spPr>
          <a:xfrm>
            <a:off x="2412677" y="1124744"/>
            <a:ext cx="4896544" cy="1440160"/>
          </a:xfrm>
          <a:prstGeom prst="wedgeEllipseCallout">
            <a:avLst>
              <a:gd name="adj1" fmla="val -53965"/>
              <a:gd name="adj2" fmla="val 614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De ma  a holdra szállás után 44 évvel kicsit megváltozott a helyzet..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3" b="89796" l="12233" r="89903">
                        <a14:foregroundMark x1="53592" y1="13605" x2="53592" y2="13605"/>
                        <a14:foregroundMark x1="47573" y1="15986" x2="47573" y2="15986"/>
                        <a14:foregroundMark x1="47573" y1="14966" x2="53592" y2="13265"/>
                        <a14:foregroundMark x1="47184" y1="16667" x2="46796" y2="21769"/>
                        <a14:foregroundMark x1="46408" y1="21769" x2="42718" y2="20408"/>
                        <a14:foregroundMark x1="42330" y1="20408" x2="40777" y2="27211"/>
                        <a14:foregroundMark x1="39806" y1="26531" x2="41553" y2="42517"/>
                        <a14:foregroundMark x1="41748" y1="42517" x2="44466" y2="50340"/>
                        <a14:foregroundMark x1="44466" y1="51020" x2="46214" y2="60544"/>
                        <a14:foregroundMark x1="46214" y1="60544" x2="39417" y2="66327"/>
                        <a14:foregroundMark x1="38835" y1="67007" x2="35146" y2="69388"/>
                        <a14:foregroundMark x1="34951" y1="70068" x2="34563" y2="78912"/>
                        <a14:foregroundMark x1="34175" y1="79932" x2="35534" y2="81633"/>
                        <a14:foregroundMark x1="35728" y1="81973" x2="38447" y2="77211"/>
                        <a14:foregroundMark x1="38447" y1="77211" x2="39612" y2="73129"/>
                        <a14:foregroundMark x1="40388" y1="74150" x2="41165" y2="72449"/>
                        <a14:foregroundMark x1="41553" y1="73129" x2="44854" y2="74490"/>
                        <a14:foregroundMark x1="44854" y1="74150" x2="49320" y2="70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468" y="3745253"/>
            <a:ext cx="6540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C 0.00313 -0.02593 0.01788 -0.04676 0.0257 -0.07083 C 0.03212 -0.09051 0.03524 -0.11273 0.04358 -0.13125 C 0.05452 -0.15533 0.04531 -0.13519 0.05486 -0.15046 C 0.05608 -0.15255 0.0566 -0.15533 0.05799 -0.15695 C 0.07014 -0.1713 0.08594 -0.17732 0.10156 -0.18056 C 0.10955 -0.17986 0.11771 -0.17963 0.1257 -0.17847 C 0.13524 -0.17708 0.14288 -0.16968 0.15156 -0.16551 C 0.15886 -0.15579 0.16736 -0.14537 0.1757 -0.1375 C 0.17934 -0.13056 0.18872 -0.11829 0.18872 -0.11829 C 0.19167 -0.10602 0.19584 -0.09445 0.19844 -0.08171 C 0.19913 -0.06597 0.19913 -0.05162 0.20156 -0.03658 C 0.20399 -0.02176 0.22066 0.00393 0.22899 0.01505 C 0.24965 0.01412 0.27101 0.01967 0.28872 0.0044 C 0.29288 -0.0044 0.29879 -0.01158 0.30156 -0.02153 C 0.30608 -0.03796 0.30365 -0.05625 0.31129 -0.07083 C 0.3125 -0.07593 0.31233 -0.08171 0.31441 -0.08611 C 0.31702 -0.09167 0.32153 -0.0956 0.32413 -0.10116 C 0.32674 -0.11505 0.33455 -0.12153 0.34184 -0.13125 C 0.34896 -0.14074 0.35313 -0.15394 0.36129 -0.16134 C 0.36424 -0.17361 0.36024 -0.16343 0.36771 -0.16991 C 0.36962 -0.17153 0.37049 -0.175 0.37257 -0.17639 C 0.37934 -0.18125 0.38524 -0.18148 0.39184 -0.18704 C 0.40834 -0.18565 0.41649 -0.18565 0.43038 -0.18056 C 0.43993 -0.17245 0.45156 -0.16875 0.46129 -0.16134 C 0.46337 -0.15972 0.4658 -0.15903 0.46771 -0.15695 C 0.47136 -0.15301 0.47743 -0.14398 0.47743 -0.14398 C 0.47986 -0.13449 0.48125 -0.12454 0.48542 -0.1162 C 0.48872 -0.09676 0.4842 -0.11898 0.49184 -0.09676 C 0.49445 -0.08866 0.49445 -0.08287 0.49844 -0.07523 C 0.5007 -0.06551 0.50695 -0.0588 0.50972 -0.04954 C 0.5158 -0.02824 0.52604 -0.00764 0.54358 -0.00208 C 0.57813 -0.00463 0.56493 0.00069 0.58229 -0.01505 C 0.58906 -0.02917 0.60052 -0.03935 0.60799 -0.0537 C 0.61459 -0.06644 0.6191 -0.08079 0.62413 -0.09468 C 0.62674 -0.10208 0.62413 -0.10093 0.62899 -0.10741 C 0.64219 -0.125 0.65834 -0.1375 0.67413 -0.15046 C 0.70781 -0.17778 0.72535 -0.2 0.75799 -0.21065 C 0.77518 -0.20695 0.77986 -0.20162 0.79028 -0.18495 C 0.79306 -0.18056 0.79531 -0.1757 0.79844 -0.17199 C 0.80139 -0.16852 0.80799 -0.16343 0.80799 -0.16343 C 0.81198 -0.15556 0.81771 -0.15116 0.82257 -0.14398 " pathEditMode="relative" ptsTypes="fffffffffffffffffffffffffffffffffffffffffA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5510820"/>
            <a:ext cx="1182638" cy="134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82" r="100000">
                        <a14:foregroundMark x1="52273" y1="25787" x2="68636" y2="30118"/>
                        <a14:foregroundMark x1="27955" y1="61024" x2="51818" y2="69882"/>
                        <a14:foregroundMark x1="38182" y1="46063" x2="45227" y2="46457"/>
                        <a14:foregroundMark x1="36136" y1="40354" x2="44773" y2="38976"/>
                        <a14:foregroundMark x1="43636" y1="38976" x2="55682" y2="43110"/>
                        <a14:foregroundMark x1="44773" y1="57677" x2="43636" y2="56299"/>
                        <a14:foregroundMark x1="54091" y1="37992" x2="61591" y2="43110"/>
                        <a14:foregroundMark x1="40909" y1="35630" x2="51818" y2="36614"/>
                        <a14:foregroundMark x1="61591" y1="44094" x2="67500" y2="51181"/>
                        <a14:foregroundMark x1="42727" y1="36220" x2="36591" y2="36614"/>
                        <a14:foregroundMark x1="37273" y1="43701" x2="46364" y2="42717"/>
                        <a14:foregroundMark x1="46364" y1="42717" x2="55682" y2="47441"/>
                        <a14:foregroundMark x1="57273" y1="47441" x2="60455" y2="56299"/>
                        <a14:foregroundMark x1="37727" y1="50197" x2="47045" y2="49803"/>
                        <a14:foregroundMark x1="46364" y1="50787" x2="50227" y2="52165"/>
                        <a14:foregroundMark x1="50682" y1="50787" x2="54091" y2="56299"/>
                        <a14:foregroundMark x1="26364" y1="61417" x2="31818" y2="45472"/>
                        <a14:foregroundMark x1="45909" y1="25787" x2="68636" y2="39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65" y="2293018"/>
            <a:ext cx="2053926" cy="2371351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05" y="1954691"/>
            <a:ext cx="4572009" cy="3048006"/>
          </a:xfrm>
          <a:prstGeom prst="rect">
            <a:avLst/>
          </a:prstGeom>
        </p:spPr>
      </p:pic>
      <p:sp>
        <p:nvSpPr>
          <p:cNvPr id="25" name="Ellipszis feliratnak 24"/>
          <p:cNvSpPr/>
          <p:nvPr/>
        </p:nvSpPr>
        <p:spPr>
          <a:xfrm>
            <a:off x="1642193" y="5589704"/>
            <a:ext cx="4824536" cy="1196751"/>
          </a:xfrm>
          <a:prstGeom prst="wedgeEllipseCallout">
            <a:avLst>
              <a:gd name="adj1" fmla="val -59008"/>
              <a:gd name="adj2" fmla="val 26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Most hogy minden összeköttetésben áll egymással a személyes adatok sokkal kiszolgáltatottabbá váltak </a:t>
            </a:r>
            <a:endParaRPr lang="hu-HU" dirty="0">
              <a:latin typeface="Harlow Solid Italic" pitchFamily="82" charset="0"/>
            </a:endParaRPr>
          </a:p>
        </p:txBody>
      </p:sp>
      <p:sp>
        <p:nvSpPr>
          <p:cNvPr id="27" name="Folyamatábra: Bekötés 26"/>
          <p:cNvSpPr/>
          <p:nvPr/>
        </p:nvSpPr>
        <p:spPr>
          <a:xfrm>
            <a:off x="3860600" y="1642861"/>
            <a:ext cx="534210" cy="449669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Ív 27"/>
          <p:cNvSpPr/>
          <p:nvPr/>
        </p:nvSpPr>
        <p:spPr>
          <a:xfrm>
            <a:off x="3623649" y="1434937"/>
            <a:ext cx="1008112" cy="464684"/>
          </a:xfrm>
          <a:prstGeom prst="arc">
            <a:avLst>
              <a:gd name="adj1" fmla="val 11144844"/>
              <a:gd name="adj2" fmla="val 21014979"/>
            </a:avLst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Ív 28"/>
          <p:cNvSpPr/>
          <p:nvPr/>
        </p:nvSpPr>
        <p:spPr>
          <a:xfrm>
            <a:off x="3406455" y="1229935"/>
            <a:ext cx="1481104" cy="642706"/>
          </a:xfrm>
          <a:prstGeom prst="arc">
            <a:avLst>
              <a:gd name="adj1" fmla="val 11350020"/>
              <a:gd name="adj2" fmla="val 20864401"/>
            </a:avLst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Ív 29"/>
          <p:cNvSpPr/>
          <p:nvPr/>
        </p:nvSpPr>
        <p:spPr>
          <a:xfrm>
            <a:off x="3251391" y="1016495"/>
            <a:ext cx="1791231" cy="808104"/>
          </a:xfrm>
          <a:prstGeom prst="arc">
            <a:avLst>
              <a:gd name="adj1" fmla="val 11288418"/>
              <a:gd name="adj2" fmla="val 20899033"/>
            </a:avLst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Ellipszis feliratnak 30"/>
          <p:cNvSpPr/>
          <p:nvPr/>
        </p:nvSpPr>
        <p:spPr>
          <a:xfrm>
            <a:off x="1835696" y="5589704"/>
            <a:ext cx="3744416" cy="1007648"/>
          </a:xfrm>
          <a:prstGeom prst="wedgeEllipseCallout">
            <a:avLst>
              <a:gd name="adj1" fmla="val -65341"/>
              <a:gd name="adj2" fmla="val 25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Harlow Solid Italic" pitchFamily="82" charset="0"/>
              </a:rPr>
              <a:t>Ezzel is veszélyeztetve a felhasználók adatait…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664367"/>
            <a:ext cx="1530591" cy="229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0956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2627784" y="188640"/>
            <a:ext cx="3096344" cy="1080119"/>
          </a:xfrm>
          <a:prstGeom prst="wedgeEllipseCallout">
            <a:avLst>
              <a:gd name="adj1" fmla="val -63786"/>
              <a:gd name="adj2" fmla="val 19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marL="0" indent="0" algn="ctr">
              <a:buNone/>
            </a:pPr>
            <a:r>
              <a:rPr lang="hu-HU" dirty="0" smtClean="0">
                <a:latin typeface="Harlow Solid Italic" pitchFamily="82" charset="0"/>
              </a:rPr>
              <a:t>Személyes adatainkat különböző módokon védhetjük akár </a:t>
            </a:r>
            <a:r>
              <a:rPr lang="hu-HU" dirty="0" err="1" smtClean="0">
                <a:latin typeface="Harlow Solid Italic" pitchFamily="82" charset="0"/>
              </a:rPr>
              <a:t>Proxykkal</a:t>
            </a:r>
            <a:r>
              <a:rPr lang="hu-HU" dirty="0" smtClean="0">
                <a:latin typeface="Harlow Solid Italic" pitchFamily="82" charset="0"/>
              </a:rPr>
              <a:t>  </a:t>
            </a:r>
            <a:r>
              <a:rPr lang="hu-HU" dirty="0" err="1" smtClean="0">
                <a:latin typeface="Harlow Solid Italic" pitchFamily="82" charset="0"/>
              </a:rPr>
              <a:t>akár</a:t>
            </a:r>
            <a:r>
              <a:rPr lang="hu-HU" dirty="0" smtClean="0">
                <a:latin typeface="Harlow Solid Italic" pitchFamily="82" charset="0"/>
              </a:rPr>
              <a:t> </a:t>
            </a:r>
            <a:r>
              <a:rPr lang="hu-HU" dirty="0" err="1" smtClean="0">
                <a:latin typeface="Harlow Solid Italic" pitchFamily="82" charset="0"/>
              </a:rPr>
              <a:t>VPN-el</a:t>
            </a:r>
            <a:endParaRPr lang="hu-HU" dirty="0">
              <a:latin typeface="Harlow Solid Italic" pitchFamily="8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830710" cy="20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33" y="1967594"/>
            <a:ext cx="6103067" cy="431792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59522" y="2996952"/>
            <a:ext cx="3081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virtuális magánhálózat</a:t>
            </a:r>
            <a:r>
              <a:rPr lang="hu-HU" dirty="0"/>
              <a:t> (</a:t>
            </a:r>
            <a:r>
              <a:rPr lang="hu-HU" b="1" dirty="0" err="1"/>
              <a:t>Virtual</a:t>
            </a:r>
            <a:r>
              <a:rPr lang="hu-HU" b="1" dirty="0"/>
              <a:t> </a:t>
            </a:r>
            <a:r>
              <a:rPr lang="hu-HU" b="1" dirty="0" err="1"/>
              <a:t>Private</a:t>
            </a:r>
            <a:r>
              <a:rPr lang="hu-HU" b="1" dirty="0"/>
              <a:t> Network</a:t>
            </a:r>
            <a:r>
              <a:rPr lang="hu-HU" dirty="0"/>
              <a:t>, </a:t>
            </a:r>
            <a:r>
              <a:rPr lang="hu-HU" b="1" dirty="0"/>
              <a:t>VPN</a:t>
            </a:r>
            <a:r>
              <a:rPr lang="hu-HU" dirty="0"/>
              <a:t>) egy </a:t>
            </a:r>
            <a:r>
              <a:rPr lang="hu-HU" dirty="0" err="1"/>
              <a:t>számítógéphálózat</a:t>
            </a:r>
            <a:r>
              <a:rPr lang="hu-HU" dirty="0"/>
              <a:t> fölött kiépített másik hálózat. </a:t>
            </a:r>
            <a:r>
              <a:rPr lang="hu-HU" dirty="0" smtClean="0"/>
              <a:t>„Privát” </a:t>
            </a:r>
            <a:r>
              <a:rPr lang="hu-HU" dirty="0"/>
              <a:t>jellegét az adja, hogy a </a:t>
            </a:r>
            <a:r>
              <a:rPr lang="hu-HU" dirty="0" err="1" smtClean="0"/>
              <a:t>VPN-en</a:t>
            </a:r>
            <a:r>
              <a:rPr lang="hu-HU" dirty="0" smtClean="0"/>
              <a:t> keresztülszáguldó adatok </a:t>
            </a:r>
            <a:r>
              <a:rPr lang="hu-HU" dirty="0"/>
              <a:t>nem láthatók az eredeti hálózaton, mivel titkosított adatcsomagokba vannak </a:t>
            </a:r>
            <a:r>
              <a:rPr lang="hu-HU" dirty="0" smtClean="0"/>
              <a:t>becsomagolva. </a:t>
            </a:r>
            <a:endParaRPr lang="hu-HU" dirty="0"/>
          </a:p>
        </p:txBody>
      </p:sp>
      <p:sp>
        <p:nvSpPr>
          <p:cNvPr id="14" name="Fél keret 13"/>
          <p:cNvSpPr/>
          <p:nvPr/>
        </p:nvSpPr>
        <p:spPr>
          <a:xfrm>
            <a:off x="35496" y="2896743"/>
            <a:ext cx="360040" cy="625758"/>
          </a:xfrm>
          <a:prstGeom prst="half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Fél keret 16"/>
          <p:cNvSpPr/>
          <p:nvPr/>
        </p:nvSpPr>
        <p:spPr>
          <a:xfrm>
            <a:off x="2880571" y="5227990"/>
            <a:ext cx="360040" cy="625758"/>
          </a:xfrm>
          <a:prstGeom prst="halfFrame">
            <a:avLst/>
          </a:prstGeom>
          <a:solidFill>
            <a:schemeClr val="accent1"/>
          </a:solidFill>
          <a:ln>
            <a:solidFill>
              <a:srgbClr val="FF0000"/>
            </a:solidFill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797</Words>
  <Application>Microsoft Office PowerPoint</Application>
  <PresentationFormat>Diavetítés a képernyőre (4:3 oldalarány)</PresentationFormat>
  <Paragraphs>116</Paragraphs>
  <Slides>29</Slides>
  <Notes>0</Notes>
  <HiddenSlides>22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Az internet veszélyei</vt:lpstr>
      <vt:lpstr>PowerPoint bemutató</vt:lpstr>
      <vt:lpstr>PowerPoint bemutató</vt:lpstr>
      <vt:lpstr>PowerPoint bemutató</vt:lpstr>
      <vt:lpstr>PowerPoint bemutató</vt:lpstr>
      <vt:lpstr>1944</vt:lpstr>
      <vt:lpstr>PowerPoint bemutató</vt:lpstr>
      <vt:lpstr>PowerPoint bemutató</vt:lpstr>
      <vt:lpstr>PowerPoint bemutató</vt:lpstr>
      <vt:lpstr>PowerPoint bemutató</vt:lpstr>
      <vt:lpstr>PowerPoint bemutató</vt:lpstr>
      <vt:lpstr>A szerzői jogok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Kártevők az  interneten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internet veszélyei</dc:title>
  <dc:creator>Tanulo</dc:creator>
  <cp:lastModifiedBy>Tanulo</cp:lastModifiedBy>
  <cp:revision>301</cp:revision>
  <dcterms:created xsi:type="dcterms:W3CDTF">2013-03-05T07:12:52Z</dcterms:created>
  <dcterms:modified xsi:type="dcterms:W3CDTF">2013-03-20T13:36:50Z</dcterms:modified>
</cp:coreProperties>
</file>