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84" r:id="rId5"/>
    <p:sldId id="280" r:id="rId6"/>
    <p:sldId id="259" r:id="rId7"/>
    <p:sldId id="281" r:id="rId8"/>
    <p:sldId id="260" r:id="rId9"/>
    <p:sldId id="28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8" r:id="rId20"/>
    <p:sldId id="279" r:id="rId21"/>
    <p:sldId id="283" r:id="rId22"/>
    <p:sldId id="270" r:id="rId23"/>
    <p:sldId id="28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3DDF"/>
    <a:srgbClr val="15DD45"/>
    <a:srgbClr val="E4E4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 algn="ctr">
              <a:defRPr/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Megújuló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energiaforrások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világon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Megújuló energiaforrások a világon</c:v>
                </c:pt>
              </c:strCache>
            </c:strRef>
          </c:tx>
          <c:explosion val="25"/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chemeClr val="bg1"/>
              </a:solidFill>
            </c:spPr>
          </c:dPt>
          <c:cat>
            <c:strRef>
              <c:f>Munka1!$A$2:$A$9</c:f>
              <c:strCache>
                <c:ptCount val="8"/>
                <c:pt idx="0">
                  <c:v>Geotermikus</c:v>
                </c:pt>
                <c:pt idx="1">
                  <c:v>Napenergia</c:v>
                </c:pt>
                <c:pt idx="2">
                  <c:v>Vízenergia</c:v>
                </c:pt>
                <c:pt idx="3">
                  <c:v>Biomassza</c:v>
                </c:pt>
                <c:pt idx="4">
                  <c:v>Szélenergia</c:v>
                </c:pt>
                <c:pt idx="5">
                  <c:v>Bioüzemanyag</c:v>
                </c:pt>
                <c:pt idx="6">
                  <c:v>Hulladék megújuló része</c:v>
                </c:pt>
                <c:pt idx="7">
                  <c:v>Biogáz,Biometán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6.1</c:v>
                </c:pt>
                <c:pt idx="1">
                  <c:v>0.9</c:v>
                </c:pt>
                <c:pt idx="2">
                  <c:v>0.5</c:v>
                </c:pt>
                <c:pt idx="3">
                  <c:v>70.2</c:v>
                </c:pt>
                <c:pt idx="4">
                  <c:v>3.3</c:v>
                </c:pt>
                <c:pt idx="5">
                  <c:v>10.5</c:v>
                </c:pt>
                <c:pt idx="6">
                  <c:v>1.8</c:v>
                </c:pt>
                <c:pt idx="7">
                  <c:v>6.7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86719160105"/>
          <c:y val="0.16845792322834641"/>
          <c:w val="0.35132808398950199"/>
          <c:h val="0.83154207677165359"/>
        </c:manualLayout>
      </c:layout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6F75-2266-4F1E-8BFE-1178DDB186BA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1B251-39E6-49E1-8C63-BD446C32A3C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B251-39E6-49E1-8C63-BD446C32A3C7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B251-39E6-49E1-8C63-BD446C32A3C7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B251-39E6-49E1-8C63-BD446C32A3C7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44000">
              <a:schemeClr val="tx2">
                <a:lumMod val="60000"/>
                <a:lumOff val="40000"/>
              </a:schemeClr>
            </a:gs>
            <a:gs pos="63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5CC9-E512-4FE5-9E0B-F6063A235D69}" type="datetimeFigureOut">
              <a:rPr lang="hu-HU" smtClean="0"/>
              <a:pPr/>
              <a:t>2013.02.11.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4B1B-EAFD-42D8-9DE5-AA1FA839CB3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Mosolygó arc 6"/>
          <p:cNvSpPr/>
          <p:nvPr/>
        </p:nvSpPr>
        <p:spPr>
          <a:xfrm>
            <a:off x="8501090" y="714356"/>
            <a:ext cx="500066" cy="428604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Mosolygó arc 7"/>
          <p:cNvSpPr/>
          <p:nvPr/>
        </p:nvSpPr>
        <p:spPr>
          <a:xfrm>
            <a:off x="7786710" y="0"/>
            <a:ext cx="500066" cy="428604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Mosolygó arc 8"/>
          <p:cNvSpPr/>
          <p:nvPr/>
        </p:nvSpPr>
        <p:spPr>
          <a:xfrm>
            <a:off x="8072462" y="428604"/>
            <a:ext cx="500066" cy="428604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Mosolygó arc 9"/>
          <p:cNvSpPr/>
          <p:nvPr/>
        </p:nvSpPr>
        <p:spPr>
          <a:xfrm>
            <a:off x="8501090" y="142852"/>
            <a:ext cx="500066" cy="428604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Mosolygó arc 10"/>
          <p:cNvSpPr/>
          <p:nvPr userDrawn="1"/>
        </p:nvSpPr>
        <p:spPr>
          <a:xfrm>
            <a:off x="8501090" y="714356"/>
            <a:ext cx="500066" cy="428604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Mosolygó arc 11"/>
          <p:cNvSpPr/>
          <p:nvPr userDrawn="1"/>
        </p:nvSpPr>
        <p:spPr>
          <a:xfrm>
            <a:off x="7786710" y="0"/>
            <a:ext cx="500066" cy="428604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Mosolygó arc 12"/>
          <p:cNvSpPr/>
          <p:nvPr userDrawn="1"/>
        </p:nvSpPr>
        <p:spPr>
          <a:xfrm>
            <a:off x="8072462" y="428604"/>
            <a:ext cx="500066" cy="428604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Mosolygó arc 13"/>
          <p:cNvSpPr/>
          <p:nvPr userDrawn="1"/>
        </p:nvSpPr>
        <p:spPr>
          <a:xfrm>
            <a:off x="8501090" y="142852"/>
            <a:ext cx="500066" cy="428604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rmAutofit/>
          </a:bodyPr>
          <a:lstStyle/>
          <a:p>
            <a:r>
              <a:rPr lang="hu-HU" sz="4800" i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Megújuló energiák</a:t>
            </a:r>
            <a:endParaRPr lang="hu-HU" sz="4800" i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57158" y="3929066"/>
            <a:ext cx="6786610" cy="1752600"/>
          </a:xfrm>
        </p:spPr>
        <p:txBody>
          <a:bodyPr>
            <a:normAutofit/>
          </a:bodyPr>
          <a:lstStyle/>
          <a:p>
            <a:pPr algn="l"/>
            <a:r>
              <a:rPr lang="hu-HU" sz="24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Készítette: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Zahorán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Zoltán 7.a</a:t>
            </a:r>
          </a:p>
          <a:p>
            <a:pPr algn="l"/>
            <a:r>
              <a:rPr lang="hu-HU" sz="24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Felkészítő tanár</a:t>
            </a:r>
            <a:r>
              <a:rPr lang="hu-HU" sz="24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Dr.Endrészné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Monori Gyöngyi</a:t>
            </a:r>
          </a:p>
          <a:p>
            <a:pPr algn="l"/>
            <a:r>
              <a:rPr lang="hu-HU" sz="24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Iskola</a:t>
            </a:r>
            <a:r>
              <a:rPr lang="hu-HU" sz="24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Kazinczy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Ferenc Általános Iskola Békéscsaba Irányi utca 14.</a:t>
            </a:r>
          </a:p>
          <a:p>
            <a:pPr algn="l"/>
            <a:endParaRPr lang="hu-H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Villám 5"/>
          <p:cNvSpPr/>
          <p:nvPr/>
        </p:nvSpPr>
        <p:spPr>
          <a:xfrm>
            <a:off x="3143240" y="1857364"/>
            <a:ext cx="2071702" cy="1714512"/>
          </a:xfrm>
          <a:prstGeom prst="lightningBolt">
            <a:avLst/>
          </a:prstGeom>
          <a:solidFill>
            <a:srgbClr val="15D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28596" y="214290"/>
            <a:ext cx="5857916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hu-HU" sz="28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Passzív energiatermelés</a:t>
            </a:r>
            <a:endParaRPr lang="hu-HU" sz="28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4282" y="1357298"/>
            <a:ext cx="4714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Passzív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hasznosításkor az épület tájolása és a felhasznált építőanyagok a meghatározóak. Ilyenkor az üvegházhatást használjuk ki hőtermelésre. passzív napenergia-hasznosító minden olyan épület, amely környezeti adottságai, építészeti kialakítása következtében képes használni a Nap sugárzását mint energiaforrást.</a:t>
            </a:r>
            <a:endParaRPr lang="hu-H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://farm4.staticflickr.com/3606/3381786063_fefd9f431c_z.jpg?zz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3452794" cy="3258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1357290" y="4929198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Főként az átmeneti időszakokban működik, vagyis akkor, mikor a külső hőmérséklet miatt az épületen már/még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hőveszteség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keletkezik, de a napsugárzás még/már jelentős.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C:\Users\Zoli\AppData\Local\Microsoft\Windows\Temporary Internet Files\Content.IE5\52OWJ98Q\MC90002166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929198"/>
            <a:ext cx="1620317" cy="1630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5984" y="0"/>
            <a:ext cx="8229600" cy="1143000"/>
          </a:xfrm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r>
              <a:rPr lang="hu-HU" sz="2800" b="1" u="sng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Aktív energiatermelés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214290"/>
            <a:ext cx="4929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5725"/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 </a:t>
            </a: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aktív 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energiatermelésnek két módja van.</a:t>
            </a:r>
          </a:p>
          <a:p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Első módszer, hogy a napenergiát hőenergiává alakítjuk. Napenergia hasznosító épületeken nagy üvegfelületek néznek déli irányba, melyeket estére hőszigetelő táblákkal fednek le. Az üvegezésen keresztül a fény vastag, nagy hőtároló képességű padlóra és falakra esik, melyek külső felületei szintén hőszigeteltek, így hosszú időn át képesek tárolni az elnyelt hőt. A hőenergia „gyűjtése” és tárolása főképp napkollektorokkal történik. Ez az a berendezés, ami elnyeli a napsugárzás energiáját, átalakítja hőenergiává, majd ezt átadja valamilyen hőhordozó közegnek.</a:t>
            </a:r>
          </a:p>
          <a:p>
            <a:endParaRPr lang="hu-HU" dirty="0">
              <a:solidFill>
                <a:srgbClr val="E4E40A"/>
              </a:solidFill>
            </a:endParaRPr>
          </a:p>
        </p:txBody>
      </p:sp>
      <p:pic>
        <p:nvPicPr>
          <p:cNvPr id="5" name="Picture 2" descr="http://farm6.staticflickr.com/5241/5374968905_28f839cd14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952860" cy="263729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5000596" y="4357694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hu-H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másik módszerrel – az ún. </a:t>
            </a:r>
            <a:r>
              <a:rPr lang="hu-H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fotovoltaikus</a:t>
            </a:r>
            <a:r>
              <a:rPr lang="hu-H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eszköz (PV), vagyis napelem segítségével – a napsugárzás energiáját elektromos energiává alakítjuk. </a:t>
            </a:r>
            <a:endParaRPr lang="hu-H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farm6.staticflickr.com/5090/5374968623_e65b9e2f9d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43380"/>
            <a:ext cx="3714776" cy="247845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7158" y="164305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85725"/>
            <a:r>
              <a:rPr lang="hu-HU" b="1" i="1" u="sng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NAPENERGIA HASZNOSÍTÁS ELŐNYEI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Csökkenti a fosszilis energiaforrástól való függést.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Állandó forrás.(évi 2100-2300 óra!)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Egyszerű működtetés és fenntartás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fotovoltaikus</a:t>
            </a: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napelemek árnyékban is termelnek energiát. Tehát még csak nem is kell teljes, erős napsütés a működéshez.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napenergia megújuló energiaforrás, amíg a Nap létezik, energiája eléri a Földet.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napenergia felhasználása nem jár vízkibocsátással vagy légszennyezéssel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technika elterjedésével a napelemek gyártási költsége jelentős mértékben csökken.</a:t>
            </a:r>
            <a:endParaRPr lang="hu-H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Mik az előnyei?</a:t>
            </a:r>
            <a:endParaRPr lang="hu-HU" sz="28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459" name="Picture 3" descr="http://farm6.staticflickr.com/5161/5374968403_0a9e1f5a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277725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Kvíz</a:t>
            </a:r>
            <a:endParaRPr lang="hu-H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42910" y="250030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cs typeface="Arial" pitchFamily="34" charset="0"/>
                <a:hlinkClick r:id="rId2" action="ppaction://hlinksldjump"/>
              </a:rPr>
              <a:t>Hőmérséklet</a:t>
            </a:r>
            <a:endParaRPr lang="hu-HU" sz="2400" dirty="0"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1472" y="314324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cs typeface="Arial" pitchFamily="34" charset="0"/>
                <a:hlinkClick r:id="rId3" action="ppaction://hlinksldjump"/>
              </a:rPr>
              <a:t>Épület tájolása</a:t>
            </a:r>
            <a:endParaRPr lang="hu-HU" sz="2400" dirty="0"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1472" y="371475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cs typeface="Arial" pitchFamily="34" charset="0"/>
                <a:hlinkClick r:id="rId2" action="ppaction://hlinksldjump"/>
              </a:rPr>
              <a:t>Tengerszint feletti magasság</a:t>
            </a:r>
            <a:endParaRPr lang="hu-HU" sz="2400" dirty="0"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42910" y="128586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Mi a meghatározó tényezője a passzív energiatermelésnek?</a:t>
            </a:r>
            <a:endParaRPr lang="hu-HU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429256" y="2857496"/>
            <a:ext cx="3214710" cy="400110"/>
          </a:xfrm>
          <a:prstGeom prst="rect">
            <a:avLst/>
          </a:prstGeom>
          <a:solidFill>
            <a:srgbClr val="15DD45"/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Klikk az egyik válaszra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Vízienergia</a:t>
            </a:r>
            <a:endParaRPr lang="hu-HU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farm8.staticflickr.com/7250/7589261944_3c89195d37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1744"/>
            <a:ext cx="5357850" cy="35763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2844" y="1214422"/>
            <a:ext cx="4643470" cy="452431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indent="180975" algn="just"/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Egyes szakemberek szerint víz a Föld történetében mintegy 4 milliárd éve van jelen. Az ősföldet egy vízgőzben gazdag légkör vette körül, amelynek lehűléséből származik a jelenleg bolygónkon található víz minden formája. A Föld különleges helyet foglal el a naprendszerben e tekintetben, mivel a </a:t>
            </a:r>
            <a:r>
              <a:rPr lang="hu-H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Föld-Nap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távolság következtében - amely átlagosan 150 millió km - a víz mindhárom formájának (gőz, víz, jég) megjelenése lehetővé válik. Ez csak a naprendszer sugarának mintegy 2%-át kitevő keskeny sávban állhat elő. A víz jelenléte tette lehetővé mintegy 3,5 milliárd esztendővel ezelőtt a szerves élet kialakulását is.</a:t>
            </a:r>
            <a:endParaRPr lang="hu-H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28794" y="214290"/>
            <a:ext cx="500066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Hogyan is kezdődött minden?</a:t>
            </a:r>
          </a:p>
          <a:p>
            <a:pPr algn="ctr"/>
            <a:r>
              <a:rPr lang="hu-HU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víz karrierje</a:t>
            </a:r>
            <a:endParaRPr lang="hu-HU" sz="28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farm7.staticflickr.com/6163/6207108714_85ee245b16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3929058" cy="392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Users\Zoli\AppData\Local\Microsoft\Windows\Temporary Internet Files\Content.IE5\WLR0N3L3\MP9004447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071546"/>
            <a:ext cx="1815245" cy="14017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107154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5725"/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Vízerőmű: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A vízfolyások, tavak, tengerek, mechanikai energiakészletét villamos energiává  alakító műszaki létesítmény.</a:t>
            </a:r>
            <a:endParaRPr lang="hu-H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Vízerőművek</a:t>
            </a:r>
            <a:endParaRPr lang="hu-HU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2071678"/>
            <a:ext cx="3500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5725"/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vízienergiát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leggyakrabban egy gáttal elrekesztett folyó vagy patak vizének felhasználásával vízturbinák és elektromos generátorok nyerik ki és villamos energia formájában szállítják el. Ebben az esetben a hasznosított energia mennyisége az átömlő víz mennyiségétől és a víz forrása és a víz kilépése helyének magasságkülönbségétől függ. Ezt a magasságkülönbséget esésnek nevezik.</a:t>
            </a:r>
            <a:endParaRPr lang="hu-H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3500430" y="2071678"/>
            <a:ext cx="5476875" cy="4286255"/>
            <a:chOff x="3571868" y="1928802"/>
            <a:chExt cx="5476875" cy="4286255"/>
          </a:xfrm>
        </p:grpSpPr>
        <p:pic>
          <p:nvPicPr>
            <p:cNvPr id="15362" name="Picture 2" descr="File:Hydroelectric dam-letters.sv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868" y="2500306"/>
              <a:ext cx="5476875" cy="3714751"/>
            </a:xfrm>
            <a:prstGeom prst="rect">
              <a:avLst/>
            </a:prstGeom>
            <a:noFill/>
          </p:spPr>
        </p:pic>
        <p:sp>
          <p:nvSpPr>
            <p:cNvPr id="6" name="Szövegdoboz 5"/>
            <p:cNvSpPr txBox="1"/>
            <p:nvPr/>
          </p:nvSpPr>
          <p:spPr>
            <a:xfrm>
              <a:off x="4572000" y="1928802"/>
              <a:ext cx="4214842" cy="1077218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A-víztározó</a:t>
              </a:r>
            </a:p>
            <a:p>
              <a:r>
                <a:rPr lang="hu-HU" sz="1600" dirty="0" err="1" smtClean="0">
                  <a:latin typeface="Arial" pitchFamily="34" charset="0"/>
                  <a:cs typeface="Arial" pitchFamily="34" charset="0"/>
                </a:rPr>
                <a:t>B-gépház</a:t>
              </a:r>
              <a:endParaRPr lang="hu-HU" sz="1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C-vízturbina</a:t>
              </a:r>
            </a:p>
            <a:p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D-generátor</a:t>
              </a:r>
            </a:p>
            <a:p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E-vízbevezetés</a:t>
              </a:r>
            </a:p>
            <a:p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F-frissvíz csatorna</a:t>
              </a:r>
            </a:p>
            <a:p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G-villamos távvezeték</a:t>
              </a:r>
            </a:p>
            <a:p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H-folyó</a:t>
              </a:r>
              <a:endParaRPr lang="hu-HU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Bratsk hydropower station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20000" cy="504825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hu-HU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Érdekességek</a:t>
            </a:r>
            <a:endParaRPr lang="hu-HU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14348" y="1357298"/>
            <a:ext cx="664373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Beépítés szerint lehet:</a:t>
            </a:r>
            <a:r>
              <a:rPr lang="hu-H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hu-HU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Folyóvizes erőmű:</a:t>
            </a:r>
            <a:r>
              <a:rPr lang="hu-H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hu-H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Folyóra vagy patakra telepített elektromos energiát előállító erőmű.</a:t>
            </a:r>
          </a:p>
          <a:p>
            <a:pPr>
              <a:buFont typeface="Arial" pitchFamily="34" charset="0"/>
              <a:buChar char="•"/>
            </a:pPr>
            <a:r>
              <a:rPr lang="hu-HU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Tározós erőmű :</a:t>
            </a:r>
            <a:r>
              <a:rPr lang="hu-H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(csúcserőmű) Magasan fekvő víztározóba kis vízhozamú folyó vizét felduzzasztják és csak a </a:t>
            </a:r>
            <a:r>
              <a:rPr lang="hu-H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villamosenergia</a:t>
            </a:r>
            <a:r>
              <a:rPr lang="hu-H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fogyasztási csúcsokon helyezik üzembe a vízturbinát.</a:t>
            </a:r>
          </a:p>
          <a:p>
            <a:pPr>
              <a:buFont typeface="Arial" pitchFamily="34" charset="0"/>
              <a:buChar char="•"/>
            </a:pPr>
            <a:r>
              <a:rPr lang="hu-HU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Szivattyús-tározós erőmű:</a:t>
            </a:r>
            <a:r>
              <a:rPr lang="hu-HU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hu-H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alacsonyabb szinten lévő folyóból (tározóból) egy magasabban fekvő tározóba szivattyúzzák fel a vizet olcsó elektromos energia felhasználásával elektromos energiát termelnek a felső tározóból az alsóba vízturbinán keresztül áramoltatott tárolt vízzel.</a:t>
            </a:r>
          </a:p>
          <a:p>
            <a:pPr>
              <a:buFont typeface="Arial" pitchFamily="34" charset="0"/>
              <a:buChar char="•"/>
            </a:pPr>
            <a:r>
              <a:rPr lang="hu-HU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Földalatti erőmű:</a:t>
            </a:r>
            <a:r>
              <a:rPr lang="hu-H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hu-H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Nagy esésű vízerőműveket, melyek üzemvíz csatornáját is alagutakban vezetik, az egész gépházat föld alá telepítik.</a:t>
            </a:r>
          </a:p>
          <a:p>
            <a:pPr>
              <a:buFont typeface="Arial" pitchFamily="34" charset="0"/>
              <a:buChar char="•"/>
            </a:pPr>
            <a:r>
              <a:rPr lang="hu-HU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Árapály erőmű:</a:t>
            </a:r>
            <a:r>
              <a:rPr lang="hu-HU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hu-H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tenger árapályjelenségéből adódó vízszintkülönbségek hasznosítására telepített speciális vízerőmű.</a:t>
            </a:r>
          </a:p>
          <a:p>
            <a:pPr>
              <a:buFont typeface="Arial" pitchFamily="34" charset="0"/>
              <a:buChar char="•"/>
            </a:pPr>
            <a:r>
              <a:rPr lang="hu-HU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Hullámerőmű:</a:t>
            </a:r>
            <a:r>
              <a:rPr lang="hu-H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A tenger hullámzásának energiáját hasznosító erőmű.</a:t>
            </a:r>
          </a:p>
          <a:p>
            <a:pPr>
              <a:buFont typeface="Arial" pitchFamily="34" charset="0"/>
              <a:buChar char="•"/>
            </a:pPr>
            <a:r>
              <a:rPr lang="hu-HU" sz="1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Tengeráramlat erőmű:</a:t>
            </a:r>
            <a:r>
              <a:rPr lang="hu-HU" sz="1600" dirty="0" smtClean="0">
                <a:solidFill>
                  <a:srgbClr val="603DDF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hu-H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Kísérleti jelleggel épített erőmű erős tengeráramlatok kinetikus energiájának hasznosítására.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Kvíz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42910" y="164305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Miknek a segítségével készít a vízerőmű energiát?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57158" y="314324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hlinkClick r:id="rId2" action="ppaction://hlinksldjump"/>
              </a:rPr>
              <a:t>vízturbinák,generátorok</a:t>
            </a:r>
            <a:endParaRPr lang="hu-HU" sz="2400" dirty="0"/>
          </a:p>
        </p:txBody>
      </p:sp>
      <p:sp>
        <p:nvSpPr>
          <p:cNvPr id="7" name="Szövegdoboz 6">
            <a:hlinkClick r:id="rId3" action="ppaction://hlinksldjump"/>
          </p:cNvPr>
          <p:cNvSpPr txBox="1"/>
          <p:nvPr/>
        </p:nvSpPr>
        <p:spPr>
          <a:xfrm>
            <a:off x="357158" y="371475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hlinkClick r:id="rId3" action="ppaction://hlinksldjump"/>
              </a:rPr>
              <a:t>generátorok,centrifugák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57158" y="428625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hlinkClick r:id="rId3" action="ppaction://hlinksldjump"/>
              </a:rPr>
              <a:t>vízturbinák,gátak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429256" y="2857496"/>
            <a:ext cx="3214710" cy="400110"/>
          </a:xfrm>
          <a:prstGeom prst="rect">
            <a:avLst/>
          </a:prstGeom>
          <a:solidFill>
            <a:srgbClr val="15DD45"/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Klikk az egyik válaszra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Források: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2844" y="1071546"/>
            <a:ext cx="842968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/>
              <a:t>Képek</a:t>
            </a:r>
          </a:p>
          <a:p>
            <a:r>
              <a:rPr lang="hu-HU" sz="1400" dirty="0" smtClean="0"/>
              <a:t>http://upload.wikimedia.org/wikipedia/commons/6/6f/Male_smile.svg</a:t>
            </a:r>
          </a:p>
          <a:p>
            <a:r>
              <a:rPr lang="hu-HU" sz="1400" dirty="0" smtClean="0"/>
              <a:t>http://upload.wikimedia.org/wikipedia/commons/b/b5/FrodeBergum.png </a:t>
            </a:r>
          </a:p>
          <a:p>
            <a:r>
              <a:rPr lang="hu-HU" sz="1400" dirty="0" smtClean="0"/>
              <a:t>http://upload.wikimedia.org/wikipedia/commons/2/24/Windmill_LC0035.jpg </a:t>
            </a:r>
          </a:p>
          <a:p>
            <a:r>
              <a:rPr lang="hu-HU" sz="1400" dirty="0" smtClean="0"/>
              <a:t>http://upload.wikimedia.org/wikipedia/commons/f/fd/Windpark_Estinnes_20juli2010_kort_voor_voltooiing.jpg </a:t>
            </a:r>
          </a:p>
          <a:p>
            <a:r>
              <a:rPr lang="hu-HU" sz="1400" dirty="0" smtClean="0"/>
              <a:t>http://upload.wikimedia.org/wikipedia/commons/1/17/DanishWindTurbines.jpg</a:t>
            </a:r>
          </a:p>
          <a:p>
            <a:r>
              <a:rPr lang="hu-HU" sz="1400" dirty="0" smtClean="0"/>
              <a:t>http://upload.wikimedia.org/wikipedia/commons/3/38/Panoramique-windfarm_flevoland.jpg</a:t>
            </a:r>
          </a:p>
          <a:p>
            <a:r>
              <a:rPr lang="hu-HU" sz="1400" dirty="0" smtClean="0"/>
              <a:t>http://farm6.staticflickr.com/5241/5374968905_28f839cd14_</a:t>
            </a:r>
            <a:r>
              <a:rPr lang="hu-HU" sz="1400" dirty="0" err="1" smtClean="0"/>
              <a:t>z.jpg</a:t>
            </a:r>
            <a:endParaRPr lang="hu-HU" sz="1400" dirty="0" smtClean="0"/>
          </a:p>
          <a:p>
            <a:r>
              <a:rPr lang="hu-HU" sz="1400" dirty="0" smtClean="0"/>
              <a:t>http://farm4.staticflickr.com/3606/3381786063_fefd9f431c_</a:t>
            </a:r>
            <a:r>
              <a:rPr lang="hu-HU" sz="1400" dirty="0" err="1" smtClean="0"/>
              <a:t>z.jpg</a:t>
            </a:r>
            <a:r>
              <a:rPr lang="hu-HU" sz="1400" dirty="0" smtClean="0"/>
              <a:t>?</a:t>
            </a:r>
            <a:r>
              <a:rPr lang="hu-HU" sz="1400" dirty="0" err="1" smtClean="0"/>
              <a:t>zz</a:t>
            </a:r>
            <a:r>
              <a:rPr lang="hu-HU" sz="1400" dirty="0" smtClean="0"/>
              <a:t>=1</a:t>
            </a:r>
          </a:p>
          <a:p>
            <a:r>
              <a:rPr lang="hu-HU" sz="1400" dirty="0" smtClean="0"/>
              <a:t>http://farm6.staticflickr.com/5090/5374968623_e65b9e2f9d_</a:t>
            </a:r>
            <a:r>
              <a:rPr lang="hu-HU" sz="1400" dirty="0" err="1" smtClean="0"/>
              <a:t>z.jpg</a:t>
            </a:r>
            <a:endParaRPr lang="hu-HU" sz="1400" dirty="0" smtClean="0"/>
          </a:p>
          <a:p>
            <a:r>
              <a:rPr lang="hu-HU" sz="1400" dirty="0" smtClean="0"/>
              <a:t>http://farm6.staticflickr.com/5161/5374968403_0a9e1f5a62.jpghttp://farm6.staticflickr.com/5161/5374968403_0a9e1f5a62.jpg</a:t>
            </a:r>
          </a:p>
          <a:p>
            <a:r>
              <a:rPr lang="hu-HU" sz="1400" dirty="0" smtClean="0"/>
              <a:t>http://farm8.staticflickr.com/7250/7589261944_3c89195d37_</a:t>
            </a:r>
            <a:r>
              <a:rPr lang="hu-HU" sz="1400" dirty="0" err="1" smtClean="0"/>
              <a:t>c.jpg</a:t>
            </a:r>
            <a:endParaRPr lang="hu-HU" sz="1400" dirty="0" smtClean="0"/>
          </a:p>
          <a:p>
            <a:r>
              <a:rPr lang="hu-HU" sz="1400" dirty="0" smtClean="0"/>
              <a:t>http://farm7.staticflickr.com/6163/6207108714_85ee245b16_</a:t>
            </a:r>
            <a:r>
              <a:rPr lang="hu-HU" sz="1400" dirty="0" err="1" smtClean="0"/>
              <a:t>z.jpg</a:t>
            </a:r>
            <a:endParaRPr lang="hu-HU" sz="1400" dirty="0" smtClean="0"/>
          </a:p>
          <a:p>
            <a:r>
              <a:rPr lang="hu-HU" sz="1400" dirty="0" smtClean="0"/>
              <a:t>http://upload.wikimedia.org/wikipedia/commons/2/2f/Hydroelectric_dam-letters.svg</a:t>
            </a:r>
          </a:p>
          <a:p>
            <a:r>
              <a:rPr lang="hu-HU" sz="1400" dirty="0" smtClean="0"/>
              <a:t>http://upload.wikimedia.org/wikipedia/commons/b/b8/Bratsk_hydropower_station_3.jpg</a:t>
            </a:r>
          </a:p>
          <a:p>
            <a:r>
              <a:rPr lang="hu-HU" sz="1400" dirty="0" smtClean="0"/>
              <a:t>http://upload.wikimedia.org/wikipedia/commons/thumb/6/66/SCongratulate.svg/500px-SCongratulate.svg.png</a:t>
            </a:r>
          </a:p>
          <a:p>
            <a:r>
              <a:rPr lang="hu-HU" sz="1400" dirty="0" smtClean="0"/>
              <a:t>http://upload.wikimedia.org/wikipedia/commons/thumb/4/4c/Face-bad.svg/500px-Face-bad.svg.png</a:t>
            </a:r>
          </a:p>
          <a:p>
            <a:r>
              <a:rPr lang="hu-HU" sz="1400" dirty="0" smtClean="0"/>
              <a:t>http://upload.wikimedia.org/wikipedia/commons/thumb/7/72/Smiley_2.svg/500px-Smiley_2.svg.png</a:t>
            </a:r>
          </a:p>
          <a:p>
            <a:r>
              <a:rPr lang="hu-HU" sz="1400" dirty="0" smtClean="0"/>
              <a:t>http://upload.wikimedia.org/wikipedia/commons/thumb/9/9f/Alien-</a:t>
            </a:r>
            <a:r>
              <a:rPr lang="hu-HU" sz="1600" dirty="0" smtClean="0"/>
              <a:t>smiley.svg/500px-Alien-smiley.svg.png</a:t>
            </a:r>
          </a:p>
          <a:p>
            <a:r>
              <a:rPr lang="hu-HU" sz="1600" dirty="0" smtClean="0"/>
              <a:t>http://upload.wikimedia.org/wikipedia/commons/6/62/Rotating_earth_%28slower%29.gif</a:t>
            </a:r>
          </a:p>
          <a:p>
            <a:endParaRPr lang="hu-HU" sz="1600" dirty="0" smtClean="0"/>
          </a:p>
          <a:p>
            <a:endParaRPr lang="hu-HU" sz="1600" dirty="0" smtClean="0"/>
          </a:p>
          <a:p>
            <a:endParaRPr lang="hu-HU" sz="1600" dirty="0" smtClean="0"/>
          </a:p>
          <a:p>
            <a:endParaRPr lang="hu-H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Zoli\Downloads\Male_smil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00570"/>
            <a:ext cx="1553042" cy="2038368"/>
          </a:xfrm>
          <a:prstGeom prst="rect">
            <a:avLst/>
          </a:prstGeom>
          <a:noFill/>
        </p:spPr>
      </p:pic>
      <p:sp>
        <p:nvSpPr>
          <p:cNvPr id="10" name="Ellipszis feliratnak 9"/>
          <p:cNvSpPr/>
          <p:nvPr/>
        </p:nvSpPr>
        <p:spPr>
          <a:xfrm>
            <a:off x="0" y="2214554"/>
            <a:ext cx="5715008" cy="3214710"/>
          </a:xfrm>
          <a:prstGeom prst="wedgeEllipseCallout">
            <a:avLst>
              <a:gd name="adj1" fmla="val 49305"/>
              <a:gd name="adj2" fmla="val 47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5725" algn="ctr"/>
            <a:r>
              <a:rPr lang="hu-HU" dirty="0" smtClean="0">
                <a:latin typeface="Arial" pitchFamily="34" charset="0"/>
                <a:cs typeface="Arial" pitchFamily="34" charset="0"/>
              </a:rPr>
              <a:t>Megújuló energiaforrásnak nevezünk minden olyan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természeti jelenséget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, melyből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energia nyerhető ki és mely naponta akár többször megismétlődik és amely  emberi beavatkozások nélkül legfeljebb néhány éven belül újratermelődik.</a:t>
            </a:r>
          </a:p>
          <a:p>
            <a:pPr algn="ctr"/>
            <a:r>
              <a:rPr lang="hu-HU" dirty="0" smtClean="0">
                <a:latin typeface="Arial" pitchFamily="34" charset="0"/>
                <a:cs typeface="Arial" pitchFamily="34" charset="0"/>
              </a:rPr>
              <a:t>Pl. szélenergia,napenergia,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hulláme-nergia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stb.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elhő 15"/>
          <p:cNvSpPr/>
          <p:nvPr/>
        </p:nvSpPr>
        <p:spPr>
          <a:xfrm>
            <a:off x="2214546" y="0"/>
            <a:ext cx="4000528" cy="235743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nevezünk megújuló energiaforrásnak</a:t>
            </a:r>
            <a:r>
              <a:rPr lang="hu-H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00034" y="1857364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Elmélet</a:t>
            </a:r>
          </a:p>
          <a:p>
            <a:r>
              <a:rPr lang="hu-HU" dirty="0" smtClean="0"/>
              <a:t>http://hu.wikipedia.org/wiki/Meg%C3%BAjul%C3%B3_energiaforr%C3%A1s#Sz.C3.A9lenergia</a:t>
            </a:r>
          </a:p>
          <a:p>
            <a:r>
              <a:rPr lang="hu-HU" dirty="0" smtClean="0"/>
              <a:t>http://hu.wikipedia.org/wiki/Sz%C3%A9lenergia</a:t>
            </a:r>
          </a:p>
          <a:p>
            <a:r>
              <a:rPr lang="hu-HU" dirty="0" smtClean="0"/>
              <a:t>http://www.nyf.hu/others/html/kornyezettud/megujulo/SzelEnergia/Windenergy.html</a:t>
            </a:r>
          </a:p>
          <a:p>
            <a:r>
              <a:rPr lang="hu-HU" dirty="0" smtClean="0"/>
              <a:t>http://www.napenergia.hu/</a:t>
            </a:r>
          </a:p>
          <a:p>
            <a:r>
              <a:rPr lang="hu-HU" dirty="0" smtClean="0"/>
              <a:t>http://www.nyf.hu/others/html/kornyezettud/megujulo/vizenergia/Vizenergia.html</a:t>
            </a:r>
          </a:p>
          <a:p>
            <a:r>
              <a:rPr lang="hu-HU" dirty="0" smtClean="0"/>
              <a:t>http://hu.wikipedia.org/wiki/Napenergia</a:t>
            </a:r>
          </a:p>
          <a:p>
            <a:r>
              <a:rPr lang="hu-HU" dirty="0" smtClean="0"/>
              <a:t>http://hu.wikipedia.org/wiki/V%C3%ADzienergia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Források</a:t>
            </a:r>
            <a:endParaRPr lang="hu-HU" sz="3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 rot="20053687">
            <a:off x="1839549" y="1488850"/>
            <a:ext cx="5414499" cy="3785652"/>
          </a:xfrm>
          <a:prstGeom prst="rect">
            <a:avLst/>
          </a:prstGeom>
          <a:solidFill>
            <a:srgbClr val="15DD4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Köszönöm a figyelmet!</a:t>
            </a:r>
            <a:endParaRPr lang="hu-H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71802" y="4857760"/>
            <a:ext cx="264320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Helytelen válasz!</a:t>
            </a:r>
            <a:endParaRPr lang="hu-HU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upload.wikimedia.org/wikipedia/commons/thumb/9/9f/Alien-smiley.svg/500px-Alien-smile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4333896" cy="4333896"/>
          </a:xfrm>
          <a:prstGeom prst="rect">
            <a:avLst/>
          </a:prstGeom>
          <a:noFill/>
        </p:spPr>
      </p:pic>
      <p:sp>
        <p:nvSpPr>
          <p:cNvPr id="4" name="Akciógomb: Kezdő dia 3">
            <a:hlinkClick r:id="rId3" action="ppaction://hlinksldjump" highlightClick="1"/>
          </p:cNvPr>
          <p:cNvSpPr/>
          <p:nvPr/>
        </p:nvSpPr>
        <p:spPr>
          <a:xfrm>
            <a:off x="7500958" y="5786454"/>
            <a:ext cx="785818" cy="71438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500562" y="58578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Próbálkozz újra!</a:t>
            </a:r>
            <a:endParaRPr lang="hu-H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upload.wikimedia.org/wikipedia/commons/thumb/7/72/Smiley_2.svg/500px-Smiley_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4762500" cy="47625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714348" y="492919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603DDF"/>
                </a:solidFill>
                <a:latin typeface="Arial" pitchFamily="34" charset="0"/>
                <a:cs typeface="Arial" pitchFamily="34" charset="0"/>
              </a:rPr>
              <a:t>Gratulálok!Helyesen választottál!</a:t>
            </a:r>
            <a:endParaRPr lang="hu-HU" sz="2000" dirty="0">
              <a:solidFill>
                <a:srgbClr val="603DD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kciógomb: Kezdő dia 3">
            <a:hlinkClick r:id="rId3" action="ppaction://hlinksldjump" highlightClick="1"/>
          </p:cNvPr>
          <p:cNvSpPr/>
          <p:nvPr/>
        </p:nvSpPr>
        <p:spPr>
          <a:xfrm>
            <a:off x="7500958" y="5786454"/>
            <a:ext cx="785818" cy="714380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214942" y="550070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Vissza a folytatáshoz!</a:t>
            </a:r>
            <a:endParaRPr lang="hu-H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71604" y="1285860"/>
            <a:ext cx="6572296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Helyes válasz! Szép munka!</a:t>
            </a:r>
            <a:endParaRPr lang="hu-HU" sz="4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kciógomb: Kezdő dia 2">
            <a:hlinkClick r:id="rId2" action="ppaction://hlinksldjump" highlightClick="1"/>
          </p:cNvPr>
          <p:cNvSpPr/>
          <p:nvPr/>
        </p:nvSpPr>
        <p:spPr>
          <a:xfrm>
            <a:off x="7500958" y="5715016"/>
            <a:ext cx="928694" cy="785818"/>
          </a:xfrm>
          <a:prstGeom prst="actionButtonHo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643438" y="500063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Vissza a folytatáshoz!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6357950" y="5643578"/>
            <a:ext cx="500066" cy="35719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85786" y="1571612"/>
            <a:ext cx="6929486" cy="9848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hu-HU" sz="4000" dirty="0" smtClean="0"/>
              <a:t>Sajnos rossz válasz!Próbáld újra!</a:t>
            </a:r>
          </a:p>
          <a:p>
            <a:endParaRPr lang="hu-HU" dirty="0"/>
          </a:p>
        </p:txBody>
      </p:sp>
      <p:sp>
        <p:nvSpPr>
          <p:cNvPr id="3" name="Akciógomb: Kezdő dia 2">
            <a:hlinkClick r:id="rId2" action="ppaction://hlinksldjump" highlightClick="1"/>
          </p:cNvPr>
          <p:cNvSpPr/>
          <p:nvPr/>
        </p:nvSpPr>
        <p:spPr>
          <a:xfrm>
            <a:off x="7358082" y="5572140"/>
            <a:ext cx="1000132" cy="928694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elfelé nyíl 5"/>
          <p:cNvSpPr/>
          <p:nvPr/>
        </p:nvSpPr>
        <p:spPr>
          <a:xfrm rot="9085336">
            <a:off x="6547912" y="3753802"/>
            <a:ext cx="857256" cy="1285884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upload.wikimedia.org/wikipedia/commons/thumb/6/66/SCongratulate.svg/500px-SCongratulat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3476616" cy="347661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571736" y="464344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Helyes válasz!</a:t>
            </a:r>
            <a:endParaRPr lang="hu-HU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kciógomb: Kezdő dia 6">
            <a:hlinkClick r:id="rId3" action="ppaction://hlinksldjump" highlightClick="1"/>
          </p:cNvPr>
          <p:cNvSpPr/>
          <p:nvPr/>
        </p:nvSpPr>
        <p:spPr>
          <a:xfrm>
            <a:off x="7500958" y="5429264"/>
            <a:ext cx="785818" cy="642942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5643570" y="5857892"/>
            <a:ext cx="3357586" cy="757300"/>
            <a:chOff x="5643570" y="5857892"/>
            <a:chExt cx="3357586" cy="757300"/>
          </a:xfrm>
        </p:grpSpPr>
        <p:sp>
          <p:nvSpPr>
            <p:cNvPr id="8" name="Szövegdoboz 7"/>
            <p:cNvSpPr txBox="1"/>
            <p:nvPr/>
          </p:nvSpPr>
          <p:spPr>
            <a:xfrm>
              <a:off x="5643570" y="6215082"/>
              <a:ext cx="3357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Vissza a folytatáshoz</a:t>
              </a:r>
            </a:p>
          </p:txBody>
        </p:sp>
        <p:sp>
          <p:nvSpPr>
            <p:cNvPr id="9" name="Jobbra nyíl 8"/>
            <p:cNvSpPr/>
            <p:nvPr/>
          </p:nvSpPr>
          <p:spPr>
            <a:xfrm rot="19995187">
              <a:off x="6643702" y="5857892"/>
              <a:ext cx="428628" cy="28575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n>
                  <a:solidFill>
                    <a:schemeClr val="tx1"/>
                  </a:solidFill>
                </a:ln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57356" y="4857760"/>
            <a:ext cx="62151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Sajnos a válasz helytelen!</a:t>
            </a:r>
            <a:endParaRPr lang="hu-HU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upload.wikimedia.org/wikipedia/commons/thumb/4/4c/Face-bad.svg/500px-Face-ba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4762500" cy="47625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5429256" y="571501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Próbáld meg újra!</a:t>
            </a:r>
            <a:endParaRPr lang="hu-HU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kciógomb: Kezdő dia 4">
            <a:hlinkClick r:id="rId3" action="ppaction://hlinksldjump" highlightClick="1"/>
          </p:cNvPr>
          <p:cNvSpPr/>
          <p:nvPr/>
        </p:nvSpPr>
        <p:spPr>
          <a:xfrm>
            <a:off x="7858148" y="5857892"/>
            <a:ext cx="785818" cy="71438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Főbb energiaforrások bolygónkon</a:t>
            </a:r>
            <a:endParaRPr lang="hu-HU" i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 rot="21259571">
            <a:off x="231842" y="1303116"/>
            <a:ext cx="3336814" cy="196575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5725"/>
            <a:r>
              <a:rPr lang="hu-HU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 megújuló energia 4 fontos területen váltja fel a hagyományos </a:t>
            </a:r>
            <a:r>
              <a:rPr lang="hu-HU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energiát; </a:t>
            </a:r>
            <a:r>
              <a:rPr lang="hu-HU" b="1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áramtermelés</a:t>
            </a:r>
            <a:r>
              <a:rPr lang="hu-HU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fűtés</a:t>
            </a:r>
            <a:r>
              <a:rPr lang="hu-HU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b="1" dirty="0" err="1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üzema-nyag</a:t>
            </a:r>
            <a:r>
              <a:rPr lang="hu-HU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és </a:t>
            </a:r>
            <a:r>
              <a:rPr lang="hu-HU" b="1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hálózaton kívüli áramtermelés</a:t>
            </a:r>
            <a:r>
              <a:rPr lang="hu-HU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</a:t>
            </a:r>
            <a:endParaRPr lang="hu-HU" dirty="0"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214810" y="1428736"/>
            <a:ext cx="4572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hu-HU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Áramtermelés</a:t>
            </a:r>
            <a:r>
              <a:rPr lang="hu-H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Jelenleg a világ áramtermelésének 19%-át képezik. pl. szélenergia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vízenergia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hu-HU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Fűtés</a:t>
            </a:r>
            <a:r>
              <a:rPr lang="hu-HU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legfontosabb a napenergia segítségével előállított melegvíz. pl. Kínában 56-60 millió háztartást látnak el </a:t>
            </a:r>
            <a:r>
              <a:rPr lang="hu-H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ly módon.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hu-HU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Üzemanyag</a:t>
            </a:r>
            <a:r>
              <a:rPr lang="hu-HU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Elsősorban </a:t>
            </a:r>
            <a:r>
              <a:rPr lang="hu-H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bioüzemanyagot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vagy </a:t>
            </a:r>
            <a:r>
              <a:rPr lang="hu-H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bioetanolt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használnak ,de sajnos csak kevés helyen a Föld mindössze 5%-án használják.(</a:t>
            </a:r>
            <a:r>
              <a:rPr lang="hu-H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kb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68 milliárd liter benzin)pl. Brazíliában.</a:t>
            </a:r>
            <a:endParaRPr lang="hu-H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endParaRPr lang="hu-HU" dirty="0"/>
          </a:p>
        </p:txBody>
      </p:sp>
      <p:sp>
        <p:nvSpPr>
          <p:cNvPr id="9" name="Szamárfül 8"/>
          <p:cNvSpPr/>
          <p:nvPr/>
        </p:nvSpPr>
        <p:spPr>
          <a:xfrm rot="1266887">
            <a:off x="1965776" y="3308603"/>
            <a:ext cx="3504632" cy="3238199"/>
          </a:xfrm>
          <a:prstGeom prst="foldedCorner">
            <a:avLst>
              <a:gd name="adj" fmla="val 181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 smtClean="0">
              <a:solidFill>
                <a:srgbClr val="FF0000"/>
              </a:solidFill>
            </a:endParaRPr>
          </a:p>
          <a:p>
            <a:endParaRPr lang="hu-HU" dirty="0" smtClean="0">
              <a:solidFill>
                <a:srgbClr val="FF0000"/>
              </a:solidFill>
            </a:endParaRPr>
          </a:p>
          <a:p>
            <a:endParaRPr lang="hu-HU" dirty="0" smtClean="0">
              <a:solidFill>
                <a:srgbClr val="FF0000"/>
              </a:solidFill>
            </a:endParaRPr>
          </a:p>
          <a:p>
            <a:pPr indent="85725"/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 lesz veled emberiség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ha 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figyelsz környezetedre?</a:t>
            </a:r>
            <a:endParaRPr lang="hu-H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Fontos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hogy 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minél több helyen használjanak ilyen 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energiát,mert 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ez környezetbarát,segíti a fejlődést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nem megújuló energiaforrásokkal (kőolaj,földgáz,kőszén) szemben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nem 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okoznak üvegházhatást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levegő- </a:t>
            </a:r>
            <a:r>
              <a:rPr lang="hu-H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vagy vízszennyezést!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6" grpId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85786" y="928670"/>
          <a:ext cx="721523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Zoli\Downloads\FrodeBerg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1587295" cy="1583161"/>
          </a:xfrm>
          <a:prstGeom prst="ellipse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Szélenergia</a:t>
            </a:r>
          </a:p>
        </p:txBody>
      </p:sp>
      <p:sp>
        <p:nvSpPr>
          <p:cNvPr id="5" name="Téglalap feliratnak 4"/>
          <p:cNvSpPr/>
          <p:nvPr/>
        </p:nvSpPr>
        <p:spPr>
          <a:xfrm>
            <a:off x="214282" y="285728"/>
            <a:ext cx="1643074" cy="1357322"/>
          </a:xfrm>
          <a:prstGeom prst="wedgeRectCallout">
            <a:avLst>
              <a:gd name="adj1" fmla="val 55124"/>
              <a:gd name="adj2" fmla="val 6705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Mire jó a szél ereje??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2844" y="2786058"/>
            <a:ext cx="47148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5725"/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szél okozta természeti csapásoktól(hurrikán,tornádó,szélvihar)</a:t>
            </a:r>
          </a:p>
          <a:p>
            <a:r>
              <a:rPr lang="hu-H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 ember már régóta retteg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mégis régóta próbálja  saját javára felhasználni.</a:t>
            </a:r>
          </a:p>
          <a:p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szelet először a vízen használták. Az evezős hajókat felváltotta a vitorlás. Később a szárazon szélmalmokat építettek az emberek(legelsőnek a perzsák) mely segítségével gabonát őröltek. Csak századunkban kezdtek villamos energiát előállítani. Ma már főleg ilyen célokra használják a szelet . Az első szélerőművet  Vermont államban építették.</a:t>
            </a:r>
            <a:endParaRPr lang="hu-H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 descr="http://upload.wikimedia.org/wikipedia/commons/thumb/2/24/Windmill_LC0035.jpg/512px-Windmill_LC0035.jpg?uselang=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3786214" cy="5050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71472" y="142852"/>
            <a:ext cx="5286412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0316"/>
                <a:gd name="adj2" fmla="val 0"/>
              </a:avLst>
            </a:prstTxWarp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Napjainkban szélturbinákat használnak ipari méretben melyeket úgynevezett szélfarmokon állítanak fel az áramtermelők.</a:t>
            </a:r>
          </a:p>
          <a:p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285984" y="4429132"/>
            <a:ext cx="6429420" cy="2000264"/>
            <a:chOff x="1643042" y="3500438"/>
            <a:chExt cx="7072362" cy="1505892"/>
          </a:xfrm>
        </p:grpSpPr>
        <p:pic>
          <p:nvPicPr>
            <p:cNvPr id="21506" name="Picture 2" descr="http://upload.wikimedia.org/wikipedia/commons/f/fd/Windpark_Estinnes_20juli2010_kort_voor_voltooiin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 flipV="1">
              <a:off x="1643042" y="3500438"/>
              <a:ext cx="7072362" cy="15058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Szövegdoboz 4"/>
            <p:cNvSpPr txBox="1"/>
            <p:nvPr/>
          </p:nvSpPr>
          <p:spPr>
            <a:xfrm>
              <a:off x="4572000" y="3571876"/>
              <a:ext cx="3071834" cy="27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Szélfarm Belgiumban</a:t>
              </a:r>
              <a:endParaRPr lang="hu-H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4929190" y="1428736"/>
            <a:ext cx="4214810" cy="203132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első szélturbinákat Dániában kezdték gyártani1979-ben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hu-H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ezek sokkal kisebb teljesítményűek voltak mint a mostaniak. Ma a világon  a szélerőművek 81%-a az USA-ban és Európában van. Gyakran építenek vizekre is szélerőműveket,mert itt semmi nem állja el a szél útját.</a:t>
            </a:r>
            <a:endParaRPr lang="hu-H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://upload.wikimedia.org/wikipedia/commons/1/17/DanishWindTurbi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6190"/>
            <a:ext cx="6286544" cy="2192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10" name="Picture 6" descr="http://upload.wikimedia.org/wikipedia/commons/thumb/3/38/Panoramique-windfarm_flevoland.jpg/1024px-Panoramique-windfarm_flevol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3998214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Kvíz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14348" y="1785926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Kik építették az első szélmalmokat?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28596" y="292893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hlinkClick r:id="rId2" action="ppaction://hlinksldjump"/>
              </a:rPr>
              <a:t>Rómaiak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28596" y="364331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hlinkClick r:id="rId2" action="ppaction://hlinksldjump"/>
              </a:rPr>
              <a:t>Egyiptomiak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28596" y="435769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hlinkClick r:id="rId3" action="ppaction://hlinksldjump"/>
              </a:rPr>
              <a:t>Perzsák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29256" y="2857496"/>
            <a:ext cx="3214710" cy="400110"/>
          </a:xfrm>
          <a:prstGeom prst="rect">
            <a:avLst/>
          </a:prstGeom>
          <a:solidFill>
            <a:srgbClr val="15DD45"/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Klikk az egyik válaszra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p 2"/>
          <p:cNvSpPr/>
          <p:nvPr/>
        </p:nvSpPr>
        <p:spPr>
          <a:xfrm>
            <a:off x="2214546" y="0"/>
            <a:ext cx="4071966" cy="271462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i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Napenergia</a:t>
            </a:r>
            <a:endParaRPr lang="hu-HU" b="1" i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Zoli\Downloads\FrodeBergu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357562"/>
            <a:ext cx="1587295" cy="1583161"/>
          </a:xfrm>
          <a:prstGeom prst="ellipse">
            <a:avLst/>
          </a:prstGeom>
          <a:noFill/>
        </p:spPr>
      </p:pic>
      <p:sp>
        <p:nvSpPr>
          <p:cNvPr id="6" name="Felhő 5"/>
          <p:cNvSpPr/>
          <p:nvPr/>
        </p:nvSpPr>
        <p:spPr>
          <a:xfrm>
            <a:off x="6643702" y="2214554"/>
            <a:ext cx="2143140" cy="1428760"/>
          </a:xfrm>
          <a:prstGeom prst="cloudCallout">
            <a:avLst>
              <a:gd name="adj1" fmla="val -35944"/>
              <a:gd name="adj2" fmla="val 7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itchFamily="34" charset="0"/>
                <a:cs typeface="Arial" pitchFamily="34" charset="0"/>
              </a:rPr>
              <a:t>De hogyan lesz a napfényből energia?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Users\Zoli\Downloads\Male_smil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72074"/>
            <a:ext cx="1000132" cy="1312674"/>
          </a:xfrm>
          <a:prstGeom prst="rect">
            <a:avLst/>
          </a:prstGeom>
          <a:noFill/>
        </p:spPr>
      </p:pic>
      <p:sp>
        <p:nvSpPr>
          <p:cNvPr id="10" name="Lekerekített téglalap feliratnak 9"/>
          <p:cNvSpPr/>
          <p:nvPr/>
        </p:nvSpPr>
        <p:spPr>
          <a:xfrm>
            <a:off x="1142976" y="3500438"/>
            <a:ext cx="3714776" cy="1785950"/>
          </a:xfrm>
          <a:prstGeom prst="wedgeRoundRectCallout">
            <a:avLst>
              <a:gd name="adj1" fmla="val -40995"/>
              <a:gd name="adj2" fmla="val 743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5725"/>
            <a:r>
              <a:rPr lang="hu-HU" dirty="0" smtClean="0">
                <a:latin typeface="Arial" pitchFamily="34" charset="0"/>
                <a:cs typeface="Arial" pitchFamily="34" charset="0"/>
              </a:rPr>
              <a:t>Napból érkező energia 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haszno-sításának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két alapvető módja létezik: a 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passzív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 és az 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aktív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 energiatermelés. 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Nape-rőművekben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 alakítják át a napenergiát elektromos árammá.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Zoli\AppData\Local\Microsoft\Windows\Temporary Internet Files\Content.IE5\52OWJ98Q\MC90042981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1905000" cy="20193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928662" y="5572140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5725"/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 </a:t>
            </a:r>
            <a:r>
              <a:rPr lang="hu-H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nap energiája</a:t>
            </a:r>
            <a:r>
              <a:rPr lang="hu-H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hő és fény formájában éri el a Földet, melyet az emberiség ősidők óta hasznosít.</a:t>
            </a:r>
            <a:endParaRPr lang="hu-H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File:Rotating earth (slower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8586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Jobbra nyíl 15"/>
          <p:cNvSpPr/>
          <p:nvPr/>
        </p:nvSpPr>
        <p:spPr>
          <a:xfrm rot="1203236">
            <a:off x="3083305" y="1212142"/>
            <a:ext cx="428628" cy="1428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rot="1289250">
            <a:off x="2786050" y="2000240"/>
            <a:ext cx="428628" cy="1428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Jobbra nyíl 18"/>
          <p:cNvSpPr/>
          <p:nvPr/>
        </p:nvSpPr>
        <p:spPr>
          <a:xfrm rot="1230588">
            <a:off x="3792539" y="2099889"/>
            <a:ext cx="428628" cy="1428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Jobbra nyíl 19"/>
          <p:cNvSpPr/>
          <p:nvPr/>
        </p:nvSpPr>
        <p:spPr>
          <a:xfrm rot="1362637">
            <a:off x="4011460" y="1720253"/>
            <a:ext cx="428628" cy="1428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Jobbra nyíl 20"/>
          <p:cNvSpPr/>
          <p:nvPr/>
        </p:nvSpPr>
        <p:spPr>
          <a:xfrm rot="1447282">
            <a:off x="4214810" y="2428868"/>
            <a:ext cx="428628" cy="1428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Jobbra nyíl 21"/>
          <p:cNvSpPr/>
          <p:nvPr/>
        </p:nvSpPr>
        <p:spPr>
          <a:xfrm rot="1289250">
            <a:off x="3225950" y="1716588"/>
            <a:ext cx="428628" cy="1428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émaZ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TémaZoli</Template>
  <TotalTime>943</TotalTime>
  <Words>799</Words>
  <Application>Microsoft Office PowerPoint</Application>
  <PresentationFormat>Diavetítés a képernyőre (4:3 oldalarány)</PresentationFormat>
  <Paragraphs>139</Paragraphs>
  <Slides>27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TémaZoli</vt:lpstr>
      <vt:lpstr>Megújuló energiák</vt:lpstr>
      <vt:lpstr>2. dia</vt:lpstr>
      <vt:lpstr>Főbb energiaforrások bolygónkon</vt:lpstr>
      <vt:lpstr>4. dia</vt:lpstr>
      <vt:lpstr>Szélenergia</vt:lpstr>
      <vt:lpstr>6. dia</vt:lpstr>
      <vt:lpstr>Kvíz</vt:lpstr>
      <vt:lpstr>8. dia</vt:lpstr>
      <vt:lpstr>9. dia</vt:lpstr>
      <vt:lpstr>10. dia</vt:lpstr>
      <vt:lpstr>Aktív energiatermelés</vt:lpstr>
      <vt:lpstr>Mik az előnyei?</vt:lpstr>
      <vt:lpstr>Kvíz</vt:lpstr>
      <vt:lpstr>Vízienergia</vt:lpstr>
      <vt:lpstr>15. dia</vt:lpstr>
      <vt:lpstr>Vízerőművek</vt:lpstr>
      <vt:lpstr>Érdekességek</vt:lpstr>
      <vt:lpstr>Kvíz</vt:lpstr>
      <vt:lpstr>19. dia</vt:lpstr>
      <vt:lpstr>Források</vt:lpstr>
      <vt:lpstr>21. dia</vt:lpstr>
      <vt:lpstr>22. dia</vt:lpstr>
      <vt:lpstr>23. dia</vt:lpstr>
      <vt:lpstr>24. dia</vt:lpstr>
      <vt:lpstr>25. dia</vt:lpstr>
      <vt:lpstr>26. dia</vt:lpstr>
      <vt:lpstr>27.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Zoli</dc:creator>
  <cp:lastModifiedBy>Zoli</cp:lastModifiedBy>
  <cp:revision>118</cp:revision>
  <dcterms:created xsi:type="dcterms:W3CDTF">2013-01-20T09:44:31Z</dcterms:created>
  <dcterms:modified xsi:type="dcterms:W3CDTF">2013-02-11T19:12:50Z</dcterms:modified>
</cp:coreProperties>
</file>