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5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 autoAdjust="0"/>
    <p:restoredTop sz="94660"/>
  </p:normalViewPr>
  <p:slideViewPr>
    <p:cSldViewPr>
      <p:cViewPr varScale="1">
        <p:scale>
          <a:sx n="91" d="100"/>
          <a:sy n="91" d="100"/>
        </p:scale>
        <p:origin x="-5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48452-BBA0-44F3-A297-611574BFE10B}" type="datetimeFigureOut">
              <a:rPr lang="hu-HU" smtClean="0"/>
              <a:pPr/>
              <a:t>2013.01.31.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E267C-E214-4A40-AC28-6704DB59D05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xy\Downloads\Debussy%20Clair%20de%20Lune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idokep.hu/hirek/biogazuzem-szarvason" TargetMode="Externa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/index.php?title=F%C3%A1jl:Szeleromu_sopronkovesd.jpg&amp;filetimestamp=20080916173258" TargetMode="External"/><Relationship Id="rId13" Type="http://schemas.openxmlformats.org/officeDocument/2006/relationships/hyperlink" Target="http://www.pannonpower.hu/" TargetMode="External"/><Relationship Id="rId18" Type="http://schemas.openxmlformats.org/officeDocument/2006/relationships/hyperlink" Target="http://imagestore1.blogger.hu/25_19468_256792_89f104430406808bd19572734a8e100d_556f8b_301.jpg" TargetMode="External"/><Relationship Id="rId3" Type="http://schemas.openxmlformats.org/officeDocument/2006/relationships/hyperlink" Target="http://www.acrux.hu/sun/pic/napelem/kc200ght.jpg" TargetMode="External"/><Relationship Id="rId21" Type="http://schemas.openxmlformats.org/officeDocument/2006/relationships/hyperlink" Target="http://www.nyf.hu/others/html/kornyezettud/megujulo/vizenergia/Fourneyron%20turbina.jpg" TargetMode="External"/><Relationship Id="rId7" Type="http://schemas.openxmlformats.org/officeDocument/2006/relationships/hyperlink" Target="http://tisztajovo.hu/media/2010/08/geo3.png" TargetMode="External"/><Relationship Id="rId12" Type="http://schemas.openxmlformats.org/officeDocument/2006/relationships/hyperlink" Target="http://www.vitaminsziget.com/print.php?cikk_id=2891" TargetMode="External"/><Relationship Id="rId17" Type="http://schemas.openxmlformats.org/officeDocument/2006/relationships/hyperlink" Target="http://www.vjm.hu/image/?id=7319&amp;ext=jpg&amp;th=a" TargetMode="External"/><Relationship Id="rId2" Type="http://schemas.openxmlformats.org/officeDocument/2006/relationships/hyperlink" Target="http://www.nemzetigeografia.hu/sites/default/files/nodeuploads/2011/06/hoover_megastructures_rgb.jpg" TargetMode="External"/><Relationship Id="rId16" Type="http://schemas.openxmlformats.org/officeDocument/2006/relationships/hyperlink" Target="http://2.bp.blogspot.com/_SYZpxZOlcb0/S70wftXc-QI/AAAAAAAAAAM/ytO82-q8Rio/s1600/Aerial+View+of+Niagara+Falls,+Ontario,+Canad%20%20a.jpg" TargetMode="External"/><Relationship Id="rId20" Type="http://schemas.openxmlformats.org/officeDocument/2006/relationships/hyperlink" Target="http://www.greenfo.hu/uploads/kepek/15/1544/cik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rarszektor.hu/images/hirek/biogaz.jpg" TargetMode="External"/><Relationship Id="rId11" Type="http://schemas.openxmlformats.org/officeDocument/2006/relationships/hyperlink" Target="http://www.alternativenergia.hu/" TargetMode="External"/><Relationship Id="rId5" Type="http://schemas.openxmlformats.org/officeDocument/2006/relationships/hyperlink" Target="http://www.videkesgazdasag.hu/admin/data/file/264_szarvasbio.jpg" TargetMode="External"/><Relationship Id="rId15" Type="http://schemas.openxmlformats.org/officeDocument/2006/relationships/hyperlink" Target="http://www.femina.hu/terasz/az_univerzum_sulyos_csapasa_nem_tudunk_vedekezni_ellene1/nap.jpg" TargetMode="External"/><Relationship Id="rId10" Type="http://schemas.openxmlformats.org/officeDocument/2006/relationships/hyperlink" Target="http://keptar.oszk.hu/018700/018771/udules_048_nagykep.jpg" TargetMode="External"/><Relationship Id="rId19" Type="http://schemas.openxmlformats.org/officeDocument/2006/relationships/hyperlink" Target="http://www.nyf.hu/others/html/kornyezettud/megujulo/Startpage/castle8.jpg" TargetMode="External"/><Relationship Id="rId4" Type="http://schemas.openxmlformats.org/officeDocument/2006/relationships/hyperlink" Target="http://www.kardoslabor.hu/web/kepek/nrg.napkollektor.jpg" TargetMode="External"/><Relationship Id="rId9" Type="http://schemas.openxmlformats.org/officeDocument/2006/relationships/hyperlink" Target="http://windtanoo.com/wp-content/uploads/group_of_wind_turbines_spinning_300_clr.gif" TargetMode="External"/><Relationship Id="rId14" Type="http://schemas.openxmlformats.org/officeDocument/2006/relationships/hyperlink" Target="http://www.alommatrac.hu/galeria/image/products/37_felho6.jpg" TargetMode="External"/><Relationship Id="rId22" Type="http://schemas.openxmlformats.org/officeDocument/2006/relationships/hyperlink" Target="http://www.nyf.hu/others/html/kornyezettud/megujulo/startp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Megújuló energiaforrások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Készítette: Zahorán Bence 9.c</a:t>
            </a:r>
          </a:p>
          <a:p>
            <a:r>
              <a:rPr lang="hu-HU" sz="24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Felkészítő tanár: Krámer Judit</a:t>
            </a:r>
          </a:p>
          <a:p>
            <a:r>
              <a:rPr lang="hu-HU" sz="24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Gépészeti és Számítástechnikai Szakközépiskola</a:t>
            </a:r>
            <a:br>
              <a:rPr lang="hu-HU" sz="24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</a:br>
            <a:r>
              <a:rPr lang="hu-HU" sz="24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Békéscsaba</a:t>
            </a:r>
            <a:endParaRPr lang="hu-HU" sz="24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pic>
        <p:nvPicPr>
          <p:cNvPr id="4" name="Debussy Clair de Lu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264_szarvasb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5" y="3284984"/>
            <a:ext cx="392771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3477822" y="476672"/>
            <a:ext cx="2023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Biomassza</a:t>
            </a:r>
            <a:endParaRPr lang="hu-H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Balra nyíl 2">
            <a:hlinkClick r:id="rId4" action="ppaction://hlinksldjump"/>
          </p:cNvPr>
          <p:cNvSpPr/>
          <p:nvPr/>
        </p:nvSpPr>
        <p:spPr>
          <a:xfrm>
            <a:off x="107504" y="116632"/>
            <a:ext cx="648072" cy="288032"/>
          </a:xfrm>
          <a:prstGeom prst="leftArrow">
            <a:avLst/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Vissza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66928" y="6488668"/>
            <a:ext cx="507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hlinkClick r:id="rId5"/>
              </a:rPr>
              <a:t>http://www.idokep.hu/hirek/biogazuzem-szarvason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5536" y="155679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A biomassza alatt az elpusztult állati és növényi eredetű tömeget és egyéb melléktermékeket értjük.  </a:t>
            </a:r>
            <a:endParaRPr lang="hu-HU" sz="20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3528" y="2420888"/>
            <a:ext cx="4176464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1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Felhasználása sokrétű. Egyrészt a növényi eredetű  anyagból  tüzelőanyagot (ún. brikettet) lehet készíteni,  mely fűtésre alkalmas. Másrészt  a biomassza természetes bomlási folyamata következményeként éghető gázok szabadulnak fel,  mely folyamat a biogáz üzemben történik szabályozott körülmények között. Az  így előállított biogázt  elektromos áram előállítására  használják.</a:t>
            </a:r>
            <a:endParaRPr lang="hu-HU" sz="21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pic>
        <p:nvPicPr>
          <p:cNvPr id="8" name="Kép 7" descr="bioga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14020">
            <a:off x="6444208" y="404664"/>
            <a:ext cx="2160240" cy="1620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Szövegdoboz 9"/>
          <p:cNvSpPr txBox="1"/>
          <p:nvPr/>
        </p:nvSpPr>
        <p:spPr>
          <a:xfrm>
            <a:off x="4788024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Biogáz üzem Szarvason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</p:spTree>
  </p:cSld>
  <p:clrMapOvr>
    <a:masterClrMapping/>
  </p:clrMapOvr>
  <p:transition spd="med" advClick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661670" y="404664"/>
            <a:ext cx="3820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Geotermikus energia</a:t>
            </a:r>
            <a:endParaRPr lang="hu-HU" sz="32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Balra nyíl 2">
            <a:hlinkClick r:id="rId3" action="ppaction://hlinksldjump"/>
          </p:cNvPr>
          <p:cNvSpPr/>
          <p:nvPr/>
        </p:nvSpPr>
        <p:spPr>
          <a:xfrm>
            <a:off x="107504" y="116632"/>
            <a:ext cx="648072" cy="288032"/>
          </a:xfrm>
          <a:prstGeom prst="leftArrow">
            <a:avLst/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Vissza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5" name="Kép 4" descr="geo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3419872" cy="281636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563888" y="4005064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Szentesen a 79 °C </a:t>
            </a:r>
            <a:r>
              <a:rPr lang="hu-HU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-os</a:t>
            </a:r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vízzel első lépcsőben a kórházat, majd a második lépcsőben az üvegházakat fűtik, illetve a régi strandfürdőben hasznosítják a meleg vizet. Szegeden 3000 lakás fűtését oldották meg ezzel a módszerrel.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067944" y="1412776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geotermikus energia a Föld belső hőjéből származó energia. A geotermikus energia korlátlan és folytonos energia nyereséget jelent. Termálvíz formájában nem kiapadhatatlan forrás. Kitermelése viszonylag olcsó, a levegőt nem szennyezi.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40050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Geotermikus energia kitermelése a háztartásban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</p:spTree>
  </p:cSld>
  <p:clrMapOvr>
    <a:masterClrMapping/>
  </p:clrMapOvr>
  <p:transition spd="med" advClick="0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03648" y="4766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Ellenőrző kérdések</a:t>
            </a:r>
            <a:endParaRPr lang="hu-HU" sz="32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31640" y="1772816"/>
            <a:ext cx="6552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Mit nevezünk megújuló energiaforrásnak?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Hogyan hasznosítja az ember a szél energiáját?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Hogyan használja fel az ember a víz erejét?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Melyik eszköz képes a nap energiájából elektromos áramot termelni?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Melyik Békés megyei településen található biogáz üzem?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Mi az a geotermikus energia?</a:t>
            </a:r>
            <a:endParaRPr lang="hu-HU" sz="24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03648" y="4766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Válaszok az ellenőrző kérdésekre</a:t>
            </a:r>
            <a:endParaRPr lang="hu-HU" sz="32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528" y="1124744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Mit nevezünk megújuló energiaforrásnak?</a:t>
            </a:r>
          </a:p>
          <a:p>
            <a:pPr>
              <a:buFont typeface="Wingdings" pitchFamily="2" charset="2"/>
              <a:buChar char="Ø"/>
            </a:pPr>
            <a:endParaRPr lang="hu-HU" sz="2400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  <a:p>
            <a:pPr>
              <a:buFont typeface="Wingdings" pitchFamily="2" charset="2"/>
              <a:buChar char="Ø"/>
            </a:pPr>
            <a:endParaRPr lang="hu-HU" sz="2400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Hogyan hasznosítja az ember a szél energiáját?</a:t>
            </a:r>
          </a:p>
          <a:p>
            <a:pPr>
              <a:buFont typeface="Wingdings" pitchFamily="2" charset="2"/>
              <a:buChar char="Ø"/>
            </a:pPr>
            <a:endParaRPr lang="hu-HU" sz="2400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Hogyan használja fel az ember a víz erejét?</a:t>
            </a:r>
          </a:p>
          <a:p>
            <a:pPr>
              <a:buFont typeface="Wingdings" pitchFamily="2" charset="2"/>
              <a:buChar char="Ø"/>
            </a:pPr>
            <a:endParaRPr lang="hu-HU" sz="2400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Melyik eszköz képes a nap energiájából elektromos áramot termelni?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Melyik Békés megyei településen található biogáz üzem?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 Mi az a geotermikus energia?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23528" y="148478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megújuló energiaforrás olyan energiaforrás, amely miután elhasználtuk újratermelődik a természet által.</a:t>
            </a:r>
            <a:endParaRPr lang="hu-HU" sz="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95536" y="256490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Szélturbinák segítségével elektromos áramot termel.</a:t>
            </a:r>
            <a:endParaRPr lang="hu-HU" sz="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3284985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folyók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esését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kihasználva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vízi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erőművekkel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elektromos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áramot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termel.</a:t>
            </a:r>
            <a:endParaRPr lang="hu-HU" sz="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283968" y="407707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</a:t>
            </a:r>
            <a:r>
              <a:rPr lang="hu-HU" sz="2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napelem.</a:t>
            </a:r>
            <a:endParaRPr lang="hu-HU" sz="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2411760" y="486916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Szarvason.</a:t>
            </a:r>
            <a:endParaRPr lang="hu-HU" sz="2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95536" y="551723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geotermikus energia a Föld belső hőjéből származó energia</a:t>
            </a:r>
            <a:r>
              <a:rPr lang="hu-HU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.</a:t>
            </a:r>
            <a:endParaRPr lang="hu-HU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75556" y="1412776"/>
            <a:ext cx="799288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"/>
              </a:rPr>
              <a:t>http://</a:t>
            </a:r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"/>
              </a:rPr>
              <a:t>www.nemzetigeografia.hu/sites/default/files/nodeuploads/2011/06/hoover_megastructures_rgb.jpg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3"/>
              </a:rPr>
              <a:t>http://www.acrux.hu/sun/pic/napelem/kc200ght.jpg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4"/>
              </a:rPr>
              <a:t>http://www.kardoslabor.hu/web/kepek/nrg.napkollektor.jpg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5"/>
              </a:rPr>
              <a:t>http://www.videkesgazdasag.hu/admin/data/file/264_szarvasbio.jpg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6"/>
              </a:rPr>
              <a:t>http://agrarszektor.hu/images/hirek/biogaz.jpg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7"/>
              </a:rPr>
              <a:t>http://tisztajovo.hu/media/2010/08/geo3.png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8"/>
              </a:rPr>
              <a:t>http://hu.wikipedia.org/w/index.php?title=F%C3%A1jl:Szeleromu_sopronkovesd.jpg&amp;filetimestamp=20080916173258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9"/>
              </a:rPr>
              <a:t>http://windtanoo.com/wp-content/uploads/group_of_wind_turbines_spinning_300_clr.gif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0"/>
              </a:rPr>
              <a:t>http://keptar.oszk.hu/018700/018771/udules_048_nagykep.jpg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1"/>
              </a:rPr>
              <a:t>www.alternativenergia.hu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2"/>
              </a:rPr>
              <a:t>http://www.vitaminsziget.com/print.php?cikk_id=2891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3"/>
              </a:rPr>
              <a:t>www.pannonpower.hu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4"/>
              </a:rPr>
              <a:t>http://www.alommatrac.hu/galeria/image/products/37_felho6.jpg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5"/>
              </a:rPr>
              <a:t>http://www.femina.hu/terasz/az_univerzum_sulyos_csapasa_nem_tudunk_vedekezni_ellene1/nap.jpg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6"/>
              </a:rPr>
              <a:t>http://2.bp.blogspot.com/_SYZpxZOlcb0/S70wftXc-QI/AAAAAAAAAAM/ytO82-q8Rio/s1600/</a:t>
            </a:r>
            <a:r>
              <a:rPr lang="hu-H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6"/>
              </a:rPr>
              <a:t>Aerial</a:t>
            </a:r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6"/>
              </a:rPr>
              <a:t>+</a:t>
            </a:r>
            <a:r>
              <a:rPr lang="hu-H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6"/>
              </a:rPr>
              <a:t>View</a:t>
            </a:r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6"/>
              </a:rPr>
              <a:t>+of+Niagara+</a:t>
            </a:r>
            <a:r>
              <a:rPr lang="hu-H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6"/>
              </a:rPr>
              <a:t>Falls</a:t>
            </a:r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6"/>
              </a:rPr>
              <a:t>,+Ontario,+Canad%20%20a.jpg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7"/>
              </a:rPr>
              <a:t>http://www.vjm.hu/image/?id=7319&amp;ext=jpg&amp;th=a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8"/>
              </a:rPr>
              <a:t>http://imagestore1.blogger.hu/25_19468_256792_89f104430406808bd19572734a8e100d_556f8b_301.jpg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19"/>
              </a:rPr>
              <a:t>http://www.nyf.hu/others/html/kornyezettud/megujulo/Startpage/castle8.jpg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0"/>
              </a:rPr>
              <a:t>http://www.greenfo.hu/uploads/kepek/15/1544/cikk.jpg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1"/>
              </a:rPr>
              <a:t>http://www.nyf.hu/others/html/kornyezettud/megujulo/vizenergia/Fourneyron%20turbina.jpg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www.nyf.hu/</a:t>
            </a:r>
            <a:r>
              <a:rPr lang="hu-H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others</a:t>
            </a:r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/</a:t>
            </a:r>
            <a:r>
              <a:rPr lang="hu-H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html</a:t>
            </a:r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/</a:t>
            </a:r>
            <a:r>
              <a:rPr lang="hu-H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kornyezettud</a:t>
            </a:r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/</a:t>
            </a:r>
            <a:r>
              <a:rPr lang="hu-H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megujulo</a:t>
            </a:r>
            <a:r>
              <a:rPr lang="hu-H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/</a:t>
            </a:r>
            <a:r>
              <a:rPr lang="hu-HU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  <a:hlinkClick r:id="rId22"/>
              </a:rPr>
              <a:t>startpage</a:t>
            </a:r>
            <a:endParaRPr lang="hu-HU" sz="1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  <a:p>
            <a:endParaRPr lang="hu-HU" sz="1600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  <a:p>
            <a:endParaRPr lang="hu-HU" dirty="0" smtClean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  <a:p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95736" y="33265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dobe Caslon Pro Bold" pitchFamily="18" charset="-18"/>
              </a:rPr>
              <a:t>Forrásjegyzék</a:t>
            </a:r>
            <a:endParaRPr lang="hu-HU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95736" y="2459504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Köszönöm a figyelmet!</a:t>
            </a:r>
            <a:endParaRPr lang="hu-HU" sz="60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fu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20688" y="2204864"/>
            <a:ext cx="7619048" cy="36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kőszén kup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9120"/>
            <a:ext cx="2894252" cy="2509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ép 7" descr="kőszén kup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509120"/>
            <a:ext cx="2894252" cy="2509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11" name="Kép 10" descr="kőszén kup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9588" y="4509120"/>
            <a:ext cx="2894252" cy="2509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Kép 11" descr="kőszén kup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9748" y="4509120"/>
            <a:ext cx="2894252" cy="2509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10499978" rev="0"/>
            </a:camera>
            <a:lightRig rig="threePt" dir="t"/>
          </a:scene3d>
        </p:spPr>
      </p:pic>
      <p:pic>
        <p:nvPicPr>
          <p:cNvPr id="13" name="Kép 12" descr="fu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556792"/>
            <a:ext cx="7619048" cy="3682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Kép 14" descr="fu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780928"/>
            <a:ext cx="5580112" cy="269705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200000" rev="0"/>
            </a:camera>
            <a:lightRig rig="threePt" dir="t"/>
          </a:scene3d>
        </p:spPr>
      </p:pic>
      <p:sp>
        <p:nvSpPr>
          <p:cNvPr id="5" name="Téglalap 4"/>
          <p:cNvSpPr/>
          <p:nvPr/>
        </p:nvSpPr>
        <p:spPr>
          <a:xfrm>
            <a:off x="971600" y="692696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Mi az a megújuló energiaforrás? 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979712" y="155679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A megújuló energiaforrás olyan energiaforrás, amely miután elhasználtuk újratermelődik. Például a fosszilis energiahordozókkal szemben  (kőszén, földgáz, kőolaj stb. ) - melyek nem megújuló energiaforrások - nem okoznak olyan halmozódó káros hatásokat, mint az üvegházhatás, a levegőszennyezés vagy a vízszennyezés.</a:t>
            </a:r>
            <a:endParaRPr lang="hu-HU" sz="24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pic>
        <p:nvPicPr>
          <p:cNvPr id="9" name="Kép 8" descr="kőszén kupa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581128"/>
            <a:ext cx="2894252" cy="2437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8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8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-0.00532 0.02413 -0.00555 -0.01285 -0.00301 C -0.01007 -0.00347 -0.00746 -0.00394 -0.00469 -0.00463 C -0.00312 -0.00509 -0.00156 -0.00555 0 -0.00625 C 0.00243 -0.00717 0.00469 -0.00833 0.00712 -0.00949 C 0.01233 -0.0118 -0.00382 -0.00787 -0.00937 -0.00787 C -0.01337 -0.00787 -0.00156 -0.00902 0.00243 -0.00949 C 0.00677 -0.01226 0.01077 -0.01365 0.01528 -0.01573 C 0.00504 -0.0162 -0.00521 -0.01596 -0.01528 -0.01712 C -0.01736 -0.01735 -0.01128 -0.01805 -0.00937 -0.01874 C -0.00469 -0.02036 0 -0.02152 0.00469 -0.02337 C 0.0059 -0.0229 0.0092 -0.02313 0.00834 -0.02198 C 0.0066 -0.01966 0.00365 -0.0199 0.00122 -0.01874 C -0.00729 -0.01481 -0.00278 -0.01712 0.01302 -0.01874 C 0.00799 -0.01643 0.00278 -0.01481 -0.00225 -0.01249 C -0.00486 -0.01134 0.00313 -0.01365 0.0059 -0.01411 C 0.00747 -0.01365 0.00955 -0.01411 0.01059 -0.01249 C 0.01129 -0.01134 0.01059 -0.00856 0.00955 -0.00787 C 0.00747 -0.00625 0.00486 -0.00671 0.00243 -0.00625 C -0.00642 -0.00208 0.00261 -0.00694 0.01181 -0.00301 C 0.01372 -0.00208 0.00781 -0.00208 0.0059 -0.00162 C 0.004 -0.00116 0.00191 -0.00047 0 0 Z " pathEditMode="relative" ptsTypes="ffffffffffffffffffffff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-0.00532 0.02413 -0.00555 -0.01285 -0.00301 C -0.01007 -0.00347 -0.00746 -0.00394 -0.00469 -0.00463 C -0.00312 -0.00509 -0.00156 -0.00555 0 -0.00625 C 0.00243 -0.00717 0.00469 -0.00833 0.00712 -0.00949 C 0.01233 -0.0118 -0.00382 -0.00787 -0.00937 -0.00787 C -0.01337 -0.00787 -0.00156 -0.00902 0.00243 -0.00949 C 0.00677 -0.01226 0.01077 -0.01365 0.01528 -0.01573 C 0.00504 -0.0162 -0.00521 -0.01596 -0.01528 -0.01712 C -0.01736 -0.01735 -0.01128 -0.01805 -0.00937 -0.01874 C -0.00469 -0.02036 0 -0.02152 0.00469 -0.02337 C 0.0059 -0.0229 0.0092 -0.02313 0.00834 -0.02198 C 0.0066 -0.01966 0.00365 -0.0199 0.00122 -0.01874 C -0.00729 -0.01481 -0.00278 -0.01712 0.01302 -0.01874 C 0.00799 -0.01643 0.00278 -0.01481 -0.00225 -0.01249 C -0.00486 -0.01134 0.00313 -0.01365 0.0059 -0.01411 C 0.00747 -0.01365 0.00955 -0.01411 0.01059 -0.01249 C 0.01129 -0.01134 0.01059 -0.00856 0.00955 -0.00787 C 0.00747 -0.00625 0.00486 -0.00671 0.00243 -0.00625 C -0.00642 -0.00208 0.00261 -0.00694 0.01181 -0.00301 C 0.01372 -0.00208 0.00781 -0.00208 0.0059 -0.00162 C 0.004 -0.00116 0.00191 -0.00047 0 0 Z " pathEditMode="relative" ptsTypes="ffffffffffffffffffffff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-0.00532 0.02413 -0.00555 -0.01285 -0.00301 C -0.01007 -0.00347 -0.00746 -0.00394 -0.00469 -0.00463 C -0.00312 -0.00509 -0.00156 -0.00555 0 -0.00625 C 0.00243 -0.00717 0.00469 -0.00833 0.00712 -0.00949 C 0.01233 -0.0118 -0.00382 -0.00787 -0.00937 -0.00787 C -0.01337 -0.00787 -0.00156 -0.00902 0.00243 -0.00949 C 0.00677 -0.01226 0.01077 -0.01365 0.01528 -0.01573 C 0.00504 -0.0162 -0.00521 -0.01596 -0.01528 -0.01712 C -0.01736 -0.01735 -0.01128 -0.01805 -0.00937 -0.01874 C -0.00469 -0.02036 0 -0.02152 0.00469 -0.02337 C 0.0059 -0.0229 0.0092 -0.02313 0.00834 -0.02198 C 0.0066 -0.01966 0.00365 -0.0199 0.00122 -0.01874 C -0.00729 -0.01481 -0.00278 -0.01712 0.01302 -0.01874 C 0.00799 -0.01643 0.00278 -0.01481 -0.00225 -0.01249 C -0.00486 -0.01134 0.00313 -0.01365 0.0059 -0.01411 C 0.00747 -0.01365 0.00955 -0.01411 0.01059 -0.01249 C 0.01129 -0.01134 0.01059 -0.00856 0.00955 -0.00787 C 0.00747 -0.00625 0.00486 -0.00671 0.00243 -0.00625 C -0.00642 -0.00208 0.00261 -0.00694 0.01181 -0.00301 C 0.01372 -0.00208 0.00781 -0.00208 0.0059 -0.00162 C 0.004 -0.00116 0.00191 -0.00047 0 0 Z " pathEditMode="relative" ptsTypes="ffffffffffffffffffffff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8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A megújuló energiaforrások fajtái - Választóképernyő</a:t>
            </a:r>
            <a:endParaRPr lang="hu-HU" sz="3200" dirty="0"/>
          </a:p>
        </p:txBody>
      </p:sp>
      <p:pic>
        <p:nvPicPr>
          <p:cNvPr id="4" name="Kép 3" descr="szelenergia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268760"/>
            <a:ext cx="1440160" cy="11008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Szövegdoboz 4"/>
          <p:cNvSpPr txBox="1"/>
          <p:nvPr/>
        </p:nvSpPr>
        <p:spPr>
          <a:xfrm>
            <a:off x="2339752" y="134076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  <a:hlinkClick r:id="rId2" action="ppaction://hlinksldjump"/>
              </a:rPr>
              <a:t>Szélenergia</a:t>
            </a:r>
            <a:endParaRPr lang="hu-HU" sz="2000" dirty="0"/>
          </a:p>
        </p:txBody>
      </p:sp>
      <p:pic>
        <p:nvPicPr>
          <p:cNvPr id="6" name="Kép 5" descr="vizenergi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916832"/>
            <a:ext cx="1512168" cy="11341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Szövegdoboz 6"/>
          <p:cNvSpPr txBox="1"/>
          <p:nvPr/>
        </p:nvSpPr>
        <p:spPr>
          <a:xfrm>
            <a:off x="3707904" y="198884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  <a:hlinkClick r:id="rId4" action="ppaction://hlinksldjump"/>
              </a:rPr>
              <a:t>Vízenergia</a:t>
            </a:r>
            <a:endParaRPr lang="hu-HU" sz="2000" dirty="0"/>
          </a:p>
        </p:txBody>
      </p:sp>
      <p:pic>
        <p:nvPicPr>
          <p:cNvPr id="8" name="Kép 7" descr="napenergia3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356992"/>
            <a:ext cx="1626284" cy="10829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Szövegdoboz 8"/>
          <p:cNvSpPr txBox="1"/>
          <p:nvPr/>
        </p:nvSpPr>
        <p:spPr>
          <a:xfrm>
            <a:off x="2267744" y="342900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  <a:hlinkClick r:id="rId6" action="ppaction://hlinksldjump"/>
              </a:rPr>
              <a:t>Napenergia</a:t>
            </a:r>
            <a:endParaRPr lang="hu-HU" sz="2000" dirty="0"/>
          </a:p>
        </p:txBody>
      </p:sp>
      <p:pic>
        <p:nvPicPr>
          <p:cNvPr id="10" name="Kép 9" descr="biomassza_big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429000"/>
            <a:ext cx="1728192" cy="114752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11" name="Szövegdoboz 10"/>
          <p:cNvSpPr txBox="1"/>
          <p:nvPr/>
        </p:nvSpPr>
        <p:spPr>
          <a:xfrm>
            <a:off x="5292080" y="342900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  <a:hlinkClick r:id="rId8" action="ppaction://hlinksldjump"/>
              </a:rPr>
              <a:t>Biomassza</a:t>
            </a:r>
            <a:endParaRPr lang="hu-HU" sz="2000" dirty="0"/>
          </a:p>
        </p:txBody>
      </p:sp>
      <p:pic>
        <p:nvPicPr>
          <p:cNvPr id="12" name="Kép 11" descr="castle8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31840" y="4221088"/>
            <a:ext cx="1152128" cy="1729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églalap 12"/>
          <p:cNvSpPr/>
          <p:nvPr/>
        </p:nvSpPr>
        <p:spPr>
          <a:xfrm>
            <a:off x="4283968" y="4509120"/>
            <a:ext cx="2234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  <a:hlinkClick r:id="rId10" action="ppaction://hlinksldjump"/>
              </a:rPr>
              <a:t>Geotermikus energia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Szélenergia</a:t>
            </a:r>
            <a:endParaRPr lang="hu-HU" sz="3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Kép 4" descr="BahrainWTC7_Mega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1" y="3809994"/>
            <a:ext cx="4572009" cy="304800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55576" y="148478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Szélenergia-hasznosítás:</a:t>
            </a:r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energiahasznosítási módszer, amely folyamatosan erős széljárású területeken, közvetlen munkavégzésre vagy elektromos energia előállítására kialakított szélerőgéppel történik. 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199784" y="2780928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Bahreini World  Trade Center két tornya között  3 szélturbina található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7" name="Kanyar jobbra 6"/>
          <p:cNvSpPr/>
          <p:nvPr/>
        </p:nvSpPr>
        <p:spPr>
          <a:xfrm rot="10800000">
            <a:off x="8028384" y="4077072"/>
            <a:ext cx="576064" cy="720080"/>
          </a:xfrm>
          <a:prstGeom prst="bentArrow">
            <a:avLst>
              <a:gd name="adj1" fmla="val 25000"/>
              <a:gd name="adj2" fmla="val 25912"/>
              <a:gd name="adj3" fmla="val 25000"/>
              <a:gd name="adj4" fmla="val 51048"/>
            </a:avLst>
          </a:prstGeom>
          <a:solidFill>
            <a:srgbClr val="FFFF00"/>
          </a:solidFill>
          <a:effectLst>
            <a:glow rad="635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9" name="Kép 8" descr="szelturb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403763"/>
            <a:ext cx="864096" cy="2454237"/>
          </a:xfrm>
          <a:prstGeom prst="rect">
            <a:avLst/>
          </a:prstGeom>
        </p:spPr>
      </p:pic>
      <p:pic>
        <p:nvPicPr>
          <p:cNvPr id="10" name="Kép 9" descr="szelturb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653136"/>
            <a:ext cx="737332" cy="2094197"/>
          </a:xfrm>
          <a:prstGeom prst="rect">
            <a:avLst/>
          </a:prstGeom>
        </p:spPr>
      </p:pic>
      <p:pic>
        <p:nvPicPr>
          <p:cNvPr id="11" name="Kép 10" descr="szelturbin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3763050"/>
            <a:ext cx="1152128" cy="327231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059832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Szélturbinák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3" name="Kanyar jobbra 12"/>
          <p:cNvSpPr/>
          <p:nvPr/>
        </p:nvSpPr>
        <p:spPr>
          <a:xfrm rot="7611704">
            <a:off x="4024737" y="4235473"/>
            <a:ext cx="576064" cy="720080"/>
          </a:xfrm>
          <a:prstGeom prst="bentArrow">
            <a:avLst>
              <a:gd name="adj1" fmla="val 25000"/>
              <a:gd name="adj2" fmla="val 25912"/>
              <a:gd name="adj3" fmla="val 25000"/>
              <a:gd name="adj4" fmla="val 51048"/>
            </a:avLst>
          </a:prstGeom>
          <a:solidFill>
            <a:srgbClr val="FFFF00"/>
          </a:solidFill>
          <a:effectLst>
            <a:glow rad="635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55576" y="278092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legtöbb szélerőmű Dániában található, ugyanis éghajlata nagyon szeles, így kedvező a szélerőművek működtetése. 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5" name="Balra nyíl 14">
            <a:hlinkClick r:id="rId5" action="ppaction://hlinksldjump"/>
          </p:cNvPr>
          <p:cNvSpPr/>
          <p:nvPr/>
        </p:nvSpPr>
        <p:spPr>
          <a:xfrm>
            <a:off x="107504" y="116632"/>
            <a:ext cx="648072" cy="288032"/>
          </a:xfrm>
          <a:prstGeom prst="leftArrow">
            <a:avLst/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Vissza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17" name="Jobbra nyíl 16">
            <a:hlinkClick r:id="rId6" action="ppaction://hlinksldjump"/>
          </p:cNvPr>
          <p:cNvSpPr/>
          <p:nvPr/>
        </p:nvSpPr>
        <p:spPr>
          <a:xfrm>
            <a:off x="8316416" y="116632"/>
            <a:ext cx="720080" cy="2880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Tovább</a:t>
            </a:r>
            <a:endParaRPr lang="hu-H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67744" y="21328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2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Magyarországon összesen 37 szélerőmű van, összesen 172 toronnyal, 329 325 kW beépített teljesítménnyel. A legtöbb szélerőmű az ország északnyugati részén, főként Mosonmagyaróvár környékén található.</a:t>
            </a:r>
            <a:endParaRPr lang="hu-HU" sz="2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29762" y="404664"/>
            <a:ext cx="4284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Szélenergia termelés Magyarországon</a:t>
            </a:r>
            <a:endParaRPr lang="hu-HU" sz="3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7" name="Balra nyíl 6">
            <a:hlinkClick r:id="rId3" action="ppaction://hlinksldjump"/>
          </p:cNvPr>
          <p:cNvSpPr/>
          <p:nvPr/>
        </p:nvSpPr>
        <p:spPr>
          <a:xfrm>
            <a:off x="107504" y="116632"/>
            <a:ext cx="648072" cy="288032"/>
          </a:xfrm>
          <a:prstGeom prst="leftArrow">
            <a:avLst/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Vissza</a:t>
            </a:r>
            <a:endParaRPr lang="hu-HU" sz="120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788024" y="50851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háttérben Sopronkövesd szélerőművei láthatók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pic>
        <p:nvPicPr>
          <p:cNvPr id="10" name="Kép 9" descr="group_of_wind_turbines_spinning_300_cl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05672"/>
            <a:ext cx="3690410" cy="2952328"/>
          </a:xfrm>
          <a:prstGeom prst="rect">
            <a:avLst/>
          </a:prstGeom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541398" y="404664"/>
            <a:ext cx="2061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Vízenergia</a:t>
            </a:r>
            <a:endParaRPr lang="hu-HU" sz="3200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Balra nyíl 2">
            <a:hlinkClick r:id="rId3" action="ppaction://hlinksldjump"/>
          </p:cNvPr>
          <p:cNvSpPr/>
          <p:nvPr/>
        </p:nvSpPr>
        <p:spPr>
          <a:xfrm>
            <a:off x="107504" y="116632"/>
            <a:ext cx="648072" cy="288032"/>
          </a:xfrm>
          <a:prstGeom prst="leftArrow">
            <a:avLst/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Vissza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6" name="Kép 5" descr="Fourneyron turb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3888432" cy="282179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Kép 6" descr="hoover_megastructures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005064"/>
            <a:ext cx="3279616" cy="2469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Szövegdoboz 8"/>
          <p:cNvSpPr txBox="1"/>
          <p:nvPr/>
        </p:nvSpPr>
        <p:spPr>
          <a:xfrm>
            <a:off x="4788024" y="1268760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vízenergia hasznosítást általában nagy esésű, gyors folyású folyóknál alkalmazzák, ahol kedvezőek ehhez a feltételek.  A villamos energia kinyerése úgy zajlik, hogy a vízbe turbinákat engednek, melyek generátorokat hajtanak meg.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11560" y="436510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Ahol van rá lehetőség, a folyót gáttal felduzzasztják és a szintkülönbséget kihasználva, a turbinákon átengedik a vizet, ami meghajtja őket.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067944" y="587727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Hoover-gát USA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2" name="Jobbra nyíl 11">
            <a:hlinkClick r:id="rId6" action="ppaction://hlinksldjump"/>
          </p:cNvPr>
          <p:cNvSpPr/>
          <p:nvPr/>
        </p:nvSpPr>
        <p:spPr>
          <a:xfrm>
            <a:off x="8316416" y="116632"/>
            <a:ext cx="720080" cy="2880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Tovább</a:t>
            </a:r>
            <a:endParaRPr lang="hu-H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87724" y="33265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Vízenergia termelés Magyarországon</a:t>
            </a:r>
            <a:endParaRPr lang="hu-HU" sz="3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601670" y="1916832"/>
            <a:ext cx="594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Hazai vízerőművek: a Kiskörei Vízerőmű, a Tiszai Vízerőmű (Tiszalök), az Ikervári Vízerőmű (1896), a Kenyeri Vízerőmű  (2008), a Körmendi Vízerőmű (1930), a Csörötneki Vízerőmű (1909), a Kesznyéteni Vízerőmű (1943), a Felsődobszai Vízerőmű (1906), a Gibárti Vízerőmű (1903), az Alsószölnöki Vízerőmű és a </a:t>
            </a:r>
            <a:r>
              <a:rPr lang="hu-HU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Kvassay</a:t>
            </a:r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 Vízerőmű.</a:t>
            </a:r>
          </a:p>
          <a:p>
            <a:pPr algn="just"/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Tiszalöki Vízerőmű építési terve 1863-ban fogalmazódott meg. A vízlépcső 1954-ben, a hajózsilip 1958-ban készült el. A vízerőművet 1959-ben helyezték üzembe. A Kiskörei Vízerőmű építése 1967-ben kezdődött, a vízerőmű technológiai berendezései 1974-ben készültek el. A Békésszentandrási Vízerőmű építése 2011. óta zajlik.</a:t>
            </a:r>
            <a:endParaRPr lang="hu-HU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32240" y="551723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dobe Caslon Pro Bold" pitchFamily="18" charset="-18"/>
              </a:rPr>
              <a:t>A háttérben a Tiszai Vízerőmű látható</a:t>
            </a:r>
            <a:endParaRPr lang="hu-HU" dirty="0"/>
          </a:p>
        </p:txBody>
      </p:sp>
      <p:sp>
        <p:nvSpPr>
          <p:cNvPr id="7" name="Balra nyíl 6">
            <a:hlinkClick r:id="rId3" action="ppaction://hlinksldjump"/>
          </p:cNvPr>
          <p:cNvSpPr/>
          <p:nvPr/>
        </p:nvSpPr>
        <p:spPr>
          <a:xfrm>
            <a:off x="107504" y="116632"/>
            <a:ext cx="648072" cy="288032"/>
          </a:xfrm>
          <a:prstGeom prst="leftArrow">
            <a:avLst/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Vissza</a:t>
            </a:r>
            <a:endParaRPr lang="hu-H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474937" y="548680"/>
            <a:ext cx="2194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Napenergia</a:t>
            </a:r>
            <a:endParaRPr lang="hu-H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Balra nyíl 2">
            <a:hlinkClick r:id="rId3" action="ppaction://hlinksldjump"/>
          </p:cNvPr>
          <p:cNvSpPr/>
          <p:nvPr/>
        </p:nvSpPr>
        <p:spPr>
          <a:xfrm>
            <a:off x="107504" y="116632"/>
            <a:ext cx="648072" cy="288032"/>
          </a:xfrm>
          <a:prstGeom prst="leftArrow">
            <a:avLst/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Vissza</a:t>
            </a:r>
            <a:endParaRPr lang="hu-HU" sz="1200" dirty="0">
              <a:solidFill>
                <a:schemeClr val="tx1"/>
              </a:solidFill>
            </a:endParaRPr>
          </a:p>
        </p:txBody>
      </p:sp>
      <p:pic>
        <p:nvPicPr>
          <p:cNvPr id="5" name="Kép 4" descr="kc200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052736"/>
            <a:ext cx="2376264" cy="2699436"/>
          </a:xfrm>
          <a:prstGeom prst="rect">
            <a:avLst/>
          </a:prstGeom>
        </p:spPr>
      </p:pic>
      <p:pic>
        <p:nvPicPr>
          <p:cNvPr id="6" name="Kép 5" descr="nrg.napkollekt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3131410" cy="235892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71600" y="1556792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A napenergia hasznosításának egyik módja a napelem, amely elektromos áramot termel. Elterjedt technológia, ugyanis az erősen napsütötte területeken igen magas hatásfokkal üzemel és ára viszonylag hamar  visszatérül.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63888" y="436510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A napenergia hasznosításának másik módja pedig a napkollektor. Amely tulajdonképpen a nap melegét használja arra, hogy vizet  melegítsen.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491880" y="58052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Napkollektor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0" name="Kanyar jobbra 9"/>
          <p:cNvSpPr/>
          <p:nvPr/>
        </p:nvSpPr>
        <p:spPr>
          <a:xfrm rot="13654192">
            <a:off x="2974939" y="5923031"/>
            <a:ext cx="725823" cy="480099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2" name="Kanyar jobbra 11"/>
          <p:cNvSpPr/>
          <p:nvPr/>
        </p:nvSpPr>
        <p:spPr>
          <a:xfrm rot="4716619">
            <a:off x="7217425" y="513453"/>
            <a:ext cx="725823" cy="480099"/>
          </a:xfrm>
          <a:prstGeom prst="bentArrow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156176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Napelem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14" name="Jobbra nyíl 13">
            <a:hlinkClick r:id="rId6" action="ppaction://hlinksldjump"/>
          </p:cNvPr>
          <p:cNvSpPr/>
          <p:nvPr/>
        </p:nvSpPr>
        <p:spPr>
          <a:xfrm>
            <a:off x="8316416" y="116632"/>
            <a:ext cx="720080" cy="288032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Tovább</a:t>
            </a:r>
            <a:endParaRPr lang="hu-HU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SAM_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048"/>
            <a:ext cx="3635896" cy="272692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55776" y="2606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Napenergia  felhasználás Magyarországon</a:t>
            </a:r>
            <a:endParaRPr lang="hu-HU" sz="3200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15616" y="2276872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Magyarországon is egyre elterjedtebb a lakóházak, középültek tetejére szerelt napkollektor, illetve napelem. A magas közüzemi díjak  hosszú távon  csökkenthetők a beruházások által.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907704" y="551723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dobe Caslon Pro Bold" pitchFamily="18" charset="-18"/>
              </a:rPr>
              <a:t>Családi ház udvarán épülő napkollektor és napelem kombinálása </a:t>
            </a:r>
            <a:endParaRPr lang="hu-HU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Adobe Caslon Pro Bold" pitchFamily="18" charset="-18"/>
            </a:endParaRPr>
          </a:p>
        </p:txBody>
      </p:sp>
      <p:sp>
        <p:nvSpPr>
          <p:cNvPr id="9" name="Balra nyíl 8">
            <a:hlinkClick r:id="rId4" action="ppaction://hlinksldjump"/>
          </p:cNvPr>
          <p:cNvSpPr/>
          <p:nvPr/>
        </p:nvSpPr>
        <p:spPr>
          <a:xfrm>
            <a:off x="107504" y="116632"/>
            <a:ext cx="648072" cy="288032"/>
          </a:xfrm>
          <a:prstGeom prst="leftArrow">
            <a:avLst/>
          </a:prstGeom>
          <a:solidFill>
            <a:srgbClr val="FFFF0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solidFill>
                  <a:schemeClr val="tx1"/>
                </a:solidFill>
              </a:rPr>
              <a:t>Vissza</a:t>
            </a:r>
            <a:endParaRPr lang="hu-H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820</Words>
  <Application>Microsoft Office PowerPoint</Application>
  <PresentationFormat>Diavetítés a képernyőre (4:3 oldalarány)</PresentationFormat>
  <Paragraphs>104</Paragraphs>
  <Slides>15</Slides>
  <Notes>0</Notes>
  <HiddenSlides>8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Megújuló energiaforrások</vt:lpstr>
      <vt:lpstr>2. dia</vt:lpstr>
      <vt:lpstr>A megújuló energiaforrások fajtái - Választóképernyő</vt:lpstr>
      <vt:lpstr>Szélenergia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xy</dc:creator>
  <cp:lastModifiedBy>xy</cp:lastModifiedBy>
  <cp:revision>125</cp:revision>
  <dcterms:created xsi:type="dcterms:W3CDTF">2013-01-20T09:58:16Z</dcterms:created>
  <dcterms:modified xsi:type="dcterms:W3CDTF">2013-01-31T20:35:36Z</dcterms:modified>
</cp:coreProperties>
</file>