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62" r:id="rId3"/>
    <p:sldId id="276" r:id="rId4"/>
    <p:sldId id="263" r:id="rId5"/>
    <p:sldId id="277" r:id="rId6"/>
    <p:sldId id="278" r:id="rId7"/>
    <p:sldId id="257" r:id="rId8"/>
    <p:sldId id="264" r:id="rId9"/>
    <p:sldId id="258" r:id="rId10"/>
    <p:sldId id="259" r:id="rId11"/>
    <p:sldId id="271" r:id="rId12"/>
    <p:sldId id="260" r:id="rId13"/>
    <p:sldId id="261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F3399"/>
    <a:srgbClr val="0000CC"/>
    <a:srgbClr val="7B7B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B8720-B2EA-4713-B894-5680EA3DB786}" type="datetimeFigureOut">
              <a:rPr lang="hu-HU" smtClean="0"/>
              <a:pPr/>
              <a:t>2013.02.18.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42ABD-3DBE-457C-B002-FC263074EFA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4812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42ABD-3DBE-457C-B002-FC263074EFAD}" type="slidenum">
              <a:rPr lang="hu-HU" smtClean="0"/>
              <a:pPr/>
              <a:t>13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04A9-6C9B-484B-95B1-6ECE7BDDBB48}" type="datetimeFigureOut">
              <a:rPr lang="hu-HU" smtClean="0"/>
              <a:pPr/>
              <a:t>2013.02.18.</a:t>
            </a:fld>
            <a:endParaRPr lang="hu-H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E4BA-1DCF-48CC-AF70-CD127706D2B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04A9-6C9B-484B-95B1-6ECE7BDDBB48}" type="datetimeFigureOut">
              <a:rPr lang="hu-HU" smtClean="0"/>
              <a:pPr/>
              <a:t>2013.02.18.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E4BA-1DCF-48CC-AF70-CD127706D2B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04A9-6C9B-484B-95B1-6ECE7BDDBB48}" type="datetimeFigureOut">
              <a:rPr lang="hu-HU" smtClean="0"/>
              <a:pPr/>
              <a:t>2013.02.18.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E4BA-1DCF-48CC-AF70-CD127706D2B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04A9-6C9B-484B-95B1-6ECE7BDDBB48}" type="datetimeFigureOut">
              <a:rPr lang="hu-HU" smtClean="0"/>
              <a:pPr/>
              <a:t>2013.02.18.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E4BA-1DCF-48CC-AF70-CD127706D2B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04A9-6C9B-484B-95B1-6ECE7BDDBB48}" type="datetimeFigureOut">
              <a:rPr lang="hu-HU" smtClean="0"/>
              <a:pPr/>
              <a:t>2013.02.18.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88E4BA-1DCF-48CC-AF70-CD127706D2B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04A9-6C9B-484B-95B1-6ECE7BDDBB48}" type="datetimeFigureOut">
              <a:rPr lang="hu-HU" smtClean="0"/>
              <a:pPr/>
              <a:t>2013.02.18.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E4BA-1DCF-48CC-AF70-CD127706D2B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04A9-6C9B-484B-95B1-6ECE7BDDBB48}" type="datetimeFigureOut">
              <a:rPr lang="hu-HU" smtClean="0"/>
              <a:pPr/>
              <a:t>2013.02.18.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E4BA-1DCF-48CC-AF70-CD127706D2B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04A9-6C9B-484B-95B1-6ECE7BDDBB48}" type="datetimeFigureOut">
              <a:rPr lang="hu-HU" smtClean="0"/>
              <a:pPr/>
              <a:t>2013.02.18.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E4BA-1DCF-48CC-AF70-CD127706D2B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04A9-6C9B-484B-95B1-6ECE7BDDBB48}" type="datetimeFigureOut">
              <a:rPr lang="hu-HU" smtClean="0"/>
              <a:pPr/>
              <a:t>2013.02.18.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E4BA-1DCF-48CC-AF70-CD127706D2B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04A9-6C9B-484B-95B1-6ECE7BDDBB48}" type="datetimeFigureOut">
              <a:rPr lang="hu-HU" smtClean="0"/>
              <a:pPr/>
              <a:t>2013.02.18.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E4BA-1DCF-48CC-AF70-CD127706D2B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04A9-6C9B-484B-95B1-6ECE7BDDBB48}" type="datetimeFigureOut">
              <a:rPr lang="hu-HU" smtClean="0"/>
              <a:pPr/>
              <a:t>2013.02.18.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E4BA-1DCF-48CC-AF70-CD127706D2B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8604A9-6C9B-484B-95B1-6ECE7BDDBB48}" type="datetimeFigureOut">
              <a:rPr lang="hu-HU" smtClean="0"/>
              <a:pPr/>
              <a:t>2013.02.18.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88E4BA-1DCF-48CC-AF70-CD127706D2B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zo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7290" y="428604"/>
            <a:ext cx="712246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Energiatakarékos </a:t>
            </a:r>
          </a:p>
          <a:p>
            <a:pPr algn="ctr"/>
            <a:r>
              <a:rPr lang="hu-HU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megoldások</a:t>
            </a:r>
            <a:endParaRPr lang="en-US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211960" y="3873242"/>
            <a:ext cx="47375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Készítette: Vitus Réka</a:t>
            </a:r>
          </a:p>
          <a:p>
            <a:r>
              <a:rPr lang="hu-HU" sz="2000" dirty="0" smtClean="0"/>
              <a:t>Felkészítő tanár: András Izabella</a:t>
            </a:r>
            <a:endParaRPr lang="en-US" sz="2000" dirty="0" smtClean="0"/>
          </a:p>
          <a:p>
            <a:r>
              <a:rPr lang="en-US" sz="2000" dirty="0" err="1" smtClean="0"/>
              <a:t>Iskola</a:t>
            </a:r>
            <a:r>
              <a:rPr lang="hu-HU" sz="2000" dirty="0" smtClean="0"/>
              <a:t>: Gábor Áron Technológia Líceum</a:t>
            </a:r>
          </a:p>
          <a:p>
            <a:r>
              <a:rPr lang="hu-HU" sz="2000" dirty="0" smtClean="0"/>
              <a:t>Szentegyháza, Mihai Eminescu utca 2B</a:t>
            </a:r>
          </a:p>
          <a:p>
            <a:r>
              <a:rPr lang="hu-HU" sz="2000" dirty="0" smtClean="0"/>
              <a:t>Hargita megye, Szentegyháza</a:t>
            </a:r>
            <a:endParaRPr lang="hu-HU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Az újabban divatos halogén spot lámpák, nem </a:t>
            </a:r>
            <a:r>
              <a:rPr lang="hu-HU" sz="3200" b="1" dirty="0" smtClean="0"/>
              <a:t>hogy csökkentették </a:t>
            </a:r>
            <a:r>
              <a:rPr lang="hu-HU" sz="3200" b="1" dirty="0"/>
              <a:t>volna az energia felhasználást de </a:t>
            </a:r>
            <a:r>
              <a:rPr lang="hu-HU" sz="3200" b="1" dirty="0" smtClean="0"/>
              <a:t>jelentősen megnövelték. Bár ezt kevesen tudják…</a:t>
            </a:r>
          </a:p>
          <a:p>
            <a:pPr algn="just"/>
            <a:endParaRPr lang="hu-HU" sz="2800" dirty="0"/>
          </a:p>
        </p:txBody>
      </p:sp>
      <p:pic>
        <p:nvPicPr>
          <p:cNvPr id="5" name="Picture 4" descr="halogen-spot-lampa-ct-2114br-fix-matt-rez.jpg"/>
          <p:cNvPicPr>
            <a:picLocks noChangeAspect="1"/>
          </p:cNvPicPr>
          <p:nvPr/>
        </p:nvPicPr>
        <p:blipFill>
          <a:blip r:embed="rId2"/>
          <a:srcRect l="2500" t="20000" b="19999"/>
          <a:stretch>
            <a:fillRect/>
          </a:stretch>
        </p:blipFill>
        <p:spPr>
          <a:xfrm>
            <a:off x="4929190" y="1714488"/>
            <a:ext cx="3786214" cy="23300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 descr="M-55592-67-10.jpg"/>
          <p:cNvPicPr>
            <a:picLocks noChangeAspect="1"/>
          </p:cNvPicPr>
          <p:nvPr/>
        </p:nvPicPr>
        <p:blipFill>
          <a:blip r:embed="rId3"/>
          <a:srcRect t="16442" r="12872" b="32588"/>
          <a:stretch>
            <a:fillRect/>
          </a:stretch>
        </p:blipFill>
        <p:spPr>
          <a:xfrm>
            <a:off x="285720" y="3286124"/>
            <a:ext cx="442915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42844" y="785794"/>
            <a:ext cx="60721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Ott ahol egy konyhában </a:t>
            </a:r>
            <a:r>
              <a:rPr lang="hu-HU" sz="2800" b="1" dirty="0" smtClean="0"/>
              <a:t>a mennyezeten </a:t>
            </a:r>
            <a:r>
              <a:rPr lang="hu-HU" sz="2800" b="1" dirty="0"/>
              <a:t>elhelyezett 60 W-os </a:t>
            </a:r>
            <a:r>
              <a:rPr lang="hu-HU" sz="2800" b="1" dirty="0" smtClean="0"/>
              <a:t>égő megfelelő </a:t>
            </a:r>
            <a:r>
              <a:rPr lang="hu-HU" sz="2800" b="1" dirty="0"/>
              <a:t>fényt adott, most a beépített szekrényeknél 3-5 db 50 W-os halogént szereltetnek. 60 W helyett 250 W-t a beépített </a:t>
            </a:r>
            <a:r>
              <a:rPr lang="hu-HU" sz="2800" b="1" dirty="0" smtClean="0"/>
              <a:t>teljesítmény.</a:t>
            </a:r>
            <a:endParaRPr lang="hu-HU" sz="2800" dirty="0"/>
          </a:p>
        </p:txBody>
      </p:sp>
      <p:sp>
        <p:nvSpPr>
          <p:cNvPr id="5" name="TextBox 5"/>
          <p:cNvSpPr txBox="1"/>
          <p:nvPr/>
        </p:nvSpPr>
        <p:spPr>
          <a:xfrm>
            <a:off x="285720" y="214290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3333FF"/>
                </a:solidFill>
              </a:rPr>
              <a:t>Ismét egy kis fizika </a:t>
            </a:r>
            <a:r>
              <a:rPr lang="hu-HU" sz="2000" b="1" dirty="0" smtClean="0">
                <a:solidFill>
                  <a:srgbClr val="FF3399"/>
                </a:solidFill>
                <a:sym typeface="Wingdings" pitchFamily="2" charset="2"/>
              </a:rPr>
              <a:t></a:t>
            </a:r>
            <a:endParaRPr lang="hu-HU" sz="2000" b="1" dirty="0">
              <a:solidFill>
                <a:srgbClr val="FF3399"/>
              </a:solidFill>
            </a:endParaRPr>
          </a:p>
        </p:txBody>
      </p:sp>
      <p:pic>
        <p:nvPicPr>
          <p:cNvPr id="6" name="Picture 8" descr="dekor-vilagita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14290"/>
            <a:ext cx="3143272" cy="4191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9"/>
          <p:cNvSpPr/>
          <p:nvPr/>
        </p:nvSpPr>
        <p:spPr>
          <a:xfrm>
            <a:off x="4500562" y="4549676"/>
            <a:ext cx="5000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fogyasztáshoz képest alig </a:t>
            </a:r>
            <a:r>
              <a:rPr lang="hu-HU" sz="2400" b="1" dirty="0" smtClean="0"/>
              <a:t>észrevehető </a:t>
            </a:r>
            <a:r>
              <a:rPr lang="hu-HU" sz="2400" b="1" dirty="0"/>
              <a:t>a megvilágítás növekedése, a divatot meg kell fizetni, sokkal többe kerül az alkatrész + több lesz a villanyszámlánk.</a:t>
            </a:r>
            <a:endParaRPr lang="hu-HU" sz="2400" dirty="0"/>
          </a:p>
        </p:txBody>
      </p:sp>
      <p:pic>
        <p:nvPicPr>
          <p:cNvPr id="1026" name="Picture 2" descr="http://blog.otherside.hu/wp-content/hom/homn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4286250" cy="25336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8072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/>
              <a:t>Nem árt ha a régi villamos hálózatunkat </a:t>
            </a:r>
            <a:r>
              <a:rPr lang="hu-HU" sz="2000" b="1" dirty="0" smtClean="0"/>
              <a:t>időnként átvizsgáltatjuk.</a:t>
            </a:r>
          </a:p>
          <a:p>
            <a:r>
              <a:rPr lang="hu-HU" sz="2000" b="1" dirty="0" smtClean="0"/>
              <a:t>Sok problémához vezethet </a:t>
            </a:r>
            <a:r>
              <a:rPr lang="hu-HU" sz="2000" b="1" dirty="0"/>
              <a:t>a vezetékek </a:t>
            </a:r>
            <a:r>
              <a:rPr lang="hu-HU" sz="2000" b="1" dirty="0" smtClean="0"/>
              <a:t>és biztosítékok nem megfelel</a:t>
            </a:r>
            <a:r>
              <a:rPr lang="hu-HU" sz="2000" b="1" dirty="0"/>
              <a:t>ő</a:t>
            </a:r>
            <a:r>
              <a:rPr lang="hu-HU" sz="2000" b="1" dirty="0" smtClean="0"/>
              <a:t> állapota: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csatlakozások </a:t>
            </a:r>
            <a:r>
              <a:rPr lang="hu-HU" sz="2000" b="1" dirty="0"/>
              <a:t>melegszenek</a:t>
            </a:r>
            <a:r>
              <a:rPr lang="hu-HU" sz="2000" b="1" dirty="0" smtClean="0"/>
              <a:t>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tűzveszélyesek,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nagyobb ellenállás miatt az energia egy része melegedés formájában </a:t>
            </a:r>
            <a:r>
              <a:rPr lang="hu-HU" sz="2000" b="1" dirty="0" smtClean="0"/>
              <a:t>elvész. </a:t>
            </a:r>
            <a:endParaRPr lang="hu-HU" sz="2000" dirty="0"/>
          </a:p>
          <a:p>
            <a:endParaRPr lang="en-US" sz="2000" b="1" dirty="0" smtClean="0"/>
          </a:p>
          <a:p>
            <a:pPr algn="ctr"/>
            <a:r>
              <a:rPr lang="hu-HU" sz="2000" b="1" u="sng" dirty="0" smtClean="0">
                <a:solidFill>
                  <a:srgbClr val="C00000"/>
                </a:solidFill>
              </a:rPr>
              <a:t>Tűz is keletkezhet…</a:t>
            </a:r>
            <a:r>
              <a:rPr lang="en-US" sz="2000" b="1" u="sng" dirty="0" smtClean="0">
                <a:solidFill>
                  <a:srgbClr val="C00000"/>
                </a:solidFill>
              </a:rPr>
              <a:t>!</a:t>
            </a:r>
            <a:endParaRPr lang="hu-HU" sz="2000" b="1" u="sng" dirty="0" smtClean="0">
              <a:solidFill>
                <a:srgbClr val="C00000"/>
              </a:solidFill>
            </a:endParaRPr>
          </a:p>
          <a:p>
            <a:r>
              <a:rPr lang="hu-HU" sz="2000" b="1" dirty="0" smtClean="0"/>
              <a:t> </a:t>
            </a:r>
            <a:r>
              <a:rPr lang="en-US" sz="2000" b="1" dirty="0" smtClean="0"/>
              <a:t>~</a:t>
            </a:r>
            <a:r>
              <a:rPr lang="hu-HU" sz="2000" b="1" dirty="0" smtClean="0"/>
              <a:t>Ha </a:t>
            </a:r>
            <a:r>
              <a:rPr lang="hu-HU" sz="2000" b="1" dirty="0"/>
              <a:t>fontos a pénztárcánk, ne hagyjuk</a:t>
            </a:r>
            <a:r>
              <a:rPr lang="hu-HU" sz="2000" b="1" dirty="0" smtClean="0"/>
              <a:t>!</a:t>
            </a:r>
            <a:r>
              <a:rPr lang="en-US" sz="2000" b="1" dirty="0" smtClean="0"/>
              <a:t>~</a:t>
            </a:r>
            <a:endParaRPr lang="hu-HU" sz="2000" dirty="0"/>
          </a:p>
        </p:txBody>
      </p:sp>
      <p:pic>
        <p:nvPicPr>
          <p:cNvPr id="5" name="Picture 4" descr="biztositektablaszere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14290"/>
            <a:ext cx="4445000" cy="3327400"/>
          </a:xfrm>
          <a:prstGeom prst="rect">
            <a:avLst/>
          </a:prstGeom>
        </p:spPr>
      </p:pic>
      <p:pic>
        <p:nvPicPr>
          <p:cNvPr id="6" name="Picture 5" descr="black_let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643314"/>
            <a:ext cx="2266950" cy="3019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BDAAkGBwgHBgkIBwgKCgkLDRYPDQwMDRsUFRAWIB0iIiAdHx8kKDQsJCYxJx8fLT0tMTU3Ojo6Iys/RD84QzQ5Ojf/2wBDAQoKCg0MDRoPDxo3JR8lNzc3Nzc3Nzc3Nzc3Nzc3Nzc3Nzc3Nzc3Nzc3Nzc3Nzc3Nzc3Nzc3Nzc3Nzc3Nzc3Nzf/wAARCADhAOEDASIAAhEBAxEB/8QAHAABAAICAwEAAAAAAAAAAAAAAAIDAQYEBQcI/8QATBAAAgIBAgMEBgUHBQ8FAAAAAQIAAwQFEQYhMRJBUWEHExQicYEyQmKRoQgVUnKCkrEjJDNkwxY0Q0RTY3OTorPBwtHT8EWDo6Sy/8QAGwEAAQUBAQAAAAAAAAAAAAAAAAECAwQFBgf/xAA3EQACAQMBBAgFAgUFAAAAAAAAAQIDBBEFEiExUQYTIkFxocHhMmGBsdEUIzNDUpHwFiRikvH/2gAMAwEAAhEDEQA/APcYiIAIiIAIiIAIiIAInVZOu4yWPRhpZnZCHZkxwCqHwZyQq/AnfyM4jXavlf0uRVhIfqYq+sf5u42+5PnK1a7o0fjlvFUWzvnda0LuwVQNyxOwE6uziXR0bspn13uOq4wNzD5ICZ1v5nwncWZNJyrB0fLY3EfDtkgfLac0L2VCqNlHQDoJl1dbivghnxJFT5mbOI6QN6MDUbvhjGv/AHnZlf8AdFb3aHqPzfHH9rJdmYKyjPXbjuivP8jlSRg8R3DroWo/KzHP9rM18TU7/wA403U6R4nH9Z/uy0iVkCsh/wBQ3K4xj5/kXqkcheK9D7XZuz1xW8MxGx9/9YFnbUX1ZFS20WpbW3R0YMD8xNfK8iO49ROts0XA9abqsZce49bsVjQ5+LIQT85PT6TR/m0/7P0f5EdHkzdomoV5GtYW3s2cmZWP8FnJz28BYgBHxKsZz8XirFDLXq9NmmWk7B7iDSx8rR7vybsk+E2bXVbS63U57+T3P3+hHKEo8TYIgEEbiJojBERABERABERABERABERABERABETqs/UbbLWxNM7JuU7W3sN0o8tvrP8AZ7upI5AtnOMFtSe4DkahqdGCVrYPbkWf0ePUN3fz26AfaJAHjOrtoy9R56nb2KT/AInQxCfttyL/AA5L4g9ZyMTCrxe2ylntsINt1h7T2HxJ/gBsB3ATkbTGub6c90Ny8yRRXeU1UpVWtVSKlaDZUQABR4ADpJbSzaNpkTRIVbR2ZZtMbSrNDkV9mRKy4iRIlaYqKisiVlxWRKyrMcigrIMs5BWQKytIU45WQdAylWAII2IPQjwnIKyBWQN7xx1mPj5WkntaHetNY64V25x2/VHWs/q8vFTO/wBI1/H1C04tyPiZ6r2mxriNyO9kI5OvmOm43APKcEicXNwqcysJehPZbto6sVeth0ZWHNT5ib+na/XtmoVe1HzXg/R+RDOknwNviaxpeuX4NqYWuWB63YJRqGwUMTyCWgclY9zDZWPL3SQp2edzb3FK5pqpSeUys008MREScQREQAREQAREQARE6nVcyy2783YTlLioa+5f8Ah8Ptnnt4cyegBbOahFylwArzs23OvswdPsNddZ7OTlL1U/oJ9rxP1fj0vx8erGpSmhAlaDZVHdGLj1Y1CU0IErQbKo7peBMWtWlWl8iVLBHaNpPaNpWlHApDaNpLaYMqzQ4jtMSRmDKk0KiMwZkzBlWY5GDImSMiZUmORgyJEkZgypMcitlkCstMiRK0mKUlZAiXkSDLBMDi3UpdW9dqK9bqVZHAIYHqCD1Eq0vU7NBtrw8+xrNLdglGRYxLYxPIJYT1Q9FY8xyB7jOWRKrqktreu1FdHUqysNwwPIgjvE09N1KrY1duG9PiufvyYycFJG0xNV4f1B9MyatHzXZ8ezcYF7nc8hv6lyepABKn6ygg813bap6TbXNO5pKrTeUym008MREScQREQAREQA4WrZ3sOMGrQWZFrCuisnbtuem/gAAST3AEzh4GN7LSVZzZa7F7bSNjY56sfDuAHcAB3Tj0WfnLPs1E86U3pxPDsg+8/7RHL7Kg95nYLMS+uduexHgvuSRW7JMSYkBJiVYyHGYiYiSlkAZr3EvGfD/DLLXq+opVcw3WlFL2EePZUHYeZ2kePuJq+FOGcnUyFa/lXjVt0e1unyGxJ8gZ8pZ+bk6jmXZmbc92Rc5eyxzuWJk9rZ/qMyk8ISUsH1Rw5x5w3xJf7Npeoq2TtuKLVNbt8Aw5/LebIZ8XU22UXJdRY1dtbBkdDsVI6EEdDPqH0X8WHizhpL8lh7fjN6nKA2HaO3J9vtD8QZBqNh1EduDyhYTzuNuMwZkzBmDMlRgyJkjImVJjkYM6LiPi3Q+Gwo1fPSmxxutSgu5Hj2RudvM8pLjPiCrhjh3L1SwBnrXs01k/TsPJR8O8+QM+V9Sz8rVM+/Oz7muyb2LWWMeZP/AAHgO4TS0rSP1zc6jxBcuLYydTZ3I+m9A484b4gyBjadqK+0n6NNqGtm+G42PwG82SfHFbvW62VsyupBVlOxBHeJ9J+ivixuKOHv524bUMMirIP6Y291/mAfmDI9b0NWcFWotuPfnivYWnV2nhm6GQIk4nNExSwlbCXkSthHpiHBz8SrNxnouDdltuanZlIO4ZT3MCAQe4gGdrwzqlubRbi5xX84YZCXkDYWA/RtUdwYA8u5gw57bziMJ12e76dkU6xQrM+ICL0Ubm3HP0127yNg4812+sZ0Og6k7Wv1c32JeT7n+fYiqw2lk3aJCqxLqktqdXrdQysp3DA9CDJz0IqCIiACdVxFkOmGmLQ5TIzH9SjL1RdiXYeYUMR57eM7Wa9c/tev5FnWvDQY6frts7n7vVD5GVrut1NGU+8WKyzlUVpTUlVShK0UKqjooA2AlwlaywTllMnJiSEiJnePUwJbzExvERzA8O/KM1JmzNI0xWIRK3yHXuJJ7K/d2W++eNT1L8oYH+7DBY9DpyAf6yyeWzpbFJW8cEMuInqP5P2otj8VZeCW2qy8Uns+LoQR+BeeXTffQirN6QcMr0Wm4t8OwR/EiF9FO2nnkEfiR9KzBgzBnBzZaMGYMyZEyrNinjX5Q2oME0jTVb3CbL3XxI2Vf4vPF56r+UGrDiLTHI904ZA+Idt/4ieVTvdFio2NPHz+7KtT4mJ6N6C9QbF4ybE7R7GZjOpXu7S+8D9wb755zN09Dyk+kPSyO4XE/D1TyXVYKdjVT/pfkshD4kfSsRE8oLxgiQYSyRYRUBQwlbDwl7CVMJImIZ4Pv9nGVoz8hhkPjD+rvv2R+ywdPgq+M2SaXbZ7DrGm6gOSi32W7/R2kKPusFXyLTdJ6bo127qzjJ8VufivbDKVSOzIRETUGEbHWtGdyAqjck9wms6H2m06q+wbWZJbJceBsJfb5BgPlOy4rsKcPZqJye5PUKR3GwhB+LSpAqjZBso5AeAmFrdXEYQ+pLTXeWrLFlayYmApkpYJneRmd45TEwZ3iY3mIOYHj35RGkPZh6XrFa7rS7Y9pHcG95fluG+8Tw2fYmvaTi67pGVpmevaoyUKNt1U9Qw8wQCPhPlri/hLVOFNRfG1ChjSWPqclVPq7R4g9x8R1E6HSbuM6fVN719iKpHfk6Cevfk9aS9mqalrDqfVU0jHQkcizEMdvgFH70834c4c1TiTPTD0nFe1iR27NtkqHizdw/8ABvPqLhHh7F4X0HG0vEPaFY3st22Nrn6TH/zkAB3RNZvI06LpJ9qX2CnHLydzIzMxOMlIsGDMGDMGVpsceUflAaS+Ro+n6rWpIxLWqt2HRX22J8t1A/anhU+wNX07G1fTMnTs5O3j5FZRx37HvHgR1B8RPmHjHg/U+FNQenMpZ8UsfUZar7lo7ufcfEfxHOdf0dv4SpfppPElw+aK9aDzk12ep+gPSXv17N1Rl/ksWj1ak/pue79lW+8Tz/QdC1LiDPTD0rFe6xj7zAe6g8WPQCfTXBnDePwtoNGm45DuPfvt229ZYep/AAeQEk6R6hCjbOgn25bvBd/4CjBuWTvIiJ54WxMHpMxACphKmEvaVNHoQ4Gq4nt2n5OID2WuqZFb9FiOR+R2Pymx6HnfnPR8LP7PZORQlhX9EkAkfI7idM8v4LcLp2ViD/Fc69APBWb1ij92xZ2PRWt2qlLwfo/uivXXBmwRETsiudJxU/8AN8Cn/K51W/7JNn/JML0keKP6fRh/XWP3Y90ypnKa7P8A3EV8vVk9Jbi5ZYspWWKZi7ZJgsjeY3jeKphgzvExvG8NsMGZCxEsQpYqsp6qw3BkpiMcxSNVVdKBKa1rQdFUbCSmIkUp5ATETErykOExExK8pCmDIui2KVdQynkQRuDJTErykKQqpqpTsU1pWv6KKAJOIjW8iiIiACIiAEWlTS1pU0chCpo4VfsarrVHcz0X/vVhP7KGkeHOXEmqeeFin/byB/0nSdGpYvsc0/z6ENb4TaIiJ6AVToeKTtkaKf66w/8Ar3TCmZ4uUijTru6rUKt/2w1f8XErQzjukO65i/8Aj6ssUuByFMsWUqZYpmDtkuC2JHeN4bYYJbxODq+qYmjabfqOoW+qxqF7TvsTtz2HIdTuQJdhZdOfh0ZmK/boyK1trbYjdWG4Ox59DHdrZ2sbgL4mN5jeRuYGZiJiROYpmYiYkMpCiYiYkEpCiIiMFEREAEROt0DXdO4hwTm6Tf66gWNWWKlSGHUEHn3g/OOUJOLkluXqJk7KIiNFItKmlrSpo5CFTSPDnPiXU/LCxR/8mRJNHCyltZ1q7uX1FHzCF/7UTo+jcc3yfJMirfCbNERPQSodLxkpPDWbav0sZVyR/wC0ws/5JxVI+qdx3GbBkUpkUWU2qGrsUo4PeCNjNN0F3/NWPXed7qAce0+L1k1sfmVJ+c5XpNT7NOr4r1XqT0XxR26mWqZx1aWqZyO2Tl4MbzSNW9KPC+lZmRh3ZGRZk49jVWV1Y7H3gdiATsDznRarxZxjxPg5C8J6Fk6fiCpmObl+7Y4A32rHTc9Bt2uvUdZep6fcSw5rZi++W5efH6DXNHI9IWa3Fmu4fBGkuWX1ou1S5OlVan6Px57/AB7I8Z6TRVXRTXTSoSutQqKOigDYCeUegTUdPtwNQw/VKmqiz1t1pO731nodz4EkEeYPUmesR+pt0Jq1SwoebfF/j5BDetolMbzG8TKcx5mYmIjHMBExEichRERGiiIiACIiACeY6TeOAuPMzSsw+q0XW7PaMO08krt718uu37niZ6dPP/TXnabjcINj51KXZWRYFxFPVHHVx38gfxAPIzS0xudX9O1mNTc/R/Tj4ZGT3LPI9AieP8I8Q8a6DoGDk6lo9+r6RdWGqeo9q+lO7cdSNhuNx0I5jpNjxvS5wrbst9uZiWb7FLsY7r8ezvHVtIuYSaprbS747/Jb0Iqke/cb00qaWMZUxmch5W8v4MTtYeflb7jJz7iPgm1I/wB1OBqGWmDhZGXYN0x6mtI8QoJ2/Cd9w5gvpuhYGHbt62qhRaR3vtux+bEmdf0Vo5qVKvJJf33+hXrvckdjERO0K4mn5FfsPEmdj7bV5armU8thvsEsA+BCN8bJuE1/jLHK4VWq1KTbpzm1go3LUkbWj933gO8osztVtXdWk6a48V4r88B8JbMslSmWqZx62DKGVgwI3BB3BHjLVM8xbZdLFppFptFVfrD1fsjf75dKlMmDGObA8E470/M9H3HdOvaQvZxcmw3Vr9Xc/wBJUfI77/AjbpPauG9dw+I9Ho1LT33qtHvKfpVsOqt5j/oehlPFnD+JxPol+mZnIP71dgG5qcdGH/nMEjvng3D+tax6M+J78PNqZqe0Fycff3bF7nQ+O3MH5Hy6WnFaxaJJ/vU1/wBl/nn4kL/bl8mfSUTr9E1jB13Tqs/TL1ux7B1HVT3gjuI8Jz5zM1KEnGSw0TIRERgoiIgAiIgAiIgAiJRnZmNp+Jbl5tyU49S9p7HOwUQSbeEBHUs/F0vBvzs65acahC9jt3D/AIny754JScz0q+kBWtV69Oq5ld/6HHU9P1mP4nwEq494zzuOtWp0rR6rfYfWhaKFHvXv0DMP4Du6ny9h9HvCVPCWhrj+6+bds+Vav1m7lH2R0HzPfOohSWjWrq1P401hL+lc/H/zmQN9ZLC4GzVVpVWldSKiIAqqo2AA6ASu2imxg1lVbMOjMoJEuJlbGcwm85JiLGVMZJjK2MkSA4ObV7dnafpgG4yLxZcNt/5Koh238iwrT9ubrNZ4To9qzM3V25oT7Lin/NoT22H6z7jzCKZs09L0S0/TWcU+Mt7+vtgp1JZkIiJrEYgjcbGIgBpOLQdJzrtGblXUPWYZP1scnkvxQ+58Owe+dipnO4k0t9RxEtwyi5+K3rcZm5AnbYox/RYcj4cj1UTptPy0zMZbqwybkq1bjZq2B2ZWHcwIIPwnn/SDTnb1+uguzLyfevVexapTysHPUywGUAyxTOcaJi6apx/wTh8X6d2SVp1CkH2fI26fZbxU/h1HeDtAMnH0K9S3qKpTeGgaTWGfMGm6nxF6Otftq7LUWqQLsa3nXcvcfMeDD/rPceDPSFo3FKJUlgxNQI97EubmT9g9GHw5+U7LivhXSuKsH2bU6d3Xf1V6crKj5Hw8jyM8D4x9Hmt8K2NkBGy8BTuuXQp90fbHVfj0851caljrcUqv7dbnz/Phx5EGJU+G9H0xE+cuGfSrxDoipTlOupYq8uxkk9sDyfr9+89L0X0v8NZ6quc1+nW94uQum/ky7/iBMi70C9t3ujtLmt/lxHxqxZ6FE67A17R9SA9g1TCyN+6q9WP3b7zsd5jyhKDxJYZJkRG84Wdq+macN8/UMTGH+euVP4mJGMpPEVkU5sTRdZ9LHC2mqwoybc+0cuxjVkj95th928834k9L+uaor06VWmmUNy7VZ7dpH6x5D5AHzmva6FfXD+DZXN7vfyI5VYo9g4s4z0bhWgtqGQGySN68Wr3rH+XcPM7CeD8U8W65x5qdWKlbilrNsbAo3I37if0m8z057bc5x+GeD9f4xyzdj1uaWbe3OyCexv3+8ebHyG58dp71wVwNpXCWPvjL6/NddrcuxR2m8lH1V8h8yZs4sNEWc9ZW+34+5H2qnyR1Xoz9H1PC2OM7UAl2r2rsSOa0Kfqr5+J+Q5dd9iRJnLXNzVuqrq1XlsmSUVhGGMrYzLGVsZEkKYYzr9Sa+5qdOwnKZeaxrR161IPp2fsjp9ooO+cnLyKsXHsvyLFrqqUu7t0UDqZzOFtOtQW6rn1GvLylASpxzx6RzVD9o79pvM7cwom7omnO7r7Ul2I738+S/wA7iKpPZR3WHi04WJTiYtYroorWutB0VQNgPuEuiJ6MVBERABERABNX4i0+zAyrNZwa2epwPb8etdywA2FqgdWUAAjqygbblVB2iJBcW9O5pOlUWUxU2nlGq0WpdUltTq9bqGR1O4YHmCD3iXAziarptmg22ZuFWz6U7F8ihBucZidzYgHVD1ZR0O7DvEuptS2tLKnV0dQysp3DA8wQR1E821LTatjV2J70+D5+/NFyE1JHJUyYMoBkw0zGh5cDMkAjY8xKwZING4FNK4l9F/DmuF7q6Dp+U3P1uLsoJ806H5bHznm2tehriDDLNpl2NqFY6AN6qw/JuX+1Pf8AeZmtaa5fWy2YyyuT3+/mRypRkfKGdwpxDp5b2vRc+sL1f2div7wG34zrlyM3FPYW6+kjuDlZ9gTDKrDZgCPPnNiHSyWMVKKf1x6Mj6jkz5BfMzsj3XycizfuNjNv+M5eFw3rufscPR8+4H6yY7kffttPrJUVfoqF+A2koS6WNLFOil9fZB1HNnzxo/og4mzyrZq4+n1nqbrAzbeSrv8AiRPRuHPRJw/pJW3PD6pkLz/lxtWD+oOvzJnoMbzJutfvrhY2tlclu8+PmSRpRRGqtKq1rqRURRsqqNgB4ASRMiWkSZj8R5kmQJmC0gTHJAZJlbGCZwcLEfiawhSV0VSRZaDsczxRD/k/FvrdBy3J0LCwq3tVU6a8X3JDZSUVllujYf5+y6860b6VjuGxwemVYDys/wBGp+j+k3vdApO4SKItaKlahUUbKqjYAeElPSrS0p2lFUqa3Lz+ZSlJyeWIiJZEEREAEREAEREAE1bUtDv0yx8vRKvW47sWv09SBzPMvTvyB7yh2U9QVO/a2mJBc21K5punVWUxU2nlGoYWZRmU+tx7O2u5U8iCrDqrA81Yd4IBE5QM5mr8P1Zt5zMO04WobAG9F7QsA6LYnRx9zDuInRWZl2n2LTrdAw3Y9lLw3ax7T3dl/qk/otsfDtdZwmpaDXtW50+1DzXivX7FqFVS4nZhpMNKA3jJAzAaJS4NJdqUBpLtRuALu1HalXajtRMAW9qO1Ku1HahgCwtMFpWWmC0XAEy0gWkSZEtHJASJlGTk041D35FqVVIN3d22CjzM4zZ5uyXxNMobOy1OzpUdkqP+cfonw5t4KZ22l8OhL683WLVy8tD2qkVdqcc+KKerfbbc+HZB2m3p2iV7tqUuzDm+/wAF/iIp1FE6/C0rI17azUK7MbSj0x3BW3KH2x1RPsfSb62w3U7aiLWipWoVFGyqo2AHhJRO9tLSjaU+rpLC+/iVZScnliIiWRBERABERABERABERABERABIW113VtVcivW4KsjDcMD1BEnEANbyOFvUbtoWWcPbpi2L63H+AXcFP2WAHgZ19lupYPLU9KvVR/h8PfJrPyUCwfNNvObpEy7vRrO6eZRw+a3e3kPjUlE07C1LDztxh5VN7L9Ja3BZfiOo+c5Xanc6jo+m6n2fzjgY2SV+i1tQYr8CeY+U61+E8JR/M8vUcTyry2dR+zZ2lH3TBrdFZfyqn916rP2JVX5op7UdqZfhvUE/vfXbGH9ZxK3/APwEkPzDrY6atp5+OnWf9+UZdGr5cMP6/nA7roku1HakfzDrh/8AVtOHw06z/vyScOamx/l9d7I/q+Ein/bLxI9G758Ul9ReuiYLzj5mdjYNYfNyacdD0a6wID8N+s56cJ4zb+16jqmUD3HKNQ+6oJOfp+g6TptnrcLTsam7bY2rWPWH4ufePzMu0eitR/xaiXgs/fAx113I1qvLy83YaTpmVkg9LrV9np+Pacbkeaq07DG4aycoBtbzSVPXEwia6/gz/Tb5FQe9Zs0TdtNEs7beo7T5vf7eRHKpJlOJi4+Fjpj4dFVFCDZK6kCqvwAl0RNcjEREAEREAEREAEREAEREAEREAEREAEREAEREAEREAEREAEREAEREAEREAEREAEREAEREAEREAERE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7412" name="AutoShape 4" descr="data:image/jpeg;base64,/9j/4AAQSkZJRgABAQAAAQABAAD/2wBDAAkGBwgHBgkIBwgKCgkLDRYPDQwMDRsUFRAWIB0iIiAdHx8kKDQsJCYxJx8fLT0tMTU3Ojo6Iys/RD84QzQ5Ojf/2wBDAQoKCg0MDRoPDxo3JR8lNzc3Nzc3Nzc3Nzc3Nzc3Nzc3Nzc3Nzc3Nzc3Nzc3Nzc3Nzc3Nzc3Nzc3Nzc3Nzc3Nzf/wAARCADhAOEDASIAAhEBAxEB/8QAHAABAAICAwEAAAAAAAAAAAAAAAIDAQYEBQcI/8QATBAAAgIBAgMEBgUHBQ8FAAAAAQIAAwQFEQYhMRJBUWEHExQicYEyQmKRoQgVUnKCkrEjJDNkwxY0Q0RTY3OTorPBwtHT8EWDo6Sy/8QAGwEAAQUBAQAAAAAAAAAAAAAAAAECAwQFBgf/xAA3EQACAQMBBAgFAgUFAAAAAAAAAQIDBBEFEiExUQYTIkFxocHhMmGBsdEUIzNDUpHwFiRikvH/2gAMAwEAAhEDEQA/APcYiIAIiIAIiIAIiIAInVZOu4yWPRhpZnZCHZkxwCqHwZyQq/AnfyM4jXavlf0uRVhIfqYq+sf5u42+5PnK1a7o0fjlvFUWzvnda0LuwVQNyxOwE6uziXR0bspn13uOq4wNzD5ICZ1v5nwncWZNJyrB0fLY3EfDtkgfLac0L2VCqNlHQDoJl1dbivghnxJFT5mbOI6QN6MDUbvhjGv/AHnZlf8AdFb3aHqPzfHH9rJdmYKyjPXbjuivP8jlSRg8R3DroWo/KzHP9rM18TU7/wA403U6R4nH9Z/uy0iVkCsh/wBQ3K4xj5/kXqkcheK9D7XZuz1xW8MxGx9/9YFnbUX1ZFS20WpbW3R0YMD8xNfK8iO49ROts0XA9abqsZce49bsVjQ5+LIQT85PT6TR/m0/7P0f5EdHkzdomoV5GtYW3s2cmZWP8FnJz28BYgBHxKsZz8XirFDLXq9NmmWk7B7iDSx8rR7vybsk+E2bXVbS63U57+T3P3+hHKEo8TYIgEEbiJojBERABERABERABERABERABERABETqs/UbbLWxNM7JuU7W3sN0o8tvrP8AZ7upI5AtnOMFtSe4DkahqdGCVrYPbkWf0ePUN3fz26AfaJAHjOrtoy9R56nb2KT/AInQxCfttyL/AA5L4g9ZyMTCrxe2ylntsINt1h7T2HxJ/gBsB3ATkbTGub6c90Ny8yRRXeU1UpVWtVSKlaDZUQABR4ADpJbSzaNpkTRIVbR2ZZtMbSrNDkV9mRKy4iRIlaYqKisiVlxWRKyrMcigrIMs5BWQKytIU45WQdAylWAII2IPQjwnIKyBWQN7xx1mPj5WkntaHetNY64V25x2/VHWs/q8vFTO/wBI1/H1C04tyPiZ6r2mxriNyO9kI5OvmOm43APKcEicXNwqcysJehPZbto6sVeth0ZWHNT5ib+na/XtmoVe1HzXg/R+RDOknwNviaxpeuX4NqYWuWB63YJRqGwUMTyCWgclY9zDZWPL3SQp2edzb3FK5pqpSeUys008MREScQREQAREQAREQARE6nVcyy2783YTlLioa+5f8Ah8Ptnnt4cyegBbOahFylwArzs23OvswdPsNddZ7OTlL1U/oJ9rxP1fj0vx8erGpSmhAlaDZVHdGLj1Y1CU0IErQbKo7peBMWtWlWl8iVLBHaNpPaNpWlHApDaNpLaYMqzQ4jtMSRmDKk0KiMwZkzBlWY5GDImSMiZUmORgyJEkZgypMcitlkCstMiRK0mKUlZAiXkSDLBMDi3UpdW9dqK9bqVZHAIYHqCD1Eq0vU7NBtrw8+xrNLdglGRYxLYxPIJYT1Q9FY8xyB7jOWRKrqktreu1FdHUqysNwwPIgjvE09N1KrY1duG9PiufvyYycFJG0xNV4f1B9MyatHzXZ8ezcYF7nc8hv6lyepABKn6ygg813bap6TbXNO5pKrTeUym008MREScQREQAREQA4WrZ3sOMGrQWZFrCuisnbtuem/gAAST3AEzh4GN7LSVZzZa7F7bSNjY56sfDuAHcAB3Tj0WfnLPs1E86U3pxPDsg+8/7RHL7Kg95nYLMS+uduexHgvuSRW7JMSYkBJiVYyHGYiYiSlkAZr3EvGfD/DLLXq+opVcw3WlFL2EePZUHYeZ2kePuJq+FOGcnUyFa/lXjVt0e1unyGxJ8gZ8pZ+bk6jmXZmbc92Rc5eyxzuWJk9rZ/qMyk8ISUsH1Rw5x5w3xJf7Npeoq2TtuKLVNbt8Aw5/LebIZ8XU22UXJdRY1dtbBkdDsVI6EEdDPqH0X8WHizhpL8lh7fjN6nKA2HaO3J9vtD8QZBqNh1EduDyhYTzuNuMwZkzBmDMlRgyJkjImVJjkYM6LiPi3Q+Gwo1fPSmxxutSgu5Hj2RudvM8pLjPiCrhjh3L1SwBnrXs01k/TsPJR8O8+QM+V9Sz8rVM+/Oz7muyb2LWWMeZP/AAHgO4TS0rSP1zc6jxBcuLYydTZ3I+m9A484b4gyBjadqK+0n6NNqGtm+G42PwG82SfHFbvW62VsyupBVlOxBHeJ9J+ivixuKOHv524bUMMirIP6Y291/mAfmDI9b0NWcFWotuPfnivYWnV2nhm6GQIk4nNExSwlbCXkSthHpiHBz8SrNxnouDdltuanZlIO4ZT3MCAQe4gGdrwzqlubRbi5xX84YZCXkDYWA/RtUdwYA8u5gw57bziMJ12e76dkU6xQrM+ICL0Ubm3HP0127yNg4812+sZ0Og6k7Wv1c32JeT7n+fYiqw2lk3aJCqxLqktqdXrdQysp3DA9CDJz0IqCIiACdVxFkOmGmLQ5TIzH9SjL1RdiXYeYUMR57eM7Wa9c/tev5FnWvDQY6frts7n7vVD5GVrut1NGU+8WKyzlUVpTUlVShK0UKqjooA2AlwlaywTllMnJiSEiJnePUwJbzExvERzA8O/KM1JmzNI0xWIRK3yHXuJJ7K/d2W++eNT1L8oYH+7DBY9DpyAf6yyeWzpbFJW8cEMuInqP5P2otj8VZeCW2qy8Uns+LoQR+BeeXTffQirN6QcMr0Wm4t8OwR/EiF9FO2nnkEfiR9KzBgzBnBzZaMGYMyZEyrNinjX5Q2oME0jTVb3CbL3XxI2Vf4vPF56r+UGrDiLTHI904ZA+Idt/4ieVTvdFio2NPHz+7KtT4mJ6N6C9QbF4ybE7R7GZjOpXu7S+8D9wb755zN09Dyk+kPSyO4XE/D1TyXVYKdjVT/pfkshD4kfSsRE8oLxgiQYSyRYRUBQwlbDwl7CVMJImIZ4Pv9nGVoz8hhkPjD+rvv2R+ywdPgq+M2SaXbZ7DrGm6gOSi32W7/R2kKPusFXyLTdJ6bo127qzjJ8VufivbDKVSOzIRETUGEbHWtGdyAqjck9wms6H2m06q+wbWZJbJceBsJfb5BgPlOy4rsKcPZqJye5PUKR3GwhB+LSpAqjZBso5AeAmFrdXEYQ+pLTXeWrLFlayYmApkpYJneRmd45TEwZ3iY3mIOYHj35RGkPZh6XrFa7rS7Y9pHcG95fluG+8Tw2fYmvaTi67pGVpmevaoyUKNt1U9Qw8wQCPhPlri/hLVOFNRfG1ChjSWPqclVPq7R4g9x8R1E6HSbuM6fVN719iKpHfk6Cevfk9aS9mqalrDqfVU0jHQkcizEMdvgFH70834c4c1TiTPTD0nFe1iR27NtkqHizdw/8ABvPqLhHh7F4X0HG0vEPaFY3st22Nrn6TH/zkAB3RNZvI06LpJ9qX2CnHLydzIzMxOMlIsGDMGDMGVpsceUflAaS+Ro+n6rWpIxLWqt2HRX22J8t1A/anhU+wNX07G1fTMnTs5O3j5FZRx37HvHgR1B8RPmHjHg/U+FNQenMpZ8UsfUZar7lo7ufcfEfxHOdf0dv4SpfppPElw+aK9aDzk12ep+gPSXv17N1Rl/ksWj1ak/pue79lW+8Tz/QdC1LiDPTD0rFe6xj7zAe6g8WPQCfTXBnDePwtoNGm45DuPfvt229ZYep/AAeQEk6R6hCjbOgn25bvBd/4CjBuWTvIiJ54WxMHpMxACphKmEvaVNHoQ4Gq4nt2n5OID2WuqZFb9FiOR+R2Pymx6HnfnPR8LP7PZORQlhX9EkAkfI7idM8v4LcLp2ViD/Fc69APBWb1ij92xZ2PRWt2qlLwfo/uivXXBmwRETsiudJxU/8AN8Cn/K51W/7JNn/JML0keKP6fRh/XWP3Y90ypnKa7P8A3EV8vVk9Jbi5ZYspWWKZi7ZJgsjeY3jeKphgzvExvG8NsMGZCxEsQpYqsp6qw3BkpiMcxSNVVdKBKa1rQdFUbCSmIkUp5ATETErykOExExK8pCmDIui2KVdQynkQRuDJTErykKQqpqpTsU1pWv6KKAJOIjW8iiIiACIiAEWlTS1pU0chCpo4VfsarrVHcz0X/vVhP7KGkeHOXEmqeeFin/byB/0nSdGpYvsc0/z6ENb4TaIiJ6AVToeKTtkaKf66w/8Ar3TCmZ4uUijTru6rUKt/2w1f8XErQzjukO65i/8Aj6ssUuByFMsWUqZYpmDtkuC2JHeN4bYYJbxODq+qYmjabfqOoW+qxqF7TvsTtz2HIdTuQJdhZdOfh0ZmK/boyK1trbYjdWG4Ox59DHdrZ2sbgL4mN5jeRuYGZiJiROYpmYiYkMpCiYiYkEpCiIiMFEREAEROt0DXdO4hwTm6Tf66gWNWWKlSGHUEHn3g/OOUJOLkluXqJk7KIiNFItKmlrSpo5CFTSPDnPiXU/LCxR/8mRJNHCyltZ1q7uX1FHzCF/7UTo+jcc3yfJMirfCbNERPQSodLxkpPDWbav0sZVyR/wC0ws/5JxVI+qdx3GbBkUpkUWU2qGrsUo4PeCNjNN0F3/NWPXed7qAce0+L1k1sfmVJ+c5XpNT7NOr4r1XqT0XxR26mWqZx1aWqZyO2Tl4MbzSNW9KPC+lZmRh3ZGRZk49jVWV1Y7H3gdiATsDznRarxZxjxPg5C8J6Fk6fiCpmObl+7Y4A32rHTc9Bt2uvUdZep6fcSw5rZi++W5efH6DXNHI9IWa3Fmu4fBGkuWX1ou1S5OlVan6Px57/AB7I8Z6TRVXRTXTSoSutQqKOigDYCeUegTUdPtwNQw/VKmqiz1t1pO731nodz4EkEeYPUmesR+pt0Jq1SwoebfF/j5BDetolMbzG8TKcx5mYmIjHMBExEichRERGiiIiACIiACeY6TeOAuPMzSsw+q0XW7PaMO08krt718uu37niZ6dPP/TXnabjcINj51KXZWRYFxFPVHHVx38gfxAPIzS0xudX9O1mNTc/R/Tj4ZGT3LPI9AieP8I8Q8a6DoGDk6lo9+r6RdWGqeo9q+lO7cdSNhuNx0I5jpNjxvS5wrbst9uZiWb7FLsY7r8ezvHVtIuYSaprbS747/Jb0Iqke/cb00qaWMZUxmch5W8v4MTtYeflb7jJz7iPgm1I/wB1OBqGWmDhZGXYN0x6mtI8QoJ2/Cd9w5gvpuhYGHbt62qhRaR3vtux+bEmdf0Vo5qVKvJJf33+hXrvckdjERO0K4mn5FfsPEmdj7bV5armU8thvsEsA+BCN8bJuE1/jLHK4VWq1KTbpzm1go3LUkbWj933gO8osztVtXdWk6a48V4r88B8JbMslSmWqZx62DKGVgwI3BB3BHjLVM8xbZdLFppFptFVfrD1fsjf75dKlMmDGObA8E470/M9H3HdOvaQvZxcmw3Vr9Xc/wBJUfI77/AjbpPauG9dw+I9Ho1LT33qtHvKfpVsOqt5j/oehlPFnD+JxPol+mZnIP71dgG5qcdGH/nMEjvng3D+tax6M+J78PNqZqe0Fycff3bF7nQ+O3MH5Hy6WnFaxaJJ/vU1/wBl/nn4kL/bl8mfSUTr9E1jB13Tqs/TL1ux7B1HVT3gjuI8Jz5zM1KEnGSw0TIRERgoiIgAiIgAiIgAiJRnZmNp+Jbl5tyU49S9p7HOwUQSbeEBHUs/F0vBvzs65acahC9jt3D/AIny754JScz0q+kBWtV69Oq5ld/6HHU9P1mP4nwEq494zzuOtWp0rR6rfYfWhaKFHvXv0DMP4Du6ny9h9HvCVPCWhrj+6+bds+Vav1m7lH2R0HzPfOohSWjWrq1P401hL+lc/H/zmQN9ZLC4GzVVpVWldSKiIAqqo2AA6ASu2imxg1lVbMOjMoJEuJlbGcwm85JiLGVMZJjK2MkSA4ObV7dnafpgG4yLxZcNt/5Koh238iwrT9ubrNZ4To9qzM3V25oT7Lin/NoT22H6z7jzCKZs09L0S0/TWcU+Mt7+vtgp1JZkIiJrEYgjcbGIgBpOLQdJzrtGblXUPWYZP1scnkvxQ+58Owe+dipnO4k0t9RxEtwyi5+K3rcZm5AnbYox/RYcj4cj1UTptPy0zMZbqwybkq1bjZq2B2ZWHcwIIPwnn/SDTnb1+uguzLyfevVexapTysHPUywGUAyxTOcaJi6apx/wTh8X6d2SVp1CkH2fI26fZbxU/h1HeDtAMnH0K9S3qKpTeGgaTWGfMGm6nxF6Otftq7LUWqQLsa3nXcvcfMeDD/rPceDPSFo3FKJUlgxNQI97EubmT9g9GHw5+U7LivhXSuKsH2bU6d3Xf1V6crKj5Hw8jyM8D4x9Hmt8K2NkBGy8BTuuXQp90fbHVfj0851caljrcUqv7dbnz/Phx5EGJU+G9H0xE+cuGfSrxDoipTlOupYq8uxkk9sDyfr9+89L0X0v8NZ6quc1+nW94uQum/ky7/iBMi70C9t3ujtLmt/lxHxqxZ6FE67A17R9SA9g1TCyN+6q9WP3b7zsd5jyhKDxJYZJkRG84Wdq+macN8/UMTGH+euVP4mJGMpPEVkU5sTRdZ9LHC2mqwoybc+0cuxjVkj95th928834k9L+uaor06VWmmUNy7VZ7dpH6x5D5AHzmva6FfXD+DZXN7vfyI5VYo9g4s4z0bhWgtqGQGySN68Wr3rH+XcPM7CeD8U8W65x5qdWKlbilrNsbAo3I37if0m8z057bc5x+GeD9f4xyzdj1uaWbe3OyCexv3+8ebHyG58dp71wVwNpXCWPvjL6/NddrcuxR2m8lH1V8h8yZs4sNEWc9ZW+34+5H2qnyR1Xoz9H1PC2OM7UAl2r2rsSOa0Kfqr5+J+Q5dd9iRJnLXNzVuqrq1XlsmSUVhGGMrYzLGVsZEkKYYzr9Sa+5qdOwnKZeaxrR161IPp2fsjp9ooO+cnLyKsXHsvyLFrqqUu7t0UDqZzOFtOtQW6rn1GvLylASpxzx6RzVD9o79pvM7cwom7omnO7r7Ul2I738+S/wA7iKpPZR3WHi04WJTiYtYroorWutB0VQNgPuEuiJ6MVBERABERABNX4i0+zAyrNZwa2epwPb8etdywA2FqgdWUAAjqygbblVB2iJBcW9O5pOlUWUxU2nlGq0WpdUltTq9bqGR1O4YHmCD3iXAziarptmg22ZuFWz6U7F8ihBucZidzYgHVD1ZR0O7DvEuptS2tLKnV0dQysp3DA8wQR1E821LTatjV2J70+D5+/NFyE1JHJUyYMoBkw0zGh5cDMkAjY8xKwZING4FNK4l9F/DmuF7q6Dp+U3P1uLsoJ806H5bHznm2tehriDDLNpl2NqFY6AN6qw/JuX+1Pf8AeZmtaa5fWy2YyyuT3+/mRypRkfKGdwpxDp5b2vRc+sL1f2div7wG34zrlyM3FPYW6+kjuDlZ9gTDKrDZgCPPnNiHSyWMVKKf1x6Mj6jkz5BfMzsj3XycizfuNjNv+M5eFw3rufscPR8+4H6yY7kffttPrJUVfoqF+A2koS6WNLFOil9fZB1HNnzxo/og4mzyrZq4+n1nqbrAzbeSrv8AiRPRuHPRJw/pJW3PD6pkLz/lxtWD+oOvzJnoMbzJutfvrhY2tlclu8+PmSRpRRGqtKq1rqRURRsqqNgB4ASRMiWkSZj8R5kmQJmC0gTHJAZJlbGCZwcLEfiawhSV0VSRZaDsczxRD/k/FvrdBy3J0LCwq3tVU6a8X3JDZSUVllujYf5+y6860b6VjuGxwemVYDys/wBGp+j+k3vdApO4SKItaKlahUUbKqjYAeElPSrS0p2lFUqa3Lz+ZSlJyeWIiJZEEREAEREAEREAE1bUtDv0yx8vRKvW47sWv09SBzPMvTvyB7yh2U9QVO/a2mJBc21K5punVWUxU2nlGoYWZRmU+tx7O2u5U8iCrDqrA81Yd4IBE5QM5mr8P1Zt5zMO04WobAG9F7QsA6LYnRx9zDuInRWZl2n2LTrdAw3Y9lLw3ax7T3dl/qk/otsfDtdZwmpaDXtW50+1DzXivX7FqFVS4nZhpMNKA3jJAzAaJS4NJdqUBpLtRuALu1HalXajtRMAW9qO1Ku1HahgCwtMFpWWmC0XAEy0gWkSZEtHJASJlGTk041D35FqVVIN3d22CjzM4zZ5uyXxNMobOy1OzpUdkqP+cfonw5t4KZ22l8OhL683WLVy8tD2qkVdqcc+KKerfbbc+HZB2m3p2iV7tqUuzDm+/wAF/iIp1FE6/C0rI17azUK7MbSj0x3BW3KH2x1RPsfSb62w3U7aiLWipWoVFGyqo2AHhJRO9tLSjaU+rpLC+/iVZScnliIiWRBERABERABERABERABERABIW113VtVcivW4KsjDcMD1BEnEANbyOFvUbtoWWcPbpi2L63H+AXcFP2WAHgZ19lupYPLU9KvVR/h8PfJrPyUCwfNNvObpEy7vRrO6eZRw+a3e3kPjUlE07C1LDztxh5VN7L9Ja3BZfiOo+c5Xanc6jo+m6n2fzjgY2SV+i1tQYr8CeY+U61+E8JR/M8vUcTyry2dR+zZ2lH3TBrdFZfyqn916rP2JVX5op7UdqZfhvUE/vfXbGH9ZxK3/APwEkPzDrY6atp5+OnWf9+UZdGr5cMP6/nA7roku1HakfzDrh/8AVtOHw06z/vyScOamx/l9d7I/q+Ein/bLxI9G758Ul9ReuiYLzj5mdjYNYfNyacdD0a6wID8N+s56cJ4zb+16jqmUD3HKNQ+6oJOfp+g6TptnrcLTsam7bY2rWPWH4ufePzMu0eitR/xaiXgs/fAx113I1qvLy83YaTpmVkg9LrV9np+Pacbkeaq07DG4aycoBtbzSVPXEwia6/gz/Tb5FQe9Zs0TdtNEs7beo7T5vf7eRHKpJlOJi4+Fjpj4dFVFCDZK6kCqvwAl0RNcjEREAEREAEREAEREAEREAEREAEREAEREAEREAEREAEREAEREAEREAEREAEREAEREAEREAEREAERE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7414" name="AutoShape 6" descr="data:image/jpeg;base64,/9j/4AAQSkZJRgABAQAAAQABAAD/2wBDAAkGBwgHBgkIBwgKCgkLDRYPDQwMDRsUFRAWIB0iIiAdHx8kKDQsJCYxJx8fLT0tMTU3Ojo6Iys/RD84QzQ5Ojf/2wBDAQoKCg0MDRoPDxo3JR8lNzc3Nzc3Nzc3Nzc3Nzc3Nzc3Nzc3Nzc3Nzc3Nzc3Nzc3Nzc3Nzc3Nzc3Nzc3Nzc3Nzf/wAARCADhAOEDASIAAhEBAxEB/8QAHAABAAICAwEAAAAAAAAAAAAAAAIDAQYEBQcI/8QATBAAAgIBAgMEBgUHBQ8FAAAAAQIAAwQFEQYhMRJBUWEHExQicYEyQmKRoQgVUnKCkrEjJDNkwxY0Q0RTY3OTorPBwtHT8EWDo6Sy/8QAGwEAAQUBAQAAAAAAAAAAAAAAAAECAwQFBgf/xAA3EQACAQMBBAgFAgUFAAAAAAAAAQIDBBEFEiExUQYTIkFxocHhMmGBsdEUIzNDUpHwFiRikvH/2gAMAwEAAhEDEQA/APcYiIAIiIAIiIAIiIAInVZOu4yWPRhpZnZCHZkxwCqHwZyQq/AnfyM4jXavlf0uRVhIfqYq+sf5u42+5PnK1a7o0fjlvFUWzvnda0LuwVQNyxOwE6uziXR0bspn13uOq4wNzD5ICZ1v5nwncWZNJyrB0fLY3EfDtkgfLac0L2VCqNlHQDoJl1dbivghnxJFT5mbOI6QN6MDUbvhjGv/AHnZlf8AdFb3aHqPzfHH9rJdmYKyjPXbjuivP8jlSRg8R3DroWo/KzHP9rM18TU7/wA403U6R4nH9Z/uy0iVkCsh/wBQ3K4xj5/kXqkcheK9D7XZuz1xW8MxGx9/9YFnbUX1ZFS20WpbW3R0YMD8xNfK8iO49ROts0XA9abqsZce49bsVjQ5+LIQT85PT6TR/m0/7P0f5EdHkzdomoV5GtYW3s2cmZWP8FnJz28BYgBHxKsZz8XirFDLXq9NmmWk7B7iDSx8rR7vybsk+E2bXVbS63U57+T3P3+hHKEo8TYIgEEbiJojBERABERABERABERABERABERABETqs/UbbLWxNM7JuU7W3sN0o8tvrP8AZ7upI5AtnOMFtSe4DkahqdGCVrYPbkWf0ePUN3fz26AfaJAHjOrtoy9R56nb2KT/AInQxCfttyL/AA5L4g9ZyMTCrxe2ylntsINt1h7T2HxJ/gBsB3ATkbTGub6c90Ny8yRRXeU1UpVWtVSKlaDZUQABR4ADpJbSzaNpkTRIVbR2ZZtMbSrNDkV9mRKy4iRIlaYqKisiVlxWRKyrMcigrIMs5BWQKytIU45WQdAylWAII2IPQjwnIKyBWQN7xx1mPj5WkntaHetNY64V25x2/VHWs/q8vFTO/wBI1/H1C04tyPiZ6r2mxriNyO9kI5OvmOm43APKcEicXNwqcysJehPZbto6sVeth0ZWHNT5ib+na/XtmoVe1HzXg/R+RDOknwNviaxpeuX4NqYWuWB63YJRqGwUMTyCWgclY9zDZWPL3SQp2edzb3FK5pqpSeUys008MREScQREQAREQAREQARE6nVcyy2783YTlLioa+5f8Ah8Ptnnt4cyegBbOahFylwArzs23OvswdPsNddZ7OTlL1U/oJ9rxP1fj0vx8erGpSmhAlaDZVHdGLj1Y1CU0IErQbKo7peBMWtWlWl8iVLBHaNpPaNpWlHApDaNpLaYMqzQ4jtMSRmDKk0KiMwZkzBlWY5GDImSMiZUmORgyJEkZgypMcitlkCstMiRK0mKUlZAiXkSDLBMDi3UpdW9dqK9bqVZHAIYHqCD1Eq0vU7NBtrw8+xrNLdglGRYxLYxPIJYT1Q9FY8xyB7jOWRKrqktreu1FdHUqysNwwPIgjvE09N1KrY1duG9PiufvyYycFJG0xNV4f1B9MyatHzXZ8ezcYF7nc8hv6lyepABKn6ygg813bap6TbXNO5pKrTeUym008MREScQREQAREQA4WrZ3sOMGrQWZFrCuisnbtuem/gAAST3AEzh4GN7LSVZzZa7F7bSNjY56sfDuAHcAB3Tj0WfnLPs1E86U3pxPDsg+8/7RHL7Kg95nYLMS+uduexHgvuSRW7JMSYkBJiVYyHGYiYiSlkAZr3EvGfD/DLLXq+opVcw3WlFL2EePZUHYeZ2kePuJq+FOGcnUyFa/lXjVt0e1unyGxJ8gZ8pZ+bk6jmXZmbc92Rc5eyxzuWJk9rZ/qMyk8ISUsH1Rw5x5w3xJf7Npeoq2TtuKLVNbt8Aw5/LebIZ8XU22UXJdRY1dtbBkdDsVI6EEdDPqH0X8WHizhpL8lh7fjN6nKA2HaO3J9vtD8QZBqNh1EduDyhYTzuNuMwZkzBmDMlRgyJkjImVJjkYM6LiPi3Q+Gwo1fPSmxxutSgu5Hj2RudvM8pLjPiCrhjh3L1SwBnrXs01k/TsPJR8O8+QM+V9Sz8rVM+/Oz7muyb2LWWMeZP/AAHgO4TS0rSP1zc6jxBcuLYydTZ3I+m9A484b4gyBjadqK+0n6NNqGtm+G42PwG82SfHFbvW62VsyupBVlOxBHeJ9J+ivixuKOHv524bUMMirIP6Y291/mAfmDI9b0NWcFWotuPfnivYWnV2nhm6GQIk4nNExSwlbCXkSthHpiHBz8SrNxnouDdltuanZlIO4ZT3MCAQe4gGdrwzqlubRbi5xX84YZCXkDYWA/RtUdwYA8u5gw57bziMJ12e76dkU6xQrM+ICL0Ubm3HP0127yNg4812+sZ0Og6k7Wv1c32JeT7n+fYiqw2lk3aJCqxLqktqdXrdQysp3DA9CDJz0IqCIiACdVxFkOmGmLQ5TIzH9SjL1RdiXYeYUMR57eM7Wa9c/tev5FnWvDQY6frts7n7vVD5GVrut1NGU+8WKyzlUVpTUlVShK0UKqjooA2AlwlaywTllMnJiSEiJnePUwJbzExvERzA8O/KM1JmzNI0xWIRK3yHXuJJ7K/d2W++eNT1L8oYH+7DBY9DpyAf6yyeWzpbFJW8cEMuInqP5P2otj8VZeCW2qy8Uns+LoQR+BeeXTffQirN6QcMr0Wm4t8OwR/EiF9FO2nnkEfiR9KzBgzBnBzZaMGYMyZEyrNinjX5Q2oME0jTVb3CbL3XxI2Vf4vPF56r+UGrDiLTHI904ZA+Idt/4ieVTvdFio2NPHz+7KtT4mJ6N6C9QbF4ybE7R7GZjOpXu7S+8D9wb755zN09Dyk+kPSyO4XE/D1TyXVYKdjVT/pfkshD4kfSsRE8oLxgiQYSyRYRUBQwlbDwl7CVMJImIZ4Pv9nGVoz8hhkPjD+rvv2R+ywdPgq+M2SaXbZ7DrGm6gOSi32W7/R2kKPusFXyLTdJ6bo127qzjJ8VufivbDKVSOzIRETUGEbHWtGdyAqjck9wms6H2m06q+wbWZJbJceBsJfb5BgPlOy4rsKcPZqJye5PUKR3GwhB+LSpAqjZBso5AeAmFrdXEYQ+pLTXeWrLFlayYmApkpYJneRmd45TEwZ3iY3mIOYHj35RGkPZh6XrFa7rS7Y9pHcG95fluG+8Tw2fYmvaTi67pGVpmevaoyUKNt1U9Qw8wQCPhPlri/hLVOFNRfG1ChjSWPqclVPq7R4g9x8R1E6HSbuM6fVN719iKpHfk6Cevfk9aS9mqalrDqfVU0jHQkcizEMdvgFH70834c4c1TiTPTD0nFe1iR27NtkqHizdw/8ABvPqLhHh7F4X0HG0vEPaFY3st22Nrn6TH/zkAB3RNZvI06LpJ9qX2CnHLydzIzMxOMlIsGDMGDMGVpsceUflAaS+Ro+n6rWpIxLWqt2HRX22J8t1A/anhU+wNX07G1fTMnTs5O3j5FZRx37HvHgR1B8RPmHjHg/U+FNQenMpZ8UsfUZar7lo7ufcfEfxHOdf0dv4SpfppPElw+aK9aDzk12ep+gPSXv17N1Rl/ksWj1ak/pue79lW+8Tz/QdC1LiDPTD0rFe6xj7zAe6g8WPQCfTXBnDePwtoNGm45DuPfvt229ZYep/AAeQEk6R6hCjbOgn25bvBd/4CjBuWTvIiJ54WxMHpMxACphKmEvaVNHoQ4Gq4nt2n5OID2WuqZFb9FiOR+R2Pymx6HnfnPR8LP7PZORQlhX9EkAkfI7idM8v4LcLp2ViD/Fc69APBWb1ij92xZ2PRWt2qlLwfo/uivXXBmwRETsiudJxU/8AN8Cn/K51W/7JNn/JML0keKP6fRh/XWP3Y90ypnKa7P8A3EV8vVk9Jbi5ZYspWWKZi7ZJgsjeY3jeKphgzvExvG8NsMGZCxEsQpYqsp6qw3BkpiMcxSNVVdKBKa1rQdFUbCSmIkUp5ATETErykOExExK8pCmDIui2KVdQynkQRuDJTErykKQqpqpTsU1pWv6KKAJOIjW8iiIiACIiAEWlTS1pU0chCpo4VfsarrVHcz0X/vVhP7KGkeHOXEmqeeFin/byB/0nSdGpYvsc0/z6ENb4TaIiJ6AVToeKTtkaKf66w/8Ar3TCmZ4uUijTru6rUKt/2w1f8XErQzjukO65i/8Aj6ssUuByFMsWUqZYpmDtkuC2JHeN4bYYJbxODq+qYmjabfqOoW+qxqF7TvsTtz2HIdTuQJdhZdOfh0ZmK/boyK1trbYjdWG4Ox59DHdrZ2sbgL4mN5jeRuYGZiJiROYpmYiYkMpCiYiYkEpCiIiMFEREAEROt0DXdO4hwTm6Tf66gWNWWKlSGHUEHn3g/OOUJOLkluXqJk7KIiNFItKmlrSpo5CFTSPDnPiXU/LCxR/8mRJNHCyltZ1q7uX1FHzCF/7UTo+jcc3yfJMirfCbNERPQSodLxkpPDWbav0sZVyR/wC0ws/5JxVI+qdx3GbBkUpkUWU2qGrsUo4PeCNjNN0F3/NWPXed7qAce0+L1k1sfmVJ+c5XpNT7NOr4r1XqT0XxR26mWqZx1aWqZyO2Tl4MbzSNW9KPC+lZmRh3ZGRZk49jVWV1Y7H3gdiATsDznRarxZxjxPg5C8J6Fk6fiCpmObl+7Y4A32rHTc9Bt2uvUdZep6fcSw5rZi++W5efH6DXNHI9IWa3Fmu4fBGkuWX1ou1S5OlVan6Px57/AB7I8Z6TRVXRTXTSoSutQqKOigDYCeUegTUdPtwNQw/VKmqiz1t1pO731nodz4EkEeYPUmesR+pt0Jq1SwoebfF/j5BDetolMbzG8TKcx5mYmIjHMBExEichRERGiiIiACIiACeY6TeOAuPMzSsw+q0XW7PaMO08krt718uu37niZ6dPP/TXnabjcINj51KXZWRYFxFPVHHVx38gfxAPIzS0xudX9O1mNTc/R/Tj4ZGT3LPI9AieP8I8Q8a6DoGDk6lo9+r6RdWGqeo9q+lO7cdSNhuNx0I5jpNjxvS5wrbst9uZiWb7FLsY7r8ezvHVtIuYSaprbS747/Jb0Iqke/cb00qaWMZUxmch5W8v4MTtYeflb7jJz7iPgm1I/wB1OBqGWmDhZGXYN0x6mtI8QoJ2/Cd9w5gvpuhYGHbt62qhRaR3vtux+bEmdf0Vo5qVKvJJf33+hXrvckdjERO0K4mn5FfsPEmdj7bV5armU8thvsEsA+BCN8bJuE1/jLHK4VWq1KTbpzm1go3LUkbWj933gO8osztVtXdWk6a48V4r88B8JbMslSmWqZx62DKGVgwI3BB3BHjLVM8xbZdLFppFptFVfrD1fsjf75dKlMmDGObA8E470/M9H3HdOvaQvZxcmw3Vr9Xc/wBJUfI77/AjbpPauG9dw+I9Ho1LT33qtHvKfpVsOqt5j/oehlPFnD+JxPol+mZnIP71dgG5qcdGH/nMEjvng3D+tax6M+J78PNqZqe0Fycff3bF7nQ+O3MH5Hy6WnFaxaJJ/vU1/wBl/nn4kL/bl8mfSUTr9E1jB13Tqs/TL1ux7B1HVT3gjuI8Jz5zM1KEnGSw0TIRERgoiIgAiIgAiIgAiJRnZmNp+Jbl5tyU49S9p7HOwUQSbeEBHUs/F0vBvzs65acahC9jt3D/AIny754JScz0q+kBWtV69Oq5ld/6HHU9P1mP4nwEq494zzuOtWp0rR6rfYfWhaKFHvXv0DMP4Du6ny9h9HvCVPCWhrj+6+bds+Vav1m7lH2R0HzPfOohSWjWrq1P401hL+lc/H/zmQN9ZLC4GzVVpVWldSKiIAqqo2AA6ASu2imxg1lVbMOjMoJEuJlbGcwm85JiLGVMZJjK2MkSA4ObV7dnafpgG4yLxZcNt/5Koh238iwrT9ubrNZ4To9qzM3V25oT7Lin/NoT22H6z7jzCKZs09L0S0/TWcU+Mt7+vtgp1JZkIiJrEYgjcbGIgBpOLQdJzrtGblXUPWYZP1scnkvxQ+58Owe+dipnO4k0t9RxEtwyi5+K3rcZm5AnbYox/RYcj4cj1UTptPy0zMZbqwybkq1bjZq2B2ZWHcwIIPwnn/SDTnb1+uguzLyfevVexapTysHPUywGUAyxTOcaJi6apx/wTh8X6d2SVp1CkH2fI26fZbxU/h1HeDtAMnH0K9S3qKpTeGgaTWGfMGm6nxF6Otftq7LUWqQLsa3nXcvcfMeDD/rPceDPSFo3FKJUlgxNQI97EubmT9g9GHw5+U7LivhXSuKsH2bU6d3Xf1V6crKj5Hw8jyM8D4x9Hmt8K2NkBGy8BTuuXQp90fbHVfj0851caljrcUqv7dbnz/Phx5EGJU+G9H0xE+cuGfSrxDoipTlOupYq8uxkk9sDyfr9+89L0X0v8NZ6quc1+nW94uQum/ky7/iBMi70C9t3ujtLmt/lxHxqxZ6FE67A17R9SA9g1TCyN+6q9WP3b7zsd5jyhKDxJYZJkRG84Wdq+macN8/UMTGH+euVP4mJGMpPEVkU5sTRdZ9LHC2mqwoybc+0cuxjVkj95th928834k9L+uaor06VWmmUNy7VZ7dpH6x5D5AHzmva6FfXD+DZXN7vfyI5VYo9g4s4z0bhWgtqGQGySN68Wr3rH+XcPM7CeD8U8W65x5qdWKlbilrNsbAo3I37if0m8z057bc5x+GeD9f4xyzdj1uaWbe3OyCexv3+8ebHyG58dp71wVwNpXCWPvjL6/NddrcuxR2m8lH1V8h8yZs4sNEWc9ZW+34+5H2qnyR1Xoz9H1PC2OM7UAl2r2rsSOa0Kfqr5+J+Q5dd9iRJnLXNzVuqrq1XlsmSUVhGGMrYzLGVsZEkKYYzr9Sa+5qdOwnKZeaxrR161IPp2fsjp9ooO+cnLyKsXHsvyLFrqqUu7t0UDqZzOFtOtQW6rn1GvLylASpxzx6RzVD9o79pvM7cwom7omnO7r7Ul2I738+S/wA7iKpPZR3WHi04WJTiYtYroorWutB0VQNgPuEuiJ6MVBERABERABNX4i0+zAyrNZwa2epwPb8etdywA2FqgdWUAAjqygbblVB2iJBcW9O5pOlUWUxU2nlGq0WpdUltTq9bqGR1O4YHmCD3iXAziarptmg22ZuFWz6U7F8ihBucZidzYgHVD1ZR0O7DvEuptS2tLKnV0dQysp3DA8wQR1E821LTatjV2J70+D5+/NFyE1JHJUyYMoBkw0zGh5cDMkAjY8xKwZING4FNK4l9F/DmuF7q6Dp+U3P1uLsoJ806H5bHznm2tehriDDLNpl2NqFY6AN6qw/JuX+1Pf8AeZmtaa5fWy2YyyuT3+/mRypRkfKGdwpxDp5b2vRc+sL1f2div7wG34zrlyM3FPYW6+kjuDlZ9gTDKrDZgCPPnNiHSyWMVKKf1x6Mj6jkz5BfMzsj3XycizfuNjNv+M5eFw3rufscPR8+4H6yY7kffttPrJUVfoqF+A2koS6WNLFOil9fZB1HNnzxo/og4mzyrZq4+n1nqbrAzbeSrv8AiRPRuHPRJw/pJW3PD6pkLz/lxtWD+oOvzJnoMbzJutfvrhY2tlclu8+PmSRpRRGqtKq1rqRURRsqqNgB4ASRMiWkSZj8R5kmQJmC0gTHJAZJlbGCZwcLEfiawhSV0VSRZaDsczxRD/k/FvrdBy3J0LCwq3tVU6a8X3JDZSUVllujYf5+y6860b6VjuGxwemVYDys/wBGp+j+k3vdApO4SKItaKlahUUbKqjYAeElPSrS0p2lFUqa3Lz+ZSlJyeWIiJZEEREAEREAEREAE1bUtDv0yx8vRKvW47sWv09SBzPMvTvyB7yh2U9QVO/a2mJBc21K5punVWUxU2nlGoYWZRmU+tx7O2u5U8iCrDqrA81Yd4IBE5QM5mr8P1Zt5zMO04WobAG9F7QsA6LYnRx9zDuInRWZl2n2LTrdAw3Y9lLw3ax7T3dl/qk/otsfDtdZwmpaDXtW50+1DzXivX7FqFVS4nZhpMNKA3jJAzAaJS4NJdqUBpLtRuALu1HalXajtRMAW9qO1Ku1HahgCwtMFpWWmC0XAEy0gWkSZEtHJASJlGTk041D35FqVVIN3d22CjzM4zZ5uyXxNMobOy1OzpUdkqP+cfonw5t4KZ22l8OhL683WLVy8tD2qkVdqcc+KKerfbbc+HZB2m3p2iV7tqUuzDm+/wAF/iIp1FE6/C0rI17azUK7MbSj0x3BW3KH2x1RPsfSb62w3U7aiLWipWoVFGyqo2AHhJRO9tLSjaU+rpLC+/iVZScnliIiWRBERABERABERABERABERABIW113VtVcivW4KsjDcMD1BEnEANbyOFvUbtoWWcPbpi2L63H+AXcFP2WAHgZ19lupYPLU9KvVR/h8PfJrPyUCwfNNvObpEy7vRrO6eZRw+a3e3kPjUlE07C1LDztxh5VN7L9Ja3BZfiOo+c5Xanc6jo+m6n2fzjgY2SV+i1tQYr8CeY+U61+E8JR/M8vUcTyry2dR+zZ2lH3TBrdFZfyqn916rP2JVX5op7UdqZfhvUE/vfXbGH9ZxK3/APwEkPzDrY6atp5+OnWf9+UZdGr5cMP6/nA7roku1HakfzDrh/8AVtOHw06z/vyScOamx/l9d7I/q+Ein/bLxI9G758Ul9ReuiYLzj5mdjYNYfNyacdD0a6wID8N+s56cJ4zb+16jqmUD3HKNQ+6oJOfp+g6TptnrcLTsam7bY2rWPWH4ufePzMu0eitR/xaiXgs/fAx113I1qvLy83YaTpmVkg9LrV9np+Pacbkeaq07DG4aycoBtbzSVPXEwia6/gz/Tb5FQe9Zs0TdtNEs7beo7T5vf7eRHKpJlOJi4+Fjpj4dFVFCDZK6kCqvwAl0RNcjEREAEREAEREAEREAEREAEREAEREAEREAEREAEREAEREAEREAEREAEREAEREAEREAEREAEREAERE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7416" name="AutoShape 8" descr="http://upload.wikimedia.org/wikipedia/commons/8/85/Smile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7418" name="AutoShape 10" descr="http://upload.wikimedia.org/wikipedia/commons/8/85/Smile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285728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Büszkén tapasztalhattam, hogy a mi városunkban is vannak olyan emberek, akik takarékoskodnak. </a:t>
            </a:r>
            <a:r>
              <a:rPr lang="hu-HU" sz="2800" b="1" dirty="0"/>
              <a:t> </a:t>
            </a:r>
            <a:r>
              <a:rPr lang="hu-HU" sz="2800" b="1" dirty="0" smtClean="0"/>
              <a:t>Néhány fénykép amit én készítettem: napelem, napelemek, napelem rendszerek.</a:t>
            </a:r>
            <a:endParaRPr lang="hu-HU" sz="2000" b="1" dirty="0"/>
          </a:p>
        </p:txBody>
      </p:sp>
      <p:pic>
        <p:nvPicPr>
          <p:cNvPr id="8" name="Kép 7" descr="IMG_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39830" y="2946790"/>
            <a:ext cx="4143372" cy="3107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Kép 8" descr="IMG_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0344" y="3134310"/>
            <a:ext cx="3929025" cy="2946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334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u="sng" dirty="0" smtClean="0"/>
              <a:t>Fontos tudnivalók:</a:t>
            </a:r>
            <a:endParaRPr lang="hu-HU" sz="32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285720" y="92867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/>
              <a:t>A </a:t>
            </a:r>
            <a:r>
              <a:rPr lang="hu-HU" sz="2000" b="1" dirty="0"/>
              <a:t>napelem</a:t>
            </a:r>
            <a:r>
              <a:rPr lang="hu-HU" sz="2000" dirty="0"/>
              <a:t> a nap energiájának felhasználásával villamos energiát termel, míg a</a:t>
            </a:r>
            <a:r>
              <a:rPr lang="hu-HU" sz="2000" b="1" dirty="0"/>
              <a:t>napkollektor</a:t>
            </a:r>
            <a:r>
              <a:rPr lang="hu-HU" sz="2000" dirty="0"/>
              <a:t> hőenergia előállítására alkalmas. A hatékony </a:t>
            </a:r>
            <a:r>
              <a:rPr lang="hu-HU" sz="2000" b="1" dirty="0"/>
              <a:t>napelem rendszerek </a:t>
            </a:r>
            <a:r>
              <a:rPr lang="hu-HU" sz="2000" dirty="0"/>
              <a:t>több napelem táblából épülnek fel, melyeket a leggyakrabban a háztetőkön helyeznek el.</a:t>
            </a:r>
          </a:p>
        </p:txBody>
      </p:sp>
      <p:pic>
        <p:nvPicPr>
          <p:cNvPr id="25602" name="Picture 2" descr="Napelem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86190"/>
            <a:ext cx="3500430" cy="2677830"/>
          </a:xfrm>
          <a:prstGeom prst="rect">
            <a:avLst/>
          </a:prstGeom>
          <a:noFill/>
        </p:spPr>
      </p:pic>
      <p:pic>
        <p:nvPicPr>
          <p:cNvPr id="25604" name="Picture 4" descr="Napelem rendsz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14356"/>
            <a:ext cx="3571900" cy="244675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5720" y="321468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/>
              <a:t>Napelem rendszer </a:t>
            </a:r>
            <a:r>
              <a:rPr lang="hu-HU" sz="2000" dirty="0"/>
              <a:t>villamosenergia termelésre </a:t>
            </a:r>
            <a:r>
              <a:rPr lang="hu-HU" sz="2000" dirty="0" smtClean="0"/>
              <a:t>alkalmas.</a:t>
            </a:r>
            <a:endParaRPr lang="hu-HU" sz="2000" dirty="0"/>
          </a:p>
        </p:txBody>
      </p:sp>
      <p:pic>
        <p:nvPicPr>
          <p:cNvPr id="25606" name="Picture 6" descr="Napelemes erőm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00504"/>
            <a:ext cx="3600459" cy="25717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21429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/>
              <a:t>Napkollektor rendszer meleg víz, fűtés rásegítés + meleg víz készítésre:</a:t>
            </a:r>
          </a:p>
          <a:p>
            <a:pPr algn="ctr"/>
            <a:endParaRPr lang="hu-HU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0" y="121442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      </a:t>
            </a:r>
            <a:r>
              <a:rPr lang="hu-HU" b="1" dirty="0" smtClean="0"/>
              <a:t>A </a:t>
            </a:r>
            <a:r>
              <a:rPr lang="hu-HU" b="1" dirty="0"/>
              <a:t>napenergia felhasználásával a használati melegvíz előállításra kb. 80% , fűtésrásegítésre kb. 30% energia megtakarítás érhető el.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82" y="19288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/>
              <a:t>A napenergia felhasználásával a használati melegvíz előállításra kb. 80% , fűtésrásegítésre kb. 30% energia megtakarítás érhető el.</a:t>
            </a:r>
          </a:p>
        </p:txBody>
      </p:sp>
      <p:pic>
        <p:nvPicPr>
          <p:cNvPr id="24578" name="Picture 2" descr="Sík-kollek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256"/>
            <a:ext cx="3643338" cy="242282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14282" y="32861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/>
              <a:t>A napkollektor</a:t>
            </a:r>
            <a:r>
              <a:rPr lang="hu-HU" sz="2000" b="1" dirty="0"/>
              <a:t> rendszerek használati melegvíz előállítására, fűtés rásegítésre, medence </a:t>
            </a:r>
            <a:r>
              <a:rPr lang="hu-HU" sz="2000" b="1" dirty="0" smtClean="0"/>
              <a:t>fűtésre.</a:t>
            </a:r>
            <a:endParaRPr lang="hu-HU" sz="2000" b="1" dirty="0"/>
          </a:p>
        </p:txBody>
      </p:sp>
      <p:pic>
        <p:nvPicPr>
          <p:cNvPr id="24580" name="Picture 4" descr="http://www.balatonapro.hu/images/5878_20110616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14752"/>
            <a:ext cx="4357718" cy="2928388"/>
          </a:xfrm>
          <a:prstGeom prst="rect">
            <a:avLst/>
          </a:prstGeom>
          <a:noFill/>
        </p:spPr>
      </p:pic>
      <p:pic>
        <p:nvPicPr>
          <p:cNvPr id="24582" name="Picture 6" descr="http://t2.gstatic.com/images?q=tbn:ANd9GcQ4pN3sy4tF0kBRvMszSZMlYvWNO_kil6xPgQIG-R5IjCXTxEW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928802"/>
            <a:ext cx="2990850" cy="1524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364" y="0"/>
            <a:ext cx="2666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u-H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Tippek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61" y="944849"/>
            <a:ext cx="86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Hogyan fizethetnénk kevesebbet az energiaszolgáltatóknak?</a:t>
            </a:r>
            <a:r>
              <a:rPr lang="hu-HU" sz="2000" b="1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910" y="1857364"/>
            <a:ext cx="828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Folyatod a vizet a csapból fogmosás közben?</a:t>
            </a:r>
            <a:r>
              <a:rPr lang="hu-HU" sz="2000" dirty="0"/>
              <a:t> </a:t>
            </a:r>
            <a:endParaRPr lang="hu-HU" sz="2000" dirty="0" smtClean="0"/>
          </a:p>
          <a:p>
            <a:pPr lvl="1"/>
            <a:r>
              <a:rPr lang="hu-HU" sz="2000" dirty="0" smtClean="0"/>
              <a:t>Ha igen, akkor egy-egy alkalommal akár 5 liter vizet is </a:t>
            </a:r>
            <a:r>
              <a:rPr lang="hu-HU" sz="2000" dirty="0" smtClean="0"/>
              <a:t>elpazarolhatsz.</a:t>
            </a:r>
            <a:endParaRPr lang="hu-HU" sz="2000" dirty="0" smtClean="0"/>
          </a:p>
        </p:txBody>
      </p:sp>
      <p:sp>
        <p:nvSpPr>
          <p:cNvPr id="8" name="5-Point Star 7"/>
          <p:cNvSpPr/>
          <p:nvPr/>
        </p:nvSpPr>
        <p:spPr>
          <a:xfrm>
            <a:off x="428596" y="1928802"/>
            <a:ext cx="214314" cy="214314"/>
          </a:xfrm>
          <a:prstGeom prst="star5">
            <a:avLst/>
          </a:pr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3500438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 </a:t>
            </a:r>
            <a:r>
              <a:rPr lang="hu-HU" sz="2000" dirty="0" smtClean="0"/>
              <a:t>  </a:t>
            </a:r>
            <a:r>
              <a:rPr lang="hu-H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Kád </a:t>
            </a:r>
            <a:r>
              <a:rPr lang="hu-H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vagy zuhany?</a:t>
            </a:r>
            <a:r>
              <a:rPr lang="hu-HU" sz="2000" dirty="0"/>
              <a:t> </a:t>
            </a:r>
            <a:endParaRPr lang="hu-HU" sz="2000" dirty="0" smtClean="0"/>
          </a:p>
          <a:p>
            <a:pPr lvl="1"/>
            <a:r>
              <a:rPr lang="hu-HU" sz="2000" dirty="0" smtClean="0"/>
              <a:t>A zuhanyozás takarékosabb, de csak akkor ha maximum öt perc alatt végzel. </a:t>
            </a:r>
          </a:p>
          <a:p>
            <a:pPr lvl="1"/>
            <a:r>
              <a:rPr lang="hu-HU" sz="2000" dirty="0" smtClean="0"/>
              <a:t>Ha erre képtelen, </a:t>
            </a:r>
            <a:r>
              <a:rPr lang="hu-HU" sz="2000" dirty="0"/>
              <a:t>akkor vásárolj olyan zuhanyfejet, amely körülbelül feleannyi vagy még kevesebb vizet enged át a </a:t>
            </a:r>
            <a:r>
              <a:rPr lang="hu-HU" sz="2000" dirty="0" smtClean="0"/>
              <a:t>lyukakon.</a:t>
            </a:r>
            <a:endParaRPr lang="hu-HU" sz="2000" dirty="0"/>
          </a:p>
        </p:txBody>
      </p:sp>
      <p:sp>
        <p:nvSpPr>
          <p:cNvPr id="10" name="5-Point Star 9"/>
          <p:cNvSpPr/>
          <p:nvPr/>
        </p:nvSpPr>
        <p:spPr>
          <a:xfrm>
            <a:off x="428596" y="3571876"/>
            <a:ext cx="214314" cy="214314"/>
          </a:xfrm>
          <a:prstGeom prst="star5">
            <a:avLst/>
          </a:pr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44" y="85723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 </a:t>
            </a: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vécé leöblítésével</a:t>
            </a:r>
            <a:r>
              <a:rPr lang="hu-HU" dirty="0"/>
              <a:t> fejenként akár 40-50 liter vizet is elhasználunk naponta. 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857224" y="928670"/>
            <a:ext cx="214314" cy="214314"/>
          </a:xfrm>
          <a:prstGeom prst="star5">
            <a:avLst/>
          </a:pr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57224" y="2214554"/>
            <a:ext cx="214314" cy="214314"/>
          </a:xfrm>
          <a:prstGeom prst="star5">
            <a:avLst/>
          </a:pr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57224" y="4572008"/>
            <a:ext cx="214314" cy="214314"/>
          </a:xfrm>
          <a:prstGeom prst="star5">
            <a:avLst/>
          </a:pr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38" y="2143116"/>
            <a:ext cx="8072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Tudtad, hogy a </a:t>
            </a: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mosógépek fogyasztásának</a:t>
            </a:r>
            <a:r>
              <a:rPr lang="hu-HU" dirty="0"/>
              <a:t> jó 80%-át a víz melegítése teszi ki? Próbáld csak ki: a normál szennyeződések 40 fokos programmal simán kijönnek a ruhákból, és így nemcsak kevesebb áramot használsz, de alacsonyabb hőfokon vízkőből is kevesebb rakódik </a:t>
            </a:r>
            <a:r>
              <a:rPr lang="hu-HU" dirty="0" smtClean="0"/>
              <a:t>le.</a:t>
            </a:r>
            <a:endParaRPr lang="hu-HU" dirty="0"/>
          </a:p>
        </p:txBody>
      </p:sp>
      <p:sp>
        <p:nvSpPr>
          <p:cNvPr id="9" name="Rectangle 8"/>
          <p:cNvSpPr/>
          <p:nvPr/>
        </p:nvSpPr>
        <p:spPr>
          <a:xfrm>
            <a:off x="1071538" y="4500570"/>
            <a:ext cx="8072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Sok más helyzetben is felmerül az </a:t>
            </a:r>
            <a:r>
              <a:rPr lang="hu-HU" b="1" u="sng" dirty="0" smtClean="0"/>
              <a:t>energiatakarékosság</a:t>
            </a:r>
            <a:r>
              <a:rPr lang="hu-HU" u="sng" dirty="0"/>
              <a:t> </a:t>
            </a:r>
            <a:r>
              <a:rPr lang="hu-HU" dirty="0"/>
              <a:t>kérdése: például lehet, hogy sok vezetékes vizet megspórolok, ha a kútvizet használom a bojler feltöltéséhez, viszont többet fizetek az áramért a vizet a bojlerbe pumpáló búvárszivattyú miatt.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almaimotthona.hu/upload/userupload/2/images/sp%C3%B3rolj%20a%20v%C3%ADzze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21305" cy="30718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164744">
            <a:off x="9308" y="433819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Spórolj </a:t>
            </a:r>
            <a:r>
              <a:rPr lang="hu-HU" b="1" dirty="0"/>
              <a:t>a </a:t>
            </a:r>
            <a:r>
              <a:rPr lang="hu-HU" b="1" dirty="0" smtClean="0"/>
              <a:t>vízzel</a:t>
            </a:r>
            <a:endParaRPr lang="hu-HU" b="1" dirty="0"/>
          </a:p>
        </p:txBody>
      </p:sp>
      <p:pic>
        <p:nvPicPr>
          <p:cNvPr id="52228" name="Picture 4" descr="http://cdn.big.men.hu/files/news/12/3/316_3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0"/>
            <a:ext cx="3333750" cy="50006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43306" y="357166"/>
            <a:ext cx="3536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/>
              <a:t>Spórolj ezreket havonta</a:t>
            </a:r>
          </a:p>
          <a:p>
            <a:r>
              <a:rPr lang="hu-HU" sz="2400" b="1" dirty="0" smtClean="0"/>
              <a:t> a fürdőszobában</a:t>
            </a:r>
            <a:endParaRPr lang="hu-HU" sz="2400" b="1" dirty="0"/>
          </a:p>
        </p:txBody>
      </p:sp>
      <p:pic>
        <p:nvPicPr>
          <p:cNvPr id="52230" name="Picture 6" descr="http://ezermester.hu/articles/images/2010/07/autonom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3156177" cy="2928934"/>
          </a:xfrm>
          <a:prstGeom prst="rect">
            <a:avLst/>
          </a:prstGeom>
          <a:noFill/>
        </p:spPr>
      </p:pic>
      <p:pic>
        <p:nvPicPr>
          <p:cNvPr id="52232" name="Picture 8" descr="http://4szoba.hu/upload/images/photos/000/021/266/energiacimke_mosogep_1.jpg?1327765566"/>
          <p:cNvPicPr>
            <a:picLocks noChangeAspect="1" noChangeArrowheads="1"/>
          </p:cNvPicPr>
          <p:nvPr/>
        </p:nvPicPr>
        <p:blipFill>
          <a:blip r:embed="rId5"/>
          <a:srcRect t="4895" r="2899" b="15945"/>
          <a:stretch>
            <a:fillRect/>
          </a:stretch>
        </p:blipFill>
        <p:spPr bwMode="auto">
          <a:xfrm>
            <a:off x="4071934" y="4572008"/>
            <a:ext cx="5072066" cy="2285993"/>
          </a:xfrm>
          <a:prstGeom prst="rect">
            <a:avLst/>
          </a:prstGeom>
          <a:noFill/>
        </p:spPr>
      </p:pic>
      <p:pic>
        <p:nvPicPr>
          <p:cNvPr id="52234" name="Picture 10" descr="http://2.bp.blogspot.com/_wECN2uot8u8/TUnFoTBScyI/AAAAAAAAJW8/LARMdaEfsNI/s1600/psycho_toile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2428868"/>
            <a:ext cx="3929090" cy="2147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ergia_plaki.jpg"/>
          <p:cNvPicPr>
            <a:picLocks noChangeAspect="1"/>
          </p:cNvPicPr>
          <p:nvPr/>
        </p:nvPicPr>
        <p:blipFill>
          <a:blip r:embed="rId2"/>
          <a:srcRect t="18750" b="8333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214290"/>
            <a:ext cx="6764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A kérdés az: Betudjuk tartani</a:t>
            </a:r>
            <a:r>
              <a:rPr lang="hu-HU" sz="3600" dirty="0" smtClean="0">
                <a:solidFill>
                  <a:srgbClr val="FF0000"/>
                </a:solidFill>
              </a:rPr>
              <a:t>???</a:t>
            </a:r>
            <a:endParaRPr lang="hu-H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4290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Hogyan takarékoskodhatunk az energiával?</a:t>
            </a:r>
          </a:p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 descr="lightbulb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785926"/>
            <a:ext cx="2500330" cy="1875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628800"/>
            <a:ext cx="5962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Az energiával való takarékoskodás az </a:t>
            </a:r>
            <a:r>
              <a:rPr lang="hu-HU" sz="2400" b="1" dirty="0"/>
              <a:t>energiamennyiség csökkentését is </a:t>
            </a:r>
            <a:r>
              <a:rPr lang="hu-HU" sz="2400" b="1" dirty="0" smtClean="0"/>
              <a:t>jelenti. Ha kevesebb energiát fogyasztunk több előnyre tehetünk szert: mint pl.: </a:t>
            </a:r>
            <a:r>
              <a:rPr lang="hu-HU" sz="2400" b="1" dirty="0"/>
              <a:t>pénzt spórolhatunk meg és a környezetünket is megkíméljük vele</a:t>
            </a:r>
            <a:r>
              <a:rPr lang="hu-HU" sz="2400" b="1" dirty="0" smtClean="0"/>
              <a:t>. </a:t>
            </a:r>
          </a:p>
          <a:p>
            <a:r>
              <a:rPr lang="hu-HU" sz="2400" b="1" dirty="0"/>
              <a:t> </a:t>
            </a:r>
          </a:p>
        </p:txBody>
      </p:sp>
      <p:sp>
        <p:nvSpPr>
          <p:cNvPr id="2" name="AutoShape 2" descr="data:image/jpeg;base64,/9j/4AAQSkZJRgABAQAAAQABAAD/2wCEAAkGBhAQEBAPEBAPEBAPDxARFBAPDw8QDw4PFBAVFBQQEhUXHCYeFxkjGRIUHy8gIycpLCwtFR4xNTAqNSYsLCkBCQoKDgwOGg8PGiwkHxwqKSopKSkpKSksKSosKTUsKSwqKSwpLCwsKSkpLCkpKSkpKSwpLCkpLCksLCwsKSkpKf/AABEIAMYA/gMBIgACEQEDEQH/xAAbAAEAAgMBAQAAAAAAAAAAAAAAAQMCBAUGB//EAD8QAAIBAgMEBwYEBAQHAAAAAAABAgMRBBIhBTFBURMyYXGBkbEGIiOhwdFCUnLwM4KS4RUk4vEUYnOissLS/8QAGgEBAAMBAQEAAAAAAAAAAAAAAAECBAMFBv/EACsRAQEAAgEDAgQHAAMAAAAAAAABAhEDEiExBEEyUXGxBRMiM2GBwRRCkf/aAAwDAQACEQMRAD8A+4gAAAAAAAAAAAAAAAAAAAAAAAAAAAAAAAAAAAAAAAAAAAAAAAAAAAAAAAAGFSqo7+O5LVvuQTJtmDSrY6S/Cl+uav5I11tOo9yh8/uV6o6zhys26oOatqSXWh5M3MPi4T3PXk9GTMpVcuLLHvYuABLmAGMppb2l3tAZAr6eP5o/1IzjJPc0+4J1UgAIAAAAAAAAAAAAAAAAAAAAAAAADzu2NrulmcevKTiv+WMX+/M9EeR9p8ParF8Hd+dvsznyXUa/STHLPVc6OJqyd3OXg7ehuUKk1xb79SrDUjfp0jhHp5WL6GMfHVcmbPQqXvU3Z+Wv0NJxsWUKzi78OKLy/Nnyx98W9S2q46TjdritH4orq7Wm+qlH5s1sRVUndcFbvMYVbcIvvVy3VVJw4+dJniZy3yk/FkUaEpu0Vf0XexCOeVkkr8tyXMu2hi+igqdPSUuPFLn3sr/NXt1+nGd6VcNThpUrU4v8t9SHh7Wtkae6Sbs/I4nQm9s2tlvTl1J/KREq1wyk3vbpKrOG9yS5xlnS70y+O1HG2dKUXunDj4PiatCu08kteTMZRSll/DPh+WXNF9/JwuEt/VEY3GN1HKE3aytZtW03W7zq7OxfSQu+snZ/c89JW05G/sjGRg3GWmZqz4dz5DHLunm4p+X2nh3AAdnmgAAAAAAAAAAAAAAAAAAHJ9ocJnp5lvg7+H79TrGNSCknF7mrEWbml+PPoymTx+GNxM162HdOo4duhfLTQzR7FsoLkXBIkXEY3LVRQRbIYeVncmvhc7zZtXz3GLpNbmOma3olT33FM8K47/Nbit0jc6a5W4kaXlvumtK6jLj9StVW5RbfFepMurYrpvVAk7NpQTlK6T1XoJ4WL3aP5FcJ+9LwLlIs53cW7O2g4NUqm7dGT4dncdo87iKeZdq3fY39i4/Oujl1oc97j90Xxy9mXn49zrn9umADoxgAAAAAAAAAAAAAAAAAA5e1aUXOD/FZ+XB+pypSuzoYueacuzTyOZc4ZeXq8M1jI4vtN7ULB9GsnSSqZnZyypRja7vZ66o7OHq54xkk1njGVnvV0nZ+ZRi8BSq5elpwqZHeOeKllfNX7jdoLiQ6fqltt7L4qyMKGKhUTcJxmk7NxaaT5aFWPoOpSqU4yyynCUVLk2rGh7ObHlhqcozkpTnLM8t8qsrJK+8lxtvU69yJdouU16nAheTdVXJdTzK7kXKu2mw5aeBVTe9mGd2sYtg02KL3vmy5SNDNY2KdS67SZUXFs5jWlWdOpGou9rnwa8iZ1Ut5qVquZ3FqJi9nCaklJappNdzMjmbAxGall4wbj4b16/I6Zol3NvIzx6crj8gAEqAAAAAAAAAAAAGLqR5rzRFsnkZAhMkkcBSu33v1KKWDcm+CTtfn3FstJNcm18yrEYp9VeL+hnevN+yqvFRk0ndLj2ilUt3FcJJPVXXLcb1OnSn1W4vv18mRO6+V1O6uNRPiZXKq1KztLjua3Mwc3HtRO1enfhfKVlc1JSvqTUrX0K7lbV8cdJuRci5FyF0tkNkNmNwJbIzEXIbISlsxbIbMWwl3PZir71SPOMX5Nr6noTzHsy/jS/6b/wDKJ6c0cfwvJ9VNclAAdGUAAAAAACAJFzXqY6nHRzXhd277GEdp0nulu7JfY5Xn45dXKf8AsW6cvk4m0tozdWpF3yQeWyvZaJ+95mniq6tFxet/w6NX4fvmy+pUXT1pKVlKV07XjJZVv5Gg6z6W2db9zby+p8n6jO5Z5W3fe/d6WGM1Po3IbSa1jmi+NnufJ8GenwdZzpwnK15Qi3bddrgeQ2s23Hc7LdB7u/8AaPV7LXwKWlvhx08D0/wvLL8zLG3tpn9RJ0yubtKGWpLt97z/AL3ORmPR7XoXjmX4dH3P+/qeWrwbjKKdm9PmetnNVr9Pl1YRdclSKo6JK97JK/Oy3mDnLpEtcmRt8s1/XcUaNN2eLco5Za2ej4kxndGukZpk7V1J4RNWZjczvcEG1dxZllyLhO2GRk5CbkXAZUQ0LkXAwlErki5swZCZXW9lofEqS5QS83/pPSHH9nqGWm5cakr+C0X1OumacJrF5HqcurkrIEEl2cAAAAgAc/btVxoTabi7xV1vs5JP1Ogcz2if+Xn+qG/9a0M/qbrhz18r9l+P459XEoylG2aMrc43a8LFKlJVHJRbT5p7uNtN99fEtrtdHbNLd1ZJXXdfX5sr2VNa5aiX64r/AOj5GTvI9L2tTLFPMldReZb99uKZU5PpbZk9eq1K3oVtXq6RUveXvN6PXhw9TKX8W1oPXq2XrlK7Wk+y3ay1gmrcowv57voeo2W/gUtLfDjv7jy21Y2yrKo34Q1v36fc9TstfApb/wCHHfv3Hs/hn72f0ZfUfBF81dNPc9Dyu1KLpVGn1Zaxlz7+09WzUx+CjVg4vvT5M9zPHqjlwcv5eXfxXlrmUUY18FOnLK7r0a5pmOdr8y/lT9DM9aWWbi+9jDPpfmVZ+yUu9WRlGLesvIJ0tiybmNxclVNxcxuLhKbkXIuRcgTchsxbMZTSCWTZbhMM6k1Bcd75R4sqoQlUajFXbei+p6nZuzlSjbfJ9aX0XYXwx24c/NOOfyvpwUUktEkkl2F0WMosaXjs0zIwRkBIAAEBgAcr2kf+XkucoL/uR1Gzj+0kvgv9cPUzer/Yz+l+zpxfHPq5Vab6LSSaS7VKPfb7Ir2U5O/Vn2yuv/Utrp9Gm1B6aT03dqa+pTs2F73pwn+novmfKT45/T0f+ta0letucnmX6d+5/vwM6jtUd1TaX4bK/hoYzfxUm31laEd2/d/t5kYlPNL3UtHqms0dOyRyXbuSFS2mVco6X7+Zs09pzpyVO9opJK9vd4JPx0NWnCORStKMlrp1ZPnusUUZwqS9/R9rj9jthyZ4XeN1a53GXz4dyO28vXs0t9laUVztx+R1TxeKdp5Y6r80nv8A7dyPV08Ume7+G+o5OXqxzu9a/wBZOfCY6s92l7Rr4cHxU7eDi/sjhKqjtbfqZqXdOL9V9TztzbyfE2+k78bauLmhOs47npyYe1IrSWj7OBWTfh3zswm8q37i5pw2nSf40v1aepsqa5oWaJlMvFZXFzHMQ5rmiEsrkNmrWxT3LTtKliIK8czvxd9f7EyW+EZ5Y8c3lWxVxCWnH0NfpLlVVx3wfermFKrrqRZZdV048sc8erF6X2Xn79T9MfK/+x6eEjxexsRlm+1W+Z6nDVbmjj+F5Hq/3b/TeQMYsyOjKIyMTJASAAIYJIYGE2cP2hl8L+ePhqdqZyNtUc1NrtXqcefHr48sfnKvhdZSuZVXufw5J9mZwl2+79UVbOaV7qpDsj0v0LK1OeTLq1bc1e3cynBOpC9reKb+p87fQ80zmp9m2cuHTe7XxM5KU2mo2Tav19FvfHzOTHaNSU1fi7OVuZ1a2ClOTb4vuXka9XZet+Js4PQawynJJu+P4c8+bvOl2Kcl0Vs1tOo0uX4ezxsUbMl7zyz/AK4/6jGnjZxp5JRUrcVo14cTXwu0Mr96Gf8Alh9jz8vSc2OUnTf6dpyY2XuuxyvVemd31a0j++9s2sBim0cvE4idWp7sXBd97d3I7ez8HZI9f8O9Pnxddzmt6/1m585lqT2WYpZoNPijz9eTjv8AqeqnR0ObicCnwPSyxmRw82XH4eTxm07bk5PgrNRXecScqkm27tt3feevr7IV9xitirkMcZirzc2XJ5ePlGZ2vZ/HuUXSl1oax7Y8vD6nUqbB7DSlsaVOSnHRr92Jyx6ppHDyfl57dC5FyjppfkfmiHUm90GvIzdGT1v+RxfNlUl70V3ep5ieJm5yavrKT8Lno1h5vdF3fF8L8S3DezfYduPGzyxes5cc9TH2cLDSqXTV7nRowqSfD+lHoaOwEluN/DbJUeBeyVm488sfFc3ZOz5Zk2erw1KyKcNhkmb8YkxTO7u6yiZEJEkqCMkQjIAAABDJAFUka2KpXVjbaMJRIvcc6eF0MIYM6TgOjI0nbm/8Er7iJ4BHT6MOmTo25EtnJrcUf4QuR3ejI6MaNuLHZqT3HQo0bGz0ROQSIVSpmvUom4zBxJTHMnhbmVPCG/0ZlGmQNX/hUU1dnp8DpqBl0ZI4v+ErkZR2SuR2ejJ6MhO3Khsxcjap4VLgbmQZCUNfoCVRNjKMpCdqoxsWxZFiUgMiUESSqEgAAAAAAEWIaMgBhYWMrCwGNhYysLAYWIyllhlArsRYsyiwFeUhwLbEZQlVkJUS3KLAYKJNjKwsBFiSbACLCxIAiwsSAIsLEgAiSCQgAAAAAAAAAAAAAAAAAAEAAJAAAAAAAAAAAAAAAAAAAJAC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6456"/>
            <a:ext cx="2794632" cy="208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786050" y="214290"/>
            <a:ext cx="330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Feladatok</a:t>
            </a:r>
            <a:endParaRPr lang="hu-H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142976" y="1071546"/>
            <a:ext cx="66167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Lássuk mennyire figyeltek </a:t>
            </a:r>
            <a:r>
              <a:rPr lang="hu-HU" sz="36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</a:t>
            </a:r>
            <a:endParaRPr lang="hu-HU" sz="36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357290" y="2143116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 Hogyan takarékoskodjunk hétköznapjainkban?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357290" y="307181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2. Melyik a legelterjedtebb fogyasztó, ami nélkül nem tudnak élni az emberek, és ami függőséget is okoz? 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357290" y="4286256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3. A lakásban hol spórolhatunk a legtöbbet?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357290" y="5429264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4. Soroljunk fel néhány energiatakarékos megoldásokat!</a:t>
            </a:r>
            <a:endParaRPr lang="hu-H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214546" y="428604"/>
            <a:ext cx="4108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Megoldások</a:t>
            </a:r>
            <a:endParaRPr lang="hu-H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85786" y="1928802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 Ha elmegyünk otthonról figyeljünk arra, hogy minden fogyasztót kikapcsoltunk-e, figyeljünk jobban oda a villanyra, a vízre és tanuljunk meg spórolni, nem csak önmagunkért, hanem környezetünkért is.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85786" y="335756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2.  A számítógép.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57224" y="4500570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3. A fürdőszobában. 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57224" y="5500702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4. Használjunk egy kapcsolós elosztót, kevesebbet számítógépezzünk, próbáljunk meg a fürdőszobában minél többet spórolni. </a:t>
            </a:r>
            <a:endParaRPr lang="hu-HU" dirty="0"/>
          </a:p>
        </p:txBody>
      </p:sp>
      <p:pic>
        <p:nvPicPr>
          <p:cNvPr id="31746" name="Picture 2" descr="http://cdn.randizona.com/files/gifts/8.png"/>
          <p:cNvPicPr>
            <a:picLocks noChangeAspect="1" noChangeArrowheads="1"/>
          </p:cNvPicPr>
          <p:nvPr/>
        </p:nvPicPr>
        <p:blipFill>
          <a:blip r:embed="rId2"/>
          <a:srcRect r="6248" b="6249"/>
          <a:stretch>
            <a:fillRect/>
          </a:stretch>
        </p:blipFill>
        <p:spPr bwMode="auto">
          <a:xfrm rot="1514150">
            <a:off x="7119089" y="689676"/>
            <a:ext cx="714380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643174" y="285728"/>
            <a:ext cx="3127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 w="50800"/>
                <a:solidFill>
                  <a:srgbClr val="00B0F0"/>
                </a:solidFill>
                <a:effectLst/>
              </a:rPr>
              <a:t>Források:</a:t>
            </a:r>
            <a:endParaRPr lang="hu-HU" sz="5400" b="1" cap="none" spc="0" dirty="0">
              <a:ln w="50800"/>
              <a:solidFill>
                <a:srgbClr val="00B0F0"/>
              </a:solidFill>
              <a:effectLst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00034" y="2714620"/>
            <a:ext cx="83423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Linkek:</a:t>
            </a:r>
          </a:p>
          <a:p>
            <a:r>
              <a:rPr lang="hu-HU" dirty="0" smtClean="0"/>
              <a:t>http://www.freewebs.com/kovicsesfia/energiatakarekossag.html</a:t>
            </a:r>
          </a:p>
          <a:p>
            <a:r>
              <a:rPr lang="hu-HU" dirty="0" smtClean="0"/>
              <a:t>http://www.otthontechnika.hu/</a:t>
            </a:r>
          </a:p>
          <a:p>
            <a:r>
              <a:rPr lang="hu-HU" dirty="0" smtClean="0"/>
              <a:t>http://www.nlcafe.hu/otthon/20100530/15_egyszeru_energiatakarekos_tipp/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1472" y="200024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Saját gondolatok, tapasztalatok, képgyűjtemények… </a:t>
            </a:r>
            <a:endParaRPr lang="hu-H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285852" y="428604"/>
            <a:ext cx="683392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u-HU" sz="8800" b="1" cap="none" spc="0" dirty="0" smtClean="0">
                <a:ln w="50800"/>
                <a:solidFill>
                  <a:srgbClr val="3333FF"/>
                </a:solidFill>
                <a:effectLst/>
              </a:rPr>
              <a:t>Köszönöm a </a:t>
            </a:r>
          </a:p>
          <a:p>
            <a:pPr algn="ctr"/>
            <a:r>
              <a:rPr lang="hu-HU" sz="8800" b="1" cap="none" spc="0" dirty="0" smtClean="0">
                <a:ln w="50800"/>
                <a:solidFill>
                  <a:srgbClr val="3333FF"/>
                </a:solidFill>
                <a:effectLst/>
              </a:rPr>
              <a:t>figyelmet! </a:t>
            </a:r>
            <a:endParaRPr lang="hu-HU" sz="8800" b="1" cap="none" spc="0" dirty="0">
              <a:ln w="50800"/>
              <a:solidFill>
                <a:srgbClr val="3333FF"/>
              </a:solidFill>
              <a:effectLst/>
            </a:endParaRPr>
          </a:p>
        </p:txBody>
      </p:sp>
      <p:pic>
        <p:nvPicPr>
          <p:cNvPr id="33794" name="Picture 2" descr="http://party-shop.hu/media/catalog/product/cache/1/image/350x/9df78eab33525d08d6e5fb8d27136e95/d/e/dekoracio-lufi-bubble-35173.jpg"/>
          <p:cNvPicPr>
            <a:picLocks noChangeAspect="1" noChangeArrowheads="1"/>
          </p:cNvPicPr>
          <p:nvPr/>
        </p:nvPicPr>
        <p:blipFill>
          <a:blip r:embed="rId2"/>
          <a:srcRect l="2326" t="4651" r="4651" b="4651"/>
          <a:stretch>
            <a:fillRect/>
          </a:stretch>
        </p:blipFill>
        <p:spPr bwMode="auto">
          <a:xfrm>
            <a:off x="2857488" y="3571876"/>
            <a:ext cx="285752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Miért fontos az energiával való gazdálkodás?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b="1" dirty="0" smtClean="0"/>
          </a:p>
          <a:p>
            <a:r>
              <a:rPr lang="hu-HU" b="1" dirty="0" smtClean="0"/>
              <a:t>Ha </a:t>
            </a:r>
            <a:r>
              <a:rPr lang="hu-HU" b="1" dirty="0"/>
              <a:t>az ember kevesebb energiát használna, kevésbé kellene rákényszerülnie az állandóan növekvő utánpótlásra, új erőművek építésére vagy különböző országok energiaimportjára.</a:t>
            </a:r>
            <a:endParaRPr lang="en-US" dirty="0"/>
          </a:p>
        </p:txBody>
      </p:sp>
      <p:sp>
        <p:nvSpPr>
          <p:cNvPr id="4" name="AutoShape 2" descr="data:image/jpeg;base64,/9j/4AAQSkZJRgABAQAAAQABAAD/2wCEAAkGBhQREBURExQTFRIVFhcVFBUXFxUVHhcWGBcXFhUVGRgbHCYfGBojHBYVIC8gJCcpLSwsGB4xNTAqNSYsLSkBCQoKDgwOGg8PGikkHyQ1MSwqLS0qKiosLCkvLCwvLC8vLC80LCwsLCwvKSwsLCwtLCwsKSwsLSwsLDQpLywpLP/AABEIALQBGAMBIgACEQEDEQH/xAAbAAEAAgMBAQAAAAAAAAAAAAAABQYBAwQCB//EAE0QAAIBAwIDAwQOBwYFBAMBAAECAwAEERIhBQYTIjFBFCNRYRYyMzRCUlRxdIGSk7PSB1NicpGh0xUXQ4KisSSDo7LBc4TCw5Sk8CX/xAAaAQADAQEBAQAAAAAAAAAAAAAAAwQCBQEG/8QAMhEAAQMBBQYFBAMBAQEAAAAAAQACEQMEEiExURNBYXGR8AUygaHhIrHB0RRCUvHyYv/aAAwDAQACEQMRAD8AsvLnLFo1nbM1rbMzW8JYmGIkkxqSSSu5J8akPYnZfJLX7iH8te+V/eNr9Gg/CSpOvialR984nPVdRrRAwUT7E7P5Ja/cQ/lp7E7L5Ja/cQ/lqWpS9q/U9Vq6NFE+xOy+SWv3EP5aexOy+SWv3EP5alqUbV+p6oujRRPsTsvklr9xD+WnsTs/klr9xF+WpalG1fqeqLo0UT7E7L5Ja/cQ/lp7E7P5Ja/cQ/lqWpRtX6nqi6NFE+xOy+SWv3EP5aexOy+SWv3EP5alqUbV+p6oujRRPsTsvklr9xD+WnsTsvklr9xD+WpalG1fqeqLo0UT7E7L5Ja/cQ/lp7E7L5Ja/cQ/lqWpRtX6nqi6NFE+xOz+SWv3EX5aexOz+SWv3EP5alqUbV+p6oujRRPsTs/klr9xD+WnsTs/klr9xD+WpalG1fqeqLo0UT7E7L5Ja/cQ/lp7E7L5Ja/cQ/lqWpRtX6nqi6NFE+xOz+SWv3EP5aexOy+SWv3EP5alqUbV+p6oujRRPsTs/klr9xD+Wtb8uWA77ayHzxQD/da0cxcTJboLqEa6WvJEODFC2QFB7wWwSxG6xhm7ytQz2UUQZba3ge2BOq4MEcnQ37QTbN0q+rOjxL40iljXuElx77wG/olFwBwCsScr2J3FraH5oYT/ALLRuV7Ed9raD54YR/8AGqlecIs9WYEgaNRi6mYQOZBqDN0cqQ0ygsSygKAdIBbSE88JmtXs4o7ccPRliUPNOIcmTSNSorjU5zkGRgVHocggN2TokOd+vdZvjKArW3AeHAZNvYgekx24/wDFef7E4b+osPu7fw7/AAqm8Is7R3kFusEcqzZaWcxuqqI4tSMudMzNIJcaMBd2DKCoaW4ktnK8MckMEbgya1iSN21hVETRaVzKGZsrsc4IYdlgA0iDF53fCe+iL+GQU+nL3D27reyPzRQH/Za2+xSy+SWn3EP5arbcDgdHa+iihljjDKkcUagA4xMgAImcvhdByAexg6tT44VwkRJLclYbS9iUO6KojiEOnUEcLs0b4cs25V1wPcxnJYYwee/X3Xt7grL7E7L5Ja/cQ/lp7E7P5Ja/cRflrq4TxNbiFZVDLnZkYYZHGzxuPBlOQRXZUhfUBgk9U0AFVjmPle0WzuWW1tlZbeYgiGIEERsQQQuxB8aVJ80e8br6NP8AhPSu54W5zmOk71JaBBCzyv7xtfo0H4SV3XNysaNI5CogLMx7gAMkn6q4eV/eNr9Gg/CSoHm7i+uU20et2g6U7wxKXeRxIrRxlQDhAFLsTgZMQ8SDxxTNSqRx/KpLrrZUo/OEQjMnSutAOnPQcZbVo0aThtWrbSRnPhWqfneNIeu0Nz0j7VtEXa2J7K9XU2AGyAMjBzjBqMN4yzi66FzNIThoVtp1CZUKrxNIiq0oUaWdiNSnA0hQpj+LTyRQ3F2be41yRSiZTGqJErpgtGWbVqBC62x5zvIGFAobQYSBHv7fOSWXuVrueZxGup7a7AyFHYiyzNsqqOrl2PgFya8cO5rFwnUit7ll7u6AEHAIBUzBhkEEZG4II2IqJvb2dF8taCcyxgsqk2/TWN8BolHWLlz2fOadRYAABSUrm4I1woX/AIe6S7ihhQxMIVjaJVZY1YNKGbUyueoBlTkAYBVgWcFhdAw3zh3xRfMwpqHnVHDEQXOEBL5WFNKgkFzqmHYyrDV3ZUjO1YHOyaSxt7xVUITqiUECTZDp6mohjsMAkkEDfaoLgwku7eKV4JhoMjQdM20gV+szM7F5V6g1KAE0heznJOkp3XCXM0iTy20ySwZ6ITyeRSxxreQGYEqcDCDdN2DFsEBpUwSDHXv447wOcR8K2Wl2kqLJGwZGGVYdxH/94eFbqo/BeK+TSlpVkgW5nk1wyggJJJITHLG/tWVtQRgp2OlsDtGrxUlWnszwTWOvBKUpSltKUpQhKUpQhKUpQhKUpQhKUry7gAkkADvJ2A+c+FCF6rkvrl1Mccaq0srFEDMVUEI0jMxAJwFQ7AEk4G3eOQ8zwMSsJa4YbFYB1cfO4PTX/MwrTc2M91gShYIgwYBG1zZHcRIMLAfWmpsE4ZafTYGuBqjDfu+VhxkQ3NcVlyywmmt71xOTpuGVMpE/WLqA651OV6JUBiV0LHhQc4k4+UrNe60ttu7zMZ/3WtEULWTO2HlgkYu79qSWNjsS5JLzRgAAHd0AAww3Xvl43AqK5lQq/uek6zJ+4q5L/wCUGnV6jnvJpTdOQCywAD6s1hOX7b5Nb/cxflqp8HukSxkhCxi4PWNqojDM/V1yQMqAZOksVJ7h0zkgVZTPcTe0XyePvLvpaUj9mPdY/nckj4lUX9Ht10ZINSHqXCdOQl8kKE6sDFT2grdrfuYzALsgA1SaSxxJmIMTzWXESIVms+G2stzHGtmkAtYCjJKkReXqFMNtqEiKUbMmTl3I9OY6Dg1rccR1iC3MSi4twgij0loei0khGn22uQp8y/tVZeZo1Fu8pDdSJS0LIcOJT2UCH9piqlTkNnBBFUPli5ltr8eUlOjEs9s8sYOnqp02aRwMkHTo1SHA3AONOzxVfaL1WYMRHpuWLoZDVdZeSLNip6AUqcqUeWPSfSuhxpOw7vQK83PJkTsr9S51pjSWmeUDDKwBSXWrDUqtgg7gHYipvyhdHU1L08ateRp0/G1d2PXUYeLvNtaoGU/48mVj+dAMNN/lwp+PULalU7zhqU4hui4eHQ3gu5zHHFOgRRMwc24MyqrIApDjqmJlDEHSQI8lcYqdsL1Zoo5kzokRZFzscMoYZ9eDUHd8tzKrtFczM0pzcxs4iS4GkJgFFzbnSFUFO8KA2fbDvsuNxDTCwNvIAFWGUCPYDAEZzokAHxCfqp1fZPY00x9X9v8AnwssvAm9luWeaPeN19Gn/CelOaPeN19Gn/CeldHwnyO5pNozCi0vhHwmECVY5WtIhFltLFjCuAgwSW9GAcHBxtXrhF1ALoCK2lsleHdJgEa5k1AqwGptUiKJAxJ1nqDIwM1s5Wtre2sreXTDCWt4S8h0IWJjUklzgnc+Jrdd8ctZkaP3yp70ije4BI3HaVSgPrLDHpFQbQgPptbIJxMd96Jt2YcTkpvFQ3OE6JZuZcCItCsme7Q08avn1aSa4Fjv197KFixsl7J1GB8NBjLOB6pHb6qhuaLmHyfN8Z2cSwlopgI0ZRMnUEQjPSkyuoZLMwBOSozS6VH624ziMsStOfgVKcF4i11ZLAiMXUdJpCSEj6bebfqD3R9IjcBMjOMsBvXrmK3uoIZJ452nuZUSDEiIC7nUsfS6YUREGR2xhgcEnfeuLkweS3Hk+dSTpqDqHCdWMDEe6gaulkZHtxCG9sWrPO/FQbmOISIhhQzZeXooZHDRqmvWjF9HUwqkbuuSFzmgXhV2bfKcefZwS8LsnPJb+TePRx2ahkaKFZJhG+NcejryYHUUdjGcdsJ3VbbedZFDoyup7mUhgfmI2NVLk/iQFuUtI5Z160pWVz01IZtRZ5GGWbJbIRWIO21drcmpMzSXGnWwIK24a3XB+OynXMfW5x+yKnrNZfcXYY8/b9lbYTAhe7+7SaePEBvYEEnVjUx6BL2OmxMjCOVl0uujJ0687ECvPBuNJBCsc4kt2BbsyJJoQM7MsazYMbKilUB1dyju7q64+EzxACG5yoGFSaJHAA7gGj6bAfPqr15fdJ7e2Vx8aCVSfsSiP+TGtGpepikIgY5wfdAbDr29dtrxGKX3OWN/3HR/+0munFVy8vLKTe4t9J8TPaPt/wAzplf9Vebe24a20ckI9Ud0yf6UlH+1INLfB6Ld7krJmmaio+AxH2klzj9m6uW/3kNZblzb3e9Hr8okrEM19l7JUpmmaiRy4PlF6f8A3D/+K9nlpD3vdt/7q6H8lkAohmvsiTopTSfQa5bvicUXussUf77on/cRXDJypa/DiDf+q8sn4jmtccvD7Y9k2UR9RgQ/ywa9DWnKT6fJXkngto5nhb3LqTnu8zG8g+3jpj62FZPE7lvaWhHrmmiT68R9U09lMDe0aSX/ANOGeX+aIR/OsjjTt7S0uT63EUI/1yBv9Nbux/Xqf+LyePRY8jun9vPHEPiwxhiP+ZLqB+7FZHLUBIMoadhuDOxmwfSEbsL/AJVFAbx/C2hHrMlw38ukufrNP7Ed/dbm4f0qhW3X/pAPj53NeSR/YDl8ftEcF2Xd/FAo6skcS+GtlQfVkj+Vcf8Ab2v3CGab9rT0U+fXLpyPWgat9lwSCE6o4kVz3vjLn55Dlj9ZrurEsG6e+961ioryS4l90lEK/Eg3b65nXP2UU+utCcqxwsZbU9GY+3Y5kEu5Pngx1OcknUGDb9+NqnKUbVwwHf79UXQoG95gMMUnlMZiIRiJFzJEx0nGJAMoSfCQL6iapnD7Gd7eHK26XQSKSBy8uZBCqtDDEVHTkjwi5jDk5JYgMc1eeb79IbG4d2VcwyquohdTGNgqj0kkgYFVO6u7SZenaIAz4QFHEfVI7iLUZMxGM6pERR3lwN6us5+mQ3fnuw7xGMpNTPEqZ5hvpLhYVttGnSt3JIziMJH/AITAsCNWrUy6tgYQTsMGIs72U3du1tbBISGhDvLmMusUrK6sBqk7CvlhkMVTtZya4uD8CubYu8qR3axOsZR3kPSARZ1bQqssmDcNvoZl3xkb1M3XOaSzWo6cvZn1M8YFymPJ7gYEkJYk750lQcAnGAa3cui6wXhBx9NJWZnE4KRPJKZ6nUPW1a/aR9HX6fJsaP8ANnqft13Dic8e08BYfrbfMo+cxHEq/Mok+et1tzFbSHSs8Rb4pcK32Gww/hUjj+FQve7KoOuCeGj+q4+H8Whnz0pEcj2yg9pf3kPaX6wK6J4FdSjqrIe9WAYH5wdjXPf8IhnwZY0cr7ViO0v7rjtL9RFcv9jSJ7jczKPBZdNwvzZcdTH/ADKxDTkY5/sfpe471HcxcvJHZXJheaECCY6EkJQjpsSvTfUig4x2Qp37xSnMZu1srkMLaVfJ5ssplgYDptkhT1A22TjUtK7/AIYXXXSZ76qOvmIW7lTgdutnbOIIQ5t4SX6aaiTGpJ1YzuasI9FVjl3gZaztibm7AMEJ0rIiAZiXYaYwcD56kW5Zhb2/Vl9Uk88g+yz6f5VxKsF5vOPfRVNmMAum841BCcSSxq3xSw1H5kHaP1Cq/wAy8U66QolvJIjXMAzMnRjbt50kSjWQQDuEI/8ANls7COEYijjjHoRVTPz6QM1C86ShY7fOvLXcQUI2lmfTIUVW+CSwAz4ZzXtG7fEDvvih83VBce4TcwQZinSLDq1vaorz9uM68RSSdpOyDnCBFUnIAya5OXYVk1XFxHKA7a2kTXO41AFFlf3aACPQOwi5AB1kHAlDYzWks0pd52e3LFWZpCqKWEqwM5L4TVC2knzmo9xCgYhtZrhoBCTb9K1TftLJKvZWOORh7RGKykDBZdOrbJWrQ/6Ykc8u/WcUiMfwpfk64hZJ0gaMxpcSBRGQQFIRhsO7cn+frqwVUOVOG291FNI0Yf8A4qbDvh5AewT50HPf3MrYIwQcVM/2Gy+5XNyn7LMs6/N55WbHzMKirNbfOPXv8J7Cbqlqq/EebXEjLDGpjQsrO+vDuhw6Lp3UA5XWQ26thSBkyf8AxifJph/zLdv/ALVP8q+eXFu8kix9GQOlxcJG6NFIMmQzO3aKszR6CRgDU0ZGcEg9Lwqy0Kj3ur4honPjjxwUdtq1GNaKeBJhfRrPmKBxF5xVeZFdI2YBsMMgYz37EevBxnFdV1BGQWkWMgAklwpAHeSS3cK+WCTVc9ONZkhSdA4MU+USFwkbNpQjCrEVG+dUfjsVtXNvMtu8SIs0TZlUvGXVCQqSSIrBsEAyJENxjfesVPDgKtNjHH6on/5n4W22k3HucMpjjClLbhXD7hS0cVnIoOGKJCcHv3KjbbetsPLVowDJGuk7gxu6g/MUYCvn8fEWkDMPOIwSORSwzJoW4njjPZB7XSUkMM4nI8cV1WHHJ4IpFQMupw7EKmQRGS+kMgVCw6DnUnZDMSMnNV1PCagnZVCcQBMjcDjpE5Z4FIZbRgHtjCTv3/GavPsag9Ev/wCRc/1aHle2PfFq/eeVv46nOaq3sknuLZIwxEh6hd1zEXRI4XQdk5jLG4jB0n4DYI1bd/IXG2naRcyGIBWTqHUyZZlC69TEggZ3JwVbwIqSpYLTSoGs52RiJO4xI9U5tqpPqCm0bp/Kmk5VtB3Wtv8AOYoz/Mg1329okeyIifuqF/2Ar5k3FpVcT5YTujSrJqO+I3lMJXODEpjKlcAAOnwjqr6fHNlFc9kMobfbGRnH86VbrFVst2+6Z54HDD3C3Z7QytMCI7/C2E0qNn5ktUOGuIdXxQ6s32VJb+VeBzAG9zhupPQRC0Y+1N0x/Oufs3aKm8FK0qJ8su29rbxoPTLPv9mJHH+qs+Q3L+3uVT1QQqP9cxkz9kV7cjMj7/aUXlKgVHXPMNvG2hpo9fxFPUf7CZb+Vajy1E3upmm9UssjL9cYIjP2akba2SNdMaqi/FRQg/gMCj6Bqfb9/ZGKjzxl39xtpn/akxbr/wBTzn8IzWPI7mT3SZIV+LAuW+uaUH+Uan11LUovgZAffvoiNVVuZ+CRR2VwyIDM6dMSyFpXzIyxjzjktjL9wIHqrivbIbXDPIt9bupuJC2SIpDodlGyNbjdwAMYjYEBtVS3PNz07MnAOZrYBScaj5RE2nPhkKfA+NRdx5OyGQy6rpgS8pin0SKw0vbnsbQFeyF7xgPu2SbKJcWAmczx09kp4EpJc3RNymFjZp0j1RsSZZTbwKqRnviTA1s5yyrqC7jWH9nR2tzZQQlyElAnHeutracJI2T2ZnJY4G5By3cpNb5N5ke4d9RKNGQplVHuCC0ccTSIERg0jLCAGI0qC5w2rTU9PIIZbaOITtA15G5MsNwrJI+tSxlkjHUVy/wjqBxgkEBXPpuYbnD0y7j/AJOAZxV1ubVJBiREceh1Dj+BBqPPK9t3pEIj6YWeA/xiZalBWa5Ye5uRVJAKihwaRfc7u4H7MnSmH8WTX/rrOi8Xue2l9RSWA/aDyD/TUpSvdod8dAvLoVY5k4jOLO5WS1bBgmGuOWKRRmJtzqMb4HqU0qT5o943X0af8J6V3vCyCx2CktGYWeV/eNr9Gg/CSpOozlf3ja/RoPwkqTrg1POeasbkEqA5pePVbCUBozLIWXGrX/w0yBAvwmLSKABuSRip+q7zFDE9zb9cRmGOO5lbqAEAjoRqd/Hzhx6/XWqPn6/YrL8lE8euJ7W1EtwCenrKyDU5WORWjMEzfCZQ8bCTucx4Paxrzwzq3Nr1EQ9J9LupyrXEahUW3Tu0r0lGW+E5YDsksePjnC4ZY5la2W2iEEskA0KjXDJGzdojeLTgN0tmYbnYMokIeEW8UrLFaRz26bTeajkaJ9uzESC0uBu0e5XYKc+brofSGDXlhGmevHPikYypXlOZHW4aMgxm5YrgYGDDBgY+Djux4Yxtip6oDlXpBroQCMRddWQRhQuGtrfJAGw7Qb681P1z63n6fZUMySoOz5ZEd0Z9eYwzyRx49pJLnqsWzuO0+kY26j9+BicpRTrPphwaYkQeIXjmNdBcMsQojgnLwtpJXDFjIeztjQmuSXTnJ1HVK/a2207bZPrmi1eW2ZUXWwaNzHkDWqSI7oC22SFI32Pd41K0rQrv2oqnEiM+GX2XhptuFm4/lUbiXJZ8jtY1ggkmjGJOzGO2YnUMWIBaNHfJHfgAgHFbuP8AJtvFaRiO3Q9F4eoyRjWY0wJG7I1MSAC2NyNXfVzpT22+q0tP+Te5zqlus7CDxEL5dxTlwRw2aLG6TywOvZeVS1y4gAVsNsd2dvT0yTstXe25Qt4gVi68ali2EubpRk97YEm57t6mcVmvK1uqVWNZlE7zjJn2yC9ZQa1xdr+FReaeS4kjDRxytFplWVFknkI14KzBS5LaWDAgD/EJwcGp3hfLFv0YmktYOqY0Lho0bDlQXHaBxhs1O0rypbatSk2m4+Wcd+O48tyG0GteXDfu3LxDCqDCKqj0KAo/gK9VmlRp6UpShCUpShCUpShChuZd/Jl+NeQf6C0v/wBdcvFp5LpWEWTbxN54DvudJ87bxn4oAYE/Cbsd2o1r56s5JltoomZXa4JyhCtpW3uC6oxBCsVyoJ2BI7u+gggWCMq91IT5uGETSQksuxj6cZRY9GCGyoCBTnu3sYAGNdv7/SS7MhccM0ZRnt8+VPPceTdPHaQPjtg9nyfGknVsMjThytdvFOJF4CkqiOeGS2kdAcqyrcwnqxsca4zg9+4OzAHGYngXKzwdd4mcsZmEsUcrxbgBx0nYnOOoRiTZu/KEnOrmWxF1A6QzXTSxI8rrLpzDoUnQwKBw0mNIGrBXU3aCjL7rHPEHDXT47GixJAX0HFK8Qy61DDuYBv4jP/mvdcxUpSlKEKL5o943X0af8J6U5o943X0af8J6V3/CfI7mo7RmFnlf3ja/RoPwkqTqM5X942v0aD8JKk64dTznmq25BKqXM3CjPexsuovbQGVY1doy+qXSVDKQVfEbFTnGoLnbNW2qdxuJxfvcrI8Yt4oEkIwV6cjXDOzodnVCI2I8F1kEHBDbPIcSDu+PysVMlz8yWCXFoUgnuX1RNNlpNYSNAx1NrUsHLKUAyDnV4IwrdwywihgEdy05McYdV6sipLHtho44yqliWAKEEhmGSQys2uC1t0M8M64un1tJMjyBJpJA7quVICMRuIW3wRgvnUfXELO0jtYX0t5QI4pYNBZmV8Jpl0s2lUDEZZsLgkZ3qucAzGJ7M6JO+V38q8M8mnuI9KIZFguGRAAqs/WjZVx3gdJRq+Ect41ZqqXBp5jxFjMUJa3aM9PIRZIZI2eNM9pgvXwWY5LahhdOKttR2ib8neAn08kpSlIW0pSlCEpSlCEpSlCEpSlCEpSlCEpSlCEpSlCEpSlCFWOb3mEtqYMGVGnl0lS4ZEi0uuAQckSYG/eR6a08LtVlneZ3eC5nAKiJwEkiVRpaJyuJcqFZjhWGFyo0gnt4pfiO/hGmR2FvOVRFLElpLcfMowjdpiAPTUP5Y6pNBLHAUE56Nv1ZTKCyRzgRGKNiSplOGUdju1YGqr2AlgAG71iT8ftId5lKcI4W2u5AubgYuCP8Bs+ZgOTqhPpA+oVHzXssUdxbReemMpQ3D6SGeYAJGQuA0y5CaBhUVAx0jsmIseJXoeeJ4pFTqI8ziRTIqvBGEWRoVZl7MYy8cZJz3x7mprhU8rS6kjtpLe3UCKO2k7jIpJkXWAsjBSV3ZPbP3k7McwtxdBy04b/x6rMzgFOcquTY22e8QxqfHdUCt/NTUrUPyrOGgYAMNM1wuGUoQOs7KpU7ghWWpioKuDzzT25BKUpS1pRfNHvG6+jT/hPSnNHvG6+jT/hPSu/4T5Hc1HaMws8r+8bX6NB+ElSdRnK/vG1+jQfhJUnXDqec81W3IJVVkH/GXbSTdKDVBHhMh5G6IbQGGWA857VBrJPeMb2qqTbWrjitzMjhTIwhTWiupaK3gdkPc66ldzlWHuJyG2FNs483L8hYqblxQ8BZeHSYWS1gWOdniYlzLjWQDDIGSIHC74LHA2XY174PwCeG0OWluFZXSWOMwxyF49ULIWZMyplWA7alVIADVMcx8WbyWWF4+ncOoSNSwKSszKoEcuAD37qQrAZOnG9c3KfMjTxSCKMPIZ5XGMrGiyESqzuckEmRjoGpvSB31ZfqmmXQM+8fzKVDQYXjgkRjksVWcSoolicMmmRJHhMrh+45LRE9tQ25JLZq6VS+J2OniNpMzmSWNlErnsjTca4YokQHCqCJDvk7DLHNXSpLRjdPD8lNp7wlKUqZMSlKUISlKUISlKj+IyPI6WsLaZpQWLjfpQqQJJfRq7QVQfhMDuFNMpUnVXhjcysucGiSticXhMpgEiGUHBTO+cZK+gsBuVG4G5GK7KgOCXds9rO2hJbMyR29vbxydZi4mkjWU6tOiWWRhJrLZ7mLZFdmtogjRNJc2zqzKMM00QQhXBOPPBSwBU+dGDtJg46tfwp7GzTM6j9KdloBMOUnStNrdpKgeNldD3MpyDjY/WPEeFbq4xEYFVJSlKEJSlKEJSlKEKl8wyT/ANoAwsVQRwRSBdCswme5ZQsjKwQl441zjcuN17xP8ChtwHaFdMhOJteerqx3TFiXJx3ZJBG65GDXFJZGeW/RThyIEjPxXSLqxt9TuD9VLu/ilihuAWS5kTzIjXXIT3vFo/xEDbMGwoIzlDhhY76mho4Zcpx9+SSMDK18FIF9O4x59pR3+Nq0cQH8HY/VXVxe1ghbriQ288m2qMammI7laEA9c7+jUM7EVQLAS9aG6iRVmmmk0nShBmk6vlaox72VeiqBm06lk3xqq8Q3EMUMk0GXuSRDqlyZes5CxxSZAKDUwOgAKBkgY3ptWmWOBnh+MeCy10ha+SuJPK131F0OLjOMacjppFq06mxloZMjUcEEZqz1A8LtBBd9Fd18khAJ72aKWVWY+s9VSfWTU9UlcgvkZJrMsUpSlJW1F80e8br6NP8AhPSnNHvG6+jT/hPSu/4T5Hc1HaMws8r+8bX6NB+ElSdRnK/vG1+jQfhJUnXDqec81W3ILBqqzMFt7iTOJReyPCNyWlRgkcYA3JcIUIHgzeirSzAAk7Abk+geJr55y+kxnaSSfpGRupAWijkVPKVFwYhkjQ56jDPw+mQD2dIfZ2yCZyhLqHJSXNvCJLi2BmcRu8idNc5S3C5lLMf8R9MbAudlBbSAMluflGKUtcTxk9V2SR4X0oGUh4uk4VVWOZTC3bCjckMCNxs4pDcXHTc3Cm0jmRjJ0AuvOYwwBchoQZO0xwGBJGQMnzw+3uEmkvBcKsN0yprMCH3MlIZXUMABJlgGHgY851ZWoGKRbI9+GGWg5+qV/aV1y3QkhnucFWF5bEo+A0awy266XHwT7o+PEOCMgg1bsV8655gnCSlJkaVI/PskBTzZ2jhciVg7uzDQunI3YFfhfQ0kDDUDkHcH0g7g1LXaA1pG+fsE1hxIXqlKVKmpSlKEJSlKEJXBbzmzuJbllMsUojDlQTJCsYIGlRnqRZLOQO0CzHDZwvfSn2eu6g++1YewPEFbZuVrS4gHRCoG1SxzQELhpe0ZkK7Fj8b0HYiqfxzkq7tjLPa3DINMRDKq9npSFhF0wAFt1UhiO0T0zs5kYGYkM1oJGtd0cOWhxq6cpBxPEuRntbvFkatyuGyHo1txKW1kWW3eRepnqM0isryrvIxLAIxOCzB1EinORCN6+ts9pZaG3m+o0XOewsMFW1b2KSWALII+IXA1aUAkR49LPE10qtp1tGmdaEMDsCVG8nwu/wCtHrK6WDvGwzqGuN2jfS2BrXKnDYGR4A5AhrHjcV1DE0KpFfMJkKxp0xCshVZLwoRnX00RVOWAd9GThiLBbWyxosaAKiKFVR4KBgD+FcfxfZSAB9W/kqbPe9FtpSlcNVpSlKEJSlKEKmvzKkN5dwho0kMkWZJWCRoPJ4tycgu2c4QEd25Ub102PErC0jkdLm3eVtbyOZYS0jZaQjAOFUsSQigAFjtkkni4RYs0y3cbaJrtZpVY50sFlLQxyKPbKYJF/aHTBB78zAn8rc28iGNYwGuI2IPUznSi49vCcZL7Btkx7dRe8NGG7CcdMPvkpxP6Xzywa0hS3utduFVrdkVXi6iSKYRLJIo7emRRKQucIXyRl+xe+KXVjM6yi7tY7iP3OUSwEjYjSylsSJhmGk/GOkqTmuS3VWujw04NvGS4yCeoFCOLMnGCIy6sVzugjUjGupC3lkjd7SJQ7IFKStusUbZ0pJvlpEx2VG7KUJI3amVX3iDjOef9T6dQvGiO964uE8xx3F/GoaMzLbzrJ0nEqEdS3ZHRx8E6X2bDAjBHcTbqpg4csN+J1ySs0NvLIcFnM0MpJcjHe8tttsAFAAAAFXOpLQGyLuUJtOcZSlKVOmKL5o943X0af8J6U5o943X0af8ACeld/wAJ8juajtGYWeV/eNr9Gg/CSpOozlf3ja/RoPwkqTrh1POearbkFF8yufJXRfby6YF+eZhFn6g5b/LWq9so2uek6q0VxbtGyEZDdFwVH2Zn+z6q5Oa+NJBNaKyu5LyyKiAEkxxFBnJ2AM2rP7NR/Fb/AKwSSSR/NyK3Rt4rnOg9iQGYIHY6HY9nQNsYPfVNOm66NDPfUJTnCSt19dFieFO3UeTA15BY2hyZjLj2sgUGPJxqMiMN9QXMt+Yx/Zh09QjpxySDKeTsCsbMTtJIAGjEfe7RknAJNdvLFjGdV0kYjjkAWBQunzI7XUI79Urdsk7lRFncV0cwwAKLjSGEQYSoRq127Y6y4+Fp0rIB4mPHwq9vNDrkf+u8IyRBie4WleGJG9vaICUQm4lLHUz6MKhkY7szSMGyf1R8Bt1csk+Sxoe+LVAfngdoc/X0wfrqucMv0jaS4hkYh20Lbss7joRlhHofQzRklpJADlcSAYXGRK8r8XSaa6RA64eOYo6NGyGaMakZWHfqjZsjIPUBBOa8qsddMzhj69n2Q0iVYqUpUaclKUoQlKUoQlKUoQlVnnGxQCOfBUmWOOYqiyGSN8oqvGyssoEjREBlOMHGM1Zqh+bveM7fETqD54iJR/2U+zPLKrSNVioJaVDcGu2S7Qsj4nE0bSMIkJcyS3cfYVjgaWnHhuRt6LgzADJIA9JqocXk6aibwhljlP7qOOp/0y9dvFp2uwqQoskKTRtI7e1kCSDWkY7pABklj2dsDUc6bq1J1pqgxnmVPZ6pc06rtuOZ4UkeLErSIwUqkUjb6Q2NWNAwGB3Yd4rusL5JoxIhypz3gggglWVgd1YEEEHuINVO44J5HC9wuWaMsX7Tu0tuCSinUfdI1ICeHZK7a9pzlmxeNJHkBQzSmURnGYxoRAGwcajo1EDYFiN8ZKrVZW0Wgg/OqaDUD7rhgpilKVz05KjeY7sxWk7r7cRsE/fYaY/9TLUlVa57mk6MUUW8kk8ZGF6mFizO7dPILgdNcqNznABzgtotvPAWXmGlb+MtHZwW5LBVt5IkXPeUx5O4UDdiEdmwAT2a4uaZ5pIgY4hFIWCW0kmRL1X2GhFIKLsWbW3tUbUhAxXmDhE0sLFWs5OtGyG4PXkdlYEHDZGkD4q4AI7hXVwRZZ52lnMbC31QxNGGCvKcC4lwxJBGOkPQRL6apEM+qZI7+/tuSsThqt93y5/wfRicrOmZIpjjV5QdRMrbY7Zd9W2MOwxXNwLiiwwIJFCRHum3A6hJEi3GokxzawwZmYqzA9oHC1Zar98ZLe4HTSN4rpsOsjsgWbT6Qj7SouCCMak9L7pY8vBa7n3391twu4haLuEvZXkg3brSzJ+9auojH/6q/wAaskUodQy7qwDKfSCMg/wIqkRRXXD7caYlMaDtx9ZHick9rQGVZIixbAVdQyQAhJqwcnOxsolZSrRhoSrYJXou0QUkEgkBBuO+t1mQ28CCJw79AvGHGFNUpSpE1RfNHvG6+jT/AIT0pzR7xuvo0/4T0rv+E+R3NR2jMLPK/vG1+jQfhJUnUZyv7xtfo0H4SVJ1w6nnPNVtyCql9OkvEJozDLKY4IVXpmNSjF3kZlZpEKsMwbr3bZxkZ57Li0t7K9iysYVAaacmMFo8spgPTYozMyFWZCBpEgwpFRl3xUFJLh0mSPyp3LCOXNwjOLcQRso0hWhjTvOWZQAABqNy5f4cYotTqqyyEPIq4wmwVIVx8GNAqDHoJ8atfFNmIxyHAjM98JSG/UVJgUrNK56oVSk4w1m44eA+piTauEeUC37yoVQS7xnKBfi9Mk4zWbW9jivbaNEnTqxzxsZY3QyMNM2sswBZ8h8nH+J9VSvMnCevEGCB5IjrRT8P48WfDWuwPwWCN3qKqM3HVAFyZOpH1YfJnJXqdOKTzokjxq7QedeoB8Aase2PQpgVGyBjv57j+fQwp3fScV9FpTFK56oSlKUISlKUISlKUISqrzbevLqtoVD6FDTAnAYnBjtyfX7dhkdkKpIEmRN8a4n0IS4AZyQkSHbXIxwin0DxJ8FVj4VB2Vr00wW1MSWdzsXkY5dz6Mnw8BgdwqyzMxvndko7VVui6MytMfEI5SYiG1Mp1RyRsOz3HVkFSDnGxIPhmtPB7yZAWhw9rssUTk5KjYvFIc6UOwVGyCBkFQRj3xJuoRbLntjMpHwYe4j1F8FB6tZ+DXq6hkV1kjAZVQoYs6O8g6lPtdQCgANgY7iuTnpMcW5b1z2VHMMtK6L3jkczQW51RvJOmpJFKHTHmcgHdXyYlXssfbVaq+XcbvWuCtswVMv2wSHCknEevvUlFdHI3Gt4V33qUl4yeHS26h3a2YOJEdmkKrGqHqIzZbKgliucEK2ADSrXRdWgjPRdBlqk/XmVfaVhWyMjcekb5rNcZWJVU47eS+XxdLpBIY9MjSK7BHum0xnCsv6gLnO3WG2DkWuqHdtI3lU0nSNpLPJGY+pJE8oiAtxHlY3LKTE5CJgnJySMiqbM2ST3j8Sl1DgsX3ELmO5VLY25lncxSmPqmMSaGJmYMukSoF1EBskDDD2pF14fYrDEkSZ0IoUZ3J9JJ8WJySfEkmq7yPbySRJdTJoPTEdsnZ7FvswchcASSYUtgDZEwBuKtVe2h2Nwbs+J+F5TG9K5eJWAniaJiRqGzDvRgQyOv7SsFYesCuqlTAkGQm5qjWXHZ57nRPAvUhk6aI0oiRplRS0qZRuox1EovwVYHGTqqW5Ovml8q1IE/wCJZ1AfWCjquHBwNmZXI28a5OeUaCN7hULxyosFwgAYgFwIrhVOxdNTL/mQ/ArXyoHS6x2fJ5rZTB50TMq28mgIzhQGwLjHeSAoBJIroODX0i5oA+M1OJDoKuVKUrnKhRfNHvG6+jT/AIT0pzR7xuvo0/4T0rv+E+R3NR2jMLPK/vG1+jQfhJW3jl6YbaWVd3WNig9LkYjA9ZcqPrrVyv7xtfo0H4SVxc43EgFvFEpaSW4QKCDjMatMC37CvHGzfsg1xw29WjiqSYaoblOwM5gMi5W1SIg5Vl6hjUxRxge1CIQ7E9pmaPJwuBea4uD8KS1gSCPOlBjJ7ye9mb1kkk/PXbXleptHSMtyGNuhKUpSVtKo3G7A2klwI1zFdxyN0wFALdNvKF17GNtPnQd1PnMqMBheajuP8GF1bvEdid0bBOlx7VtvDwI8VLDxp1Cpcdjkc1h7ZC9cB4h17WGbxkiRz+8VGofxyK76guTrsyQyAoyNHcTo6EHsMX6pTPiB1cA+IANTtZqtuvIXrTICUpSlrSUpShCUpShCjuMcI64QhtEkTF42xqGSrIQy5GoFWI2II8CPGsvx5IzIs4MRiYo7bshIUP2HxjdWUhW0sc4ANXeqTfcThivbqOSSNdXSfBIxvEI2DZ2B80Dg+BX01fZHF0tOI+VDa2CL29buG25AMjjEkp1uPijGEjz6FXA9Z1HxrsJqsFrYXCLDcrErpJ2YZ0C61aMg6CSgypf4O+Kl0sJe9bpyPXFA/wD2otWubvJXOVPhsx5MLglml6aylmZj2gRO22dPtwT3VYearNJHt9QyA8mncjHm85BBBHtRvUGeGRwp0516TKChk7UIkAyocOCFbK4OCSR3GvdxeQyxwJK+t4z22eWHpsBGyARxq2+olT2lyMEZPjaW3iHA5T2FZdvEOEK9chz5s9GSwikeJCTnzakGMZ8cIyjPoAqxVXeR4Stu50lQ8zsmVK5XCKGAO+DpOPV6sVYq+dtEbV0aros8oXPxG9EMMkzd0aM5/wAoJx9eMVQeAcMldhZTBGdAwu5NTFkiJDCFV0hUE+rcqSWHVz3DFk534lHHZsWbK9SAOqkFivlEWtQPSVBH11t4BcxKpLzQNcztrmCyxt5wgARrhslUUKi+kLnvJptIllIuAz/H/T6wluhzoU4BWaVgttnwqNOWaUpQhabu1WWNo3UMjqVdT4qwwR/A1QY7mSDiNvG47UbtHM+o+ejmCxQ3RTThSzGFGYMSzqwI7INfRKrHPPC2ltzPANVxAGZQN9aAq7R7eIaNHH7UYHiaqszwHXXZHDrh313JdQYSFZqzWmyuhNEkybpIiyKf2WAYfyNbqlIjBMUXzR7xuvo0/wCE9Kc0e8br6NP+E9K7/hPkdzUdozC+Qx/pUulsxAqQBVgEQcCUMAI9AYHqYDAb5x3+FZXn8YH/APn8MOBtmGQ/PuZazSuvSosZN0RKnc4nNef7yZEnjlitLCFlSRCIoXjDBjGe3pkyxGjbfbJqQ/vku/1Vr9mX+rSlYq2elUdL2glaa9wGBT++S7/VWv2Zf6tP75Lv9Va/Zl/q0pS/4VD/AAF7tHap/fJd/qrX7Mv9WuCT9JUsszSTWtlMdCIqyxyOqAF2JUGTYktufHSvopSmUrNSpuvNaAV457iMSvPs8G+LDhyk75SOZD6M5WYEVv4X+lq7ihWMJAwXIDOJmbGo4Bbq5OBgZO+AM5rFK3Vo06gh4lZa4jJdf98l3+qtfsy/1af3yXf6q1+zL/VpSkfwqH+At7R2qf3yXf6q1+zL/Vp/fJd/qrX7Mv8AVpSj+FQ/wEbR2qf3yXf6q1+zL/Vp/fJd/qrX7Mv9WlKP4VD/AAEbR2q4OKfpXu5tKERImCWCCVNeMdlmEmoL+6RnxyNq5G/SXcRxFIo7aIdw0Iwxk94Bcrn5waUpjbNSbADQkvJccVrh54kTPmLV2PtnkWSRnx4szSEn5u4eAFeW50JOfJLHPpELA/xD1mla2TNFiFz33NzPE6eT2y6kZcqJgRkEZHncZGfEGrHH+l66XcQ2gPpCSgn5z1N6UrL7PSeBeEptNxbktn98l3+qtfsy/wBWuTiv6WbqWCSIx24DoyEqsoIDAg4zJ34NKVgWOgDIaEzaO1W9P0ouuwsOFgDuxbEf/OtXFf0rTyxqnk1kgWWGQFInU5jlSRR7p3EqM+qlKsIkQUkLFn+lKeFWWOC1UMSzECfLMRguT1cljgb9+1ah+kmXyfybya06Hd09M+Maten3Xuz4d3h3UpUn8WlndTb7tVtuv0pXMqqrRwYRkdcG4B1IeySRNlt99+8gZzS9/ShcT6NcVt5qRZVAEoBZchc+d3Hazj1ClKz/ABaIyavb7tV6uv0rXMhQtFb5jYOuBONxjGcS7jODg+gVzcP/AEglIIozY8NfRGi63gYu2FA1M4cEscZJ9NYpT6VFlOQwQsOcTmvM3PPmyi2NhGNJAMaToVyDuuJtj4/PXfbfpgu1RV6ducKoyyyknAAyT1dyaUrytQp1IviUNcRkVr4n+lq6lgliaO2CyRuhIWXOGUqcZk78GlKVqjQp0wQ0Qhzic1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REBURExQTFRIVFhcVFBUXFxUVHhcWGBcXFhUVGRgbHCYfGBojHBYVIC8gJCcpLSwsGB4xNTAqNSYsLSkBCQoKDgwOGg8PGikkHyQ1MSwqLS0qKiosLCkvLCwvLC8vLC80LCwsLCwvKSwsLCwtLCwsKSwsLSwsLDQpLywpLP/AABEIALQBGAMBIgACEQEDEQH/xAAbAAEAAgMBAQAAAAAAAAAAAAAABQYBAwQCB//EAE0QAAIBAwIDAwQOBwYFBAMBAAECAwAEERIhBQYTIjFBFCNRYRYyMzRCUlRxdIGSk7PSB1NicpGh0xUXQ4KisSSDo7LBc4TCw5Sk8CX/xAAaAQADAQEBAQAAAAAAAAAAAAAAAwQCBQEG/8QAMhEAAQMBBQYFBAMBAQEAAAAAAQACEQMEEiExURNBYXGR8AUygaHhIrHB0RRCUvHyYv/aAAwDAQACEQMRAD8AsvLnLFo1nbM1rbMzW8JYmGIkkxqSSSu5J8akPYnZfJLX7iH8te+V/eNr9Gg/CSpOvialR984nPVdRrRAwUT7E7P5Ja/cQ/lp7E7L5Ja/cQ/lqWpS9q/U9Vq6NFE+xOy+SWv3EP5aexOy+SWv3EP5alqUbV+p6oujRRPsTsvklr9xD+WnsTs/klr9xF+WpalG1fqeqLo0UT7E7L5Ja/cQ/lp7E7P5Ja/cQ/lqWpRtX6nqi6NFE+xOy+SWv3EP5aexOy+SWv3EP5alqUbV+p6oujRRPsTsvklr9xD+WnsTsvklr9xD+WpalG1fqeqLo0UT7E7L5Ja/cQ/lp7E7L5Ja/cQ/lqWpRtX6nqi6NFE+xOz+SWv3EX5aexOz+SWv3EP5alqUbV+p6oujRRPsTs/klr9xD+WnsTs/klr9xD+WpalG1fqeqLo0UT7E7L5Ja/cQ/lp7E7L5Ja/cQ/lqWpRtX6nqi6NFE+xOz+SWv3EP5aexOy+SWv3EP5alqUbV+p6oujRRPsTs/klr9xD+Wtb8uWA77ayHzxQD/da0cxcTJboLqEa6WvJEODFC2QFB7wWwSxG6xhm7ytQz2UUQZba3ge2BOq4MEcnQ37QTbN0q+rOjxL40iljXuElx77wG/olFwBwCsScr2J3FraH5oYT/ALLRuV7Ed9raD54YR/8AGqlecIs9WYEgaNRi6mYQOZBqDN0cqQ0ygsSygKAdIBbSE88JmtXs4o7ccPRliUPNOIcmTSNSorjU5zkGRgVHocggN2TokOd+vdZvjKArW3AeHAZNvYgekx24/wDFef7E4b+osPu7fw7/AAqm8Is7R3kFusEcqzZaWcxuqqI4tSMudMzNIJcaMBd2DKCoaW4ktnK8MckMEbgya1iSN21hVETRaVzKGZsrsc4IYdlgA0iDF53fCe+iL+GQU+nL3D27reyPzRQH/Za2+xSy+SWn3EP5arbcDgdHa+iihljjDKkcUagA4xMgAImcvhdByAexg6tT44VwkRJLclYbS9iUO6KojiEOnUEcLs0b4cs25V1wPcxnJYYwee/X3Xt7grL7E7L5Ja/cQ/lp7E7P5Ja/cRflrq4TxNbiFZVDLnZkYYZHGzxuPBlOQRXZUhfUBgk9U0AFVjmPle0WzuWW1tlZbeYgiGIEERsQQQuxB8aVJ80e8br6NP8AhPSu54W5zmOk71JaBBCzyv7xtfo0H4SV3XNysaNI5CogLMx7gAMkn6q4eV/eNr9Gg/CSoHm7i+uU20et2g6U7wxKXeRxIrRxlQDhAFLsTgZMQ8SDxxTNSqRx/KpLrrZUo/OEQjMnSutAOnPQcZbVo0aThtWrbSRnPhWqfneNIeu0Nz0j7VtEXa2J7K9XU2AGyAMjBzjBqMN4yzi66FzNIThoVtp1CZUKrxNIiq0oUaWdiNSnA0hQpj+LTyRQ3F2be41yRSiZTGqJErpgtGWbVqBC62x5zvIGFAobQYSBHv7fOSWXuVrueZxGup7a7AyFHYiyzNsqqOrl2PgFya8cO5rFwnUit7ll7u6AEHAIBUzBhkEEZG4II2IqJvb2dF8taCcyxgsqk2/TWN8BolHWLlz2fOadRYAABSUrm4I1woX/AIe6S7ihhQxMIVjaJVZY1YNKGbUyueoBlTkAYBVgWcFhdAw3zh3xRfMwpqHnVHDEQXOEBL5WFNKgkFzqmHYyrDV3ZUjO1YHOyaSxt7xVUITqiUECTZDp6mohjsMAkkEDfaoLgwku7eKV4JhoMjQdM20gV+szM7F5V6g1KAE0heznJOkp3XCXM0iTy20ySwZ6ITyeRSxxreQGYEqcDCDdN2DFsEBpUwSDHXv447wOcR8K2Wl2kqLJGwZGGVYdxH/94eFbqo/BeK+TSlpVkgW5nk1wyggJJJITHLG/tWVtQRgp2OlsDtGrxUlWnszwTWOvBKUpSltKUpQhKUpQhKUpQhKUpQhKUry7gAkkADvJ2A+c+FCF6rkvrl1Mccaq0srFEDMVUEI0jMxAJwFQ7AEk4G3eOQ8zwMSsJa4YbFYB1cfO4PTX/MwrTc2M91gShYIgwYBG1zZHcRIMLAfWmpsE4ZafTYGuBqjDfu+VhxkQ3NcVlyywmmt71xOTpuGVMpE/WLqA651OV6JUBiV0LHhQc4k4+UrNe60ttu7zMZ/3WtEULWTO2HlgkYu79qSWNjsS5JLzRgAAHd0AAww3Xvl43AqK5lQq/uek6zJ+4q5L/wCUGnV6jnvJpTdOQCywAD6s1hOX7b5Nb/cxflqp8HukSxkhCxi4PWNqojDM/V1yQMqAZOksVJ7h0zkgVZTPcTe0XyePvLvpaUj9mPdY/nckj4lUX9Ht10ZINSHqXCdOQl8kKE6sDFT2grdrfuYzALsgA1SaSxxJmIMTzWXESIVms+G2stzHGtmkAtYCjJKkReXqFMNtqEiKUbMmTl3I9OY6Dg1rccR1iC3MSi4twgij0loei0khGn22uQp8y/tVZeZo1Fu8pDdSJS0LIcOJT2UCH9piqlTkNnBBFUPli5ltr8eUlOjEs9s8sYOnqp02aRwMkHTo1SHA3AONOzxVfaL1WYMRHpuWLoZDVdZeSLNip6AUqcqUeWPSfSuhxpOw7vQK83PJkTsr9S51pjSWmeUDDKwBSXWrDUqtgg7gHYipvyhdHU1L08ateRp0/G1d2PXUYeLvNtaoGU/48mVj+dAMNN/lwp+PULalU7zhqU4hui4eHQ3gu5zHHFOgRRMwc24MyqrIApDjqmJlDEHSQI8lcYqdsL1Zoo5kzokRZFzscMoYZ9eDUHd8tzKrtFczM0pzcxs4iS4GkJgFFzbnSFUFO8KA2fbDvsuNxDTCwNvIAFWGUCPYDAEZzokAHxCfqp1fZPY00x9X9v8AnwssvAm9luWeaPeN19Gn/CelOaPeN19Gn/CeldHwnyO5pNozCi0vhHwmECVY5WtIhFltLFjCuAgwSW9GAcHBxtXrhF1ALoCK2lsleHdJgEa5k1AqwGptUiKJAxJ1nqDIwM1s5Wtre2sreXTDCWt4S8h0IWJjUklzgnc+Jrdd8ctZkaP3yp70ije4BI3HaVSgPrLDHpFQbQgPptbIJxMd96Jt2YcTkpvFQ3OE6JZuZcCItCsme7Q08avn1aSa4Fjv197KFixsl7J1GB8NBjLOB6pHb6qhuaLmHyfN8Z2cSwlopgI0ZRMnUEQjPSkyuoZLMwBOSozS6VH624ziMsStOfgVKcF4i11ZLAiMXUdJpCSEj6bebfqD3R9IjcBMjOMsBvXrmK3uoIZJ452nuZUSDEiIC7nUsfS6YUREGR2xhgcEnfeuLkweS3Hk+dSTpqDqHCdWMDEe6gaulkZHtxCG9sWrPO/FQbmOISIhhQzZeXooZHDRqmvWjF9HUwqkbuuSFzmgXhV2bfKcefZwS8LsnPJb+TePRx2ahkaKFZJhG+NcejryYHUUdjGcdsJ3VbbedZFDoyup7mUhgfmI2NVLk/iQFuUtI5Z160pWVz01IZtRZ5GGWbJbIRWIO21drcmpMzSXGnWwIK24a3XB+OynXMfW5x+yKnrNZfcXYY8/b9lbYTAhe7+7SaePEBvYEEnVjUx6BL2OmxMjCOVl0uujJ0687ECvPBuNJBCsc4kt2BbsyJJoQM7MsazYMbKilUB1dyju7q64+EzxACG5yoGFSaJHAA7gGj6bAfPqr15fdJ7e2Vx8aCVSfsSiP+TGtGpepikIgY5wfdAbDr29dtrxGKX3OWN/3HR/+0munFVy8vLKTe4t9J8TPaPt/wAzplf9Vebe24a20ckI9Ud0yf6UlH+1INLfB6Ld7krJmmaio+AxH2klzj9m6uW/3kNZblzb3e9Hr8okrEM19l7JUpmmaiRy4PlF6f8A3D/+K9nlpD3vdt/7q6H8lkAohmvsiTopTSfQa5bvicUXussUf77on/cRXDJypa/DiDf+q8sn4jmtccvD7Y9k2UR9RgQ/ywa9DWnKT6fJXkngto5nhb3LqTnu8zG8g+3jpj62FZPE7lvaWhHrmmiT68R9U09lMDe0aSX/ANOGeX+aIR/OsjjTt7S0uT63EUI/1yBv9Nbux/Xqf+LyePRY8jun9vPHEPiwxhiP+ZLqB+7FZHLUBIMoadhuDOxmwfSEbsL/AJVFAbx/C2hHrMlw38ukufrNP7Ed/dbm4f0qhW3X/pAPj53NeSR/YDl8ftEcF2Xd/FAo6skcS+GtlQfVkj+Vcf8Ab2v3CGab9rT0U+fXLpyPWgat9lwSCE6o4kVz3vjLn55Dlj9ZrurEsG6e+961ioryS4l90lEK/Eg3b65nXP2UU+utCcqxwsZbU9GY+3Y5kEu5Pngx1OcknUGDb9+NqnKUbVwwHf79UXQoG95gMMUnlMZiIRiJFzJEx0nGJAMoSfCQL6iapnD7Gd7eHK26XQSKSBy8uZBCqtDDEVHTkjwi5jDk5JYgMc1eeb79IbG4d2VcwyquohdTGNgqj0kkgYFVO6u7SZenaIAz4QFHEfVI7iLUZMxGM6pERR3lwN6us5+mQ3fnuw7xGMpNTPEqZ5hvpLhYVttGnSt3JIziMJH/AITAsCNWrUy6tgYQTsMGIs72U3du1tbBISGhDvLmMusUrK6sBqk7CvlhkMVTtZya4uD8CubYu8qR3axOsZR3kPSARZ1bQqssmDcNvoZl3xkb1M3XOaSzWo6cvZn1M8YFymPJ7gYEkJYk750lQcAnGAa3cui6wXhBx9NJWZnE4KRPJKZ6nUPW1a/aR9HX6fJsaP8ANnqft13Dic8e08BYfrbfMo+cxHEq/Mok+et1tzFbSHSs8Rb4pcK32Gww/hUjj+FQve7KoOuCeGj+q4+H8Whnz0pEcj2yg9pf3kPaX6wK6J4FdSjqrIe9WAYH5wdjXPf8IhnwZY0cr7ViO0v7rjtL9RFcv9jSJ7jczKPBZdNwvzZcdTH/ADKxDTkY5/sfpe471HcxcvJHZXJheaECCY6EkJQjpsSvTfUig4x2Qp37xSnMZu1srkMLaVfJ5ssplgYDptkhT1A22TjUtK7/AIYXXXSZ76qOvmIW7lTgdutnbOIIQ5t4SX6aaiTGpJ1YzuasI9FVjl3gZaztibm7AMEJ0rIiAZiXYaYwcD56kW5Zhb2/Vl9Uk88g+yz6f5VxKsF5vOPfRVNmMAum841BCcSSxq3xSw1H5kHaP1Cq/wAy8U66QolvJIjXMAzMnRjbt50kSjWQQDuEI/8ANls7COEYijjjHoRVTPz6QM1C86ShY7fOvLXcQUI2lmfTIUVW+CSwAz4ZzXtG7fEDvvih83VBce4TcwQZinSLDq1vaorz9uM68RSSdpOyDnCBFUnIAya5OXYVk1XFxHKA7a2kTXO41AFFlf3aACPQOwi5AB1kHAlDYzWks0pd52e3LFWZpCqKWEqwM5L4TVC2knzmo9xCgYhtZrhoBCTb9K1TftLJKvZWOORh7RGKykDBZdOrbJWrQ/6Ykc8u/WcUiMfwpfk64hZJ0gaMxpcSBRGQQFIRhsO7cn+frqwVUOVOG291FNI0Yf8A4qbDvh5AewT50HPf3MrYIwQcVM/2Gy+5XNyn7LMs6/N55WbHzMKirNbfOPXv8J7Cbqlqq/EebXEjLDGpjQsrO+vDuhw6Lp3UA5XWQ26thSBkyf8AxifJph/zLdv/ALVP8q+eXFu8kix9GQOlxcJG6NFIMmQzO3aKszR6CRgDU0ZGcEg9Lwqy0Kj3ur4honPjjxwUdtq1GNaKeBJhfRrPmKBxF5xVeZFdI2YBsMMgYz37EevBxnFdV1BGQWkWMgAklwpAHeSS3cK+WCTVc9ONZkhSdA4MU+USFwkbNpQjCrEVG+dUfjsVtXNvMtu8SIs0TZlUvGXVCQqSSIrBsEAyJENxjfesVPDgKtNjHH6on/5n4W22k3HucMpjjClLbhXD7hS0cVnIoOGKJCcHv3KjbbetsPLVowDJGuk7gxu6g/MUYCvn8fEWkDMPOIwSORSwzJoW4njjPZB7XSUkMM4nI8cV1WHHJ4IpFQMupw7EKmQRGS+kMgVCw6DnUnZDMSMnNV1PCagnZVCcQBMjcDjpE5Z4FIZbRgHtjCTv3/GavPsag9Ev/wCRc/1aHle2PfFq/eeVv46nOaq3sknuLZIwxEh6hd1zEXRI4XQdk5jLG4jB0n4DYI1bd/IXG2naRcyGIBWTqHUyZZlC69TEggZ3JwVbwIqSpYLTSoGs52RiJO4xI9U5tqpPqCm0bp/Kmk5VtB3Wtv8AOYoz/Mg1329okeyIifuqF/2Ar5k3FpVcT5YTujSrJqO+I3lMJXODEpjKlcAAOnwjqr6fHNlFc9kMobfbGRnH86VbrFVst2+6Z54HDD3C3Z7QytMCI7/C2E0qNn5ktUOGuIdXxQ6s32VJb+VeBzAG9zhupPQRC0Y+1N0x/Oufs3aKm8FK0qJ8su29rbxoPTLPv9mJHH+qs+Q3L+3uVT1QQqP9cxkz9kV7cjMj7/aUXlKgVHXPMNvG2hpo9fxFPUf7CZb+Vajy1E3upmm9UssjL9cYIjP2akba2SNdMaqi/FRQg/gMCj6Bqfb9/ZGKjzxl39xtpn/akxbr/wBTzn8IzWPI7mT3SZIV+LAuW+uaUH+Uan11LUovgZAffvoiNVVuZ+CRR2VwyIDM6dMSyFpXzIyxjzjktjL9wIHqrivbIbXDPIt9bupuJC2SIpDodlGyNbjdwAMYjYEBtVS3PNz07MnAOZrYBScaj5RE2nPhkKfA+NRdx5OyGQy6rpgS8pin0SKw0vbnsbQFeyF7xgPu2SbKJcWAmczx09kp4EpJc3RNymFjZp0j1RsSZZTbwKqRnviTA1s5yyrqC7jWH9nR2tzZQQlyElAnHeutracJI2T2ZnJY4G5By3cpNb5N5ke4d9RKNGQplVHuCC0ccTSIERg0jLCAGI0qC5w2rTU9PIIZbaOITtA15G5MsNwrJI+tSxlkjHUVy/wjqBxgkEBXPpuYbnD0y7j/AJOAZxV1ubVJBiREceh1Dj+BBqPPK9t3pEIj6YWeA/xiZalBWa5Ye5uRVJAKihwaRfc7u4H7MnSmH8WTX/rrOi8Xue2l9RSWA/aDyD/TUpSvdod8dAvLoVY5k4jOLO5WS1bBgmGuOWKRRmJtzqMb4HqU0qT5o943X0af8J6V3vCyCx2CktGYWeV/eNr9Gg/CSpOozlf3ja/RoPwkqTrg1POeasbkEqA5pePVbCUBozLIWXGrX/w0yBAvwmLSKABuSRip+q7zFDE9zb9cRmGOO5lbqAEAjoRqd/Hzhx6/XWqPn6/YrL8lE8euJ7W1EtwCenrKyDU5WORWjMEzfCZQ8bCTucx4Paxrzwzq3Nr1EQ9J9LupyrXEahUW3Tu0r0lGW+E5YDsksePjnC4ZY5la2W2iEEskA0KjXDJGzdojeLTgN0tmYbnYMokIeEW8UrLFaRz26bTeajkaJ9uzESC0uBu0e5XYKc+brofSGDXlhGmevHPikYypXlOZHW4aMgxm5YrgYGDDBgY+Djux4Yxtip6oDlXpBroQCMRddWQRhQuGtrfJAGw7Qb681P1z63n6fZUMySoOz5ZEd0Z9eYwzyRx49pJLnqsWzuO0+kY26j9+BicpRTrPphwaYkQeIXjmNdBcMsQojgnLwtpJXDFjIeztjQmuSXTnJ1HVK/a2207bZPrmi1eW2ZUXWwaNzHkDWqSI7oC22SFI32Pd41K0rQrv2oqnEiM+GX2XhptuFm4/lUbiXJZ8jtY1ggkmjGJOzGO2YnUMWIBaNHfJHfgAgHFbuP8AJtvFaRiO3Q9F4eoyRjWY0wJG7I1MSAC2NyNXfVzpT22+q0tP+Te5zqlus7CDxEL5dxTlwRw2aLG6TywOvZeVS1y4gAVsNsd2dvT0yTstXe25Qt4gVi68ali2EubpRk97YEm57t6mcVmvK1uqVWNZlE7zjJn2yC9ZQa1xdr+FReaeS4kjDRxytFplWVFknkI14KzBS5LaWDAgD/EJwcGp3hfLFv0YmktYOqY0Lho0bDlQXHaBxhs1O0rypbatSk2m4+Wcd+O48tyG0GteXDfu3LxDCqDCKqj0KAo/gK9VmlRp6UpShCUpShCUpShChuZd/Jl+NeQf6C0v/wBdcvFp5LpWEWTbxN54DvudJ87bxn4oAYE/Cbsd2o1r56s5JltoomZXa4JyhCtpW3uC6oxBCsVyoJ2BI7u+gggWCMq91IT5uGETSQksuxj6cZRY9GCGyoCBTnu3sYAGNdv7/SS7MhccM0ZRnt8+VPPceTdPHaQPjtg9nyfGknVsMjThytdvFOJF4CkqiOeGS2kdAcqyrcwnqxsca4zg9+4OzAHGYngXKzwdd4mcsZmEsUcrxbgBx0nYnOOoRiTZu/KEnOrmWxF1A6QzXTSxI8rrLpzDoUnQwKBw0mNIGrBXU3aCjL7rHPEHDXT47GixJAX0HFK8Qy61DDuYBv4jP/mvdcxUpSlKEKL5o943X0af8J6U5o943X0af8J6V3/CfI7mo7RmFnlf3ja/RoPwkqTqM5X942v0aD8JKk64dTznmq25BKqXM3CjPexsuovbQGVY1doy+qXSVDKQVfEbFTnGoLnbNW2qdxuJxfvcrI8Yt4oEkIwV6cjXDOzodnVCI2I8F1kEHBDbPIcSDu+PysVMlz8yWCXFoUgnuX1RNNlpNYSNAx1NrUsHLKUAyDnV4IwrdwywihgEdy05McYdV6sipLHtho44yqliWAKEEhmGSQys2uC1t0M8M64un1tJMjyBJpJA7quVICMRuIW3wRgvnUfXELO0jtYX0t5QI4pYNBZmV8Jpl0s2lUDEZZsLgkZ3qucAzGJ7M6JO+V38q8M8mnuI9KIZFguGRAAqs/WjZVx3gdJRq+Ect41ZqqXBp5jxFjMUJa3aM9PIRZIZI2eNM9pgvXwWY5LahhdOKttR2ib8neAn08kpSlIW0pSlCEpSlCEpSlCEpSlCEpSlCEpSlCEpSlCEpSlCFWOb3mEtqYMGVGnl0lS4ZEi0uuAQckSYG/eR6a08LtVlneZ3eC5nAKiJwEkiVRpaJyuJcqFZjhWGFyo0gnt4pfiO/hGmR2FvOVRFLElpLcfMowjdpiAPTUP5Y6pNBLHAUE56Nv1ZTKCyRzgRGKNiSplOGUdju1YGqr2AlgAG71iT8ftId5lKcI4W2u5AubgYuCP8Bs+ZgOTqhPpA+oVHzXssUdxbReemMpQ3D6SGeYAJGQuA0y5CaBhUVAx0jsmIseJXoeeJ4pFTqI8ziRTIqvBGEWRoVZl7MYy8cZJz3x7mprhU8rS6kjtpLe3UCKO2k7jIpJkXWAsjBSV3ZPbP3k7McwtxdBy04b/x6rMzgFOcquTY22e8QxqfHdUCt/NTUrUPyrOGgYAMNM1wuGUoQOs7KpU7ghWWpioKuDzzT25BKUpS1pRfNHvG6+jT/hPSnNHvG6+jT/hPSu/4T5Hc1HaMws8r+8bX6NB+ElSdRnK/vG1+jQfhJUnXDqec81W3IJVVkH/GXbSTdKDVBHhMh5G6IbQGGWA857VBrJPeMb2qqTbWrjitzMjhTIwhTWiupaK3gdkPc66ldzlWHuJyG2FNs483L8hYqblxQ8BZeHSYWS1gWOdniYlzLjWQDDIGSIHC74LHA2XY174PwCeG0OWluFZXSWOMwxyF49ULIWZMyplWA7alVIADVMcx8WbyWWF4+ncOoSNSwKSszKoEcuAD37qQrAZOnG9c3KfMjTxSCKMPIZ5XGMrGiyESqzuckEmRjoGpvSB31ZfqmmXQM+8fzKVDQYXjgkRjksVWcSoolicMmmRJHhMrh+45LRE9tQ25JLZq6VS+J2OniNpMzmSWNlErnsjTca4YokQHCqCJDvk7DLHNXSpLRjdPD8lNp7wlKUqZMSlKUISlKUISlKj+IyPI6WsLaZpQWLjfpQqQJJfRq7QVQfhMDuFNMpUnVXhjcysucGiSticXhMpgEiGUHBTO+cZK+gsBuVG4G5GK7KgOCXds9rO2hJbMyR29vbxydZi4mkjWU6tOiWWRhJrLZ7mLZFdmtogjRNJc2zqzKMM00QQhXBOPPBSwBU+dGDtJg46tfwp7GzTM6j9KdloBMOUnStNrdpKgeNldD3MpyDjY/WPEeFbq4xEYFVJSlKEJSlKEJSlKEKl8wyT/ANoAwsVQRwRSBdCswme5ZQsjKwQl441zjcuN17xP8ChtwHaFdMhOJteerqx3TFiXJx3ZJBG65GDXFJZGeW/RThyIEjPxXSLqxt9TuD9VLu/ilihuAWS5kTzIjXXIT3vFo/xEDbMGwoIzlDhhY76mho4Zcpx9+SSMDK18FIF9O4x59pR3+Nq0cQH8HY/VXVxe1ghbriQ288m2qMammI7laEA9c7+jUM7EVQLAS9aG6iRVmmmk0nShBmk6vlaox72VeiqBm06lk3xqq8Q3EMUMk0GXuSRDqlyZes5CxxSZAKDUwOgAKBkgY3ptWmWOBnh+MeCy10ha+SuJPK131F0OLjOMacjppFq06mxloZMjUcEEZqz1A8LtBBd9Fd18khAJ72aKWVWY+s9VSfWTU9UlcgvkZJrMsUpSlJW1F80e8br6NP8AhPSnNHvG6+jT/hPSu/4T5Hc1HaMws8r+8bX6NB+ElSdRnK/vG1+jQfhJUnXDqec81W3ILBqqzMFt7iTOJReyPCNyWlRgkcYA3JcIUIHgzeirSzAAk7Abk+geJr55y+kxnaSSfpGRupAWijkVPKVFwYhkjQ56jDPw+mQD2dIfZ2yCZyhLqHJSXNvCJLi2BmcRu8idNc5S3C5lLMf8R9MbAudlBbSAMluflGKUtcTxk9V2SR4X0oGUh4uk4VVWOZTC3bCjckMCNxs4pDcXHTc3Cm0jmRjJ0AuvOYwwBchoQZO0xwGBJGQMnzw+3uEmkvBcKsN0yprMCH3MlIZXUMABJlgGHgY851ZWoGKRbI9+GGWg5+qV/aV1y3QkhnucFWF5bEo+A0awy266XHwT7o+PEOCMgg1bsV8655gnCSlJkaVI/PskBTzZ2jhciVg7uzDQunI3YFfhfQ0kDDUDkHcH0g7g1LXaA1pG+fsE1hxIXqlKVKmpSlKEJSlKEJXBbzmzuJbllMsUojDlQTJCsYIGlRnqRZLOQO0CzHDZwvfSn2eu6g++1YewPEFbZuVrS4gHRCoG1SxzQELhpe0ZkK7Fj8b0HYiqfxzkq7tjLPa3DINMRDKq9npSFhF0wAFt1UhiO0T0zs5kYGYkM1oJGtd0cOWhxq6cpBxPEuRntbvFkatyuGyHo1txKW1kWW3eRepnqM0isryrvIxLAIxOCzB1EinORCN6+ts9pZaG3m+o0XOewsMFW1b2KSWALII+IXA1aUAkR49LPE10qtp1tGmdaEMDsCVG8nwu/wCtHrK6WDvGwzqGuN2jfS2BrXKnDYGR4A5AhrHjcV1DE0KpFfMJkKxp0xCshVZLwoRnX00RVOWAd9GThiLBbWyxosaAKiKFVR4KBgD+FcfxfZSAB9W/kqbPe9FtpSlcNVpSlKEJSlKEKmvzKkN5dwho0kMkWZJWCRoPJ4tycgu2c4QEd25Ub102PErC0jkdLm3eVtbyOZYS0jZaQjAOFUsSQigAFjtkkni4RYs0y3cbaJrtZpVY50sFlLQxyKPbKYJF/aHTBB78zAn8rc28iGNYwGuI2IPUznSi49vCcZL7Btkx7dRe8NGG7CcdMPvkpxP6Xzywa0hS3utduFVrdkVXi6iSKYRLJIo7emRRKQucIXyRl+xe+KXVjM6yi7tY7iP3OUSwEjYjSylsSJhmGk/GOkqTmuS3VWujw04NvGS4yCeoFCOLMnGCIy6sVzugjUjGupC3lkjd7SJQ7IFKStusUbZ0pJvlpEx2VG7KUJI3amVX3iDjOef9T6dQvGiO964uE8xx3F/GoaMzLbzrJ0nEqEdS3ZHRx8E6X2bDAjBHcTbqpg4csN+J1ySs0NvLIcFnM0MpJcjHe8tttsAFAAAAFXOpLQGyLuUJtOcZSlKVOmKL5o943X0af8J6U5o943X0af8ACeld/wAJ8juajtGYWeV/eNr9Gg/CSpOozlf3ja/RoPwkqTrh1POearbkFF8yufJXRfby6YF+eZhFn6g5b/LWq9so2uek6q0VxbtGyEZDdFwVH2Zn+z6q5Oa+NJBNaKyu5LyyKiAEkxxFBnJ2AM2rP7NR/Fb/AKwSSSR/NyK3Rt4rnOg9iQGYIHY6HY9nQNsYPfVNOm66NDPfUJTnCSt19dFieFO3UeTA15BY2hyZjLj2sgUGPJxqMiMN9QXMt+Yx/Zh09QjpxySDKeTsCsbMTtJIAGjEfe7RknAJNdvLFjGdV0kYjjkAWBQunzI7XUI79Urdsk7lRFncV0cwwAKLjSGEQYSoRq127Y6y4+Fp0rIB4mPHwq9vNDrkf+u8IyRBie4WleGJG9vaICUQm4lLHUz6MKhkY7szSMGyf1R8Bt1csk+Sxoe+LVAfngdoc/X0wfrqucMv0jaS4hkYh20Lbss7joRlhHofQzRklpJADlcSAYXGRK8r8XSaa6RA64eOYo6NGyGaMakZWHfqjZsjIPUBBOa8qsddMzhj69n2Q0iVYqUpUaclKUoQlKUoQlKUoQlVnnGxQCOfBUmWOOYqiyGSN8oqvGyssoEjREBlOMHGM1Zqh+bveM7fETqD54iJR/2U+zPLKrSNVioJaVDcGu2S7Qsj4nE0bSMIkJcyS3cfYVjgaWnHhuRt6LgzADJIA9JqocXk6aibwhljlP7qOOp/0y9dvFp2uwqQoskKTRtI7e1kCSDWkY7pABklj2dsDUc6bq1J1pqgxnmVPZ6pc06rtuOZ4UkeLErSIwUqkUjb6Q2NWNAwGB3Yd4rusL5JoxIhypz3gggglWVgd1YEEEHuINVO44J5HC9wuWaMsX7Tu0tuCSinUfdI1ICeHZK7a9pzlmxeNJHkBQzSmURnGYxoRAGwcajo1EDYFiN8ZKrVZW0Wgg/OqaDUD7rhgpilKVz05KjeY7sxWk7r7cRsE/fYaY/9TLUlVa57mk6MUUW8kk8ZGF6mFizO7dPILgdNcqNznABzgtotvPAWXmGlb+MtHZwW5LBVt5IkXPeUx5O4UDdiEdmwAT2a4uaZ5pIgY4hFIWCW0kmRL1X2GhFIKLsWbW3tUbUhAxXmDhE0sLFWs5OtGyG4PXkdlYEHDZGkD4q4AI7hXVwRZZ52lnMbC31QxNGGCvKcC4lwxJBGOkPQRL6apEM+qZI7+/tuSsThqt93y5/wfRicrOmZIpjjV5QdRMrbY7Zd9W2MOwxXNwLiiwwIJFCRHum3A6hJEi3GokxzawwZmYqzA9oHC1Zar98ZLe4HTSN4rpsOsjsgWbT6Qj7SouCCMak9L7pY8vBa7n3391twu4haLuEvZXkg3brSzJ+9auojH/6q/wAaskUodQy7qwDKfSCMg/wIqkRRXXD7caYlMaDtx9ZHick9rQGVZIixbAVdQyQAhJqwcnOxsolZSrRhoSrYJXou0QUkEgkBBuO+t1mQ28CCJw79AvGHGFNUpSpE1RfNHvG6+jT/AIT0pzR7xuvo0/4T0rv+E+R3NR2jMLPK/vG1+jQfhJUnUZyv7xtfo0H4SVJ1w6nnPNVtyCql9OkvEJozDLKY4IVXpmNSjF3kZlZpEKsMwbr3bZxkZ57Li0t7K9iysYVAaacmMFo8spgPTYozMyFWZCBpEgwpFRl3xUFJLh0mSPyp3LCOXNwjOLcQRso0hWhjTvOWZQAABqNy5f4cYotTqqyyEPIq4wmwVIVx8GNAqDHoJ8atfFNmIxyHAjM98JSG/UVJgUrNK56oVSk4w1m44eA+piTauEeUC37yoVQS7xnKBfi9Mk4zWbW9jivbaNEnTqxzxsZY3QyMNM2sswBZ8h8nH+J9VSvMnCevEGCB5IjrRT8P48WfDWuwPwWCN3qKqM3HVAFyZOpH1YfJnJXqdOKTzokjxq7QedeoB8Aase2PQpgVGyBjv57j+fQwp3fScV9FpTFK56oSlKUISlKUISlKUISqrzbevLqtoVD6FDTAnAYnBjtyfX7dhkdkKpIEmRN8a4n0IS4AZyQkSHbXIxwin0DxJ8FVj4VB2Vr00wW1MSWdzsXkY5dz6Mnw8BgdwqyzMxvndko7VVui6MytMfEI5SYiG1Mp1RyRsOz3HVkFSDnGxIPhmtPB7yZAWhw9rssUTk5KjYvFIc6UOwVGyCBkFQRj3xJuoRbLntjMpHwYe4j1F8FB6tZ+DXq6hkV1kjAZVQoYs6O8g6lPtdQCgANgY7iuTnpMcW5b1z2VHMMtK6L3jkczQW51RvJOmpJFKHTHmcgHdXyYlXssfbVaq+XcbvWuCtswVMv2wSHCknEevvUlFdHI3Gt4V33qUl4yeHS26h3a2YOJEdmkKrGqHqIzZbKgliucEK2ADSrXRdWgjPRdBlqk/XmVfaVhWyMjcekb5rNcZWJVU47eS+XxdLpBIY9MjSK7BHum0xnCsv6gLnO3WG2DkWuqHdtI3lU0nSNpLPJGY+pJE8oiAtxHlY3LKTE5CJgnJySMiqbM2ST3j8Sl1DgsX3ELmO5VLY25lncxSmPqmMSaGJmYMukSoF1EBskDDD2pF14fYrDEkSZ0IoUZ3J9JJ8WJySfEkmq7yPbySRJdTJoPTEdsnZ7FvswchcASSYUtgDZEwBuKtVe2h2Nwbs+J+F5TG9K5eJWAniaJiRqGzDvRgQyOv7SsFYesCuqlTAkGQm5qjWXHZ57nRPAvUhk6aI0oiRplRS0qZRuox1EovwVYHGTqqW5Ovml8q1IE/wCJZ1AfWCjquHBwNmZXI28a5OeUaCN7hULxyosFwgAYgFwIrhVOxdNTL/mQ/ArXyoHS6x2fJ5rZTB50TMq28mgIzhQGwLjHeSAoBJIroODX0i5oA+M1OJDoKuVKUrnKhRfNHvG6+jT/AIT0pzR7xuvo0/4T0rv+E+R3NR2jMLPK/vG1+jQfhJW3jl6YbaWVd3WNig9LkYjA9ZcqPrrVyv7xtfo0H4SVxc43EgFvFEpaSW4QKCDjMatMC37CvHGzfsg1xw29WjiqSYaoblOwM5gMi5W1SIg5Vl6hjUxRxge1CIQ7E9pmaPJwuBea4uD8KS1gSCPOlBjJ7ye9mb1kkk/PXbXleptHSMtyGNuhKUpSVtKo3G7A2klwI1zFdxyN0wFALdNvKF17GNtPnQd1PnMqMBheajuP8GF1bvEdid0bBOlx7VtvDwI8VLDxp1Cpcdjkc1h7ZC9cB4h17WGbxkiRz+8VGofxyK76guTrsyQyAoyNHcTo6EHsMX6pTPiB1cA+IANTtZqtuvIXrTICUpSlrSUpShCUpShCjuMcI64QhtEkTF42xqGSrIQy5GoFWI2II8CPGsvx5IzIs4MRiYo7bshIUP2HxjdWUhW0sc4ANXeqTfcThivbqOSSNdXSfBIxvEI2DZ2B80Dg+BX01fZHF0tOI+VDa2CL29buG25AMjjEkp1uPijGEjz6FXA9Z1HxrsJqsFrYXCLDcrErpJ2YZ0C61aMg6CSgypf4O+Kl0sJe9bpyPXFA/wD2otWubvJXOVPhsx5MLglml6aylmZj2gRO22dPtwT3VYearNJHt9QyA8mncjHm85BBBHtRvUGeGRwp0516TKChk7UIkAyocOCFbK4OCSR3GvdxeQyxwJK+t4z22eWHpsBGyARxq2+olT2lyMEZPjaW3iHA5T2FZdvEOEK9chz5s9GSwikeJCTnzakGMZ8cIyjPoAqxVXeR4Stu50lQ8zsmVK5XCKGAO+DpOPV6sVYq+dtEbV0aros8oXPxG9EMMkzd0aM5/wAoJx9eMVQeAcMldhZTBGdAwu5NTFkiJDCFV0hUE+rcqSWHVz3DFk534lHHZsWbK9SAOqkFivlEWtQPSVBH11t4BcxKpLzQNcztrmCyxt5wgARrhslUUKi+kLnvJptIllIuAz/H/T6wluhzoU4BWaVgttnwqNOWaUpQhabu1WWNo3UMjqVdT4qwwR/A1QY7mSDiNvG47UbtHM+o+ejmCxQ3RTThSzGFGYMSzqwI7INfRKrHPPC2ltzPANVxAGZQN9aAq7R7eIaNHH7UYHiaqszwHXXZHDrh313JdQYSFZqzWmyuhNEkybpIiyKf2WAYfyNbqlIjBMUXzR7xuvo0/wCE9Kc0e8br6NP+E9K7/hPkdzUdozC+Qx/pUulsxAqQBVgEQcCUMAI9AYHqYDAb5x3+FZXn8YH/APn8MOBtmGQ/PuZazSuvSosZN0RKnc4nNef7yZEnjlitLCFlSRCIoXjDBjGe3pkyxGjbfbJqQ/vku/1Vr9mX+rSlYq2elUdL2glaa9wGBT++S7/VWv2Zf6tP75Lv9Va/Zl/q0pS/4VD/AAF7tHap/fJd/qrX7Mv9WuCT9JUsszSTWtlMdCIqyxyOqAF2JUGTYktufHSvopSmUrNSpuvNaAV457iMSvPs8G+LDhyk75SOZD6M5WYEVv4X+lq7ihWMJAwXIDOJmbGo4Bbq5OBgZO+AM5rFK3Vo06gh4lZa4jJdf98l3+qtfsy/1af3yXf6q1+zL/VpSkfwqH+At7R2qf3yXf6q1+zL/Vp/fJd/qrX7Mv8AVpSj+FQ/wEbR2qf3yXf6q1+zL/Vp/fJd/qrX7Mv9WlKP4VD/AAEbR2q4OKfpXu5tKERImCWCCVNeMdlmEmoL+6RnxyNq5G/SXcRxFIo7aIdw0Iwxk94Bcrn5waUpjbNSbADQkvJccVrh54kTPmLV2PtnkWSRnx4szSEn5u4eAFeW50JOfJLHPpELA/xD1mla2TNFiFz33NzPE6eT2y6kZcqJgRkEZHncZGfEGrHH+l66XcQ2gPpCSgn5z1N6UrL7PSeBeEptNxbktn98l3+qtfsy/wBWuTiv6WbqWCSIx24DoyEqsoIDAg4zJ34NKVgWOgDIaEzaO1W9P0ouuwsOFgDuxbEf/OtXFf0rTyxqnk1kgWWGQFInU5jlSRR7p3EqM+qlKsIkQUkLFn+lKeFWWOC1UMSzECfLMRguT1cljgb9+1ah+kmXyfybya06Hd09M+Maten3Xuz4d3h3UpUn8WlndTb7tVtuv0pXMqqrRwYRkdcG4B1IeySRNlt99+8gZzS9/ShcT6NcVt5qRZVAEoBZchc+d3Hazj1ClKz/ABaIyavb7tV6uv0rXMhQtFb5jYOuBONxjGcS7jODg+gVzcP/AEglIIozY8NfRGi63gYu2FA1M4cEscZJ9NYpT6VFlOQwQsOcTmvM3PPmyi2NhGNJAMaToVyDuuJtj4/PXfbfpgu1RV6ducKoyyyknAAyT1dyaUrytQp1IviUNcRkVr4n+lq6lgliaO2CyRuhIWXOGUqcZk78GlKVqjQp0wQ0Qhzic1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REBURExQTFRIVFhcVFBUXFxUVHhcWGBcXFhUVGRgbHCYfGBojHBYVIC8gJCcpLSwsGB4xNTAqNSYsLSkBCQoKDgwOGg8PGikkHyQ1MSwqLS0qKiosLCkvLCwvLC8vLC80LCwsLCwvKSwsLCwtLCwsKSwsLSwsLDQpLywpLP/AABEIALQBGAMBIgACEQEDEQH/xAAbAAEAAgMBAQAAAAAAAAAAAAAABQYBAwQCB//EAE0QAAIBAwIDAwQOBwYFBAMBAAECAwAEERIhBQYTIjFBFCNRYRYyMzRCUlRxdIGSk7PSB1NicpGh0xUXQ4KisSSDo7LBc4TCw5Sk8CX/xAAaAQADAQEBAQAAAAAAAAAAAAAAAwQCBQEG/8QAMhEAAQMBBQYFBAMBAQEAAAAAAQACEQMEEiExURNBYXGR8AUygaHhIrHB0RRCUvHyYv/aAAwDAQACEQMRAD8AsvLnLFo1nbM1rbMzW8JYmGIkkxqSSSu5J8akPYnZfJLX7iH8te+V/eNr9Gg/CSpOvialR984nPVdRrRAwUT7E7P5Ja/cQ/lp7E7L5Ja/cQ/lqWpS9q/U9Vq6NFE+xOy+SWv3EP5aexOy+SWv3EP5alqUbV+p6oujRRPsTsvklr9xD+WnsTs/klr9xF+WpalG1fqeqLo0UT7E7L5Ja/cQ/lp7E7P5Ja/cQ/lqWpRtX6nqi6NFE+xOy+SWv3EP5aexOy+SWv3EP5alqUbV+p6oujRRPsTsvklr9xD+WnsTsvklr9xD+WpalG1fqeqLo0UT7E7L5Ja/cQ/lp7E7L5Ja/cQ/lqWpRtX6nqi6NFE+xOz+SWv3EX5aexOz+SWv3EP5alqUbV+p6oujRRPsTs/klr9xD+WnsTs/klr9xD+WpalG1fqeqLo0UT7E7L5Ja/cQ/lp7E7L5Ja/cQ/lqWpRtX6nqi6NFE+xOz+SWv3EP5aexOy+SWv3EP5alqUbV+p6oujRRPsTs/klr9xD+Wtb8uWA77ayHzxQD/da0cxcTJboLqEa6WvJEODFC2QFB7wWwSxG6xhm7ytQz2UUQZba3ge2BOq4MEcnQ37QTbN0q+rOjxL40iljXuElx77wG/olFwBwCsScr2J3FraH5oYT/ALLRuV7Ed9raD54YR/8AGqlecIs9WYEgaNRi6mYQOZBqDN0cqQ0ygsSygKAdIBbSE88JmtXs4o7ccPRliUPNOIcmTSNSorjU5zkGRgVHocggN2TokOd+vdZvjKArW3AeHAZNvYgekx24/wDFef7E4b+osPu7fw7/AAqm8Is7R3kFusEcqzZaWcxuqqI4tSMudMzNIJcaMBd2DKCoaW4ktnK8MckMEbgya1iSN21hVETRaVzKGZsrsc4IYdlgA0iDF53fCe+iL+GQU+nL3D27reyPzRQH/Za2+xSy+SWn3EP5arbcDgdHa+iihljjDKkcUagA4xMgAImcvhdByAexg6tT44VwkRJLclYbS9iUO6KojiEOnUEcLs0b4cs25V1wPcxnJYYwee/X3Xt7grL7E7L5Ja/cQ/lp7E7P5Ja/cRflrq4TxNbiFZVDLnZkYYZHGzxuPBlOQRXZUhfUBgk9U0AFVjmPle0WzuWW1tlZbeYgiGIEERsQQQuxB8aVJ80e8br6NP8AhPSu54W5zmOk71JaBBCzyv7xtfo0H4SV3XNysaNI5CogLMx7gAMkn6q4eV/eNr9Gg/CSoHm7i+uU20et2g6U7wxKXeRxIrRxlQDhAFLsTgZMQ8SDxxTNSqRx/KpLrrZUo/OEQjMnSutAOnPQcZbVo0aThtWrbSRnPhWqfneNIeu0Nz0j7VtEXa2J7K9XU2AGyAMjBzjBqMN4yzi66FzNIThoVtp1CZUKrxNIiq0oUaWdiNSnA0hQpj+LTyRQ3F2be41yRSiZTGqJErpgtGWbVqBC62x5zvIGFAobQYSBHv7fOSWXuVrueZxGup7a7AyFHYiyzNsqqOrl2PgFya8cO5rFwnUit7ll7u6AEHAIBUzBhkEEZG4II2IqJvb2dF8taCcyxgsqk2/TWN8BolHWLlz2fOadRYAABSUrm4I1woX/AIe6S7ihhQxMIVjaJVZY1YNKGbUyueoBlTkAYBVgWcFhdAw3zh3xRfMwpqHnVHDEQXOEBL5WFNKgkFzqmHYyrDV3ZUjO1YHOyaSxt7xVUITqiUECTZDp6mohjsMAkkEDfaoLgwku7eKV4JhoMjQdM20gV+szM7F5V6g1KAE0heznJOkp3XCXM0iTy20ySwZ6ITyeRSxxreQGYEqcDCDdN2DFsEBpUwSDHXv447wOcR8K2Wl2kqLJGwZGGVYdxH/94eFbqo/BeK+TSlpVkgW5nk1wyggJJJITHLG/tWVtQRgp2OlsDtGrxUlWnszwTWOvBKUpSltKUpQhKUpQhKUpQhKUpQhKUry7gAkkADvJ2A+c+FCF6rkvrl1Mccaq0srFEDMVUEI0jMxAJwFQ7AEk4G3eOQ8zwMSsJa4YbFYB1cfO4PTX/MwrTc2M91gShYIgwYBG1zZHcRIMLAfWmpsE4ZafTYGuBqjDfu+VhxkQ3NcVlyywmmt71xOTpuGVMpE/WLqA651OV6JUBiV0LHhQc4k4+UrNe60ttu7zMZ/3WtEULWTO2HlgkYu79qSWNjsS5JLzRgAAHd0AAww3Xvl43AqK5lQq/uek6zJ+4q5L/wCUGnV6jnvJpTdOQCywAD6s1hOX7b5Nb/cxflqp8HukSxkhCxi4PWNqojDM/V1yQMqAZOksVJ7h0zkgVZTPcTe0XyePvLvpaUj9mPdY/nckj4lUX9Ht10ZINSHqXCdOQl8kKE6sDFT2grdrfuYzALsgA1SaSxxJmIMTzWXESIVms+G2stzHGtmkAtYCjJKkReXqFMNtqEiKUbMmTl3I9OY6Dg1rccR1iC3MSi4twgij0loei0khGn22uQp8y/tVZeZo1Fu8pDdSJS0LIcOJT2UCH9piqlTkNnBBFUPli5ltr8eUlOjEs9s8sYOnqp02aRwMkHTo1SHA3AONOzxVfaL1WYMRHpuWLoZDVdZeSLNip6AUqcqUeWPSfSuhxpOw7vQK83PJkTsr9S51pjSWmeUDDKwBSXWrDUqtgg7gHYipvyhdHU1L08ateRp0/G1d2PXUYeLvNtaoGU/48mVj+dAMNN/lwp+PULalU7zhqU4hui4eHQ3gu5zHHFOgRRMwc24MyqrIApDjqmJlDEHSQI8lcYqdsL1Zoo5kzokRZFzscMoYZ9eDUHd8tzKrtFczM0pzcxs4iS4GkJgFFzbnSFUFO8KA2fbDvsuNxDTCwNvIAFWGUCPYDAEZzokAHxCfqp1fZPY00x9X9v8AnwssvAm9luWeaPeN19Gn/CelOaPeN19Gn/CeldHwnyO5pNozCi0vhHwmECVY5WtIhFltLFjCuAgwSW9GAcHBxtXrhF1ALoCK2lsleHdJgEa5k1AqwGptUiKJAxJ1nqDIwM1s5Wtre2sreXTDCWt4S8h0IWJjUklzgnc+Jrdd8ctZkaP3yp70ije4BI3HaVSgPrLDHpFQbQgPptbIJxMd96Jt2YcTkpvFQ3OE6JZuZcCItCsme7Q08avn1aSa4Fjv197KFixsl7J1GB8NBjLOB6pHb6qhuaLmHyfN8Z2cSwlopgI0ZRMnUEQjPSkyuoZLMwBOSozS6VH624ziMsStOfgVKcF4i11ZLAiMXUdJpCSEj6bebfqD3R9IjcBMjOMsBvXrmK3uoIZJ452nuZUSDEiIC7nUsfS6YUREGR2xhgcEnfeuLkweS3Hk+dSTpqDqHCdWMDEe6gaulkZHtxCG9sWrPO/FQbmOISIhhQzZeXooZHDRqmvWjF9HUwqkbuuSFzmgXhV2bfKcefZwS8LsnPJb+TePRx2ahkaKFZJhG+NcejryYHUUdjGcdsJ3VbbedZFDoyup7mUhgfmI2NVLk/iQFuUtI5Z160pWVz01IZtRZ5GGWbJbIRWIO21drcmpMzSXGnWwIK24a3XB+OynXMfW5x+yKnrNZfcXYY8/b9lbYTAhe7+7SaePEBvYEEnVjUx6BL2OmxMjCOVl0uujJ0687ECvPBuNJBCsc4kt2BbsyJJoQM7MsazYMbKilUB1dyju7q64+EzxACG5yoGFSaJHAA7gGj6bAfPqr15fdJ7e2Vx8aCVSfsSiP+TGtGpepikIgY5wfdAbDr29dtrxGKX3OWN/3HR/+0munFVy8vLKTe4t9J8TPaPt/wAzplf9Vebe24a20ckI9Ud0yf6UlH+1INLfB6Ld7krJmmaio+AxH2klzj9m6uW/3kNZblzb3e9Hr8okrEM19l7JUpmmaiRy4PlF6f8A3D/+K9nlpD3vdt/7q6H8lkAohmvsiTopTSfQa5bvicUXussUf77on/cRXDJypa/DiDf+q8sn4jmtccvD7Y9k2UR9RgQ/ywa9DWnKT6fJXkngto5nhb3LqTnu8zG8g+3jpj62FZPE7lvaWhHrmmiT68R9U09lMDe0aSX/ANOGeX+aIR/OsjjTt7S0uT63EUI/1yBv9Nbux/Xqf+LyePRY8jun9vPHEPiwxhiP+ZLqB+7FZHLUBIMoadhuDOxmwfSEbsL/AJVFAbx/C2hHrMlw38ukufrNP7Ed/dbm4f0qhW3X/pAPj53NeSR/YDl8ftEcF2Xd/FAo6skcS+GtlQfVkj+Vcf8Ab2v3CGab9rT0U+fXLpyPWgat9lwSCE6o4kVz3vjLn55Dlj9ZrurEsG6e+961ioryS4l90lEK/Eg3b65nXP2UU+utCcqxwsZbU9GY+3Y5kEu5Pngx1OcknUGDb9+NqnKUbVwwHf79UXQoG95gMMUnlMZiIRiJFzJEx0nGJAMoSfCQL6iapnD7Gd7eHK26XQSKSBy8uZBCqtDDEVHTkjwi5jDk5JYgMc1eeb79IbG4d2VcwyquohdTGNgqj0kkgYFVO6u7SZenaIAz4QFHEfVI7iLUZMxGM6pERR3lwN6us5+mQ3fnuw7xGMpNTPEqZ5hvpLhYVttGnSt3JIziMJH/AITAsCNWrUy6tgYQTsMGIs72U3du1tbBISGhDvLmMusUrK6sBqk7CvlhkMVTtZya4uD8CubYu8qR3axOsZR3kPSARZ1bQqssmDcNvoZl3xkb1M3XOaSzWo6cvZn1M8YFymPJ7gYEkJYk750lQcAnGAa3cui6wXhBx9NJWZnE4KRPJKZ6nUPW1a/aR9HX6fJsaP8ANnqft13Dic8e08BYfrbfMo+cxHEq/Mok+et1tzFbSHSs8Rb4pcK32Gww/hUjj+FQve7KoOuCeGj+q4+H8Whnz0pEcj2yg9pf3kPaX6wK6J4FdSjqrIe9WAYH5wdjXPf8IhnwZY0cr7ViO0v7rjtL9RFcv9jSJ7jczKPBZdNwvzZcdTH/ADKxDTkY5/sfpe471HcxcvJHZXJheaECCY6EkJQjpsSvTfUig4x2Qp37xSnMZu1srkMLaVfJ5ssplgYDptkhT1A22TjUtK7/AIYXXXSZ76qOvmIW7lTgdutnbOIIQ5t4SX6aaiTGpJ1YzuasI9FVjl3gZaztibm7AMEJ0rIiAZiXYaYwcD56kW5Zhb2/Vl9Uk88g+yz6f5VxKsF5vOPfRVNmMAum841BCcSSxq3xSw1H5kHaP1Cq/wAy8U66QolvJIjXMAzMnRjbt50kSjWQQDuEI/8ANls7COEYijjjHoRVTPz6QM1C86ShY7fOvLXcQUI2lmfTIUVW+CSwAz4ZzXtG7fEDvvih83VBce4TcwQZinSLDq1vaorz9uM68RSSdpOyDnCBFUnIAya5OXYVk1XFxHKA7a2kTXO41AFFlf3aACPQOwi5AB1kHAlDYzWks0pd52e3LFWZpCqKWEqwM5L4TVC2knzmo9xCgYhtZrhoBCTb9K1TftLJKvZWOORh7RGKykDBZdOrbJWrQ/6Ykc8u/WcUiMfwpfk64hZJ0gaMxpcSBRGQQFIRhsO7cn+frqwVUOVOG291FNI0Yf8A4qbDvh5AewT50HPf3MrYIwQcVM/2Gy+5XNyn7LMs6/N55WbHzMKirNbfOPXv8J7Cbqlqq/EebXEjLDGpjQsrO+vDuhw6Lp3UA5XWQ26thSBkyf8AxifJph/zLdv/ALVP8q+eXFu8kix9GQOlxcJG6NFIMmQzO3aKszR6CRgDU0ZGcEg9Lwqy0Kj3ur4honPjjxwUdtq1GNaKeBJhfRrPmKBxF5xVeZFdI2YBsMMgYz37EevBxnFdV1BGQWkWMgAklwpAHeSS3cK+WCTVc9ONZkhSdA4MU+USFwkbNpQjCrEVG+dUfjsVtXNvMtu8SIs0TZlUvGXVCQqSSIrBsEAyJENxjfesVPDgKtNjHH6on/5n4W22k3HucMpjjClLbhXD7hS0cVnIoOGKJCcHv3KjbbetsPLVowDJGuk7gxu6g/MUYCvn8fEWkDMPOIwSORSwzJoW4njjPZB7XSUkMM4nI8cV1WHHJ4IpFQMupw7EKmQRGS+kMgVCw6DnUnZDMSMnNV1PCagnZVCcQBMjcDjpE5Z4FIZbRgHtjCTv3/GavPsag9Ev/wCRc/1aHle2PfFq/eeVv46nOaq3sknuLZIwxEh6hd1zEXRI4XQdk5jLG4jB0n4DYI1bd/IXG2naRcyGIBWTqHUyZZlC69TEggZ3JwVbwIqSpYLTSoGs52RiJO4xI9U5tqpPqCm0bp/Kmk5VtB3Wtv8AOYoz/Mg1329okeyIifuqF/2Ar5k3FpVcT5YTujSrJqO+I3lMJXODEpjKlcAAOnwjqr6fHNlFc9kMobfbGRnH86VbrFVst2+6Z54HDD3C3Z7QytMCI7/C2E0qNn5ktUOGuIdXxQ6s32VJb+VeBzAG9zhupPQRC0Y+1N0x/Oufs3aKm8FK0qJ8su29rbxoPTLPv9mJHH+qs+Q3L+3uVT1QQqP9cxkz9kV7cjMj7/aUXlKgVHXPMNvG2hpo9fxFPUf7CZb+Vajy1E3upmm9UssjL9cYIjP2akba2SNdMaqi/FRQg/gMCj6Bqfb9/ZGKjzxl39xtpn/akxbr/wBTzn8IzWPI7mT3SZIV+LAuW+uaUH+Uan11LUovgZAffvoiNVVuZ+CRR2VwyIDM6dMSyFpXzIyxjzjktjL9wIHqrivbIbXDPIt9bupuJC2SIpDodlGyNbjdwAMYjYEBtVS3PNz07MnAOZrYBScaj5RE2nPhkKfA+NRdx5OyGQy6rpgS8pin0SKw0vbnsbQFeyF7xgPu2SbKJcWAmczx09kp4EpJc3RNymFjZp0j1RsSZZTbwKqRnviTA1s5yyrqC7jWH9nR2tzZQQlyElAnHeutracJI2T2ZnJY4G5By3cpNb5N5ke4d9RKNGQplVHuCC0ccTSIERg0jLCAGI0qC5w2rTU9PIIZbaOITtA15G5MsNwrJI+tSxlkjHUVy/wjqBxgkEBXPpuYbnD0y7j/AJOAZxV1ubVJBiREceh1Dj+BBqPPK9t3pEIj6YWeA/xiZalBWa5Ye5uRVJAKihwaRfc7u4H7MnSmH8WTX/rrOi8Xue2l9RSWA/aDyD/TUpSvdod8dAvLoVY5k4jOLO5WS1bBgmGuOWKRRmJtzqMb4HqU0qT5o943X0af8J6V3vCyCx2CktGYWeV/eNr9Gg/CSpOozlf3ja/RoPwkqTrg1POeasbkEqA5pePVbCUBozLIWXGrX/w0yBAvwmLSKABuSRip+q7zFDE9zb9cRmGOO5lbqAEAjoRqd/Hzhx6/XWqPn6/YrL8lE8euJ7W1EtwCenrKyDU5WORWjMEzfCZQ8bCTucx4Paxrzwzq3Nr1EQ9J9LupyrXEahUW3Tu0r0lGW+E5YDsksePjnC4ZY5la2W2iEEskA0KjXDJGzdojeLTgN0tmYbnYMokIeEW8UrLFaRz26bTeajkaJ9uzESC0uBu0e5XYKc+brofSGDXlhGmevHPikYypXlOZHW4aMgxm5YrgYGDDBgY+Djux4Yxtip6oDlXpBroQCMRddWQRhQuGtrfJAGw7Qb681P1z63n6fZUMySoOz5ZEd0Z9eYwzyRx49pJLnqsWzuO0+kY26j9+BicpRTrPphwaYkQeIXjmNdBcMsQojgnLwtpJXDFjIeztjQmuSXTnJ1HVK/a2207bZPrmi1eW2ZUXWwaNzHkDWqSI7oC22SFI32Pd41K0rQrv2oqnEiM+GX2XhptuFm4/lUbiXJZ8jtY1ggkmjGJOzGO2YnUMWIBaNHfJHfgAgHFbuP8AJtvFaRiO3Q9F4eoyRjWY0wJG7I1MSAC2NyNXfVzpT22+q0tP+Te5zqlus7CDxEL5dxTlwRw2aLG6TywOvZeVS1y4gAVsNsd2dvT0yTstXe25Qt4gVi68ali2EubpRk97YEm57t6mcVmvK1uqVWNZlE7zjJn2yC9ZQa1xdr+FReaeS4kjDRxytFplWVFknkI14KzBS5LaWDAgD/EJwcGp3hfLFv0YmktYOqY0Lho0bDlQXHaBxhs1O0rypbatSk2m4+Wcd+O48tyG0GteXDfu3LxDCqDCKqj0KAo/gK9VmlRp6UpShCUpShCUpShChuZd/Jl+NeQf6C0v/wBdcvFp5LpWEWTbxN54DvudJ87bxn4oAYE/Cbsd2o1r56s5JltoomZXa4JyhCtpW3uC6oxBCsVyoJ2BI7u+gggWCMq91IT5uGETSQksuxj6cZRY9GCGyoCBTnu3sYAGNdv7/SS7MhccM0ZRnt8+VPPceTdPHaQPjtg9nyfGknVsMjThytdvFOJF4CkqiOeGS2kdAcqyrcwnqxsca4zg9+4OzAHGYngXKzwdd4mcsZmEsUcrxbgBx0nYnOOoRiTZu/KEnOrmWxF1A6QzXTSxI8rrLpzDoUnQwKBw0mNIGrBXU3aCjL7rHPEHDXT47GixJAX0HFK8Qy61DDuYBv4jP/mvdcxUpSlKEKL5o943X0af8J6U5o943X0af8J6V3/CfI7mo7RmFnlf3ja/RoPwkqTqM5X942v0aD8JKk64dTznmq25BKqXM3CjPexsuovbQGVY1doy+qXSVDKQVfEbFTnGoLnbNW2qdxuJxfvcrI8Yt4oEkIwV6cjXDOzodnVCI2I8F1kEHBDbPIcSDu+PysVMlz8yWCXFoUgnuX1RNNlpNYSNAx1NrUsHLKUAyDnV4IwrdwywihgEdy05McYdV6sipLHtho44yqliWAKEEhmGSQys2uC1t0M8M64un1tJMjyBJpJA7quVICMRuIW3wRgvnUfXELO0jtYX0t5QI4pYNBZmV8Jpl0s2lUDEZZsLgkZ3qucAzGJ7M6JO+V38q8M8mnuI9KIZFguGRAAqs/WjZVx3gdJRq+Ect41ZqqXBp5jxFjMUJa3aM9PIRZIZI2eNM9pgvXwWY5LahhdOKttR2ib8neAn08kpSlIW0pSlCEpSlCEpSlCEpSlCEpSlCEpSlCEpSlCEpSlCFWOb3mEtqYMGVGnl0lS4ZEi0uuAQckSYG/eR6a08LtVlneZ3eC5nAKiJwEkiVRpaJyuJcqFZjhWGFyo0gnt4pfiO/hGmR2FvOVRFLElpLcfMowjdpiAPTUP5Y6pNBLHAUE56Nv1ZTKCyRzgRGKNiSplOGUdju1YGqr2AlgAG71iT8ftId5lKcI4W2u5AubgYuCP8Bs+ZgOTqhPpA+oVHzXssUdxbReemMpQ3D6SGeYAJGQuA0y5CaBhUVAx0jsmIseJXoeeJ4pFTqI8ziRTIqvBGEWRoVZl7MYy8cZJz3x7mprhU8rS6kjtpLe3UCKO2k7jIpJkXWAsjBSV3ZPbP3k7McwtxdBy04b/x6rMzgFOcquTY22e8QxqfHdUCt/NTUrUPyrOGgYAMNM1wuGUoQOs7KpU7ghWWpioKuDzzT25BKUpS1pRfNHvG6+jT/hPSnNHvG6+jT/hPSu/4T5Hc1HaMws8r+8bX6NB+ElSdRnK/vG1+jQfhJUnXDqec81W3IJVVkH/GXbSTdKDVBHhMh5G6IbQGGWA857VBrJPeMb2qqTbWrjitzMjhTIwhTWiupaK3gdkPc66ldzlWHuJyG2FNs483L8hYqblxQ8BZeHSYWS1gWOdniYlzLjWQDDIGSIHC74LHA2XY174PwCeG0OWluFZXSWOMwxyF49ULIWZMyplWA7alVIADVMcx8WbyWWF4+ncOoSNSwKSszKoEcuAD37qQrAZOnG9c3KfMjTxSCKMPIZ5XGMrGiyESqzuckEmRjoGpvSB31ZfqmmXQM+8fzKVDQYXjgkRjksVWcSoolicMmmRJHhMrh+45LRE9tQ25JLZq6VS+J2OniNpMzmSWNlErnsjTca4YokQHCqCJDvk7DLHNXSpLRjdPD8lNp7wlKUqZMSlKUISlKUISlKj+IyPI6WsLaZpQWLjfpQqQJJfRq7QVQfhMDuFNMpUnVXhjcysucGiSticXhMpgEiGUHBTO+cZK+gsBuVG4G5GK7KgOCXds9rO2hJbMyR29vbxydZi4mkjWU6tOiWWRhJrLZ7mLZFdmtogjRNJc2zqzKMM00QQhXBOPPBSwBU+dGDtJg46tfwp7GzTM6j9KdloBMOUnStNrdpKgeNldD3MpyDjY/WPEeFbq4xEYFVJSlKEJSlKEJSlKEKl8wyT/ANoAwsVQRwRSBdCswme5ZQsjKwQl441zjcuN17xP8ChtwHaFdMhOJteerqx3TFiXJx3ZJBG65GDXFJZGeW/RThyIEjPxXSLqxt9TuD9VLu/ilihuAWS5kTzIjXXIT3vFo/xEDbMGwoIzlDhhY76mho4Zcpx9+SSMDK18FIF9O4x59pR3+Nq0cQH8HY/VXVxe1ghbriQ288m2qMammI7laEA9c7+jUM7EVQLAS9aG6iRVmmmk0nShBmk6vlaox72VeiqBm06lk3xqq8Q3EMUMk0GXuSRDqlyZes5CxxSZAKDUwOgAKBkgY3ptWmWOBnh+MeCy10ha+SuJPK131F0OLjOMacjppFq06mxloZMjUcEEZqz1A8LtBBd9Fd18khAJ72aKWVWY+s9VSfWTU9UlcgvkZJrMsUpSlJW1F80e8br6NP8AhPSnNHvG6+jT/hPSu/4T5Hc1HaMws8r+8bX6NB+ElSdRnK/vG1+jQfhJUnXDqec81W3ILBqqzMFt7iTOJReyPCNyWlRgkcYA3JcIUIHgzeirSzAAk7Abk+geJr55y+kxnaSSfpGRupAWijkVPKVFwYhkjQ56jDPw+mQD2dIfZ2yCZyhLqHJSXNvCJLi2BmcRu8idNc5S3C5lLMf8R9MbAudlBbSAMluflGKUtcTxk9V2SR4X0oGUh4uk4VVWOZTC3bCjckMCNxs4pDcXHTc3Cm0jmRjJ0AuvOYwwBchoQZO0xwGBJGQMnzw+3uEmkvBcKsN0yprMCH3MlIZXUMABJlgGHgY851ZWoGKRbI9+GGWg5+qV/aV1y3QkhnucFWF5bEo+A0awy266XHwT7o+PEOCMgg1bsV8655gnCSlJkaVI/PskBTzZ2jhciVg7uzDQunI3YFfhfQ0kDDUDkHcH0g7g1LXaA1pG+fsE1hxIXqlKVKmpSlKEJSlKEJXBbzmzuJbllMsUojDlQTJCsYIGlRnqRZLOQO0CzHDZwvfSn2eu6g++1YewPEFbZuVrS4gHRCoG1SxzQELhpe0ZkK7Fj8b0HYiqfxzkq7tjLPa3DINMRDKq9npSFhF0wAFt1UhiO0T0zs5kYGYkM1oJGtd0cOWhxq6cpBxPEuRntbvFkatyuGyHo1txKW1kWW3eRepnqM0isryrvIxLAIxOCzB1EinORCN6+ts9pZaG3m+o0XOewsMFW1b2KSWALII+IXA1aUAkR49LPE10qtp1tGmdaEMDsCVG8nwu/wCtHrK6WDvGwzqGuN2jfS2BrXKnDYGR4A5AhrHjcV1DE0KpFfMJkKxp0xCshVZLwoRnX00RVOWAd9GThiLBbWyxosaAKiKFVR4KBgD+FcfxfZSAB9W/kqbPe9FtpSlcNVpSlKEJSlKEKmvzKkN5dwho0kMkWZJWCRoPJ4tycgu2c4QEd25Ub102PErC0jkdLm3eVtbyOZYS0jZaQjAOFUsSQigAFjtkkni4RYs0y3cbaJrtZpVY50sFlLQxyKPbKYJF/aHTBB78zAn8rc28iGNYwGuI2IPUznSi49vCcZL7Btkx7dRe8NGG7CcdMPvkpxP6Xzywa0hS3utduFVrdkVXi6iSKYRLJIo7emRRKQucIXyRl+xe+KXVjM6yi7tY7iP3OUSwEjYjSylsSJhmGk/GOkqTmuS3VWujw04NvGS4yCeoFCOLMnGCIy6sVzugjUjGupC3lkjd7SJQ7IFKStusUbZ0pJvlpEx2VG7KUJI3amVX3iDjOef9T6dQvGiO964uE8xx3F/GoaMzLbzrJ0nEqEdS3ZHRx8E6X2bDAjBHcTbqpg4csN+J1ySs0NvLIcFnM0MpJcjHe8tttsAFAAAAFXOpLQGyLuUJtOcZSlKVOmKL5o943X0af8J6U5o943X0af8ACeld/wAJ8juajtGYWeV/eNr9Gg/CSpOozlf3ja/RoPwkqTrh1POearbkFF8yufJXRfby6YF+eZhFn6g5b/LWq9so2uek6q0VxbtGyEZDdFwVH2Zn+z6q5Oa+NJBNaKyu5LyyKiAEkxxFBnJ2AM2rP7NR/Fb/AKwSSSR/NyK3Rt4rnOg9iQGYIHY6HY9nQNsYPfVNOm66NDPfUJTnCSt19dFieFO3UeTA15BY2hyZjLj2sgUGPJxqMiMN9QXMt+Yx/Zh09QjpxySDKeTsCsbMTtJIAGjEfe7RknAJNdvLFjGdV0kYjjkAWBQunzI7XUI79Urdsk7lRFncV0cwwAKLjSGEQYSoRq127Y6y4+Fp0rIB4mPHwq9vNDrkf+u8IyRBie4WleGJG9vaICUQm4lLHUz6MKhkY7szSMGyf1R8Bt1csk+Sxoe+LVAfngdoc/X0wfrqucMv0jaS4hkYh20Lbss7joRlhHofQzRklpJADlcSAYXGRK8r8XSaa6RA64eOYo6NGyGaMakZWHfqjZsjIPUBBOa8qsddMzhj69n2Q0iVYqUpUaclKUoQlKUoQlKUoQlVnnGxQCOfBUmWOOYqiyGSN8oqvGyssoEjREBlOMHGM1Zqh+bveM7fETqD54iJR/2U+zPLKrSNVioJaVDcGu2S7Qsj4nE0bSMIkJcyS3cfYVjgaWnHhuRt6LgzADJIA9JqocXk6aibwhljlP7qOOp/0y9dvFp2uwqQoskKTRtI7e1kCSDWkY7pABklj2dsDUc6bq1J1pqgxnmVPZ6pc06rtuOZ4UkeLErSIwUqkUjb6Q2NWNAwGB3Yd4rusL5JoxIhypz3gggglWVgd1YEEEHuINVO44J5HC9wuWaMsX7Tu0tuCSinUfdI1ICeHZK7a9pzlmxeNJHkBQzSmURnGYxoRAGwcajo1EDYFiN8ZKrVZW0Wgg/OqaDUD7rhgpilKVz05KjeY7sxWk7r7cRsE/fYaY/9TLUlVa57mk6MUUW8kk8ZGF6mFizO7dPILgdNcqNznABzgtotvPAWXmGlb+MtHZwW5LBVt5IkXPeUx5O4UDdiEdmwAT2a4uaZ5pIgY4hFIWCW0kmRL1X2GhFIKLsWbW3tUbUhAxXmDhE0sLFWs5OtGyG4PXkdlYEHDZGkD4q4AI7hXVwRZZ52lnMbC31QxNGGCvKcC4lwxJBGOkPQRL6apEM+qZI7+/tuSsThqt93y5/wfRicrOmZIpjjV5QdRMrbY7Zd9W2MOwxXNwLiiwwIJFCRHum3A6hJEi3GokxzawwZmYqzA9oHC1Zar98ZLe4HTSN4rpsOsjsgWbT6Qj7SouCCMak9L7pY8vBa7n3391twu4haLuEvZXkg3brSzJ+9auojH/6q/wAaskUodQy7qwDKfSCMg/wIqkRRXXD7caYlMaDtx9ZHick9rQGVZIixbAVdQyQAhJqwcnOxsolZSrRhoSrYJXou0QUkEgkBBuO+t1mQ28CCJw79AvGHGFNUpSpE1RfNHvG6+jT/AIT0pzR7xuvo0/4T0rv+E+R3NR2jMLPK/vG1+jQfhJUnUZyv7xtfo0H4SVJ1w6nnPNVtyCql9OkvEJozDLKY4IVXpmNSjF3kZlZpEKsMwbr3bZxkZ57Li0t7K9iysYVAaacmMFo8spgPTYozMyFWZCBpEgwpFRl3xUFJLh0mSPyp3LCOXNwjOLcQRso0hWhjTvOWZQAABqNy5f4cYotTqqyyEPIq4wmwVIVx8GNAqDHoJ8atfFNmIxyHAjM98JSG/UVJgUrNK56oVSk4w1m44eA+piTauEeUC37yoVQS7xnKBfi9Mk4zWbW9jivbaNEnTqxzxsZY3QyMNM2sswBZ8h8nH+J9VSvMnCevEGCB5IjrRT8P48WfDWuwPwWCN3qKqM3HVAFyZOpH1YfJnJXqdOKTzokjxq7QedeoB8Aase2PQpgVGyBjv57j+fQwp3fScV9FpTFK56oSlKUISlKUISlKUISqrzbevLqtoVD6FDTAnAYnBjtyfX7dhkdkKpIEmRN8a4n0IS4AZyQkSHbXIxwin0DxJ8FVj4VB2Vr00wW1MSWdzsXkY5dz6Mnw8BgdwqyzMxvndko7VVui6MytMfEI5SYiG1Mp1RyRsOz3HVkFSDnGxIPhmtPB7yZAWhw9rssUTk5KjYvFIc6UOwVGyCBkFQRj3xJuoRbLntjMpHwYe4j1F8FB6tZ+DXq6hkV1kjAZVQoYs6O8g6lPtdQCgANgY7iuTnpMcW5b1z2VHMMtK6L3jkczQW51RvJOmpJFKHTHmcgHdXyYlXssfbVaq+XcbvWuCtswVMv2wSHCknEevvUlFdHI3Gt4V33qUl4yeHS26h3a2YOJEdmkKrGqHqIzZbKgliucEK2ADSrXRdWgjPRdBlqk/XmVfaVhWyMjcekb5rNcZWJVU47eS+XxdLpBIY9MjSK7BHum0xnCsv6gLnO3WG2DkWuqHdtI3lU0nSNpLPJGY+pJE8oiAtxHlY3LKTE5CJgnJySMiqbM2ST3j8Sl1DgsX3ELmO5VLY25lncxSmPqmMSaGJmYMukSoF1EBskDDD2pF14fYrDEkSZ0IoUZ3J9JJ8WJySfEkmq7yPbySRJdTJoPTEdsnZ7FvswchcASSYUtgDZEwBuKtVe2h2Nwbs+J+F5TG9K5eJWAniaJiRqGzDvRgQyOv7SsFYesCuqlTAkGQm5qjWXHZ57nRPAvUhk6aI0oiRplRS0qZRuox1EovwVYHGTqqW5Ovml8q1IE/wCJZ1AfWCjquHBwNmZXI28a5OeUaCN7hULxyosFwgAYgFwIrhVOxdNTL/mQ/ArXyoHS6x2fJ5rZTB50TMq28mgIzhQGwLjHeSAoBJIroODX0i5oA+M1OJDoKuVKUrnKhRfNHvG6+jT/AIT0pzR7xuvo0/4T0rv+E+R3NR2jMLPK/vG1+jQfhJW3jl6YbaWVd3WNig9LkYjA9ZcqPrrVyv7xtfo0H4SVxc43EgFvFEpaSW4QKCDjMatMC37CvHGzfsg1xw29WjiqSYaoblOwM5gMi5W1SIg5Vl6hjUxRxge1CIQ7E9pmaPJwuBea4uD8KS1gSCPOlBjJ7ye9mb1kkk/PXbXleptHSMtyGNuhKUpSVtKo3G7A2klwI1zFdxyN0wFALdNvKF17GNtPnQd1PnMqMBheajuP8GF1bvEdid0bBOlx7VtvDwI8VLDxp1Cpcdjkc1h7ZC9cB4h17WGbxkiRz+8VGofxyK76guTrsyQyAoyNHcTo6EHsMX6pTPiB1cA+IANTtZqtuvIXrTICUpSlrSUpShCUpShCjuMcI64QhtEkTF42xqGSrIQy5GoFWI2II8CPGsvx5IzIs4MRiYo7bshIUP2HxjdWUhW0sc4ANXeqTfcThivbqOSSNdXSfBIxvEI2DZ2B80Dg+BX01fZHF0tOI+VDa2CL29buG25AMjjEkp1uPijGEjz6FXA9Z1HxrsJqsFrYXCLDcrErpJ2YZ0C61aMg6CSgypf4O+Kl0sJe9bpyPXFA/wD2otWubvJXOVPhsx5MLglml6aylmZj2gRO22dPtwT3VYearNJHt9QyA8mncjHm85BBBHtRvUGeGRwp0516TKChk7UIkAyocOCFbK4OCSR3GvdxeQyxwJK+t4z22eWHpsBGyARxq2+olT2lyMEZPjaW3iHA5T2FZdvEOEK9chz5s9GSwikeJCTnzakGMZ8cIyjPoAqxVXeR4Stu50lQ8zsmVK5XCKGAO+DpOPV6sVYq+dtEbV0aros8oXPxG9EMMkzd0aM5/wAoJx9eMVQeAcMldhZTBGdAwu5NTFkiJDCFV0hUE+rcqSWHVz3DFk534lHHZsWbK9SAOqkFivlEWtQPSVBH11t4BcxKpLzQNcztrmCyxt5wgARrhslUUKi+kLnvJptIllIuAz/H/T6wluhzoU4BWaVgttnwqNOWaUpQhabu1WWNo3UMjqVdT4qwwR/A1QY7mSDiNvG47UbtHM+o+ejmCxQ3RTThSzGFGYMSzqwI7INfRKrHPPC2ltzPANVxAGZQN9aAq7R7eIaNHH7UYHiaqszwHXXZHDrh313JdQYSFZqzWmyuhNEkybpIiyKf2WAYfyNbqlIjBMUXzR7xuvo0/wCE9Kc0e8br6NP+E9K7/hPkdzUdozC+Qx/pUulsxAqQBVgEQcCUMAI9AYHqYDAb5x3+FZXn8YH/APn8MOBtmGQ/PuZazSuvSosZN0RKnc4nNef7yZEnjlitLCFlSRCIoXjDBjGe3pkyxGjbfbJqQ/vku/1Vr9mX+rSlYq2elUdL2glaa9wGBT++S7/VWv2Zf6tP75Lv9Va/Zl/q0pS/4VD/AAF7tHap/fJd/qrX7Mv9WuCT9JUsszSTWtlMdCIqyxyOqAF2JUGTYktufHSvopSmUrNSpuvNaAV457iMSvPs8G+LDhyk75SOZD6M5WYEVv4X+lq7ihWMJAwXIDOJmbGo4Bbq5OBgZO+AM5rFK3Vo06gh4lZa4jJdf98l3+qtfsy/1af3yXf6q1+zL/VpSkfwqH+At7R2qf3yXf6q1+zL/Vp/fJd/qrX7Mv8AVpSj+FQ/wEbR2qf3yXf6q1+zL/Vp/fJd/qrX7Mv9WlKP4VD/AAEbR2q4OKfpXu5tKERImCWCCVNeMdlmEmoL+6RnxyNq5G/SXcRxFIo7aIdw0Iwxk94Bcrn5waUpjbNSbADQkvJccVrh54kTPmLV2PtnkWSRnx4szSEn5u4eAFeW50JOfJLHPpELA/xD1mla2TNFiFz33NzPE6eT2y6kZcqJgRkEZHncZGfEGrHH+l66XcQ2gPpCSgn5z1N6UrL7PSeBeEptNxbktn98l3+qtfsy/wBWuTiv6WbqWCSIx24DoyEqsoIDAg4zJ34NKVgWOgDIaEzaO1W9P0ouuwsOFgDuxbEf/OtXFf0rTyxqnk1kgWWGQFInU5jlSRR7p3EqM+qlKsIkQUkLFn+lKeFWWOC1UMSzECfLMRguT1cljgb9+1ah+kmXyfybya06Hd09M+Maten3Xuz4d3h3UpUn8WlndTb7tVtuv0pXMqqrRwYRkdcG4B1IeySRNlt99+8gZzS9/ShcT6NcVt5qRZVAEoBZchc+d3Hazj1ClKz/ABaIyavb7tV6uv0rXMhQtFb5jYOuBONxjGcS7jODg+gVzcP/AEglIIozY8NfRGi63gYu2FA1M4cEscZJ9NYpT6VFlOQwQsOcTmvM3PPmyi2NhGNJAMaToVyDuuJtj4/PXfbfpgu1RV6ducKoyyyknAAyT1dyaUrytQp1IviUNcRkVr4n+lq6lgliaO2CyRuhIWXOGUqcZk78GlKVqjQp0wQ0Qhzic1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 descr="http://ujenergiak.hu/_kepek/cikk-0001-0300/0009-ujabb-biomassza-eromuvek-a-lathataron.jpg"/>
          <p:cNvPicPr>
            <a:picLocks noChangeAspect="1" noChangeArrowheads="1"/>
          </p:cNvPicPr>
          <p:nvPr/>
        </p:nvPicPr>
        <p:blipFill>
          <a:blip r:embed="rId2"/>
          <a:srcRect l="6667" t="20000"/>
          <a:stretch>
            <a:fillRect/>
          </a:stretch>
        </p:blipFill>
        <p:spPr bwMode="auto">
          <a:xfrm>
            <a:off x="2714612" y="4357694"/>
            <a:ext cx="4000496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7602427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285728"/>
            <a:ext cx="7103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Tanuljunk meg spórólni!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8596" y="1571612"/>
            <a:ext cx="57150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Rectangle 5"/>
          <p:cNvSpPr/>
          <p:nvPr/>
        </p:nvSpPr>
        <p:spPr>
          <a:xfrm>
            <a:off x="1000100" y="1428736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Változtassunk a közlekedési szokásainkon, utazzunk inkább tömegközlekedési eszközökön, amennyiben lehetséges gyalogoljunk, vagy biciklizzünk az autózás </a:t>
            </a:r>
            <a:r>
              <a:rPr lang="hu-HU" dirty="0" smtClean="0"/>
              <a:t>helyett.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8" name="Right Arrow 7"/>
          <p:cNvSpPr/>
          <p:nvPr/>
        </p:nvSpPr>
        <p:spPr>
          <a:xfrm>
            <a:off x="428596" y="2428868"/>
            <a:ext cx="57150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Rectangle 8"/>
          <p:cNvSpPr/>
          <p:nvPr/>
        </p:nvSpPr>
        <p:spPr>
          <a:xfrm>
            <a:off x="1071538" y="2214554"/>
            <a:ext cx="8072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Csökkentsük lakásunk hőmérsékletét 1 fokkal, fűtés alatt zárjuk be az ablakokat és öltözzünk </a:t>
            </a:r>
            <a:r>
              <a:rPr lang="hu-HU" dirty="0" smtClean="0"/>
              <a:t>melegen.</a:t>
            </a:r>
            <a:endParaRPr lang="hu-HU" dirty="0"/>
          </a:p>
        </p:txBody>
      </p:sp>
      <p:sp>
        <p:nvSpPr>
          <p:cNvPr id="10" name="Right Arrow 9"/>
          <p:cNvSpPr/>
          <p:nvPr/>
        </p:nvSpPr>
        <p:spPr>
          <a:xfrm>
            <a:off x="428596" y="3286124"/>
            <a:ext cx="57150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Rectangle 10"/>
          <p:cNvSpPr/>
          <p:nvPr/>
        </p:nvSpPr>
        <p:spPr>
          <a:xfrm>
            <a:off x="1071538" y="321468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Olyan termékeket vásároljunk, amelyek könnyű </a:t>
            </a:r>
            <a:r>
              <a:rPr lang="hu-HU" dirty="0" smtClean="0"/>
              <a:t>csomagolásúak.</a:t>
            </a:r>
            <a:endParaRPr lang="hu-HU" dirty="0"/>
          </a:p>
        </p:txBody>
      </p:sp>
      <p:sp>
        <p:nvSpPr>
          <p:cNvPr id="13" name="Right Arrow 12"/>
          <p:cNvSpPr/>
          <p:nvPr/>
        </p:nvSpPr>
        <p:spPr>
          <a:xfrm>
            <a:off x="428596" y="4143380"/>
            <a:ext cx="57150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Rectangle 13"/>
          <p:cNvSpPr/>
          <p:nvPr/>
        </p:nvSpPr>
        <p:spPr>
          <a:xfrm>
            <a:off x="1071538" y="3929066"/>
            <a:ext cx="8072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Kapcsoljuk le a lámpát és az egyéb készülékeket, ha már nincs szükség rájuk, használjuk energiatakarékos </a:t>
            </a:r>
            <a:r>
              <a:rPr lang="hu-HU" dirty="0" smtClean="0"/>
              <a:t>villanykörtéket.</a:t>
            </a:r>
            <a:endParaRPr lang="hu-HU" dirty="0"/>
          </a:p>
        </p:txBody>
      </p:sp>
      <p:sp>
        <p:nvSpPr>
          <p:cNvPr id="15" name="Right Arrow 14"/>
          <p:cNvSpPr/>
          <p:nvPr/>
        </p:nvSpPr>
        <p:spPr>
          <a:xfrm>
            <a:off x="428596" y="4857760"/>
            <a:ext cx="57150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Rectangle 15"/>
          <p:cNvSpPr/>
          <p:nvPr/>
        </p:nvSpPr>
        <p:spPr>
          <a:xfrm>
            <a:off x="1071538" y="4786322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eldobható elemek helyett használjunk </a:t>
            </a:r>
            <a:r>
              <a:rPr lang="hu-HU" dirty="0" smtClean="0"/>
              <a:t>újratölthetőt.</a:t>
            </a:r>
            <a:endParaRPr lang="hu-HU" dirty="0"/>
          </a:p>
        </p:txBody>
      </p:sp>
      <p:pic>
        <p:nvPicPr>
          <p:cNvPr id="20482" name="Picture 2" descr="http://www.tantaki.hu/files/image/felkialtojel1.jpg"/>
          <p:cNvPicPr>
            <a:picLocks noChangeAspect="1" noChangeArrowheads="1"/>
          </p:cNvPicPr>
          <p:nvPr/>
        </p:nvPicPr>
        <p:blipFill>
          <a:blip r:embed="rId2"/>
          <a:srcRect l="4039" t="-1758" r="3052"/>
          <a:stretch>
            <a:fillRect/>
          </a:stretch>
        </p:blipFill>
        <p:spPr bwMode="auto">
          <a:xfrm>
            <a:off x="6715140" y="4214818"/>
            <a:ext cx="1376998" cy="2428868"/>
          </a:xfrm>
          <a:prstGeom prst="rect">
            <a:avLst/>
          </a:prstGeom>
          <a:noFill/>
        </p:spPr>
      </p:pic>
      <p:sp>
        <p:nvSpPr>
          <p:cNvPr id="18" name="Right Arrow 17"/>
          <p:cNvSpPr/>
          <p:nvPr/>
        </p:nvSpPr>
        <p:spPr>
          <a:xfrm>
            <a:off x="428596" y="5643578"/>
            <a:ext cx="57150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extBox 18"/>
          <p:cNvSpPr txBox="1"/>
          <p:nvPr/>
        </p:nvSpPr>
        <p:spPr>
          <a:xfrm>
            <a:off x="1071538" y="557214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Próbáljunk kevesebbet számítógépezni!</a:t>
            </a:r>
            <a:endParaRPr lang="hu-H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Napjaink egyik legnagyobb problémája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715404" cy="4709160"/>
          </a:xfrm>
        </p:spPr>
        <p:txBody>
          <a:bodyPr/>
          <a:lstStyle/>
          <a:p>
            <a:r>
              <a:rPr lang="hu-HU" dirty="0" smtClean="0"/>
              <a:t>Nagy mennyiségű áramfogyasztás…</a:t>
            </a:r>
          </a:p>
          <a:p>
            <a:r>
              <a:rPr lang="hu-HU" dirty="0" smtClean="0"/>
              <a:t>Az egyik legelterjedtebb fogyasztó a </a:t>
            </a:r>
            <a:r>
              <a:rPr lang="hu-HU" dirty="0" smtClean="0"/>
              <a:t>számítógép!</a:t>
            </a:r>
            <a:endParaRPr lang="hu-H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u-HU" b="1" dirty="0" smtClean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285852" y="2714620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probléma az, ha leülünk számítógépezni nehezen tudunk megszabadulni tőle, aztán függővé válunk, ami a pénztárcánkra is kihat.</a:t>
            </a:r>
            <a:endParaRPr lang="hu-HU" dirty="0"/>
          </a:p>
        </p:txBody>
      </p:sp>
      <p:pic>
        <p:nvPicPr>
          <p:cNvPr id="19458" name="Picture 2" descr="http://static6.origos.hu/i/1204/20120410-anyaskodj-gyilkossa-nevelhetnek-a-szamitogepe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1" y="4071942"/>
            <a:ext cx="3607619" cy="2405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8578953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00430" y="142852"/>
            <a:ext cx="5800708" cy="6858000"/>
          </a:xfrm>
        </p:spPr>
        <p:txBody>
          <a:bodyPr>
            <a:normAutofit lnSpcReduction="10000"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Nem is gondolnánk, hogy a </a:t>
            </a:r>
            <a:r>
              <a:rPr lang="hu-HU" b="1" dirty="0" smtClean="0">
                <a:solidFill>
                  <a:schemeClr val="bg1"/>
                </a:solidFill>
              </a:rPr>
              <a:t>mai </a:t>
            </a:r>
            <a:r>
              <a:rPr lang="hu-HU" b="1" dirty="0" smtClean="0">
                <a:solidFill>
                  <a:schemeClr val="bg1"/>
                </a:solidFill>
              </a:rPr>
              <a:t>világ kedvelt készüléke a számítógép, milyen sok energiát fogyaszt, főleg, amikor nem használjuk, és csak úgy magára hagyjuk . Általában bekapcsoljuk a számítógépet </a:t>
            </a:r>
            <a:r>
              <a:rPr lang="hu-HU" b="1" dirty="0" smtClean="0">
                <a:solidFill>
                  <a:schemeClr val="bg1"/>
                </a:solidFill>
              </a:rPr>
              <a:t>és amikor végeztünk egyszerűen </a:t>
            </a:r>
            <a:r>
              <a:rPr lang="hu-HU" b="1" dirty="0" smtClean="0">
                <a:solidFill>
                  <a:schemeClr val="bg1"/>
                </a:solidFill>
              </a:rPr>
              <a:t>ott hagyjuk </a:t>
            </a:r>
            <a:r>
              <a:rPr lang="hu-HU" b="1" dirty="0" smtClean="0">
                <a:solidFill>
                  <a:schemeClr val="bg1"/>
                </a:solidFill>
              </a:rPr>
              <a:t>órákig. Nem </a:t>
            </a:r>
            <a:r>
              <a:rPr lang="hu-HU" b="1" dirty="0" smtClean="0">
                <a:solidFill>
                  <a:schemeClr val="bg1"/>
                </a:solidFill>
              </a:rPr>
              <a:t>is gondolva arra, hogy ez mennyit fogyaszt. A számítógép egy bizonyos idő után készenléti módba vált, ha ez be van állítva, az lenne a megoldás, ha kikapcsoljuk.</a:t>
            </a:r>
          </a:p>
          <a:p>
            <a:endParaRPr lang="hu-HU" dirty="0"/>
          </a:p>
        </p:txBody>
      </p:sp>
      <p:pic>
        <p:nvPicPr>
          <p:cNvPr id="37890" name="Picture 2" descr="http://debmedia.hu/picture/article/4727/8039209vectorcartoonillustrationofahomecomputerpointingtothe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3214710" cy="2748577"/>
          </a:xfrm>
          <a:prstGeom prst="rect">
            <a:avLst/>
          </a:prstGeom>
          <a:noFill/>
        </p:spPr>
      </p:pic>
      <p:pic>
        <p:nvPicPr>
          <p:cNvPr id="37892" name="Picture 4" descr="http://zoldtech.hu/cikkek/20070823-aramfogyasztas-mero/kepek/fogyasztasmero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nergiaparkett.hu/wp-content/uploads/2011/09/energy-efficien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8" y="0"/>
            <a:ext cx="9126612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20" y="214290"/>
            <a:ext cx="8001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Egy </a:t>
            </a:r>
            <a:r>
              <a:rPr lang="hu-HU" sz="2000" b="1" dirty="0" smtClean="0">
                <a:solidFill>
                  <a:schemeClr val="bg1"/>
                </a:solidFill>
              </a:rPr>
              <a:t>kicsit fizikazzunk:</a:t>
            </a:r>
            <a:r>
              <a:rPr lang="hu-HU" sz="2000" b="1" dirty="0">
                <a:solidFill>
                  <a:schemeClr val="bg1"/>
                </a:solidFill>
              </a:rPr>
              <a:t>Egy 300 W-os készülék 5 órai üresjáratban fölöslegesen 1500 Wh-t fogyaszt 1 hónapban az 45 KWh. 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r>
              <a:rPr lang="hu-HU" sz="2000" b="1" dirty="0" smtClean="0">
                <a:solidFill>
                  <a:schemeClr val="bg1"/>
                </a:solidFill>
              </a:rPr>
              <a:t>Mi is lenne annál könnyebb, ha egy kapcsolos elosztót használunk és az összes készüléket lekapcsoljuk, ha már végeztünk.</a:t>
            </a:r>
            <a:r>
              <a:rPr lang="hu-HU" sz="2000" b="1" dirty="0">
                <a:solidFill>
                  <a:schemeClr val="bg1"/>
                </a:solidFill>
              </a:rPr>
              <a:t> Ugyan így minden távirányítóval </a:t>
            </a:r>
            <a:r>
              <a:rPr lang="hu-HU" sz="2000" b="1" dirty="0" smtClean="0">
                <a:solidFill>
                  <a:schemeClr val="bg1"/>
                </a:solidFill>
              </a:rPr>
              <a:t>rendelkező </a:t>
            </a:r>
            <a:r>
              <a:rPr lang="hu-HU" sz="2000" b="1" dirty="0">
                <a:solidFill>
                  <a:schemeClr val="bg1"/>
                </a:solidFill>
              </a:rPr>
              <a:t>készülék 5-10 Wh készenléti teljesítményt fogyaszt (TV, rádió, DVD) ha nem kapcsoljuk ki. 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endParaRPr lang="hu-HU" sz="2000" dirty="0"/>
          </a:p>
        </p:txBody>
      </p:sp>
      <p:sp>
        <p:nvSpPr>
          <p:cNvPr id="4" name="Téglalap 3"/>
          <p:cNvSpPr/>
          <p:nvPr/>
        </p:nvSpPr>
        <p:spPr>
          <a:xfrm>
            <a:off x="428596" y="592933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Ha az emberek fellennének világosítva, nagyon sok pénzt megspórolhatnának.</a:t>
            </a:r>
            <a:endParaRPr lang="hu-H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01.olx.hu/ui/13/14/31/1300440810_178551331_1-Fotok--David-PC-es-Energiatakarekossag.jpg"/>
          <p:cNvPicPr>
            <a:picLocks noChangeAspect="1" noChangeArrowheads="1"/>
          </p:cNvPicPr>
          <p:nvPr/>
        </p:nvPicPr>
        <p:blipFill>
          <a:blip r:embed="rId2"/>
          <a:srcRect l="11594" t="4393" r="10145" b="5553"/>
          <a:stretch>
            <a:fillRect/>
          </a:stretch>
        </p:blipFill>
        <p:spPr bwMode="auto">
          <a:xfrm>
            <a:off x="2285984" y="1000108"/>
            <a:ext cx="3857652" cy="585789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142908" y="0"/>
            <a:ext cx="92869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ENERGIATAKARÉKOSSÁG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1508" name="Picture 4" descr="http://t1.gstatic.com/images?q=tbn:ANd9GcQSfKUptLPtFqfdReYwP7mb5aNYmKNvWtyJd3v8VVZjdY0aPnf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643446"/>
            <a:ext cx="2495550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510" name="Picture 6" descr="http://hg.hu/upload/images/photos/000/056/857/napkollek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290" y="1285860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514" name="Picture 10" descr="http://baubid.hu/baubid-static/csatolt/fenyforrasok__energiatakarekossag-00001617-radiu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143380"/>
            <a:ext cx="2152241" cy="2390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16" name="Picture 12" descr="http://www.alternativenergia.hu/wp-content/uploads/2010/09/energiatakarekossa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64950">
            <a:off x="-146414" y="1030411"/>
            <a:ext cx="2884972" cy="2105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TH-231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2214554"/>
            <a:ext cx="4762500" cy="1971675"/>
          </a:xfrm>
          <a:prstGeom prst="rect">
            <a:avLst/>
          </a:prstGeom>
        </p:spPr>
      </p:pic>
      <p:pic>
        <p:nvPicPr>
          <p:cNvPr id="5" name="Picture 4" descr="samsung_led_lcd_tv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4876" cy="3620351"/>
          </a:xfrm>
          <a:prstGeom prst="rect">
            <a:avLst/>
          </a:prstGeom>
        </p:spPr>
      </p:pic>
      <p:pic>
        <p:nvPicPr>
          <p:cNvPr id="6" name="Picture 5" descr="szamitogep-illusztrac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0"/>
            <a:ext cx="3810000" cy="2876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78619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>
                <a:solidFill>
                  <a:srgbClr val="3333FF"/>
                </a:solidFill>
              </a:rPr>
              <a:t>Mert meglehet oldani:</a:t>
            </a:r>
            <a:endParaRPr lang="hu-HU" sz="2800" b="1" u="sng" dirty="0">
              <a:solidFill>
                <a:srgbClr val="3333FF"/>
              </a:solidFill>
            </a:endParaRPr>
          </a:p>
        </p:txBody>
      </p:sp>
      <p:pic>
        <p:nvPicPr>
          <p:cNvPr id="9" name="Picture 8" descr="kettes-eloszto-kapcsolov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186758"/>
            <a:ext cx="2198688" cy="2671242"/>
          </a:xfrm>
          <a:prstGeom prst="rect">
            <a:avLst/>
          </a:prstGeom>
        </p:spPr>
      </p:pic>
      <p:pic>
        <p:nvPicPr>
          <p:cNvPr id="10" name="Picture 9" descr="3-as-15m-kapcsolos-foldelt-halozati-hosszabbito-eloszto-9397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4338634"/>
            <a:ext cx="2519366" cy="2519366"/>
          </a:xfrm>
          <a:prstGeom prst="rect">
            <a:avLst/>
          </a:prstGeom>
        </p:spPr>
      </p:pic>
      <p:pic>
        <p:nvPicPr>
          <p:cNvPr id="11" name="Picture 10" descr="tulfeszultseglevezetos-hosszabbito-6-os-eloszto-kapcsoloval-15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4214794"/>
            <a:ext cx="2643206" cy="264320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461</TotalTime>
  <Words>736</Words>
  <Application>Microsoft Office PowerPoint</Application>
  <PresentationFormat>Diavetítés a képernyőre (4:3 oldalarány)</PresentationFormat>
  <Paragraphs>87</Paragraphs>
  <Slides>23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Apex</vt:lpstr>
      <vt:lpstr>1. dia</vt:lpstr>
      <vt:lpstr>2. dia</vt:lpstr>
      <vt:lpstr>Miért fontos az energiával való gazdálkodás?</vt:lpstr>
      <vt:lpstr>4. dia</vt:lpstr>
      <vt:lpstr>Napjaink egyik legnagyobb problémája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</vt:vector>
  </TitlesOfParts>
  <Company>vitus reka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vitus reka</dc:creator>
  <cp:lastModifiedBy>User</cp:lastModifiedBy>
  <cp:revision>68</cp:revision>
  <dcterms:created xsi:type="dcterms:W3CDTF">2013-02-12T16:11:12Z</dcterms:created>
  <dcterms:modified xsi:type="dcterms:W3CDTF">2013-02-19T04:34:16Z</dcterms:modified>
</cp:coreProperties>
</file>