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58" r:id="rId21"/>
  </p:sldIdLst>
  <p:sldSz cx="9144000" cy="6858000" type="screen4x3"/>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69" autoAdjust="0"/>
    <p:restoredTop sz="94660"/>
  </p:normalViewPr>
  <p:slideViewPr>
    <p:cSldViewPr>
      <p:cViewPr>
        <p:scale>
          <a:sx n="90" d="100"/>
          <a:sy n="90" d="100"/>
        </p:scale>
        <p:origin x="-786" y="642"/>
      </p:cViewPr>
      <p:guideLst>
        <p:guide orient="horz" pos="2160"/>
        <p:guide pos="2880"/>
      </p:guideLst>
    </p:cSldViewPr>
  </p:slideViewPr>
  <p:notesTextViewPr>
    <p:cViewPr>
      <p:scale>
        <a:sx n="1" d="1"/>
        <a:sy n="1" d="1"/>
      </p:scale>
      <p:origin x="0" y="0"/>
    </p:cViewPr>
  </p:notesTextViewPr>
  <p:sorterViewPr>
    <p:cViewPr>
      <p:scale>
        <a:sx n="100" d="100"/>
        <a:sy n="100" d="100"/>
      </p:scale>
      <p:origin x="0" y="1044"/>
    </p:cViewPr>
  </p:sorterViewPr>
  <p:notesViewPr>
    <p:cSldViewPr>
      <p:cViewPr varScale="1">
        <p:scale>
          <a:sx n="71" d="100"/>
          <a:sy n="71" d="100"/>
        </p:scale>
        <p:origin x="-279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B2B578-D08A-477E-8F6C-0E63DE0E7BE1}" type="datetimeFigureOut">
              <a:rPr lang="hu-HU" smtClean="0"/>
              <a:t>2013.02.14.</a:t>
            </a:fld>
            <a:endParaRPr lang="hu-HU"/>
          </a:p>
        </p:txBody>
      </p:sp>
      <p:sp>
        <p:nvSpPr>
          <p:cNvPr id="4" name="Diakép hely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6" name="Élőláb hely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0B99DC5-D022-4516-B6EA-A19ECF2874D5}" type="slidenum">
              <a:rPr lang="hu-HU" smtClean="0"/>
              <a:t>‹#›</a:t>
            </a:fld>
            <a:endParaRPr lang="hu-HU"/>
          </a:p>
        </p:txBody>
      </p:sp>
    </p:spTree>
    <p:extLst>
      <p:ext uri="{BB962C8B-B14F-4D97-AF65-F5344CB8AC3E}">
        <p14:creationId xmlns:p14="http://schemas.microsoft.com/office/powerpoint/2010/main" val="41742107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2130425"/>
            <a:ext cx="7772400" cy="1470025"/>
          </a:xfrm>
        </p:spPr>
        <p:txBody>
          <a:bodyPr/>
          <a:lstStyle/>
          <a:p>
            <a:r>
              <a:rPr lang="hu-HU" smtClean="0"/>
              <a:t>Mintacím szerkesztése</a:t>
            </a:r>
            <a:endParaRPr lang="hu-HU"/>
          </a:p>
        </p:txBody>
      </p:sp>
      <p:sp>
        <p:nvSpPr>
          <p:cNvPr id="3" name="Alcím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smtClean="0"/>
              <a:t>Alcím mintájának szerkesztése</a:t>
            </a:r>
            <a:endParaRPr lang="hu-HU"/>
          </a:p>
        </p:txBody>
      </p:sp>
      <p:sp>
        <p:nvSpPr>
          <p:cNvPr id="4" name="Dátum helye 3"/>
          <p:cNvSpPr>
            <a:spLocks noGrp="1"/>
          </p:cNvSpPr>
          <p:nvPr>
            <p:ph type="dt" sz="half" idx="10"/>
          </p:nvPr>
        </p:nvSpPr>
        <p:spPr/>
        <p:txBody>
          <a:bodyPr/>
          <a:lstStyle/>
          <a:p>
            <a:fld id="{CE2C797C-C362-41B9-92F8-2CE7B7830B4E}" type="datetimeFigureOut">
              <a:rPr lang="hu-HU" smtClean="0"/>
              <a:t>2013.02.14.</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DD9A36EE-DF1A-4EBA-B7CB-F7509B632F6B}" type="slidenum">
              <a:rPr lang="hu-HU" smtClean="0"/>
              <a:t>‹#›</a:t>
            </a:fld>
            <a:endParaRPr lang="hu-HU"/>
          </a:p>
        </p:txBody>
      </p:sp>
    </p:spTree>
    <p:extLst>
      <p:ext uri="{BB962C8B-B14F-4D97-AF65-F5344CB8AC3E}">
        <p14:creationId xmlns:p14="http://schemas.microsoft.com/office/powerpoint/2010/main" val="841806600"/>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CE2C797C-C362-41B9-92F8-2CE7B7830B4E}" type="datetimeFigureOut">
              <a:rPr lang="hu-HU" smtClean="0"/>
              <a:t>2013.02.14.</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DD9A36EE-DF1A-4EBA-B7CB-F7509B632F6B}" type="slidenum">
              <a:rPr lang="hu-HU" smtClean="0"/>
              <a:t>‹#›</a:t>
            </a:fld>
            <a:endParaRPr lang="hu-HU"/>
          </a:p>
        </p:txBody>
      </p:sp>
    </p:spTree>
    <p:extLst>
      <p:ext uri="{BB962C8B-B14F-4D97-AF65-F5344CB8AC3E}">
        <p14:creationId xmlns:p14="http://schemas.microsoft.com/office/powerpoint/2010/main" val="207104224"/>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8"/>
            <a:ext cx="2057400" cy="5851525"/>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457200" y="274638"/>
            <a:ext cx="6019800" cy="5851525"/>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CE2C797C-C362-41B9-92F8-2CE7B7830B4E}" type="datetimeFigureOut">
              <a:rPr lang="hu-HU" smtClean="0"/>
              <a:t>2013.02.14.</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DD9A36EE-DF1A-4EBA-B7CB-F7509B632F6B}" type="slidenum">
              <a:rPr lang="hu-HU" smtClean="0"/>
              <a:t>‹#›</a:t>
            </a:fld>
            <a:endParaRPr lang="hu-HU"/>
          </a:p>
        </p:txBody>
      </p:sp>
    </p:spTree>
    <p:extLst>
      <p:ext uri="{BB962C8B-B14F-4D97-AF65-F5344CB8AC3E}">
        <p14:creationId xmlns:p14="http://schemas.microsoft.com/office/powerpoint/2010/main" val="1917010588"/>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CE2C797C-C362-41B9-92F8-2CE7B7830B4E}" type="datetimeFigureOut">
              <a:rPr lang="hu-HU" smtClean="0"/>
              <a:t>2013.02.14.</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DD9A36EE-DF1A-4EBA-B7CB-F7509B632F6B}" type="slidenum">
              <a:rPr lang="hu-HU" smtClean="0"/>
              <a:t>‹#›</a:t>
            </a:fld>
            <a:endParaRPr lang="hu-HU"/>
          </a:p>
        </p:txBody>
      </p:sp>
    </p:spTree>
    <p:extLst>
      <p:ext uri="{BB962C8B-B14F-4D97-AF65-F5344CB8AC3E}">
        <p14:creationId xmlns:p14="http://schemas.microsoft.com/office/powerpoint/2010/main" val="550430197"/>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p:spPr>
        <p:txBody>
          <a:bodyPr anchor="t"/>
          <a:lstStyle>
            <a:lvl1pPr algn="l">
              <a:defRPr sz="4000" b="1" cap="all"/>
            </a:lvl1pPr>
          </a:lstStyle>
          <a:p>
            <a:r>
              <a:rPr lang="hu-HU" smtClean="0"/>
              <a:t>Mintacím szerkesztése</a:t>
            </a:r>
            <a:endParaRPr lang="hu-HU"/>
          </a:p>
        </p:txBody>
      </p:sp>
      <p:sp>
        <p:nvSpPr>
          <p:cNvPr id="3" name="Szöveg hely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smtClean="0"/>
              <a:t>Mintaszöveg szerkesztése</a:t>
            </a:r>
          </a:p>
        </p:txBody>
      </p:sp>
      <p:sp>
        <p:nvSpPr>
          <p:cNvPr id="4" name="Dátum helye 3"/>
          <p:cNvSpPr>
            <a:spLocks noGrp="1"/>
          </p:cNvSpPr>
          <p:nvPr>
            <p:ph type="dt" sz="half" idx="10"/>
          </p:nvPr>
        </p:nvSpPr>
        <p:spPr/>
        <p:txBody>
          <a:bodyPr/>
          <a:lstStyle/>
          <a:p>
            <a:fld id="{CE2C797C-C362-41B9-92F8-2CE7B7830B4E}" type="datetimeFigureOut">
              <a:rPr lang="hu-HU" smtClean="0"/>
              <a:t>2013.02.14.</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DD9A36EE-DF1A-4EBA-B7CB-F7509B632F6B}" type="slidenum">
              <a:rPr lang="hu-HU" smtClean="0"/>
              <a:t>‹#›</a:t>
            </a:fld>
            <a:endParaRPr lang="hu-HU"/>
          </a:p>
        </p:txBody>
      </p:sp>
    </p:spTree>
    <p:extLst>
      <p:ext uri="{BB962C8B-B14F-4D97-AF65-F5344CB8AC3E}">
        <p14:creationId xmlns:p14="http://schemas.microsoft.com/office/powerpoint/2010/main" val="2187590877"/>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átum helye 4"/>
          <p:cNvSpPr>
            <a:spLocks noGrp="1"/>
          </p:cNvSpPr>
          <p:nvPr>
            <p:ph type="dt" sz="half" idx="10"/>
          </p:nvPr>
        </p:nvSpPr>
        <p:spPr/>
        <p:txBody>
          <a:bodyPr/>
          <a:lstStyle/>
          <a:p>
            <a:fld id="{CE2C797C-C362-41B9-92F8-2CE7B7830B4E}" type="datetimeFigureOut">
              <a:rPr lang="hu-HU" smtClean="0"/>
              <a:t>2013.02.14.</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DD9A36EE-DF1A-4EBA-B7CB-F7509B632F6B}" type="slidenum">
              <a:rPr lang="hu-HU" smtClean="0"/>
              <a:t>‹#›</a:t>
            </a:fld>
            <a:endParaRPr lang="hu-HU"/>
          </a:p>
        </p:txBody>
      </p:sp>
    </p:spTree>
    <p:extLst>
      <p:ext uri="{BB962C8B-B14F-4D97-AF65-F5344CB8AC3E}">
        <p14:creationId xmlns:p14="http://schemas.microsoft.com/office/powerpoint/2010/main" val="1603669953"/>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a:defRPr/>
            </a:lvl1pPr>
          </a:lstStyle>
          <a:p>
            <a:r>
              <a:rPr lang="hu-HU" smtClean="0"/>
              <a:t>Mintacím szerkesztése</a:t>
            </a:r>
            <a:endParaRPr lang="hu-HU"/>
          </a:p>
        </p:txBody>
      </p:sp>
      <p:sp>
        <p:nvSpPr>
          <p:cNvPr id="3" name="Szöveg hely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Dátum helye 6"/>
          <p:cNvSpPr>
            <a:spLocks noGrp="1"/>
          </p:cNvSpPr>
          <p:nvPr>
            <p:ph type="dt" sz="half" idx="10"/>
          </p:nvPr>
        </p:nvSpPr>
        <p:spPr/>
        <p:txBody>
          <a:bodyPr/>
          <a:lstStyle/>
          <a:p>
            <a:fld id="{CE2C797C-C362-41B9-92F8-2CE7B7830B4E}" type="datetimeFigureOut">
              <a:rPr lang="hu-HU" smtClean="0"/>
              <a:t>2013.02.14.</a:t>
            </a:fld>
            <a:endParaRPr lang="hu-HU"/>
          </a:p>
        </p:txBody>
      </p:sp>
      <p:sp>
        <p:nvSpPr>
          <p:cNvPr id="8" name="Élőláb helye 7"/>
          <p:cNvSpPr>
            <a:spLocks noGrp="1"/>
          </p:cNvSpPr>
          <p:nvPr>
            <p:ph type="ftr" sz="quarter" idx="11"/>
          </p:nvPr>
        </p:nvSpPr>
        <p:spPr/>
        <p:txBody>
          <a:bodyPr/>
          <a:lstStyle/>
          <a:p>
            <a:endParaRPr lang="hu-HU"/>
          </a:p>
        </p:txBody>
      </p:sp>
      <p:sp>
        <p:nvSpPr>
          <p:cNvPr id="9" name="Dia számának helye 8"/>
          <p:cNvSpPr>
            <a:spLocks noGrp="1"/>
          </p:cNvSpPr>
          <p:nvPr>
            <p:ph type="sldNum" sz="quarter" idx="12"/>
          </p:nvPr>
        </p:nvSpPr>
        <p:spPr/>
        <p:txBody>
          <a:bodyPr/>
          <a:lstStyle/>
          <a:p>
            <a:fld id="{DD9A36EE-DF1A-4EBA-B7CB-F7509B632F6B}" type="slidenum">
              <a:rPr lang="hu-HU" smtClean="0"/>
              <a:t>‹#›</a:t>
            </a:fld>
            <a:endParaRPr lang="hu-HU"/>
          </a:p>
        </p:txBody>
      </p:sp>
    </p:spTree>
    <p:extLst>
      <p:ext uri="{BB962C8B-B14F-4D97-AF65-F5344CB8AC3E}">
        <p14:creationId xmlns:p14="http://schemas.microsoft.com/office/powerpoint/2010/main" val="3205737866"/>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Dátum helye 2"/>
          <p:cNvSpPr>
            <a:spLocks noGrp="1"/>
          </p:cNvSpPr>
          <p:nvPr>
            <p:ph type="dt" sz="half" idx="10"/>
          </p:nvPr>
        </p:nvSpPr>
        <p:spPr/>
        <p:txBody>
          <a:bodyPr/>
          <a:lstStyle/>
          <a:p>
            <a:fld id="{CE2C797C-C362-41B9-92F8-2CE7B7830B4E}" type="datetimeFigureOut">
              <a:rPr lang="hu-HU" smtClean="0"/>
              <a:t>2013.02.14.</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DD9A36EE-DF1A-4EBA-B7CB-F7509B632F6B}" type="slidenum">
              <a:rPr lang="hu-HU" smtClean="0"/>
              <a:t>‹#›</a:t>
            </a:fld>
            <a:endParaRPr lang="hu-HU"/>
          </a:p>
        </p:txBody>
      </p:sp>
    </p:spTree>
    <p:extLst>
      <p:ext uri="{BB962C8B-B14F-4D97-AF65-F5344CB8AC3E}">
        <p14:creationId xmlns:p14="http://schemas.microsoft.com/office/powerpoint/2010/main" val="2663042017"/>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CE2C797C-C362-41B9-92F8-2CE7B7830B4E}" type="datetimeFigureOut">
              <a:rPr lang="hu-HU" smtClean="0"/>
              <a:t>2013.02.14.</a:t>
            </a:fld>
            <a:endParaRPr lang="hu-HU"/>
          </a:p>
        </p:txBody>
      </p:sp>
      <p:sp>
        <p:nvSpPr>
          <p:cNvPr id="3" name="Élőláb helye 2"/>
          <p:cNvSpPr>
            <a:spLocks noGrp="1"/>
          </p:cNvSpPr>
          <p:nvPr>
            <p:ph type="ftr" sz="quarter" idx="11"/>
          </p:nvPr>
        </p:nvSpPr>
        <p:spPr/>
        <p:txBody>
          <a:bodyPr/>
          <a:lstStyle/>
          <a:p>
            <a:endParaRPr lang="hu-HU"/>
          </a:p>
        </p:txBody>
      </p:sp>
      <p:sp>
        <p:nvSpPr>
          <p:cNvPr id="4" name="Dia számának helye 3"/>
          <p:cNvSpPr>
            <a:spLocks noGrp="1"/>
          </p:cNvSpPr>
          <p:nvPr>
            <p:ph type="sldNum" sz="quarter" idx="12"/>
          </p:nvPr>
        </p:nvSpPr>
        <p:spPr/>
        <p:txBody>
          <a:bodyPr/>
          <a:lstStyle/>
          <a:p>
            <a:fld id="{DD9A36EE-DF1A-4EBA-B7CB-F7509B632F6B}" type="slidenum">
              <a:rPr lang="hu-HU" smtClean="0"/>
              <a:t>‹#›</a:t>
            </a:fld>
            <a:endParaRPr lang="hu-HU"/>
          </a:p>
        </p:txBody>
      </p:sp>
    </p:spTree>
    <p:extLst>
      <p:ext uri="{BB962C8B-B14F-4D97-AF65-F5344CB8AC3E}">
        <p14:creationId xmlns:p14="http://schemas.microsoft.com/office/powerpoint/2010/main" val="314075562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3008313" cy="1162050"/>
          </a:xfrm>
        </p:spPr>
        <p:txBody>
          <a:bodyPr anchor="b"/>
          <a:lstStyle>
            <a:lvl1pPr algn="l">
              <a:defRPr sz="2000" b="1"/>
            </a:lvl1pPr>
          </a:lstStyle>
          <a:p>
            <a:r>
              <a:rPr lang="hu-HU" smtClean="0"/>
              <a:t>Mintacím szerkesztése</a:t>
            </a:r>
            <a:endParaRPr lang="hu-HU"/>
          </a:p>
        </p:txBody>
      </p:sp>
      <p:sp>
        <p:nvSpPr>
          <p:cNvPr id="3" name="Tartalom hely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p>
            <a:fld id="{CE2C797C-C362-41B9-92F8-2CE7B7830B4E}" type="datetimeFigureOut">
              <a:rPr lang="hu-HU" smtClean="0"/>
              <a:t>2013.02.14.</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DD9A36EE-DF1A-4EBA-B7CB-F7509B632F6B}" type="slidenum">
              <a:rPr lang="hu-HU" smtClean="0"/>
              <a:t>‹#›</a:t>
            </a:fld>
            <a:endParaRPr lang="hu-HU"/>
          </a:p>
        </p:txBody>
      </p:sp>
    </p:spTree>
    <p:extLst>
      <p:ext uri="{BB962C8B-B14F-4D97-AF65-F5344CB8AC3E}">
        <p14:creationId xmlns:p14="http://schemas.microsoft.com/office/powerpoint/2010/main" val="1277532685"/>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p:spPr>
        <p:txBody>
          <a:bodyPr anchor="b"/>
          <a:lstStyle>
            <a:lvl1pPr algn="l">
              <a:defRPr sz="2000" b="1"/>
            </a:lvl1pPr>
          </a:lstStyle>
          <a:p>
            <a:r>
              <a:rPr lang="hu-HU" smtClean="0"/>
              <a:t>Mintacím szerkesztése</a:t>
            </a:r>
            <a:endParaRPr lang="hu-HU"/>
          </a:p>
        </p:txBody>
      </p:sp>
      <p:sp>
        <p:nvSpPr>
          <p:cNvPr id="3" name="Kép hely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p>
            <a:fld id="{CE2C797C-C362-41B9-92F8-2CE7B7830B4E}" type="datetimeFigureOut">
              <a:rPr lang="hu-HU" smtClean="0"/>
              <a:t>2013.02.14.</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DD9A36EE-DF1A-4EBA-B7CB-F7509B632F6B}" type="slidenum">
              <a:rPr lang="hu-HU" smtClean="0"/>
              <a:t>‹#›</a:t>
            </a:fld>
            <a:endParaRPr lang="hu-HU"/>
          </a:p>
        </p:txBody>
      </p:sp>
    </p:spTree>
    <p:extLst>
      <p:ext uri="{BB962C8B-B14F-4D97-AF65-F5344CB8AC3E}">
        <p14:creationId xmlns:p14="http://schemas.microsoft.com/office/powerpoint/2010/main" val="3091597294"/>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70C0"/>
            </a:gs>
            <a:gs pos="50000">
              <a:srgbClr val="92D050"/>
            </a:gs>
            <a:gs pos="100000">
              <a:srgbClr val="00B050"/>
            </a:gs>
          </a:gsLst>
          <a:lin ang="5400000" scaled="0"/>
          <a:tileRect/>
        </a:gradFill>
        <a:effectLst/>
      </p:bgPr>
    </p:bg>
    <p:spTree>
      <p:nvGrpSpPr>
        <p:cNvPr id="1" name=""/>
        <p:cNvGrpSpPr/>
        <p:nvPr/>
      </p:nvGrpSpPr>
      <p:grpSpPr>
        <a:xfrm>
          <a:off x="0" y="0"/>
          <a:ext cx="0" cy="0"/>
          <a:chOff x="0" y="0"/>
          <a:chExt cx="0" cy="0"/>
        </a:xfrm>
      </p:grpSpPr>
      <p:sp>
        <p:nvSpPr>
          <p:cNvPr id="2" name="Cím hely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hu-HU" dirty="0" smtClean="0"/>
              <a:t>Mintacím szerkesztése</a:t>
            </a:r>
            <a:endParaRPr lang="hu-HU" dirty="0"/>
          </a:p>
        </p:txBody>
      </p:sp>
      <p:sp>
        <p:nvSpPr>
          <p:cNvPr id="3" name="Szöveg hely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hu-HU" dirty="0" smtClean="0"/>
              <a:t>Mintaszöveg szerkesztése</a:t>
            </a:r>
          </a:p>
          <a:p>
            <a:pPr lvl="1"/>
            <a:r>
              <a:rPr lang="hu-HU" dirty="0" smtClean="0"/>
              <a:t>Második szint</a:t>
            </a:r>
          </a:p>
          <a:p>
            <a:pPr lvl="2"/>
            <a:r>
              <a:rPr lang="hu-HU" dirty="0" smtClean="0"/>
              <a:t>Harmadik szint</a:t>
            </a:r>
          </a:p>
          <a:p>
            <a:pPr lvl="3"/>
            <a:r>
              <a:rPr lang="hu-HU" dirty="0" smtClean="0"/>
              <a:t>Negyedik szint</a:t>
            </a:r>
          </a:p>
          <a:p>
            <a:pPr lvl="4"/>
            <a:r>
              <a:rPr lang="hu-HU" dirty="0" smtClean="0"/>
              <a:t>Ötödik szint</a:t>
            </a:r>
            <a:endParaRPr lang="hu-HU" dirty="0"/>
          </a:p>
        </p:txBody>
      </p:sp>
      <p:sp>
        <p:nvSpPr>
          <p:cNvPr id="4" name="Dátum hely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2C797C-C362-41B9-92F8-2CE7B7830B4E}" type="datetimeFigureOut">
              <a:rPr lang="hu-HU" smtClean="0"/>
              <a:t>2013.02.14.</a:t>
            </a:fld>
            <a:endParaRPr lang="hu-HU"/>
          </a:p>
        </p:txBody>
      </p:sp>
      <p:sp>
        <p:nvSpPr>
          <p:cNvPr id="5" name="Élőláb hely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Dia számának hely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9A36EE-DF1A-4EBA-B7CB-F7509B632F6B}" type="slidenum">
              <a:rPr lang="hu-HU" smtClean="0"/>
              <a:t>‹#›</a:t>
            </a:fld>
            <a:endParaRPr lang="hu-HU"/>
          </a:p>
        </p:txBody>
      </p:sp>
      <p:sp>
        <p:nvSpPr>
          <p:cNvPr id="10" name="Téglalap 9"/>
          <p:cNvSpPr/>
          <p:nvPr userDrawn="1"/>
        </p:nvSpPr>
        <p:spPr>
          <a:xfrm>
            <a:off x="0" y="0"/>
            <a:ext cx="395536" cy="68580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1" name="Téglalap 10"/>
          <p:cNvSpPr/>
          <p:nvPr userDrawn="1"/>
        </p:nvSpPr>
        <p:spPr>
          <a:xfrm>
            <a:off x="8748464" y="0"/>
            <a:ext cx="395536" cy="68580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Tree>
    <p:extLst>
      <p:ext uri="{BB962C8B-B14F-4D97-AF65-F5344CB8AC3E}">
        <p14:creationId xmlns:p14="http://schemas.microsoft.com/office/powerpoint/2010/main" val="5019983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energiatakarekos.com/fenycsogyujto-elektronika/fenycso-mukodteto-elektronikarol/" TargetMode="External"/><Relationship Id="rId13" Type="http://schemas.openxmlformats.org/officeDocument/2006/relationships/hyperlink" Target="http://b-led.hu/index.php?option=com_content&amp;view=article&amp;id=20&amp;Itemid=65&amp;lang=hu" TargetMode="External"/><Relationship Id="rId18" Type="http://schemas.openxmlformats.org/officeDocument/2006/relationships/hyperlink" Target="http://www.felsofokon.hu/kornyezetvedelem-es-kutatas-fejlesztes/2012/02/04/a-szeleromuvek-mukodese-es-kornyezeti-hatasaik" TargetMode="External"/><Relationship Id="rId3" Type="http://schemas.openxmlformats.org/officeDocument/2006/relationships/hyperlink" Target="http://lampaszalon.unas.hu/shop_ordered/9278/shop_pic/EM990S10.jpg" TargetMode="External"/><Relationship Id="rId7" Type="http://schemas.openxmlformats.org/officeDocument/2006/relationships/hyperlink" Target="http://b-led.hu/images/stories/led-diagram.jpg" TargetMode="External"/><Relationship Id="rId12" Type="http://schemas.openxmlformats.org/officeDocument/2006/relationships/hyperlink" Target="http://hu.wikipedia.org/wiki/Vil%C3%A1g%C3%ADt%C3%B3_di%C3%B3da" TargetMode="External"/><Relationship Id="rId17" Type="http://schemas.openxmlformats.org/officeDocument/2006/relationships/hyperlink" Target="http://www.megujuloenergiak.eu/userfiles/images/10kw_szelgenerator.jpg" TargetMode="External"/><Relationship Id="rId2" Type="http://schemas.openxmlformats.org/officeDocument/2006/relationships/hyperlink" Target="http://energiavadasz.hu/tanacsadas_meglevo.html" TargetMode="External"/><Relationship Id="rId16" Type="http://schemas.openxmlformats.org/officeDocument/2006/relationships/hyperlink" Target="http://napelem.net/napelemes_rendszer/napelem_elonyei.php" TargetMode="External"/><Relationship Id="rId1" Type="http://schemas.openxmlformats.org/officeDocument/2006/relationships/slideLayout" Target="../slideLayouts/slideLayout2.xml"/><Relationship Id="rId6" Type="http://schemas.openxmlformats.org/officeDocument/2006/relationships/hyperlink" Target="http://upload.wikimedia.org/wikipedia/commons/9/9e/Verschiedene_LEDs.jpg" TargetMode="External"/><Relationship Id="rId11" Type="http://schemas.openxmlformats.org/officeDocument/2006/relationships/hyperlink" Target="http://energiatakarekos.com/huzatszabalyzo/" TargetMode="External"/><Relationship Id="rId5" Type="http://schemas.openxmlformats.org/officeDocument/2006/relationships/hyperlink" Target="http://energiatakarekos.com/wp-content/uploads/2012/04/led-001.jpg" TargetMode="External"/><Relationship Id="rId15" Type="http://schemas.openxmlformats.org/officeDocument/2006/relationships/hyperlink" Target="http://www.nap-elemek.hu/wp-content/uploads/2010/09/HIP-215NHE5-e1285590728207.jpg" TargetMode="External"/><Relationship Id="rId10" Type="http://schemas.openxmlformats.org/officeDocument/2006/relationships/hyperlink" Target="http://energiatakarekos.com/fenycsogyujto-elektronika/fenycso-elektronika-gyakorlati-elonyei/" TargetMode="External"/><Relationship Id="rId19" Type="http://schemas.openxmlformats.org/officeDocument/2006/relationships/hyperlink" Target="http://www.emergia.hu/index.php?option=com_content&amp;task=view&amp;id=49&amp;Itemid=87" TargetMode="External"/><Relationship Id="rId4" Type="http://schemas.openxmlformats.org/officeDocument/2006/relationships/hyperlink" Target="http://energiatakarekos.com/wp-content/uploads/2013/01/Szabalyzo.jpg" TargetMode="External"/><Relationship Id="rId9" Type="http://schemas.openxmlformats.org/officeDocument/2006/relationships/hyperlink" Target="http://energiatakarekos.com/fenycsogyujto-elektronika/fenycso-elektronika-muszaki-elonyei/" TargetMode="External"/><Relationship Id="rId14" Type="http://schemas.openxmlformats.org/officeDocument/2006/relationships/hyperlink" Target="http://www.nap-elemek.hu/napelemek-mukodese/"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a:xfrm>
            <a:off x="685800" y="1556792"/>
            <a:ext cx="7772400" cy="1470025"/>
          </a:xfrm>
        </p:spPr>
        <p:txBody>
          <a:bodyPr>
            <a:noAutofit/>
          </a:bodyPr>
          <a:lstStyle/>
          <a:p>
            <a:r>
              <a:rPr lang="hu-HU" sz="5400" dirty="0" smtClean="0">
                <a:effectLst>
                  <a:outerShdw blurRad="38100" dist="38100" dir="2700000" algn="tl">
                    <a:srgbClr val="000000">
                      <a:alpha val="43137"/>
                    </a:srgbClr>
                  </a:outerShdw>
                </a:effectLst>
                <a:latin typeface="Arial" pitchFamily="34" charset="0"/>
                <a:cs typeface="Arial" pitchFamily="34" charset="0"/>
              </a:rPr>
              <a:t>Energiatakarékos megoldások</a:t>
            </a:r>
            <a:endParaRPr lang="hu-HU" sz="5400" dirty="0">
              <a:effectLst>
                <a:outerShdw blurRad="38100" dist="38100" dir="2700000" algn="tl">
                  <a:srgbClr val="000000">
                    <a:alpha val="43137"/>
                  </a:srgbClr>
                </a:outerShdw>
              </a:effectLst>
              <a:latin typeface="Arial" pitchFamily="34" charset="0"/>
              <a:cs typeface="Arial" pitchFamily="34" charset="0"/>
            </a:endParaRPr>
          </a:p>
        </p:txBody>
      </p:sp>
      <p:sp>
        <p:nvSpPr>
          <p:cNvPr id="3" name="Alcím 2"/>
          <p:cNvSpPr>
            <a:spLocks noGrp="1"/>
          </p:cNvSpPr>
          <p:nvPr>
            <p:ph type="subTitle" idx="1"/>
          </p:nvPr>
        </p:nvSpPr>
        <p:spPr>
          <a:xfrm>
            <a:off x="1371600" y="3886200"/>
            <a:ext cx="6400800" cy="1752600"/>
          </a:xfrm>
        </p:spPr>
        <p:txBody>
          <a:bodyPr>
            <a:noAutofit/>
          </a:bodyPr>
          <a:lstStyle/>
          <a:p>
            <a:r>
              <a:rPr lang="hu-HU" sz="1700" dirty="0" smtClean="0">
                <a:solidFill>
                  <a:schemeClr val="tx1">
                    <a:lumMod val="85000"/>
                    <a:lumOff val="15000"/>
                  </a:schemeClr>
                </a:solidFill>
                <a:latin typeface="Arial" pitchFamily="34" charset="0"/>
                <a:cs typeface="Arial" pitchFamily="34" charset="0"/>
              </a:rPr>
              <a:t>Név: Tierhold Tamás</a:t>
            </a:r>
          </a:p>
          <a:p>
            <a:r>
              <a:rPr lang="hu-HU" sz="1700" dirty="0" smtClean="0">
                <a:solidFill>
                  <a:schemeClr val="tx1">
                    <a:lumMod val="85000"/>
                    <a:lumOff val="15000"/>
                  </a:schemeClr>
                </a:solidFill>
                <a:latin typeface="Arial" pitchFamily="34" charset="0"/>
                <a:cs typeface="Arial" pitchFamily="34" charset="0"/>
              </a:rPr>
              <a:t>Felkészítő tanár: Juhász János</a:t>
            </a:r>
          </a:p>
          <a:p>
            <a:r>
              <a:rPr lang="hu-HU" sz="1700" dirty="0" smtClean="0">
                <a:solidFill>
                  <a:schemeClr val="tx1">
                    <a:lumMod val="85000"/>
                    <a:lumOff val="15000"/>
                  </a:schemeClr>
                </a:solidFill>
                <a:latin typeface="Arial" pitchFamily="34" charset="0"/>
                <a:cs typeface="Arial" pitchFamily="34" charset="0"/>
              </a:rPr>
              <a:t>Iskola: Kempelen Szakképző és Kollégium</a:t>
            </a:r>
          </a:p>
          <a:p>
            <a:r>
              <a:rPr lang="hu-HU" sz="1700" dirty="0" smtClean="0">
                <a:solidFill>
                  <a:schemeClr val="tx1">
                    <a:lumMod val="85000"/>
                    <a:lumOff val="15000"/>
                  </a:schemeClr>
                </a:solidFill>
                <a:latin typeface="Arial" pitchFamily="34" charset="0"/>
                <a:cs typeface="Arial" pitchFamily="34" charset="0"/>
              </a:rPr>
              <a:t>2900 Komárom, Frigyes tér 2-3.</a:t>
            </a:r>
          </a:p>
        </p:txBody>
      </p:sp>
    </p:spTree>
    <p:extLst>
      <p:ext uri="{BB962C8B-B14F-4D97-AF65-F5344CB8AC3E}">
        <p14:creationId xmlns:p14="http://schemas.microsoft.com/office/powerpoint/2010/main" val="2392402166"/>
      </p:ext>
    </p:extLst>
  </p:cSld>
  <p:clrMapOvr>
    <a:masterClrMapping/>
  </p:clrMapOvr>
  <mc:AlternateContent xmlns:mc="http://schemas.openxmlformats.org/markup-compatibility/2006" xmlns:p14="http://schemas.microsoft.com/office/powerpoint/2010/main">
    <mc:Choice Requires="p14">
      <p:transition spd="slow" p14:dur="4000" advTm="11284">
        <p14:vortex dir="r"/>
      </p:transition>
    </mc:Choice>
    <mc:Fallback xmlns="">
      <p:transition spd="slow" advTm="11284">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iterate type="wd">
                                    <p:tmPct val="10000"/>
                                  </p:iterate>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550"/>
                            </p:stCondLst>
                            <p:childTnLst>
                              <p:par>
                                <p:cTn id="10" presetID="13" presetClass="entr" presetSubtype="16"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plus(in)">
                                      <p:cBhvr>
                                        <p:cTn id="12" dur="2000"/>
                                        <p:tgtEl>
                                          <p:spTgt spid="3">
                                            <p:txEl>
                                              <p:pRg st="0" end="0"/>
                                            </p:txEl>
                                          </p:spTgt>
                                        </p:tgtEl>
                                      </p:cBhvr>
                                    </p:animEffect>
                                  </p:childTnLst>
                                </p:cTn>
                              </p:par>
                            </p:childTnLst>
                          </p:cTn>
                        </p:par>
                        <p:par>
                          <p:cTn id="13" fill="hold">
                            <p:stCondLst>
                              <p:cond delay="2550"/>
                            </p:stCondLst>
                            <p:childTnLst>
                              <p:par>
                                <p:cTn id="14" presetID="13" presetClass="entr" presetSubtype="16" fill="hold" grpId="0"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plus(in)">
                                      <p:cBhvr>
                                        <p:cTn id="16" dur="2000"/>
                                        <p:tgtEl>
                                          <p:spTgt spid="3">
                                            <p:txEl>
                                              <p:pRg st="1" end="1"/>
                                            </p:txEl>
                                          </p:spTgt>
                                        </p:tgtEl>
                                      </p:cBhvr>
                                    </p:animEffect>
                                  </p:childTnLst>
                                </p:cTn>
                              </p:par>
                            </p:childTnLst>
                          </p:cTn>
                        </p:par>
                        <p:par>
                          <p:cTn id="17" fill="hold">
                            <p:stCondLst>
                              <p:cond delay="4550"/>
                            </p:stCondLst>
                            <p:childTnLst>
                              <p:par>
                                <p:cTn id="18" presetID="13" presetClass="entr" presetSubtype="16" fill="hold" grpId="0" nodeType="after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plus(in)">
                                      <p:cBhvr>
                                        <p:cTn id="20" dur="2000"/>
                                        <p:tgtEl>
                                          <p:spTgt spid="3">
                                            <p:txEl>
                                              <p:pRg st="2" end="2"/>
                                            </p:txEl>
                                          </p:spTgt>
                                        </p:tgtEl>
                                      </p:cBhvr>
                                    </p:animEffect>
                                  </p:childTnLst>
                                </p:cTn>
                              </p:par>
                            </p:childTnLst>
                          </p:cTn>
                        </p:par>
                        <p:par>
                          <p:cTn id="21" fill="hold">
                            <p:stCondLst>
                              <p:cond delay="6550"/>
                            </p:stCondLst>
                            <p:childTnLst>
                              <p:par>
                                <p:cTn id="22" presetID="13" presetClass="entr" presetSubtype="16" fill="hold" grpId="0" nodeType="after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plus(in)">
                                      <p:cBhvr>
                                        <p:cTn id="24"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solidFill>
                  <a:schemeClr val="bg1">
                    <a:lumMod val="95000"/>
                  </a:schemeClr>
                </a:solidFill>
                <a:effectLst>
                  <a:outerShdw blurRad="38100" dist="38100" dir="2700000" algn="tl">
                    <a:srgbClr val="000000">
                      <a:alpha val="43137"/>
                    </a:srgbClr>
                  </a:outerShdw>
                </a:effectLst>
                <a:latin typeface="Arial" pitchFamily="34" charset="0"/>
                <a:cs typeface="Arial" pitchFamily="34" charset="0"/>
              </a:rPr>
              <a:t>LED lámpa</a:t>
            </a:r>
            <a:endParaRPr lang="hu-HU" dirty="0">
              <a:solidFill>
                <a:schemeClr val="bg1">
                  <a:lumMod val="95000"/>
                </a:schemeClr>
              </a:solidFill>
              <a:effectLst>
                <a:outerShdw blurRad="38100" dist="38100" dir="2700000" algn="tl">
                  <a:srgbClr val="000000">
                    <a:alpha val="43137"/>
                  </a:srgbClr>
                </a:outerShdw>
              </a:effectLst>
              <a:latin typeface="Arial" pitchFamily="34" charset="0"/>
              <a:cs typeface="Arial" pitchFamily="34" charset="0"/>
            </a:endParaRPr>
          </a:p>
        </p:txBody>
      </p:sp>
      <p:pic>
        <p:nvPicPr>
          <p:cNvPr id="2050" name="Picture 2" descr="http://energiatakarekos.com/wp-content/uploads/2012/04/led-00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18400" y="1513800"/>
            <a:ext cx="5107200" cy="3830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7493315"/>
      </p:ext>
    </p:extLst>
  </p:cSld>
  <p:clrMapOvr>
    <a:masterClrMapping/>
  </p:clrMapOvr>
  <mc:AlternateContent xmlns:mc="http://schemas.openxmlformats.org/markup-compatibility/2006" xmlns:p14="http://schemas.microsoft.com/office/powerpoint/2010/main">
    <mc:Choice Requires="p14">
      <p:transition spd="slow" p14:dur="3000" advTm="8025">
        <p14:shred/>
      </p:transition>
    </mc:Choice>
    <mc:Fallback xmlns="">
      <p:transition spd="slow" advTm="8025">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par>
                          <p:cTn id="10" fill="hold">
                            <p:stCondLst>
                              <p:cond delay="2000"/>
                            </p:stCondLst>
                            <p:childTnLst>
                              <p:par>
                                <p:cTn id="11" presetID="47" presetClass="entr" presetSubtype="0" fill="hold" nodeType="afterEffect">
                                  <p:stCondLst>
                                    <p:cond delay="0"/>
                                  </p:stCondLst>
                                  <p:childTnLst>
                                    <p:set>
                                      <p:cBhvr>
                                        <p:cTn id="12" dur="1" fill="hold">
                                          <p:stCondLst>
                                            <p:cond delay="0"/>
                                          </p:stCondLst>
                                        </p:cTn>
                                        <p:tgtEl>
                                          <p:spTgt spid="2050"/>
                                        </p:tgtEl>
                                        <p:attrNameLst>
                                          <p:attrName>style.visibility</p:attrName>
                                        </p:attrNameLst>
                                      </p:cBhvr>
                                      <p:to>
                                        <p:strVal val="visible"/>
                                      </p:to>
                                    </p:set>
                                    <p:animEffect transition="in" filter="fade">
                                      <p:cBhvr>
                                        <p:cTn id="13" dur="1000"/>
                                        <p:tgtEl>
                                          <p:spTgt spid="2050"/>
                                        </p:tgtEl>
                                      </p:cBhvr>
                                    </p:animEffect>
                                    <p:anim calcmode="lin" valueType="num">
                                      <p:cBhvr>
                                        <p:cTn id="14" dur="1000" fill="hold"/>
                                        <p:tgtEl>
                                          <p:spTgt spid="2050"/>
                                        </p:tgtEl>
                                        <p:attrNameLst>
                                          <p:attrName>ppt_x</p:attrName>
                                        </p:attrNameLst>
                                      </p:cBhvr>
                                      <p:tavLst>
                                        <p:tav tm="0">
                                          <p:val>
                                            <p:strVal val="#ppt_x"/>
                                          </p:val>
                                        </p:tav>
                                        <p:tav tm="100000">
                                          <p:val>
                                            <p:strVal val="#ppt_x"/>
                                          </p:val>
                                        </p:tav>
                                      </p:tavLst>
                                    </p:anim>
                                    <p:anim calcmode="lin" valueType="num">
                                      <p:cBhvr>
                                        <p:cTn id="15" dur="1000" fill="hold"/>
                                        <p:tgtEl>
                                          <p:spTgt spid="20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dirty="0" smtClean="0">
                <a:solidFill>
                  <a:srgbClr val="FFC000"/>
                </a:solidFill>
                <a:latin typeface="Arial" pitchFamily="34" charset="0"/>
                <a:cs typeface="Arial" pitchFamily="34" charset="0"/>
              </a:rPr>
              <a:t>A LED lámpa, magyarul Világító Dióda</a:t>
            </a:r>
            <a:endParaRPr lang="hu-HU" dirty="0">
              <a:solidFill>
                <a:srgbClr val="FFC000"/>
              </a:solidFill>
              <a:latin typeface="Arial" pitchFamily="34" charset="0"/>
              <a:cs typeface="Arial" pitchFamily="34" charset="0"/>
            </a:endParaRPr>
          </a:p>
        </p:txBody>
      </p:sp>
      <p:sp>
        <p:nvSpPr>
          <p:cNvPr id="3" name="Tartalom helye 2"/>
          <p:cNvSpPr>
            <a:spLocks noGrp="1"/>
          </p:cNvSpPr>
          <p:nvPr>
            <p:ph idx="1"/>
          </p:nvPr>
        </p:nvSpPr>
        <p:spPr>
          <a:xfrm>
            <a:off x="467544" y="1268760"/>
            <a:ext cx="8229600" cy="1036712"/>
          </a:xfrm>
        </p:spPr>
        <p:txBody>
          <a:bodyPr>
            <a:normAutofit lnSpcReduction="10000"/>
          </a:bodyPr>
          <a:lstStyle/>
          <a:p>
            <a:pPr marL="0" indent="0" algn="ctr">
              <a:buNone/>
            </a:pPr>
            <a:r>
              <a:rPr lang="hu-HU" dirty="0" smtClean="0">
                <a:solidFill>
                  <a:srgbClr val="FFFF00"/>
                </a:solidFill>
                <a:latin typeface="Arial" pitchFamily="34" charset="0"/>
                <a:cs typeface="Arial" pitchFamily="34" charset="0"/>
              </a:rPr>
              <a:t>A Led lámpa félvezető anyagból készült fényforrás.</a:t>
            </a:r>
            <a:endParaRPr lang="hu-HU" dirty="0">
              <a:solidFill>
                <a:srgbClr val="FFFF00"/>
              </a:solidFill>
              <a:latin typeface="Arial" pitchFamily="34" charset="0"/>
              <a:cs typeface="Arial" pitchFamily="34" charset="0"/>
            </a:endParaRPr>
          </a:p>
        </p:txBody>
      </p:sp>
      <p:pic>
        <p:nvPicPr>
          <p:cNvPr id="3074" name="Picture 2" descr="http://upload.wikimedia.org/wikipedia/commons/9/9e/Verschiedene_LEDs.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3000" y="2420888"/>
            <a:ext cx="7218000" cy="25386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1391006"/>
      </p:ext>
    </p:extLst>
  </p:cSld>
  <p:clrMapOvr>
    <a:masterClrMapping/>
  </p:clrMapOvr>
  <mc:AlternateContent xmlns:mc="http://schemas.openxmlformats.org/markup-compatibility/2006" xmlns:p14="http://schemas.microsoft.com/office/powerpoint/2010/main">
    <mc:Choice Requires="p14">
      <p:transition spd="slow" p14:dur="4400" advTm="7384">
        <p14:honeycomb/>
      </p:transition>
    </mc:Choice>
    <mc:Fallback xmlns="">
      <p:transition spd="slow" advTm="7384">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outHorizontal)">
                                      <p:cBhvr>
                                        <p:cTn id="7" dur="1000"/>
                                        <p:tgtEl>
                                          <p:spTgt spid="2"/>
                                        </p:tgtEl>
                                      </p:cBhvr>
                                    </p:animEffect>
                                  </p:childTnLst>
                                </p:cTn>
                              </p:par>
                            </p:childTnLst>
                          </p:cTn>
                        </p:par>
                        <p:par>
                          <p:cTn id="8" fill="hold">
                            <p:stCondLst>
                              <p:cond delay="1000"/>
                            </p:stCondLst>
                            <p:childTnLst>
                              <p:par>
                                <p:cTn id="9" presetID="16" presetClass="entr" presetSubtype="26"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arn(inHorizontal)">
                                      <p:cBhvr>
                                        <p:cTn id="11" dur="1000"/>
                                        <p:tgtEl>
                                          <p:spTgt spid="3">
                                            <p:txEl>
                                              <p:pRg st="0" end="0"/>
                                            </p:txEl>
                                          </p:spTgt>
                                        </p:tgtEl>
                                      </p:cBhvr>
                                    </p:animEffect>
                                  </p:childTnLst>
                                </p:cTn>
                              </p:par>
                              <p:par>
                                <p:cTn id="12" presetID="2" presetClass="entr" presetSubtype="4" fill="hold" nodeType="withEffect">
                                  <p:stCondLst>
                                    <p:cond delay="0"/>
                                  </p:stCondLst>
                                  <p:childTnLst>
                                    <p:set>
                                      <p:cBhvr>
                                        <p:cTn id="13" dur="1" fill="hold">
                                          <p:stCondLst>
                                            <p:cond delay="0"/>
                                          </p:stCondLst>
                                        </p:cTn>
                                        <p:tgtEl>
                                          <p:spTgt spid="3074"/>
                                        </p:tgtEl>
                                        <p:attrNameLst>
                                          <p:attrName>style.visibility</p:attrName>
                                        </p:attrNameLst>
                                      </p:cBhvr>
                                      <p:to>
                                        <p:strVal val="visible"/>
                                      </p:to>
                                    </p:set>
                                    <p:anim calcmode="lin" valueType="num">
                                      <p:cBhvr additive="base">
                                        <p:cTn id="14" dur="1000" fill="hold"/>
                                        <p:tgtEl>
                                          <p:spTgt spid="3074"/>
                                        </p:tgtEl>
                                        <p:attrNameLst>
                                          <p:attrName>ppt_x</p:attrName>
                                        </p:attrNameLst>
                                      </p:cBhvr>
                                      <p:tavLst>
                                        <p:tav tm="0">
                                          <p:val>
                                            <p:strVal val="#ppt_x"/>
                                          </p:val>
                                        </p:tav>
                                        <p:tav tm="100000">
                                          <p:val>
                                            <p:strVal val="#ppt_x"/>
                                          </p:val>
                                        </p:tav>
                                      </p:tavLst>
                                    </p:anim>
                                    <p:anim calcmode="lin" valueType="num">
                                      <p:cBhvr additive="base">
                                        <p:cTn id="15" dur="1000" fill="hold"/>
                                        <p:tgtEl>
                                          <p:spTgt spid="307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solidFill>
                  <a:schemeClr val="tx1">
                    <a:lumMod val="95000"/>
                    <a:lumOff val="5000"/>
                  </a:schemeClr>
                </a:solidFill>
                <a:effectLst>
                  <a:outerShdw blurRad="38100" dist="38100" dir="2700000" algn="tl">
                    <a:srgbClr val="000000">
                      <a:alpha val="43137"/>
                    </a:srgbClr>
                  </a:outerShdw>
                </a:effectLst>
                <a:latin typeface="Arial" pitchFamily="34" charset="0"/>
                <a:cs typeface="Arial" pitchFamily="34" charset="0"/>
              </a:rPr>
              <a:t>Működése</a:t>
            </a:r>
            <a:endParaRPr lang="hu-HU" dirty="0">
              <a:solidFill>
                <a:schemeClr val="tx1">
                  <a:lumMod val="95000"/>
                  <a:lumOff val="5000"/>
                </a:schemeClr>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Tartalom helye 2"/>
          <p:cNvSpPr>
            <a:spLocks noGrp="1"/>
          </p:cNvSpPr>
          <p:nvPr>
            <p:ph idx="1"/>
          </p:nvPr>
        </p:nvSpPr>
        <p:spPr>
          <a:xfrm>
            <a:off x="457201" y="1600200"/>
            <a:ext cx="4618856" cy="4525963"/>
          </a:xfrm>
        </p:spPr>
        <p:txBody>
          <a:bodyPr>
            <a:noAutofit/>
          </a:bodyPr>
          <a:lstStyle/>
          <a:p>
            <a:pPr marL="0" indent="0">
              <a:buNone/>
            </a:pPr>
            <a:r>
              <a:rPr lang="hu-HU" sz="1600" dirty="0" smtClean="0">
                <a:solidFill>
                  <a:srgbClr val="C00000"/>
                </a:solidFill>
                <a:latin typeface="Arial" pitchFamily="34" charset="0"/>
                <a:cs typeface="Arial" pitchFamily="34" charset="0"/>
              </a:rPr>
              <a:t>A Fény úgy keletkezik benne, hogy a diódára adott fényforrás a dióda anyagában lévő atomok elektronjait gerjeszti, amitől azok nagyobb energiaszintű elektron pályára lépnek, majd miután ezek vissza térnek eredeti helyükre fotonokat bocsátanak ki. A diffúziós kisebbségi és többségi töltéshordozók között, rekombinációs folyamat indul meg, melynek során a felszabadult energia fotonokként kisugárzódik. Nagyobb feszültség esetén nagyobb a kisugárzás mértéke is, egy bizonyos nyitóáramú árammértékig. </a:t>
            </a:r>
          </a:p>
          <a:p>
            <a:pPr marL="0" indent="0">
              <a:buNone/>
            </a:pPr>
            <a:r>
              <a:rPr lang="hu-HU" sz="1600" dirty="0" smtClean="0">
                <a:solidFill>
                  <a:srgbClr val="C00000"/>
                </a:solidFill>
                <a:latin typeface="Arial" pitchFamily="34" charset="0"/>
                <a:cs typeface="Arial" pitchFamily="34" charset="0"/>
              </a:rPr>
              <a:t>A sugárzás csak akkor jöhet létre, ha az elektronok átkerülnek nagyenergiájú sávból a kisebbre.</a:t>
            </a:r>
          </a:p>
          <a:p>
            <a:pPr marL="0" indent="0">
              <a:buNone/>
            </a:pPr>
            <a:r>
              <a:rPr lang="hu-HU" sz="1600" dirty="0" smtClean="0">
                <a:solidFill>
                  <a:srgbClr val="C00000"/>
                </a:solidFill>
                <a:latin typeface="Arial" pitchFamily="34" charset="0"/>
                <a:cs typeface="Arial" pitchFamily="34" charset="0"/>
              </a:rPr>
              <a:t>A </a:t>
            </a:r>
            <a:r>
              <a:rPr lang="hu-HU" sz="1600" dirty="0" err="1" smtClean="0">
                <a:solidFill>
                  <a:srgbClr val="C00000"/>
                </a:solidFill>
                <a:latin typeface="Arial" pitchFamily="34" charset="0"/>
                <a:cs typeface="Arial" pitchFamily="34" charset="0"/>
              </a:rPr>
              <a:t>LED-ek</a:t>
            </a:r>
            <a:r>
              <a:rPr lang="hu-HU" sz="1600" dirty="0" smtClean="0">
                <a:solidFill>
                  <a:srgbClr val="C00000"/>
                </a:solidFill>
                <a:latin typeface="Arial" pitchFamily="34" charset="0"/>
                <a:cs typeface="Arial" pitchFamily="34" charset="0"/>
              </a:rPr>
              <a:t> előnye, hogy a fény előállításához alacsony áramot és feszültséget igényel, nagy a kapcsolási sebesség, kis helyen is elfér, ütésállóak és élettartamuk is sokkal hosszabb…</a:t>
            </a:r>
            <a:endParaRPr lang="hu-HU" sz="1600" dirty="0">
              <a:solidFill>
                <a:srgbClr val="C00000"/>
              </a:solidFill>
              <a:latin typeface="Arial" pitchFamily="34" charset="0"/>
              <a:cs typeface="Arial" pitchFamily="34" charset="0"/>
            </a:endParaRPr>
          </a:p>
        </p:txBody>
      </p:sp>
      <p:pic>
        <p:nvPicPr>
          <p:cNvPr id="4098" name="Picture 2" descr="http://b-led.hu/images/stories/led-diagra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76056" y="1600200"/>
            <a:ext cx="3667125" cy="3657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5221921"/>
      </p:ext>
    </p:extLst>
  </p:cSld>
  <p:clrMapOvr>
    <a:masterClrMapping/>
  </p:clrMapOvr>
  <mc:AlternateContent xmlns:mc="http://schemas.openxmlformats.org/markup-compatibility/2006" xmlns:p14="http://schemas.microsoft.com/office/powerpoint/2010/main">
    <mc:Choice Requires="p14">
      <p:transition spd="slow" p14:dur="4400" advTm="40880">
        <p14:honeycomb/>
      </p:transition>
    </mc:Choice>
    <mc:Fallback xmlns="">
      <p:transition spd="slow" advTm="4088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1000"/>
                                        <p:tgtEl>
                                          <p:spTgt spid="2"/>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4098"/>
                                        </p:tgtEl>
                                        <p:attrNameLst>
                                          <p:attrName>style.visibility</p:attrName>
                                        </p:attrNameLst>
                                      </p:cBhvr>
                                      <p:to>
                                        <p:strVal val="visible"/>
                                      </p:to>
                                    </p:set>
                                    <p:anim calcmode="lin" valueType="num">
                                      <p:cBhvr additive="base">
                                        <p:cTn id="11" dur="1000" fill="hold"/>
                                        <p:tgtEl>
                                          <p:spTgt spid="4098"/>
                                        </p:tgtEl>
                                        <p:attrNameLst>
                                          <p:attrName>ppt_x</p:attrName>
                                        </p:attrNameLst>
                                      </p:cBhvr>
                                      <p:tavLst>
                                        <p:tav tm="0">
                                          <p:val>
                                            <p:strVal val="#ppt_x"/>
                                          </p:val>
                                        </p:tav>
                                        <p:tav tm="100000">
                                          <p:val>
                                            <p:strVal val="#ppt_x"/>
                                          </p:val>
                                        </p:tav>
                                      </p:tavLst>
                                    </p:anim>
                                    <p:anim calcmode="lin" valueType="num">
                                      <p:cBhvr additive="base">
                                        <p:cTn id="12" dur="1000" fill="hold"/>
                                        <p:tgtEl>
                                          <p:spTgt spid="4098"/>
                                        </p:tgtEl>
                                        <p:attrNameLst>
                                          <p:attrName>ppt_y</p:attrName>
                                        </p:attrNameLst>
                                      </p:cBhvr>
                                      <p:tavLst>
                                        <p:tav tm="0">
                                          <p:val>
                                            <p:strVal val="1+#ppt_h/2"/>
                                          </p:val>
                                        </p:tav>
                                        <p:tav tm="100000">
                                          <p:val>
                                            <p:strVal val="#ppt_y"/>
                                          </p:val>
                                        </p:tav>
                                      </p:tavLst>
                                    </p:anim>
                                  </p:childTnLst>
                                </p:cTn>
                              </p:par>
                              <p:par>
                                <p:cTn id="13" presetID="53" presetClass="entr" presetSubtype="16" fill="hold" grpId="0" nodeType="with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7" dur="1000"/>
                                        <p:tgtEl>
                                          <p:spTgt spid="3">
                                            <p:txEl>
                                              <p:pRg st="0" end="0"/>
                                            </p:txEl>
                                          </p:spTgt>
                                        </p:tgtEl>
                                      </p:cBhvr>
                                    </p:animEffect>
                                  </p:childTnLst>
                                </p:cTn>
                              </p:par>
                              <p:par>
                                <p:cTn id="18" presetID="53" presetClass="entr" presetSubtype="16" fill="hold" grpId="0"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10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2" dur="1000"/>
                                        <p:tgtEl>
                                          <p:spTgt spid="3">
                                            <p:txEl>
                                              <p:pRg st="1" end="1"/>
                                            </p:txEl>
                                          </p:spTgt>
                                        </p:tgtEl>
                                      </p:cBhvr>
                                    </p:animEffect>
                                  </p:childTnLst>
                                </p:cTn>
                              </p:par>
                              <p:par>
                                <p:cTn id="23" presetID="53" presetClass="entr" presetSubtype="16" fill="hold" grpId="0" nodeType="with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6" dur="10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7"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dirty="0" smtClean="0">
                <a:solidFill>
                  <a:schemeClr val="bg1">
                    <a:lumMod val="50000"/>
                  </a:schemeClr>
                </a:solidFill>
                <a:effectLst>
                  <a:outerShdw blurRad="38100" dist="38100" dir="2700000" algn="tl">
                    <a:srgbClr val="000000">
                      <a:alpha val="43137"/>
                    </a:srgbClr>
                  </a:outerShdw>
                </a:effectLst>
                <a:latin typeface="Arial" pitchFamily="34" charset="0"/>
                <a:cs typeface="Arial" pitchFamily="34" charset="0"/>
              </a:rPr>
              <a:t>A </a:t>
            </a:r>
            <a:r>
              <a:rPr lang="hu-HU" dirty="0" err="1" smtClean="0">
                <a:solidFill>
                  <a:schemeClr val="bg1">
                    <a:lumMod val="50000"/>
                  </a:schemeClr>
                </a:solidFill>
                <a:effectLst>
                  <a:outerShdw blurRad="38100" dist="38100" dir="2700000" algn="tl">
                    <a:srgbClr val="000000">
                      <a:alpha val="43137"/>
                    </a:srgbClr>
                  </a:outerShdw>
                </a:effectLst>
                <a:latin typeface="Arial" pitchFamily="34" charset="0"/>
                <a:cs typeface="Arial" pitchFamily="34" charset="0"/>
              </a:rPr>
              <a:t>LED-ek</a:t>
            </a:r>
            <a:r>
              <a:rPr lang="hu-HU" dirty="0" smtClean="0">
                <a:solidFill>
                  <a:schemeClr val="bg1">
                    <a:lumMod val="50000"/>
                  </a:schemeClr>
                </a:solidFill>
                <a:effectLst>
                  <a:outerShdw blurRad="38100" dist="38100" dir="2700000" algn="tl">
                    <a:srgbClr val="000000">
                      <a:alpha val="43137"/>
                    </a:srgbClr>
                  </a:outerShdw>
                </a:effectLst>
                <a:latin typeface="Arial" pitchFamily="34" charset="0"/>
                <a:cs typeface="Arial" pitchFamily="34" charset="0"/>
              </a:rPr>
              <a:t> előnyei</a:t>
            </a:r>
            <a:endParaRPr lang="hu-HU" dirty="0">
              <a:solidFill>
                <a:schemeClr val="bg1">
                  <a:lumMod val="50000"/>
                </a:schemeClr>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Tartalom helye 2"/>
          <p:cNvSpPr>
            <a:spLocks noGrp="1"/>
          </p:cNvSpPr>
          <p:nvPr>
            <p:ph idx="1"/>
          </p:nvPr>
        </p:nvSpPr>
        <p:spPr>
          <a:xfrm>
            <a:off x="467544" y="1772816"/>
            <a:ext cx="8229600" cy="4349080"/>
          </a:xfrm>
        </p:spPr>
        <p:txBody>
          <a:bodyPr>
            <a:normAutofit fontScale="77500" lnSpcReduction="20000"/>
          </a:bodyPr>
          <a:lstStyle/>
          <a:p>
            <a:pPr>
              <a:buFont typeface="Wingdings" pitchFamily="2" charset="2"/>
              <a:buChar char="Ø"/>
            </a:pPr>
            <a:r>
              <a:rPr lang="hu-HU" dirty="0" smtClean="0">
                <a:solidFill>
                  <a:srgbClr val="002060"/>
                </a:solidFill>
                <a:latin typeface="Arial" pitchFamily="34" charset="0"/>
                <a:cs typeface="Arial" pitchFamily="34" charset="0"/>
              </a:rPr>
              <a:t>Több mint 80%-os a megtakarítás a hagyományos izzóknál </a:t>
            </a:r>
          </a:p>
          <a:p>
            <a:pPr>
              <a:buFont typeface="Wingdings" pitchFamily="2" charset="2"/>
              <a:buChar char="Ø"/>
            </a:pPr>
            <a:r>
              <a:rPr lang="hu-HU" dirty="0" smtClean="0">
                <a:solidFill>
                  <a:srgbClr val="002060"/>
                </a:solidFill>
                <a:latin typeface="Arial" pitchFamily="34" charset="0"/>
                <a:cs typeface="Arial" pitchFamily="34" charset="0"/>
              </a:rPr>
              <a:t>Nincs nagy hőtermelése, kevesebb az energia vesztése</a:t>
            </a:r>
          </a:p>
          <a:p>
            <a:pPr>
              <a:buFont typeface="Wingdings" pitchFamily="2" charset="2"/>
              <a:buChar char="Ø"/>
            </a:pPr>
            <a:r>
              <a:rPr lang="hu-HU" dirty="0" smtClean="0">
                <a:solidFill>
                  <a:srgbClr val="002060"/>
                </a:solidFill>
                <a:latin typeface="Arial" pitchFamily="34" charset="0"/>
                <a:cs typeface="Arial" pitchFamily="34" charset="0"/>
              </a:rPr>
              <a:t>Állandó a fényárama. Elektronikájának köszönhetően nincs vibráló fénye, és feszültség ingadózása sincs.</a:t>
            </a:r>
          </a:p>
          <a:p>
            <a:pPr>
              <a:buFont typeface="Wingdings" pitchFamily="2" charset="2"/>
              <a:buChar char="Ø"/>
            </a:pPr>
            <a:r>
              <a:rPr lang="hu-HU" dirty="0" smtClean="0">
                <a:solidFill>
                  <a:srgbClr val="002060"/>
                </a:solidFill>
                <a:latin typeface="Arial" pitchFamily="34" charset="0"/>
                <a:cs typeface="Arial" pitchFamily="34" charset="0"/>
              </a:rPr>
              <a:t>A  fénycsövektől eltérően, bekapcsolásukkor azonnali teljes fényerőt bocsátanak ki.</a:t>
            </a:r>
          </a:p>
          <a:p>
            <a:pPr>
              <a:buFont typeface="Wingdings" pitchFamily="2" charset="2"/>
              <a:buChar char="Ø"/>
            </a:pPr>
            <a:r>
              <a:rPr lang="hu-HU" dirty="0" smtClean="0">
                <a:solidFill>
                  <a:srgbClr val="002060"/>
                </a:solidFill>
                <a:latin typeface="Arial" pitchFamily="34" charset="0"/>
                <a:cs typeface="Arial" pitchFamily="34" charset="0"/>
              </a:rPr>
              <a:t>Nincs UV sugárzása.</a:t>
            </a:r>
          </a:p>
          <a:p>
            <a:pPr>
              <a:buFont typeface="Wingdings" pitchFamily="2" charset="2"/>
              <a:buChar char="Ø"/>
            </a:pPr>
            <a:r>
              <a:rPr lang="hu-HU" dirty="0" smtClean="0">
                <a:solidFill>
                  <a:srgbClr val="002060"/>
                </a:solidFill>
                <a:latin typeface="Arial" pitchFamily="34" charset="0"/>
                <a:cs typeface="Arial" pitchFamily="34" charset="0"/>
              </a:rPr>
              <a:t>Több mint 50.000 óra az élettartama</a:t>
            </a:r>
          </a:p>
          <a:p>
            <a:pPr>
              <a:buFont typeface="Wingdings" pitchFamily="2" charset="2"/>
              <a:buChar char="Ø"/>
            </a:pPr>
            <a:r>
              <a:rPr lang="hu-HU" dirty="0" smtClean="0">
                <a:solidFill>
                  <a:srgbClr val="002060"/>
                </a:solidFill>
                <a:latin typeface="Arial" pitchFamily="34" charset="0"/>
                <a:cs typeface="Arial" pitchFamily="34" charset="0"/>
              </a:rPr>
              <a:t>Környezetkímélő is, hiszen a hosszú élettartama miatt a környezetbe nem juttat nehézfémeket.</a:t>
            </a:r>
            <a:endParaRPr lang="hu-HU" dirty="0">
              <a:solidFill>
                <a:srgbClr val="002060"/>
              </a:solidFill>
              <a:latin typeface="Arial" pitchFamily="34" charset="0"/>
              <a:cs typeface="Arial" pitchFamily="34" charset="0"/>
            </a:endParaRPr>
          </a:p>
        </p:txBody>
      </p:sp>
    </p:spTree>
    <p:extLst>
      <p:ext uri="{BB962C8B-B14F-4D97-AF65-F5344CB8AC3E}">
        <p14:creationId xmlns:p14="http://schemas.microsoft.com/office/powerpoint/2010/main" val="2702638449"/>
      </p:ext>
    </p:extLst>
  </p:cSld>
  <p:clrMapOvr>
    <a:masterClrMapping/>
  </p:clrMapOvr>
  <mc:AlternateContent xmlns:mc="http://schemas.openxmlformats.org/markup-compatibility/2006" xmlns:p14="http://schemas.microsoft.com/office/powerpoint/2010/main">
    <mc:Choice Requires="p14">
      <p:transition spd="slow" p14:dur="4400" advTm="28254">
        <p14:honeycomb/>
      </p:transition>
    </mc:Choice>
    <mc:Fallback xmlns="">
      <p:transition spd="slow" advTm="28254">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000"/>
                                        <p:tgtEl>
                                          <p:spTgt spid="2"/>
                                        </p:tgtEl>
                                      </p:cBhvr>
                                    </p:animEffect>
                                  </p:childTnLst>
                                </p:cTn>
                              </p:par>
                            </p:childTnLst>
                          </p:cTn>
                        </p:par>
                        <p:par>
                          <p:cTn id="8" fill="hold">
                            <p:stCondLst>
                              <p:cond delay="1000"/>
                            </p:stCondLst>
                            <p:childTnLst>
                              <p:par>
                                <p:cTn id="9" presetID="47"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anim calcmode="lin" valueType="num">
                                      <p:cBhvr>
                                        <p:cTn id="1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47" presetClass="entr" presetSubtype="0" fill="hold" grpId="0"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tgtEl>
                                          <p:spTgt spid="3">
                                            <p:txEl>
                                              <p:pRg st="1" end="1"/>
                                            </p:txEl>
                                          </p:spTgt>
                                        </p:tgtEl>
                                      </p:cBhvr>
                                    </p:animEffect>
                                    <p:anim calcmode="lin" valueType="num">
                                      <p:cBhvr>
                                        <p:cTn id="1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0" fill="hold">
                            <p:stCondLst>
                              <p:cond delay="3000"/>
                            </p:stCondLst>
                            <p:childTnLst>
                              <p:par>
                                <p:cTn id="21" presetID="47" presetClass="entr" presetSubtype="0" fill="hold" grpId="0"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6" fill="hold">
                            <p:stCondLst>
                              <p:cond delay="4000"/>
                            </p:stCondLst>
                            <p:childTnLst>
                              <p:par>
                                <p:cTn id="27" presetID="47" presetClass="entr" presetSubtype="0" fill="hold" grpId="0" nodeType="after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1000"/>
                                        <p:tgtEl>
                                          <p:spTgt spid="3">
                                            <p:txEl>
                                              <p:pRg st="3" end="3"/>
                                            </p:txEl>
                                          </p:spTgt>
                                        </p:tgtEl>
                                      </p:cBhvr>
                                    </p:animEffect>
                                    <p:anim calcmode="lin" valueType="num">
                                      <p:cBhvr>
                                        <p:cTn id="3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32" fill="hold">
                            <p:stCondLst>
                              <p:cond delay="5000"/>
                            </p:stCondLst>
                            <p:childTnLst>
                              <p:par>
                                <p:cTn id="33" presetID="47" presetClass="entr" presetSubtype="0" fill="hold" grpId="0" nodeType="after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8" fill="hold">
                            <p:stCondLst>
                              <p:cond delay="6000"/>
                            </p:stCondLst>
                            <p:childTnLst>
                              <p:par>
                                <p:cTn id="39" presetID="47" presetClass="entr" presetSubtype="0" fill="hold" grpId="0" nodeType="after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Effect transition="in" filter="fade">
                                      <p:cBhvr>
                                        <p:cTn id="41" dur="1000"/>
                                        <p:tgtEl>
                                          <p:spTgt spid="3">
                                            <p:txEl>
                                              <p:pRg st="5" end="5"/>
                                            </p:txEl>
                                          </p:spTgt>
                                        </p:tgtEl>
                                      </p:cBhvr>
                                    </p:animEffect>
                                    <p:anim calcmode="lin" valueType="num">
                                      <p:cBhvr>
                                        <p:cTn id="4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44" fill="hold">
                            <p:stCondLst>
                              <p:cond delay="7000"/>
                            </p:stCondLst>
                            <p:childTnLst>
                              <p:par>
                                <p:cTn id="45" presetID="47" presetClass="entr" presetSubtype="0" fill="hold" grpId="0" nodeType="after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Effect transition="in" filter="fade">
                                      <p:cBhvr>
                                        <p:cTn id="47" dur="1000"/>
                                        <p:tgtEl>
                                          <p:spTgt spid="3">
                                            <p:txEl>
                                              <p:pRg st="6" end="6"/>
                                            </p:txEl>
                                          </p:spTgt>
                                        </p:tgtEl>
                                      </p:cBhvr>
                                    </p:animEffect>
                                    <p:anim calcmode="lin" valueType="num">
                                      <p:cBhvr>
                                        <p:cTn id="4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solidFill>
                  <a:srgbClr val="00B050"/>
                </a:solidFill>
              </a:rPr>
              <a:t>Napelemek</a:t>
            </a:r>
            <a:endParaRPr lang="hu-HU" dirty="0">
              <a:solidFill>
                <a:srgbClr val="00B050"/>
              </a:solidFill>
            </a:endParaRPr>
          </a:p>
        </p:txBody>
      </p:sp>
      <p:sp>
        <p:nvSpPr>
          <p:cNvPr id="3" name="Tartalom helye 2"/>
          <p:cNvSpPr>
            <a:spLocks noGrp="1"/>
          </p:cNvSpPr>
          <p:nvPr>
            <p:ph idx="1"/>
          </p:nvPr>
        </p:nvSpPr>
        <p:spPr>
          <a:xfrm>
            <a:off x="457200" y="1600201"/>
            <a:ext cx="8229600" cy="3605174"/>
          </a:xfrm>
        </p:spPr>
        <p:txBody>
          <a:bodyPr>
            <a:normAutofit fontScale="62500" lnSpcReduction="20000"/>
          </a:bodyPr>
          <a:lstStyle/>
          <a:p>
            <a:pPr marL="0" indent="0">
              <a:buNone/>
            </a:pPr>
            <a:r>
              <a:rPr lang="hu-HU" dirty="0" smtClean="0">
                <a:solidFill>
                  <a:schemeClr val="accent6">
                    <a:lumMod val="50000"/>
                  </a:schemeClr>
                </a:solidFill>
              </a:rPr>
              <a:t>A Napelemek energiát hoznak létre a napsugarak hatására. A megtermelt energiát vissza táplálhatjuk az elektromos hálózatba. Ezt lehetőség szerint akkumulátorokba elraktározhatjuk, későbbi felhasználásra. A napelemek vékony szilícium lapokból állnak, melyeket különféle hordozó eszközökre illesztenek fel, ezzel biztosítva a megfelelő merevséget, és a sérülésmentességet.</a:t>
            </a:r>
          </a:p>
          <a:p>
            <a:pPr marL="0" indent="0">
              <a:buNone/>
            </a:pPr>
            <a:r>
              <a:rPr lang="hu-HU" dirty="0" smtClean="0">
                <a:solidFill>
                  <a:schemeClr val="accent6">
                    <a:lumMod val="50000"/>
                  </a:schemeClr>
                </a:solidFill>
              </a:rPr>
              <a:t>A szilíciumlapkákba rétegesen meghatározott atomokat helyeznek, ezzel úgynevezett szennyezett félvezetőt kapunk. A szennyező atomok része elektron többlettel bír, a másik részének elektron hiánya van a hordozó szilíciumhoz képest. Ha a fényt alkotó fotonok egy olyan atommal ütköznek amelynek elektron többlete van , ezt kiütve elektron áramlás indul meg, azaz egyenáram fog folyni a zárt rendszerben. A fény hatására a napelem pólusai között egyenfeszültség alakul ki. Tehát a napelem </a:t>
            </a:r>
            <a:r>
              <a:rPr lang="hu-HU" smtClean="0">
                <a:solidFill>
                  <a:schemeClr val="accent6">
                    <a:lumMod val="50000"/>
                  </a:schemeClr>
                </a:solidFill>
              </a:rPr>
              <a:t>áramgenerátornak </a:t>
            </a:r>
            <a:r>
              <a:rPr lang="hu-HU" smtClean="0">
                <a:solidFill>
                  <a:schemeClr val="accent6">
                    <a:lumMod val="50000"/>
                  </a:schemeClr>
                </a:solidFill>
              </a:rPr>
              <a:t>tekinthető.</a:t>
            </a:r>
            <a:endParaRPr lang="hu-HU" dirty="0" smtClean="0">
              <a:solidFill>
                <a:schemeClr val="accent6">
                  <a:lumMod val="50000"/>
                </a:schemeClr>
              </a:solidFill>
            </a:endParaRPr>
          </a:p>
        </p:txBody>
      </p:sp>
      <p:pic>
        <p:nvPicPr>
          <p:cNvPr id="5124" name="Picture 4" descr="http://www.nap-elemek.hu/wp-content/uploads/2010/09/HIP-215NHE5-e128559072820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5210175"/>
            <a:ext cx="3810000" cy="1647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5173408"/>
      </p:ext>
    </p:extLst>
  </p:cSld>
  <p:clrMapOvr>
    <a:masterClrMapping/>
  </p:clrMapOvr>
  <mc:AlternateContent xmlns:mc="http://schemas.openxmlformats.org/markup-compatibility/2006" xmlns:p14="http://schemas.microsoft.com/office/powerpoint/2010/main">
    <mc:Choice Requires="p14">
      <p:transition spd="slow" p14:dur="4400" advTm="50254">
        <p14:honeycomb/>
      </p:transition>
    </mc:Choice>
    <mc:Fallback xmlns="">
      <p:transition spd="slow" advTm="50254">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par>
                          <p:cTn id="8" fill="hold">
                            <p:stCondLst>
                              <p:cond delay="1000"/>
                            </p:stCondLst>
                            <p:childTnLst>
                              <p:par>
                                <p:cTn id="9" presetID="4" presetClass="entr" presetSubtype="16"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ox(in)">
                                      <p:cBhvr>
                                        <p:cTn id="11" dur="2000"/>
                                        <p:tgtEl>
                                          <p:spTgt spid="3">
                                            <p:txEl>
                                              <p:pRg st="0" end="0"/>
                                            </p:txEl>
                                          </p:spTgt>
                                        </p:tgtEl>
                                      </p:cBhvr>
                                    </p:animEffect>
                                  </p:childTnLst>
                                </p:cTn>
                              </p:par>
                            </p:childTnLst>
                          </p:cTn>
                        </p:par>
                        <p:par>
                          <p:cTn id="12" fill="hold">
                            <p:stCondLst>
                              <p:cond delay="3000"/>
                            </p:stCondLst>
                            <p:childTnLst>
                              <p:par>
                                <p:cTn id="13" presetID="4" presetClass="entr" presetSubtype="16"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ox(in)">
                                      <p:cBhvr>
                                        <p:cTn id="15" dur="2000"/>
                                        <p:tgtEl>
                                          <p:spTgt spid="3">
                                            <p:txEl>
                                              <p:pRg st="1" end="1"/>
                                            </p:txEl>
                                          </p:spTgt>
                                        </p:tgtEl>
                                      </p:cBhvr>
                                    </p:animEffect>
                                  </p:childTnLst>
                                </p:cTn>
                              </p:par>
                              <p:par>
                                <p:cTn id="16" presetID="32" presetClass="emph" presetSubtype="0" fill="hold" nodeType="withEffect">
                                  <p:stCondLst>
                                    <p:cond delay="0"/>
                                  </p:stCondLst>
                                  <p:childTnLst>
                                    <p:animRot by="120000">
                                      <p:cBhvr>
                                        <p:cTn id="17" dur="100" fill="hold">
                                          <p:stCondLst>
                                            <p:cond delay="0"/>
                                          </p:stCondLst>
                                        </p:cTn>
                                        <p:tgtEl>
                                          <p:spTgt spid="5124"/>
                                        </p:tgtEl>
                                        <p:attrNameLst>
                                          <p:attrName>r</p:attrName>
                                        </p:attrNameLst>
                                      </p:cBhvr>
                                    </p:animRot>
                                    <p:animRot by="-240000">
                                      <p:cBhvr>
                                        <p:cTn id="18" dur="200" fill="hold">
                                          <p:stCondLst>
                                            <p:cond delay="200"/>
                                          </p:stCondLst>
                                        </p:cTn>
                                        <p:tgtEl>
                                          <p:spTgt spid="5124"/>
                                        </p:tgtEl>
                                        <p:attrNameLst>
                                          <p:attrName>r</p:attrName>
                                        </p:attrNameLst>
                                      </p:cBhvr>
                                    </p:animRot>
                                    <p:animRot by="240000">
                                      <p:cBhvr>
                                        <p:cTn id="19" dur="200" fill="hold">
                                          <p:stCondLst>
                                            <p:cond delay="400"/>
                                          </p:stCondLst>
                                        </p:cTn>
                                        <p:tgtEl>
                                          <p:spTgt spid="5124"/>
                                        </p:tgtEl>
                                        <p:attrNameLst>
                                          <p:attrName>r</p:attrName>
                                        </p:attrNameLst>
                                      </p:cBhvr>
                                    </p:animRot>
                                    <p:animRot by="-240000">
                                      <p:cBhvr>
                                        <p:cTn id="20" dur="200" fill="hold">
                                          <p:stCondLst>
                                            <p:cond delay="600"/>
                                          </p:stCondLst>
                                        </p:cTn>
                                        <p:tgtEl>
                                          <p:spTgt spid="5124"/>
                                        </p:tgtEl>
                                        <p:attrNameLst>
                                          <p:attrName>r</p:attrName>
                                        </p:attrNameLst>
                                      </p:cBhvr>
                                    </p:animRot>
                                    <p:animRot by="120000">
                                      <p:cBhvr>
                                        <p:cTn id="21" dur="200" fill="hold">
                                          <p:stCondLst>
                                            <p:cond delay="800"/>
                                          </p:stCondLst>
                                        </p:cTn>
                                        <p:tgtEl>
                                          <p:spTgt spid="512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dirty="0" smtClean="0">
                <a:solidFill>
                  <a:schemeClr val="bg1">
                    <a:lumMod val="65000"/>
                  </a:schemeClr>
                </a:solidFill>
                <a:effectLst>
                  <a:outerShdw blurRad="38100" dist="38100" dir="2700000" algn="tl">
                    <a:srgbClr val="000000">
                      <a:alpha val="43137"/>
                    </a:srgbClr>
                  </a:outerShdw>
                </a:effectLst>
                <a:latin typeface="Arial" pitchFamily="34" charset="0"/>
                <a:cs typeface="Arial" pitchFamily="34" charset="0"/>
              </a:rPr>
              <a:t>A Napelem előnyei</a:t>
            </a:r>
            <a:endParaRPr lang="hu-HU" dirty="0">
              <a:solidFill>
                <a:schemeClr val="bg1">
                  <a:lumMod val="65000"/>
                </a:schemeClr>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Tartalom helye 2"/>
          <p:cNvSpPr>
            <a:spLocks noGrp="1"/>
          </p:cNvSpPr>
          <p:nvPr>
            <p:ph idx="1"/>
          </p:nvPr>
        </p:nvSpPr>
        <p:spPr>
          <a:xfrm>
            <a:off x="467544" y="2420888"/>
            <a:ext cx="8229600" cy="3268960"/>
          </a:xfrm>
        </p:spPr>
        <p:txBody>
          <a:bodyPr/>
          <a:lstStyle/>
          <a:p>
            <a:pPr>
              <a:buFont typeface="Arial" pitchFamily="34" charset="0"/>
              <a:buChar char="☼"/>
            </a:pPr>
            <a:r>
              <a:rPr lang="hu-HU" dirty="0" smtClean="0">
                <a:solidFill>
                  <a:srgbClr val="FFFF00"/>
                </a:solidFill>
                <a:latin typeface="Arial" pitchFamily="34" charset="0"/>
                <a:cs typeface="Arial" pitchFamily="34" charset="0"/>
              </a:rPr>
              <a:t>A napelem energiaforrása ingyenes, és belátható időn belül kifogyhatatlan.</a:t>
            </a:r>
          </a:p>
          <a:p>
            <a:pPr>
              <a:buFont typeface="Arial" pitchFamily="34" charset="0"/>
              <a:buChar char="☼"/>
            </a:pPr>
            <a:r>
              <a:rPr lang="hu-HU" dirty="0" smtClean="0">
                <a:solidFill>
                  <a:srgbClr val="FFFF00"/>
                </a:solidFill>
                <a:latin typeface="Arial" pitchFamily="34" charset="0"/>
                <a:cs typeface="Arial" pitchFamily="34" charset="0"/>
              </a:rPr>
              <a:t>Lehetőség szerint az egész emberiség áramszükségletét biztosítani tudja.</a:t>
            </a:r>
          </a:p>
          <a:p>
            <a:pPr>
              <a:buFont typeface="Arial" pitchFamily="34" charset="0"/>
              <a:buChar char="☼"/>
            </a:pPr>
            <a:r>
              <a:rPr lang="hu-HU" dirty="0" smtClean="0">
                <a:solidFill>
                  <a:srgbClr val="FFFF00"/>
                </a:solidFill>
                <a:latin typeface="Arial" pitchFamily="34" charset="0"/>
                <a:cs typeface="Arial" pitchFamily="34" charset="0"/>
              </a:rPr>
              <a:t>A napenergia meghaladja az eddigi összes többi energia forrás potenciáljait is.</a:t>
            </a:r>
            <a:endParaRPr lang="hu-HU" dirty="0">
              <a:solidFill>
                <a:srgbClr val="FFFF00"/>
              </a:solidFill>
              <a:latin typeface="Arial" pitchFamily="34" charset="0"/>
              <a:cs typeface="Arial" pitchFamily="34" charset="0"/>
            </a:endParaRPr>
          </a:p>
        </p:txBody>
      </p:sp>
    </p:spTree>
    <p:extLst>
      <p:ext uri="{BB962C8B-B14F-4D97-AF65-F5344CB8AC3E}">
        <p14:creationId xmlns:p14="http://schemas.microsoft.com/office/powerpoint/2010/main" val="2482066160"/>
      </p:ext>
    </p:extLst>
  </p:cSld>
  <p:clrMapOvr>
    <a:masterClrMapping/>
  </p:clrMapOvr>
  <mc:AlternateContent xmlns:mc="http://schemas.openxmlformats.org/markup-compatibility/2006" xmlns:p14="http://schemas.microsoft.com/office/powerpoint/2010/main">
    <mc:Choice Requires="p14">
      <p:transition spd="slow" p14:dur="4400" advTm="14085">
        <p14:honeycomb/>
      </p:transition>
    </mc:Choice>
    <mc:Fallback xmlns="">
      <p:transition spd="slow" advTm="14085">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par>
                          <p:cTn id="11" fill="hold">
                            <p:stCondLst>
                              <p:cond delay="1000"/>
                            </p:stCondLst>
                            <p:childTnLst>
                              <p:par>
                                <p:cTn id="12" presetID="53" presetClass="entr" presetSubtype="16"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1000"/>
                                        <p:tgtEl>
                                          <p:spTgt spid="3">
                                            <p:txEl>
                                              <p:pRg st="0" end="0"/>
                                            </p:txEl>
                                          </p:spTgt>
                                        </p:tgtEl>
                                      </p:cBhvr>
                                    </p:animEffect>
                                  </p:childTnLst>
                                </p:cTn>
                              </p:par>
                            </p:childTnLst>
                          </p:cTn>
                        </p:par>
                        <p:par>
                          <p:cTn id="17" fill="hold">
                            <p:stCondLst>
                              <p:cond delay="2000"/>
                            </p:stCondLst>
                            <p:childTnLst>
                              <p:par>
                                <p:cTn id="18" presetID="53" presetClass="entr" presetSubtype="16" fill="hold" grpId="0" nodeType="after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10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2" dur="1000"/>
                                        <p:tgtEl>
                                          <p:spTgt spid="3">
                                            <p:txEl>
                                              <p:pRg st="1" end="1"/>
                                            </p:txEl>
                                          </p:spTgt>
                                        </p:tgtEl>
                                      </p:cBhvr>
                                    </p:animEffect>
                                  </p:childTnLst>
                                </p:cTn>
                              </p:par>
                            </p:childTnLst>
                          </p:cTn>
                        </p:par>
                        <p:par>
                          <p:cTn id="23" fill="hold">
                            <p:stCondLst>
                              <p:cond delay="3000"/>
                            </p:stCondLst>
                            <p:childTnLst>
                              <p:par>
                                <p:cTn id="24" presetID="53" presetClass="entr" presetSubtype="16" fill="hold" grpId="0" nodeType="after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7" dur="10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8"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solidFill>
                  <a:schemeClr val="bg1">
                    <a:lumMod val="95000"/>
                  </a:schemeClr>
                </a:solidFill>
                <a:effectLst>
                  <a:outerShdw blurRad="38100" dist="38100" dir="2700000" algn="tl">
                    <a:srgbClr val="000000">
                      <a:alpha val="43137"/>
                    </a:srgbClr>
                  </a:outerShdw>
                </a:effectLst>
                <a:latin typeface="Arial" pitchFamily="34" charset="0"/>
                <a:cs typeface="Arial" pitchFamily="34" charset="0"/>
              </a:rPr>
              <a:t>Szélturbinák</a:t>
            </a:r>
            <a:endParaRPr lang="hu-HU" dirty="0">
              <a:solidFill>
                <a:schemeClr val="bg1">
                  <a:lumMod val="95000"/>
                </a:schemeClr>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Tartalom helye 2"/>
          <p:cNvSpPr>
            <a:spLocks noGrp="1"/>
          </p:cNvSpPr>
          <p:nvPr>
            <p:ph idx="1"/>
          </p:nvPr>
        </p:nvSpPr>
        <p:spPr>
          <a:xfrm>
            <a:off x="395536" y="2636912"/>
            <a:ext cx="6026496" cy="2188840"/>
          </a:xfrm>
        </p:spPr>
        <p:txBody>
          <a:bodyPr>
            <a:normAutofit fontScale="92500"/>
          </a:bodyPr>
          <a:lstStyle/>
          <a:p>
            <a:pPr marL="0" indent="0">
              <a:buNone/>
            </a:pPr>
            <a:r>
              <a:rPr lang="hu-HU" dirty="0" smtClean="0">
                <a:solidFill>
                  <a:srgbClr val="002060"/>
                </a:solidFill>
                <a:latin typeface="Arial" pitchFamily="34" charset="0"/>
                <a:cs typeface="Arial" pitchFamily="34" charset="0"/>
              </a:rPr>
              <a:t>A szélenergia az egyik legolcsóbb megújuló energia forrás.</a:t>
            </a:r>
          </a:p>
          <a:p>
            <a:pPr marL="0" indent="0">
              <a:buNone/>
            </a:pPr>
            <a:r>
              <a:rPr lang="hu-HU" dirty="0" smtClean="0">
                <a:solidFill>
                  <a:srgbClr val="002060"/>
                </a:solidFill>
                <a:latin typeface="Arial" pitchFamily="34" charset="0"/>
                <a:cs typeface="Arial" pitchFamily="34" charset="0"/>
              </a:rPr>
              <a:t>Háztartásai, de akár ipari alkalmazásra is megfelelő. </a:t>
            </a:r>
            <a:endParaRPr lang="hu-HU" dirty="0">
              <a:solidFill>
                <a:srgbClr val="002060"/>
              </a:solidFill>
              <a:latin typeface="Arial" pitchFamily="34" charset="0"/>
              <a:cs typeface="Arial" pitchFamily="34" charset="0"/>
            </a:endParaRPr>
          </a:p>
        </p:txBody>
      </p:sp>
      <p:pic>
        <p:nvPicPr>
          <p:cNvPr id="6146" name="Picture 2" descr="10kW szélturbi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22032" y="728662"/>
            <a:ext cx="2314575" cy="5400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6224087"/>
      </p:ext>
    </p:extLst>
  </p:cSld>
  <p:clrMapOvr>
    <a:masterClrMapping/>
  </p:clrMapOvr>
  <mc:AlternateContent xmlns:mc="http://schemas.openxmlformats.org/markup-compatibility/2006" xmlns:p14="http://schemas.microsoft.com/office/powerpoint/2010/main">
    <mc:Choice Requires="p14">
      <p:transition spd="slow" p14:dur="3900" advTm="9089">
        <p14:glitter pattern="hexagon"/>
      </p:transition>
    </mc:Choice>
    <mc:Fallback xmlns="">
      <p:transition spd="slow" advTm="9089">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2"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2)">
                                      <p:cBhvr>
                                        <p:cTn id="7" dur="2000"/>
                                        <p:tgtEl>
                                          <p:spTgt spid="2"/>
                                        </p:tgtEl>
                                      </p:cBhvr>
                                    </p:animEffect>
                                  </p:childTnLst>
                                </p:cTn>
                              </p:par>
                              <p:par>
                                <p:cTn id="8" presetID="4" presetClass="entr" presetSubtype="32" fill="hold" nodeType="withEffect">
                                  <p:stCondLst>
                                    <p:cond delay="0"/>
                                  </p:stCondLst>
                                  <p:childTnLst>
                                    <p:set>
                                      <p:cBhvr>
                                        <p:cTn id="9" dur="1" fill="hold">
                                          <p:stCondLst>
                                            <p:cond delay="0"/>
                                          </p:stCondLst>
                                        </p:cTn>
                                        <p:tgtEl>
                                          <p:spTgt spid="6146"/>
                                        </p:tgtEl>
                                        <p:attrNameLst>
                                          <p:attrName>style.visibility</p:attrName>
                                        </p:attrNameLst>
                                      </p:cBhvr>
                                      <p:to>
                                        <p:strVal val="visible"/>
                                      </p:to>
                                    </p:set>
                                    <p:animEffect transition="in" filter="box(out)">
                                      <p:cBhvr>
                                        <p:cTn id="10" dur="2000"/>
                                        <p:tgtEl>
                                          <p:spTgt spid="6146"/>
                                        </p:tgtEl>
                                      </p:cBhvr>
                                    </p:animEffect>
                                  </p:childTnLst>
                                </p:cTn>
                              </p:par>
                            </p:childTnLst>
                          </p:cTn>
                        </p:par>
                        <p:par>
                          <p:cTn id="11" fill="hold">
                            <p:stCondLst>
                              <p:cond delay="2000"/>
                            </p:stCondLst>
                            <p:childTnLst>
                              <p:par>
                                <p:cTn id="12" presetID="14" presetClass="entr" presetSubtype="10"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4" dur="1000"/>
                                        <p:tgtEl>
                                          <p:spTgt spid="3">
                                            <p:txEl>
                                              <p:pRg st="0" end="0"/>
                                            </p:txEl>
                                          </p:spTgt>
                                        </p:tgtEl>
                                      </p:cBhvr>
                                    </p:animEffect>
                                  </p:childTnLst>
                                </p:cTn>
                              </p:par>
                            </p:childTnLst>
                          </p:cTn>
                        </p:par>
                        <p:par>
                          <p:cTn id="15" fill="hold">
                            <p:stCondLst>
                              <p:cond delay="3000"/>
                            </p:stCondLst>
                            <p:childTnLst>
                              <p:par>
                                <p:cTn id="16" presetID="14" presetClass="entr" presetSubtype="10" fill="hold" grpId="0" nodeType="after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8"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A szélturbina működése</a:t>
            </a:r>
            <a:endParaRPr lang="hu-HU"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Tartalom helye 2"/>
          <p:cNvSpPr>
            <a:spLocks noGrp="1"/>
          </p:cNvSpPr>
          <p:nvPr>
            <p:ph idx="1"/>
          </p:nvPr>
        </p:nvSpPr>
        <p:spPr>
          <a:xfrm>
            <a:off x="467544" y="1700808"/>
            <a:ext cx="8229600" cy="4349080"/>
          </a:xfrm>
        </p:spPr>
        <p:txBody>
          <a:bodyPr>
            <a:normAutofit fontScale="70000" lnSpcReduction="20000"/>
          </a:bodyPr>
          <a:lstStyle/>
          <a:p>
            <a:pPr marL="0" indent="0">
              <a:buNone/>
            </a:pPr>
            <a:r>
              <a:rPr lang="hu-HU" dirty="0" smtClean="0">
                <a:solidFill>
                  <a:schemeClr val="bg1">
                    <a:lumMod val="95000"/>
                  </a:schemeClr>
                </a:solidFill>
                <a:latin typeface="Arial" pitchFamily="34" charset="0"/>
                <a:cs typeface="Arial" pitchFamily="34" charset="0"/>
              </a:rPr>
              <a:t>A Korszerű szélturbinákat három széllapáttal építik. </a:t>
            </a:r>
            <a:r>
              <a:rPr lang="hu-HU" dirty="0">
                <a:solidFill>
                  <a:schemeClr val="bg1">
                    <a:lumMod val="95000"/>
                  </a:schemeClr>
                </a:solidFill>
                <a:latin typeface="Arial" pitchFamily="34" charset="0"/>
                <a:cs typeface="Arial" pitchFamily="34" charset="0"/>
              </a:rPr>
              <a:t>Az adott teljesítmény-tartományban </a:t>
            </a:r>
            <a:r>
              <a:rPr lang="hu-HU" dirty="0" smtClean="0">
                <a:solidFill>
                  <a:schemeClr val="bg1">
                    <a:lumMod val="95000"/>
                  </a:schemeClr>
                </a:solidFill>
                <a:latin typeface="Arial" pitchFamily="34" charset="0"/>
                <a:cs typeface="Arial" pitchFamily="34" charset="0"/>
              </a:rPr>
              <a:t>általában </a:t>
            </a:r>
            <a:r>
              <a:rPr lang="hu-HU" dirty="0">
                <a:solidFill>
                  <a:schemeClr val="bg1">
                    <a:lumMod val="95000"/>
                  </a:schemeClr>
                </a:solidFill>
                <a:latin typeface="Arial" pitchFamily="34" charset="0"/>
                <a:cs typeface="Arial" pitchFamily="34" charset="0"/>
              </a:rPr>
              <a:t>a lapáthossz 13-52 </a:t>
            </a:r>
            <a:r>
              <a:rPr lang="hu-HU" dirty="0" smtClean="0">
                <a:solidFill>
                  <a:schemeClr val="bg1">
                    <a:lumMod val="95000"/>
                  </a:schemeClr>
                </a:solidFill>
                <a:latin typeface="Arial" pitchFamily="34" charset="0"/>
                <a:cs typeface="Arial" pitchFamily="34" charset="0"/>
              </a:rPr>
              <a:t>m, </a:t>
            </a:r>
            <a:r>
              <a:rPr lang="hu-HU" dirty="0">
                <a:solidFill>
                  <a:schemeClr val="bg1">
                    <a:lumMod val="95000"/>
                  </a:schemeClr>
                </a:solidFill>
                <a:latin typeface="Arial" pitchFamily="34" charset="0"/>
                <a:cs typeface="Arial" pitchFamily="34" charset="0"/>
              </a:rPr>
              <a:t> a toronymagasság 30-124 m között változik</a:t>
            </a:r>
            <a:r>
              <a:rPr lang="hu-HU" dirty="0" smtClean="0">
                <a:solidFill>
                  <a:schemeClr val="bg1">
                    <a:lumMod val="95000"/>
                  </a:schemeClr>
                </a:solidFill>
                <a:latin typeface="Arial" pitchFamily="34" charset="0"/>
                <a:cs typeface="Arial" pitchFamily="34" charset="0"/>
              </a:rPr>
              <a:t>. A tornyot acélból és betonból készítik. A szélkerék átmérőjének növelésekor, csökkentik a fordulat számot. A lapátokat üvegszálból és erősített műanyagból készítik, ezt egy speciális védőréteggel borítják a napsugarak ellen.</a:t>
            </a:r>
          </a:p>
          <a:p>
            <a:pPr marL="0" indent="0">
              <a:buNone/>
            </a:pPr>
            <a:r>
              <a:rPr lang="hu-HU" dirty="0" smtClean="0">
                <a:solidFill>
                  <a:schemeClr val="bg1">
                    <a:lumMod val="95000"/>
                  </a:schemeClr>
                </a:solidFill>
                <a:latin typeface="Arial" pitchFamily="34" charset="0"/>
                <a:cs typeface="Arial" pitchFamily="34" charset="0"/>
              </a:rPr>
              <a:t>A szélerőművek rotorjai szélsőséges terhelésnek hathatnak a lágy szellőtől az orkánokig, attól függetlenül milyen körülmények között kell működniük, a formák, méretek és működési elvek széles skálája alakult ki a néhány KW-os kis kerekektől egészen a több MW teljesítményűig.</a:t>
            </a:r>
          </a:p>
          <a:p>
            <a:pPr marL="0" indent="0">
              <a:buNone/>
            </a:pPr>
            <a:r>
              <a:rPr lang="hu-HU" dirty="0" smtClean="0">
                <a:solidFill>
                  <a:schemeClr val="bg1">
                    <a:lumMod val="95000"/>
                  </a:schemeClr>
                </a:solidFill>
                <a:latin typeface="Arial" pitchFamily="34" charset="0"/>
                <a:cs typeface="Arial" pitchFamily="34" charset="0"/>
              </a:rPr>
              <a:t>A szélerőművek létesítésekor általában egy megfelelő helyen több szélkereket is építenek, így a nagyszámú szélkerekekből szélerőmű farmot létrehozva.</a:t>
            </a:r>
          </a:p>
        </p:txBody>
      </p:sp>
    </p:spTree>
    <p:extLst>
      <p:ext uri="{BB962C8B-B14F-4D97-AF65-F5344CB8AC3E}">
        <p14:creationId xmlns:p14="http://schemas.microsoft.com/office/powerpoint/2010/main" val="2776546722"/>
      </p:ext>
    </p:extLst>
  </p:cSld>
  <p:clrMapOvr>
    <a:masterClrMapping/>
  </p:clrMapOvr>
  <mc:AlternateContent xmlns:mc="http://schemas.openxmlformats.org/markup-compatibility/2006" xmlns:p14="http://schemas.microsoft.com/office/powerpoint/2010/main">
    <mc:Choice Requires="p14">
      <p:transition spd="slow" p14:dur="3900" advTm="51913">
        <p14:glitter pattern="hexagon"/>
      </p:transition>
    </mc:Choice>
    <mc:Fallback xmlns="">
      <p:transition spd="slow" advTm="51913">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 presetClass="entr" presetSubtype="8"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15" fill="hold">
                            <p:stCondLst>
                              <p:cond delay="2000"/>
                            </p:stCondLst>
                            <p:childTnLst>
                              <p:par>
                                <p:cTn id="16" presetID="2" presetClass="entr" presetSubtype="8" fill="hold" grpId="0" nodeType="after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9"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par>
                          <p:cTn id="20" fill="hold">
                            <p:stCondLst>
                              <p:cond delay="3000"/>
                            </p:stCondLst>
                            <p:childTnLst>
                              <p:par>
                                <p:cTn id="21" presetID="2" presetClass="entr" presetSubtype="8" fill="hold" grpId="0"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1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4"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solidFill>
                  <a:schemeClr val="tx2">
                    <a:lumMod val="75000"/>
                  </a:schemeClr>
                </a:solidFill>
                <a:effectLst>
                  <a:outerShdw blurRad="38100" dist="38100" dir="2700000" algn="tl">
                    <a:srgbClr val="000000">
                      <a:alpha val="43137"/>
                    </a:srgbClr>
                  </a:outerShdw>
                </a:effectLst>
                <a:latin typeface="Arial" pitchFamily="34" charset="0"/>
                <a:cs typeface="Arial" pitchFamily="34" charset="0"/>
              </a:rPr>
              <a:t>A szélerőművek előnyei</a:t>
            </a:r>
            <a:endParaRPr lang="hu-HU" dirty="0">
              <a:solidFill>
                <a:schemeClr val="tx2">
                  <a:lumMod val="75000"/>
                </a:schemeClr>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Tartalom helye 2"/>
          <p:cNvSpPr>
            <a:spLocks noGrp="1"/>
          </p:cNvSpPr>
          <p:nvPr>
            <p:ph idx="1"/>
          </p:nvPr>
        </p:nvSpPr>
        <p:spPr>
          <a:xfrm>
            <a:off x="467544" y="1772816"/>
            <a:ext cx="8229600" cy="4525963"/>
          </a:xfrm>
        </p:spPr>
        <p:txBody>
          <a:bodyPr>
            <a:normAutofit lnSpcReduction="10000"/>
          </a:bodyPr>
          <a:lstStyle/>
          <a:p>
            <a:pPr>
              <a:buFont typeface="Wingdings" pitchFamily="2" charset="2"/>
              <a:buChar char="v"/>
            </a:pPr>
            <a:r>
              <a:rPr lang="hu-HU" dirty="0" smtClean="0">
                <a:solidFill>
                  <a:schemeClr val="accent3">
                    <a:lumMod val="50000"/>
                  </a:schemeClr>
                </a:solidFill>
                <a:latin typeface="Arial" pitchFamily="34" charset="0"/>
                <a:cs typeface="Arial" pitchFamily="34" charset="0"/>
              </a:rPr>
              <a:t>A szél semmilyen veszélyes hulladékot nem hoz létre</a:t>
            </a:r>
          </a:p>
          <a:p>
            <a:pPr>
              <a:buFont typeface="Wingdings" pitchFamily="2" charset="2"/>
              <a:buChar char="v"/>
            </a:pPr>
            <a:r>
              <a:rPr lang="hu-HU" dirty="0" smtClean="0">
                <a:solidFill>
                  <a:schemeClr val="accent3">
                    <a:lumMod val="50000"/>
                  </a:schemeClr>
                </a:solidFill>
                <a:latin typeface="Arial" pitchFamily="34" charset="0"/>
                <a:cs typeface="Arial" pitchFamily="34" charset="0"/>
              </a:rPr>
              <a:t>A Szélerőművek nem tudnak emberi katasztrófát okozni, mert semmilyen veszély nincs bennük.</a:t>
            </a:r>
          </a:p>
          <a:p>
            <a:pPr>
              <a:buFont typeface="Wingdings" pitchFamily="2" charset="2"/>
              <a:buChar char="v"/>
            </a:pPr>
            <a:r>
              <a:rPr lang="hu-HU" dirty="0" smtClean="0">
                <a:solidFill>
                  <a:schemeClr val="accent3">
                    <a:lumMod val="50000"/>
                  </a:schemeClr>
                </a:solidFill>
                <a:latin typeface="Arial" pitchFamily="34" charset="0"/>
                <a:cs typeface="Arial" pitchFamily="34" charset="0"/>
              </a:rPr>
              <a:t>A szélenergia az egyik legnagyobb környezetbarát energia forrás</a:t>
            </a:r>
          </a:p>
          <a:p>
            <a:pPr>
              <a:buFont typeface="Wingdings" pitchFamily="2" charset="2"/>
              <a:buChar char="v"/>
            </a:pPr>
            <a:r>
              <a:rPr lang="hu-HU" dirty="0" smtClean="0">
                <a:solidFill>
                  <a:schemeClr val="accent3">
                    <a:lumMod val="50000"/>
                  </a:schemeClr>
                </a:solidFill>
                <a:latin typeface="Arial" pitchFamily="34" charset="0"/>
                <a:cs typeface="Arial" pitchFamily="34" charset="0"/>
              </a:rPr>
              <a:t>Megújuló energia forrás, mert a szél kifogyhatatlan</a:t>
            </a:r>
            <a:endParaRPr lang="hu-HU" dirty="0">
              <a:solidFill>
                <a:schemeClr val="accent3">
                  <a:lumMod val="50000"/>
                </a:schemeClr>
              </a:solidFill>
              <a:latin typeface="Arial" pitchFamily="34" charset="0"/>
              <a:cs typeface="Arial" pitchFamily="34" charset="0"/>
            </a:endParaRPr>
          </a:p>
        </p:txBody>
      </p:sp>
    </p:spTree>
    <p:extLst>
      <p:ext uri="{BB962C8B-B14F-4D97-AF65-F5344CB8AC3E}">
        <p14:creationId xmlns:p14="http://schemas.microsoft.com/office/powerpoint/2010/main" val="2149660542"/>
      </p:ext>
    </p:extLst>
  </p:cSld>
  <p:clrMapOvr>
    <a:masterClrMapping/>
  </p:clrMapOvr>
  <mc:AlternateContent xmlns:mc="http://schemas.openxmlformats.org/markup-compatibility/2006" xmlns:p14="http://schemas.microsoft.com/office/powerpoint/2010/main">
    <mc:Choice Requires="p14">
      <p:transition spd="slow" p14:dur="3900" advTm="15968">
        <p14:glitter pattern="hexagon"/>
      </p:transition>
    </mc:Choice>
    <mc:Fallback xmlns="">
      <p:transition spd="slow" advTm="15968">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16" presetClass="entr" presetSubtype="37" fill="hold" grpId="0" nodeType="after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Effect transition="in" filter="barn(outVertical)">
                                      <p:cBhvr>
                                        <p:cTn id="24" dur="1000"/>
                                        <p:tgtEl>
                                          <p:spTgt spid="3">
                                            <p:txEl>
                                              <p:pRg st="0" end="0"/>
                                            </p:txEl>
                                          </p:spTgt>
                                        </p:tgtEl>
                                      </p:cBhvr>
                                    </p:animEffect>
                                  </p:childTnLst>
                                </p:cTn>
                              </p:par>
                            </p:childTnLst>
                          </p:cTn>
                        </p:par>
                        <p:par>
                          <p:cTn id="25" fill="hold">
                            <p:stCondLst>
                              <p:cond delay="3000"/>
                            </p:stCondLst>
                            <p:childTnLst>
                              <p:par>
                                <p:cTn id="26" presetID="16" presetClass="entr" presetSubtype="37" fill="hold" grpId="0" nodeType="after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barn(outVertical)">
                                      <p:cBhvr>
                                        <p:cTn id="28" dur="1000"/>
                                        <p:tgtEl>
                                          <p:spTgt spid="3">
                                            <p:txEl>
                                              <p:pRg st="1" end="1"/>
                                            </p:txEl>
                                          </p:spTgt>
                                        </p:tgtEl>
                                      </p:cBhvr>
                                    </p:animEffect>
                                  </p:childTnLst>
                                </p:cTn>
                              </p:par>
                            </p:childTnLst>
                          </p:cTn>
                        </p:par>
                        <p:par>
                          <p:cTn id="29" fill="hold">
                            <p:stCondLst>
                              <p:cond delay="4000"/>
                            </p:stCondLst>
                            <p:childTnLst>
                              <p:par>
                                <p:cTn id="30" presetID="16" presetClass="entr" presetSubtype="37" fill="hold" grpId="0" nodeType="after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barn(outVertical)">
                                      <p:cBhvr>
                                        <p:cTn id="32" dur="1000"/>
                                        <p:tgtEl>
                                          <p:spTgt spid="3">
                                            <p:txEl>
                                              <p:pRg st="2" end="2"/>
                                            </p:txEl>
                                          </p:spTgt>
                                        </p:tgtEl>
                                      </p:cBhvr>
                                    </p:animEffect>
                                  </p:childTnLst>
                                </p:cTn>
                              </p:par>
                            </p:childTnLst>
                          </p:cTn>
                        </p:par>
                        <p:par>
                          <p:cTn id="33" fill="hold">
                            <p:stCondLst>
                              <p:cond delay="5000"/>
                            </p:stCondLst>
                            <p:childTnLst>
                              <p:par>
                                <p:cTn id="34" presetID="16" presetClass="entr" presetSubtype="37" fill="hold" grpId="0" nodeType="after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Effect transition="in" filter="barn(outVertical)">
                                      <p:cBhvr>
                                        <p:cTn id="36"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620688"/>
            <a:ext cx="8229600" cy="5616624"/>
          </a:xfrm>
        </p:spPr>
        <p:txBody>
          <a:bodyPr>
            <a:noAutofit/>
          </a:bodyPr>
          <a:lstStyle/>
          <a:p>
            <a:pPr>
              <a:buFont typeface="Arial" pitchFamily="34" charset="0"/>
              <a:buChar char="-"/>
            </a:pPr>
            <a:r>
              <a:rPr lang="hu-HU" sz="1800" dirty="0" smtClean="0">
                <a:solidFill>
                  <a:schemeClr val="bg1">
                    <a:lumMod val="95000"/>
                  </a:schemeClr>
                </a:solidFill>
                <a:latin typeface="Arial" pitchFamily="34" charset="0"/>
                <a:cs typeface="Arial" pitchFamily="34" charset="0"/>
              </a:rPr>
              <a:t>Az energiatakarékosság megterheli az embert?</a:t>
            </a:r>
          </a:p>
          <a:p>
            <a:pPr>
              <a:buFont typeface="Arial" pitchFamily="34" charset="0"/>
              <a:buChar char="-"/>
            </a:pPr>
            <a:r>
              <a:rPr lang="hu-HU" sz="1800" dirty="0" smtClean="0">
                <a:solidFill>
                  <a:schemeClr val="bg1">
                    <a:lumMod val="95000"/>
                  </a:schemeClr>
                </a:solidFill>
                <a:latin typeface="Arial" pitchFamily="34" charset="0"/>
                <a:cs typeface="Arial" pitchFamily="34" charset="0"/>
              </a:rPr>
              <a:t>A fénycsőgyújtó elektronika energiatakarékos, de hatékonyabb is a hagyományosnál?</a:t>
            </a:r>
          </a:p>
          <a:p>
            <a:pPr>
              <a:buFont typeface="Arial" pitchFamily="34" charset="0"/>
              <a:buChar char="-"/>
            </a:pPr>
            <a:r>
              <a:rPr lang="hu-HU" sz="1800" dirty="0" smtClean="0">
                <a:solidFill>
                  <a:schemeClr val="bg1">
                    <a:lumMod val="95000"/>
                  </a:schemeClr>
                </a:solidFill>
                <a:latin typeface="Arial" pitchFamily="34" charset="0"/>
                <a:cs typeface="Arial" pitchFamily="34" charset="0"/>
              </a:rPr>
              <a:t>Több, vagy kevesebb helyet foglal egy fénycsőgyújtó elektronika?</a:t>
            </a:r>
          </a:p>
          <a:p>
            <a:pPr>
              <a:buFont typeface="Arial" pitchFamily="34" charset="0"/>
              <a:buChar char="-"/>
            </a:pPr>
            <a:r>
              <a:rPr lang="hu-HU" sz="1800" dirty="0" smtClean="0">
                <a:solidFill>
                  <a:schemeClr val="bg1">
                    <a:lumMod val="95000"/>
                  </a:schemeClr>
                </a:solidFill>
                <a:latin typeface="Arial" pitchFamily="34" charset="0"/>
                <a:cs typeface="Arial" pitchFamily="34" charset="0"/>
              </a:rPr>
              <a:t>A huzatszabályzó, szennyezi a levegőt?</a:t>
            </a:r>
          </a:p>
          <a:p>
            <a:pPr>
              <a:buFont typeface="Arial" pitchFamily="34" charset="0"/>
              <a:buChar char="-"/>
            </a:pPr>
            <a:r>
              <a:rPr lang="hu-HU" sz="1800" dirty="0" smtClean="0">
                <a:solidFill>
                  <a:schemeClr val="bg1">
                    <a:lumMod val="95000"/>
                  </a:schemeClr>
                </a:solidFill>
                <a:latin typeface="Arial" pitchFamily="34" charset="0"/>
                <a:cs typeface="Arial" pitchFamily="34" charset="0"/>
              </a:rPr>
              <a:t>A LED lámpa minden eddigi fényforrásnál jobb, és takarékosabb megoldás?</a:t>
            </a:r>
          </a:p>
          <a:p>
            <a:pPr>
              <a:buFont typeface="Arial" pitchFamily="34" charset="0"/>
              <a:buChar char="-"/>
            </a:pPr>
            <a:r>
              <a:rPr lang="hu-HU" sz="1800" dirty="0" smtClean="0">
                <a:solidFill>
                  <a:schemeClr val="bg1">
                    <a:lumMod val="95000"/>
                  </a:schemeClr>
                </a:solidFill>
                <a:latin typeface="Arial" pitchFamily="34" charset="0"/>
                <a:cs typeface="Arial" pitchFamily="34" charset="0"/>
              </a:rPr>
              <a:t>A LED lámpák mára kiterjedt alkalmazhatósággal rendelkezik, bárhol megtaláljuk, van esély arra, hogy a hagyományos égők helyett mindenhol LED lámpákkal találkozzunk, mint Utcai világításnál, városi díszkivilágításnál, vagy akár otthoni lámpáinknál?</a:t>
            </a:r>
          </a:p>
          <a:p>
            <a:pPr>
              <a:buFont typeface="Arial" pitchFamily="34" charset="0"/>
              <a:buChar char="-"/>
            </a:pPr>
            <a:r>
              <a:rPr lang="hu-HU" sz="1800" dirty="0" smtClean="0">
                <a:solidFill>
                  <a:schemeClr val="bg1">
                    <a:lumMod val="95000"/>
                  </a:schemeClr>
                </a:solidFill>
                <a:latin typeface="Arial" pitchFamily="34" charset="0"/>
                <a:cs typeface="Arial" pitchFamily="34" charset="0"/>
              </a:rPr>
              <a:t>A LED lámpa környezetbarát?</a:t>
            </a:r>
          </a:p>
          <a:p>
            <a:pPr>
              <a:buFont typeface="Arial" pitchFamily="34" charset="0"/>
              <a:buChar char="-"/>
            </a:pPr>
            <a:r>
              <a:rPr lang="hu-HU" sz="1800" dirty="0" smtClean="0">
                <a:solidFill>
                  <a:schemeClr val="bg1">
                    <a:lumMod val="95000"/>
                  </a:schemeClr>
                </a:solidFill>
                <a:latin typeface="Arial" pitchFamily="34" charset="0"/>
                <a:cs typeface="Arial" pitchFamily="34" charset="0"/>
              </a:rPr>
              <a:t>A Napelem miért jobb mint a szénerőmű, vagy az atomerőmű?</a:t>
            </a:r>
          </a:p>
          <a:p>
            <a:pPr>
              <a:buFont typeface="Arial" pitchFamily="34" charset="0"/>
              <a:buChar char="-"/>
            </a:pPr>
            <a:r>
              <a:rPr lang="hu-HU" sz="1800" dirty="0" smtClean="0">
                <a:solidFill>
                  <a:schemeClr val="bg1">
                    <a:lumMod val="95000"/>
                  </a:schemeClr>
                </a:solidFill>
                <a:latin typeface="Arial" pitchFamily="34" charset="0"/>
                <a:cs typeface="Arial" pitchFamily="34" charset="0"/>
              </a:rPr>
              <a:t>A Napelem felhős, borult időben, nem kap napfényt, nem termel energiát, vajon miért tudjuk az energiáját még is felhasználni ilyen időben?</a:t>
            </a:r>
          </a:p>
          <a:p>
            <a:pPr>
              <a:buFont typeface="Arial" pitchFamily="34" charset="0"/>
              <a:buChar char="-"/>
            </a:pPr>
            <a:r>
              <a:rPr lang="hu-HU" sz="1800" dirty="0" smtClean="0">
                <a:solidFill>
                  <a:schemeClr val="bg1">
                    <a:lumMod val="95000"/>
                  </a:schemeClr>
                </a:solidFill>
                <a:latin typeface="Arial" pitchFamily="34" charset="0"/>
                <a:cs typeface="Arial" pitchFamily="34" charset="0"/>
              </a:rPr>
              <a:t>A Szélerőműt hol láthatunk, városban vagy vidéken, ahol nincsenek magas épületek?</a:t>
            </a:r>
          </a:p>
          <a:p>
            <a:pPr>
              <a:buFont typeface="Arial" pitchFamily="34" charset="0"/>
              <a:buChar char="-"/>
            </a:pPr>
            <a:r>
              <a:rPr lang="hu-HU" sz="1800" dirty="0" smtClean="0">
                <a:solidFill>
                  <a:schemeClr val="bg1">
                    <a:lumMod val="95000"/>
                  </a:schemeClr>
                </a:solidFill>
                <a:latin typeface="Arial" pitchFamily="34" charset="0"/>
                <a:cs typeface="Arial" pitchFamily="34" charset="0"/>
              </a:rPr>
              <a:t>Több Környezetbarát is a Szélerőművet tartja legelső helyen, miért?</a:t>
            </a:r>
          </a:p>
          <a:p>
            <a:pPr>
              <a:buFont typeface="Arial" pitchFamily="34" charset="0"/>
              <a:buChar char="-"/>
            </a:pPr>
            <a:r>
              <a:rPr lang="hu-HU" sz="1800" dirty="0" smtClean="0">
                <a:solidFill>
                  <a:schemeClr val="bg1">
                    <a:lumMod val="95000"/>
                  </a:schemeClr>
                </a:solidFill>
                <a:latin typeface="Arial" pitchFamily="34" charset="0"/>
                <a:cs typeface="Arial" pitchFamily="34" charset="0"/>
              </a:rPr>
              <a:t>A Szélerőművek miért nem okozhatnak emberi katasztrófát?</a:t>
            </a:r>
          </a:p>
          <a:p>
            <a:pPr>
              <a:buFont typeface="Arial" pitchFamily="34" charset="0"/>
              <a:buChar char="-"/>
            </a:pPr>
            <a:endParaRPr lang="hu-HU" sz="1800" dirty="0">
              <a:solidFill>
                <a:schemeClr val="bg1">
                  <a:lumMod val="95000"/>
                </a:schemeClr>
              </a:solidFill>
              <a:latin typeface="Arial" pitchFamily="34" charset="0"/>
              <a:cs typeface="Arial" pitchFamily="34" charset="0"/>
            </a:endParaRPr>
          </a:p>
        </p:txBody>
      </p:sp>
    </p:spTree>
    <p:extLst>
      <p:ext uri="{BB962C8B-B14F-4D97-AF65-F5344CB8AC3E}">
        <p14:creationId xmlns:p14="http://schemas.microsoft.com/office/powerpoint/2010/main" val="2843674354"/>
      </p:ext>
    </p:extLst>
  </p:cSld>
  <p:clrMapOvr>
    <a:masterClrMapping/>
  </p:clrMapOvr>
  <mc:AlternateContent xmlns:mc="http://schemas.openxmlformats.org/markup-compatibility/2006" xmlns:p14="http://schemas.microsoft.com/office/powerpoint/2010/main">
    <mc:Choice Requires="p14">
      <p:transition spd="slow" p14:dur="3900" advTm="62322">
        <p14:glitter pattern="hexagon"/>
      </p:transition>
    </mc:Choice>
    <mc:Fallback xmlns="">
      <p:transition spd="slow" advTm="62322">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4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4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4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4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4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8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4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4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2000"/>
                            </p:stCondLst>
                            <p:childTnLst>
                              <p:par>
                                <p:cTn id="20" presetID="2" presetClass="entr" presetSubtype="4"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4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4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16000"/>
                            </p:stCondLst>
                            <p:childTnLst>
                              <p:par>
                                <p:cTn id="25" presetID="2" presetClass="entr" presetSubtype="4"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4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4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29" fill="hold">
                            <p:stCondLst>
                              <p:cond delay="20000"/>
                            </p:stCondLst>
                            <p:childTnLst>
                              <p:par>
                                <p:cTn id="30" presetID="2" presetClass="entr" presetSubtype="4" fill="hold" grpId="0" nodeType="after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additive="base">
                                        <p:cTn id="32" dur="4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3" dur="4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34" fill="hold">
                            <p:stCondLst>
                              <p:cond delay="24000"/>
                            </p:stCondLst>
                            <p:childTnLst>
                              <p:par>
                                <p:cTn id="35" presetID="2" presetClass="entr" presetSubtype="4" fill="hold" grpId="0" nodeType="after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4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4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par>
                          <p:cTn id="39" fill="hold">
                            <p:stCondLst>
                              <p:cond delay="28000"/>
                            </p:stCondLst>
                            <p:childTnLst>
                              <p:par>
                                <p:cTn id="40" presetID="2" presetClass="entr" presetSubtype="4" fill="hold" grpId="0" nodeType="after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 calcmode="lin" valueType="num">
                                      <p:cBhvr additive="base">
                                        <p:cTn id="42" dur="4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3" dur="40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par>
                          <p:cTn id="44" fill="hold">
                            <p:stCondLst>
                              <p:cond delay="32000"/>
                            </p:stCondLst>
                            <p:childTnLst>
                              <p:par>
                                <p:cTn id="45" presetID="2" presetClass="entr" presetSubtype="4" fill="hold" grpId="0" nodeType="after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 calcmode="lin" valueType="num">
                                      <p:cBhvr additive="base">
                                        <p:cTn id="47" dur="40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8" dur="40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par>
                          <p:cTn id="49" fill="hold">
                            <p:stCondLst>
                              <p:cond delay="36000"/>
                            </p:stCondLst>
                            <p:childTnLst>
                              <p:par>
                                <p:cTn id="50" presetID="2" presetClass="entr" presetSubtype="4" fill="hold" grpId="0" nodeType="after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 calcmode="lin" valueType="num">
                                      <p:cBhvr additive="base">
                                        <p:cTn id="52" dur="40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3" dur="40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par>
                          <p:cTn id="54" fill="hold">
                            <p:stCondLst>
                              <p:cond delay="40000"/>
                            </p:stCondLst>
                            <p:childTnLst>
                              <p:par>
                                <p:cTn id="55" presetID="2" presetClass="entr" presetSubtype="4" fill="hold" grpId="0" nodeType="after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 calcmode="lin" valueType="num">
                                      <p:cBhvr additive="base">
                                        <p:cTn id="57" dur="40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8" dur="40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par>
                          <p:cTn id="59" fill="hold">
                            <p:stCondLst>
                              <p:cond delay="44000"/>
                            </p:stCondLst>
                            <p:childTnLst>
                              <p:par>
                                <p:cTn id="60" presetID="2" presetClass="entr" presetSubtype="4" fill="hold" grpId="0" nodeType="after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 calcmode="lin" valueType="num">
                                      <p:cBhvr additive="base">
                                        <p:cTn id="62" dur="40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63" dur="40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solidFill>
                  <a:srgbClr val="FFC000"/>
                </a:solidFill>
                <a:effectLst>
                  <a:outerShdw blurRad="38100" dist="38100" dir="2700000" algn="tl">
                    <a:srgbClr val="000000">
                      <a:alpha val="43137"/>
                    </a:srgbClr>
                  </a:outerShdw>
                </a:effectLst>
                <a:latin typeface="Arial" pitchFamily="34" charset="0"/>
                <a:cs typeface="Arial" pitchFamily="34" charset="0"/>
              </a:rPr>
              <a:t>Az energiatakarékosság</a:t>
            </a:r>
            <a:endParaRPr lang="hu-HU" dirty="0">
              <a:solidFill>
                <a:srgbClr val="FFC000"/>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Tartalom helye 2"/>
          <p:cNvSpPr>
            <a:spLocks noGrp="1"/>
          </p:cNvSpPr>
          <p:nvPr>
            <p:ph idx="1"/>
          </p:nvPr>
        </p:nvSpPr>
        <p:spPr>
          <a:xfrm>
            <a:off x="467544" y="1700808"/>
            <a:ext cx="8229600" cy="4104456"/>
          </a:xfrm>
        </p:spPr>
        <p:txBody>
          <a:bodyPr>
            <a:noAutofit/>
          </a:bodyPr>
          <a:lstStyle/>
          <a:p>
            <a:pPr marL="0" indent="0" algn="just">
              <a:buNone/>
            </a:pPr>
            <a:r>
              <a:rPr lang="hu-HU" sz="2400" dirty="0" smtClean="0">
                <a:solidFill>
                  <a:schemeClr val="accent6">
                    <a:lumMod val="50000"/>
                  </a:schemeClr>
                </a:solidFill>
              </a:rPr>
              <a:t>Az energia árak évről évre emelkednek. Mindannyiunk célja pedig az, hogy minél kevesebbet kelljen költenünk az energia felhasználásra, ezt pedig csak úgy tudjuk megoldani, ha az energia fogyasztást csökkentjük. Nem arról van szó, hogy valamilyen elektromos eszközt többé nem használunk, hanem arról, hogy ezeket a bizonyos eszközöket úgy használjuk, hogy fölösleges energiát ne fogyasszanak. Mint például, ha kimegyünk a szobából, lekapcsoljuk a villanyt, nem járatjuk az autó motorját amikor állunk stb.</a:t>
            </a:r>
          </a:p>
          <a:p>
            <a:pPr marL="0" indent="0" algn="just">
              <a:buNone/>
            </a:pPr>
            <a:r>
              <a:rPr lang="hu-HU" sz="2400" dirty="0" smtClean="0">
                <a:solidFill>
                  <a:schemeClr val="accent6">
                    <a:lumMod val="50000"/>
                  </a:schemeClr>
                </a:solidFill>
              </a:rPr>
              <a:t>Ha ezeket a szabályokat betartjuk lényegiben is kevesebb lehet a kiadásunk.</a:t>
            </a:r>
            <a:endParaRPr lang="hu-HU" sz="2400" dirty="0">
              <a:solidFill>
                <a:schemeClr val="accent6">
                  <a:lumMod val="50000"/>
                </a:schemeClr>
              </a:solidFill>
            </a:endParaRPr>
          </a:p>
        </p:txBody>
      </p:sp>
    </p:spTree>
    <p:extLst>
      <p:ext uri="{BB962C8B-B14F-4D97-AF65-F5344CB8AC3E}">
        <p14:creationId xmlns:p14="http://schemas.microsoft.com/office/powerpoint/2010/main" val="2858858285"/>
      </p:ext>
    </p:extLst>
  </p:cSld>
  <p:clrMapOvr>
    <a:masterClrMapping/>
  </p:clrMapOvr>
  <mc:AlternateContent xmlns:mc="http://schemas.openxmlformats.org/markup-compatibility/2006" xmlns:p14="http://schemas.microsoft.com/office/powerpoint/2010/main">
    <mc:Choice Requires="p14">
      <p:transition spd="slow" p14:dur="4000" advTm="29438">
        <p14:vortex dir="r"/>
      </p:transition>
    </mc:Choice>
    <mc:Fallback xmlns="">
      <p:transition spd="slow" advTm="29438">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par>
                          <p:cTn id="10" fill="hold">
                            <p:stCondLst>
                              <p:cond delay="2000"/>
                            </p:stCondLst>
                            <p:childTnLst>
                              <p:par>
                                <p:cTn id="11" presetID="22" presetClass="entr" presetSubtype="1"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up)">
                                      <p:cBhvr>
                                        <p:cTn id="13" dur="1000"/>
                                        <p:tgtEl>
                                          <p:spTgt spid="3">
                                            <p:txEl>
                                              <p:pRg st="0" end="0"/>
                                            </p:txEl>
                                          </p:spTgt>
                                        </p:tgtEl>
                                      </p:cBhvr>
                                    </p:animEffect>
                                  </p:childTnLst>
                                </p:cTn>
                              </p:par>
                            </p:childTnLst>
                          </p:cTn>
                        </p:par>
                        <p:par>
                          <p:cTn id="14" fill="hold">
                            <p:stCondLst>
                              <p:cond delay="3000"/>
                            </p:stCondLst>
                            <p:childTnLst>
                              <p:par>
                                <p:cTn id="15" presetID="22" presetClass="entr" presetSubtype="1" fill="hold" grpId="0"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up)">
                                      <p:cBhvr>
                                        <p:cTn id="17"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solidFill>
                  <a:srgbClr val="FFFF00"/>
                </a:solidFill>
                <a:effectLst>
                  <a:outerShdw blurRad="38100" dist="38100" dir="2700000" algn="tl">
                    <a:srgbClr val="000000">
                      <a:alpha val="43137"/>
                    </a:srgbClr>
                  </a:outerShdw>
                </a:effectLst>
                <a:latin typeface="Arial" pitchFamily="34" charset="0"/>
                <a:cs typeface="Arial" pitchFamily="34" charset="0"/>
              </a:rPr>
              <a:t>Források</a:t>
            </a:r>
            <a:endParaRPr lang="hu-HU" dirty="0">
              <a:solidFill>
                <a:srgbClr val="FFFF00"/>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Tartalom helye 2"/>
          <p:cNvSpPr>
            <a:spLocks noGrp="1"/>
          </p:cNvSpPr>
          <p:nvPr>
            <p:ph idx="1"/>
          </p:nvPr>
        </p:nvSpPr>
        <p:spPr/>
        <p:txBody>
          <a:bodyPr>
            <a:normAutofit fontScale="47500" lnSpcReduction="20000"/>
          </a:bodyPr>
          <a:lstStyle/>
          <a:p>
            <a:pPr>
              <a:buFont typeface="Wingdings" pitchFamily="2" charset="2"/>
              <a:buChar char="ü"/>
            </a:pPr>
            <a:r>
              <a:rPr lang="hu-HU" dirty="0" smtClean="0">
                <a:solidFill>
                  <a:srgbClr val="FF0000"/>
                </a:solidFill>
                <a:hlinkClick r:id="rId2"/>
              </a:rPr>
              <a:t>http://energiavadasz.hu/tanacsadas_meglevo.html</a:t>
            </a:r>
            <a:endParaRPr lang="hu-HU" dirty="0" smtClean="0">
              <a:solidFill>
                <a:srgbClr val="FF0000"/>
              </a:solidFill>
            </a:endParaRPr>
          </a:p>
          <a:p>
            <a:pPr>
              <a:buFont typeface="Wingdings" pitchFamily="2" charset="2"/>
              <a:buChar char="ü"/>
            </a:pPr>
            <a:r>
              <a:rPr lang="hu-HU" dirty="0" smtClean="0">
                <a:solidFill>
                  <a:srgbClr val="FF0000"/>
                </a:solidFill>
                <a:hlinkClick r:id="rId3"/>
              </a:rPr>
              <a:t>http://lampaszalon.unas.hu/shop_ordered/9278/shop_pic/EM990S10.jpg</a:t>
            </a:r>
            <a:endParaRPr lang="hu-HU" dirty="0" smtClean="0">
              <a:solidFill>
                <a:srgbClr val="FF0000"/>
              </a:solidFill>
            </a:endParaRPr>
          </a:p>
          <a:p>
            <a:pPr>
              <a:buFont typeface="Wingdings" pitchFamily="2" charset="2"/>
              <a:buChar char="ü"/>
            </a:pPr>
            <a:r>
              <a:rPr lang="hu-HU" dirty="0">
                <a:solidFill>
                  <a:srgbClr val="FF0000"/>
                </a:solidFill>
                <a:hlinkClick r:id="rId4"/>
              </a:rPr>
              <a:t>http://</a:t>
            </a:r>
            <a:r>
              <a:rPr lang="hu-HU" dirty="0" smtClean="0">
                <a:solidFill>
                  <a:srgbClr val="FF0000"/>
                </a:solidFill>
                <a:hlinkClick r:id="rId4"/>
              </a:rPr>
              <a:t>energiatakarekos.com/wp-content/uploads/2013/01/Szabalyzo.jpg</a:t>
            </a:r>
            <a:endParaRPr lang="hu-HU" dirty="0" smtClean="0">
              <a:solidFill>
                <a:srgbClr val="FF0000"/>
              </a:solidFill>
            </a:endParaRPr>
          </a:p>
          <a:p>
            <a:pPr>
              <a:buFont typeface="Wingdings" pitchFamily="2" charset="2"/>
              <a:buChar char="ü"/>
            </a:pPr>
            <a:r>
              <a:rPr lang="hu-HU" dirty="0">
                <a:solidFill>
                  <a:srgbClr val="FF0000"/>
                </a:solidFill>
                <a:hlinkClick r:id="rId5"/>
              </a:rPr>
              <a:t>http://</a:t>
            </a:r>
            <a:r>
              <a:rPr lang="hu-HU" dirty="0" smtClean="0">
                <a:solidFill>
                  <a:srgbClr val="FF0000"/>
                </a:solidFill>
                <a:hlinkClick r:id="rId5"/>
              </a:rPr>
              <a:t>energiatakarekos.com/wp-content/uploads/2012/04/led-001.jpg</a:t>
            </a:r>
            <a:endParaRPr lang="hu-HU" dirty="0" smtClean="0">
              <a:solidFill>
                <a:srgbClr val="FF0000"/>
              </a:solidFill>
            </a:endParaRPr>
          </a:p>
          <a:p>
            <a:pPr>
              <a:buFont typeface="Wingdings" pitchFamily="2" charset="2"/>
              <a:buChar char="ü"/>
            </a:pPr>
            <a:r>
              <a:rPr lang="hu-HU" dirty="0">
                <a:solidFill>
                  <a:srgbClr val="FF0000"/>
                </a:solidFill>
                <a:hlinkClick r:id="rId6"/>
              </a:rPr>
              <a:t>http://</a:t>
            </a:r>
            <a:r>
              <a:rPr lang="hu-HU" dirty="0" smtClean="0">
                <a:solidFill>
                  <a:srgbClr val="FF0000"/>
                </a:solidFill>
                <a:hlinkClick r:id="rId6"/>
              </a:rPr>
              <a:t>upload.wikimedia.org/wikipedia/commons/9/9e/Verschiedene_LEDs.jpg</a:t>
            </a:r>
            <a:endParaRPr lang="hu-HU" dirty="0" smtClean="0">
              <a:solidFill>
                <a:srgbClr val="FF0000"/>
              </a:solidFill>
            </a:endParaRPr>
          </a:p>
          <a:p>
            <a:pPr>
              <a:buFont typeface="Wingdings" pitchFamily="2" charset="2"/>
              <a:buChar char="ü"/>
            </a:pPr>
            <a:r>
              <a:rPr lang="hu-HU" dirty="0">
                <a:solidFill>
                  <a:srgbClr val="FF0000"/>
                </a:solidFill>
                <a:hlinkClick r:id="rId7"/>
              </a:rPr>
              <a:t>http://</a:t>
            </a:r>
            <a:r>
              <a:rPr lang="hu-HU" dirty="0" smtClean="0">
                <a:solidFill>
                  <a:srgbClr val="FF0000"/>
                </a:solidFill>
                <a:hlinkClick r:id="rId7"/>
              </a:rPr>
              <a:t>b-led.hu/images/stories/led-diagram.jpg</a:t>
            </a:r>
            <a:endParaRPr lang="hu-HU" dirty="0" smtClean="0">
              <a:solidFill>
                <a:srgbClr val="FF0000"/>
              </a:solidFill>
            </a:endParaRPr>
          </a:p>
          <a:p>
            <a:pPr>
              <a:buFont typeface="Wingdings" pitchFamily="2" charset="2"/>
              <a:buChar char="ü"/>
            </a:pPr>
            <a:r>
              <a:rPr lang="hu-HU" dirty="0">
                <a:solidFill>
                  <a:srgbClr val="FF0000"/>
                </a:solidFill>
                <a:hlinkClick r:id="rId8"/>
              </a:rPr>
              <a:t>http://energiatakarekos.com/fenycsogyujto-elektronika/fenycso-mukodteto-elektronikarol</a:t>
            </a:r>
            <a:r>
              <a:rPr lang="hu-HU" dirty="0" smtClean="0">
                <a:solidFill>
                  <a:srgbClr val="FF0000"/>
                </a:solidFill>
                <a:hlinkClick r:id="rId8"/>
              </a:rPr>
              <a:t>/</a:t>
            </a:r>
            <a:endParaRPr lang="hu-HU" dirty="0" smtClean="0">
              <a:solidFill>
                <a:srgbClr val="FF0000"/>
              </a:solidFill>
            </a:endParaRPr>
          </a:p>
          <a:p>
            <a:pPr>
              <a:buFont typeface="Wingdings" pitchFamily="2" charset="2"/>
              <a:buChar char="ü"/>
            </a:pPr>
            <a:r>
              <a:rPr lang="hu-HU" dirty="0">
                <a:solidFill>
                  <a:srgbClr val="FF0000"/>
                </a:solidFill>
                <a:hlinkClick r:id="rId9"/>
              </a:rPr>
              <a:t>http://energiatakarekos.com/fenycsogyujto-elektronika/fenycso-elektronika-muszaki-elonyei</a:t>
            </a:r>
            <a:r>
              <a:rPr lang="hu-HU" dirty="0" smtClean="0">
                <a:solidFill>
                  <a:srgbClr val="FF0000"/>
                </a:solidFill>
                <a:hlinkClick r:id="rId9"/>
              </a:rPr>
              <a:t>/</a:t>
            </a:r>
            <a:endParaRPr lang="hu-HU" dirty="0" smtClean="0">
              <a:solidFill>
                <a:srgbClr val="FF0000"/>
              </a:solidFill>
            </a:endParaRPr>
          </a:p>
          <a:p>
            <a:pPr>
              <a:buFont typeface="Wingdings" pitchFamily="2" charset="2"/>
              <a:buChar char="ü"/>
            </a:pPr>
            <a:r>
              <a:rPr lang="hu-HU" dirty="0">
                <a:solidFill>
                  <a:srgbClr val="FF0000"/>
                </a:solidFill>
                <a:hlinkClick r:id="rId10"/>
              </a:rPr>
              <a:t>http://energiatakarekos.com/fenycsogyujto-elektronika/fenycso-elektronika-gyakorlati-elonyei</a:t>
            </a:r>
            <a:r>
              <a:rPr lang="hu-HU" dirty="0" smtClean="0">
                <a:solidFill>
                  <a:srgbClr val="FF0000"/>
                </a:solidFill>
                <a:hlinkClick r:id="rId10"/>
              </a:rPr>
              <a:t>/</a:t>
            </a:r>
            <a:endParaRPr lang="hu-HU" dirty="0" smtClean="0">
              <a:solidFill>
                <a:srgbClr val="FF0000"/>
              </a:solidFill>
            </a:endParaRPr>
          </a:p>
          <a:p>
            <a:pPr>
              <a:buFont typeface="Wingdings" pitchFamily="2" charset="2"/>
              <a:buChar char="ü"/>
            </a:pPr>
            <a:r>
              <a:rPr lang="hu-HU" dirty="0">
                <a:solidFill>
                  <a:srgbClr val="FF0000"/>
                </a:solidFill>
                <a:hlinkClick r:id="rId11"/>
              </a:rPr>
              <a:t>http://energiatakarekos.com/huzatszabalyzo</a:t>
            </a:r>
            <a:r>
              <a:rPr lang="hu-HU" dirty="0" smtClean="0">
                <a:solidFill>
                  <a:srgbClr val="FF0000"/>
                </a:solidFill>
                <a:hlinkClick r:id="rId11"/>
              </a:rPr>
              <a:t>/</a:t>
            </a:r>
            <a:endParaRPr lang="hu-HU" dirty="0" smtClean="0">
              <a:solidFill>
                <a:srgbClr val="FF0000"/>
              </a:solidFill>
            </a:endParaRPr>
          </a:p>
          <a:p>
            <a:pPr>
              <a:buFont typeface="Wingdings" pitchFamily="2" charset="2"/>
              <a:buChar char="ü"/>
            </a:pPr>
            <a:r>
              <a:rPr lang="hu-HU" dirty="0">
                <a:solidFill>
                  <a:srgbClr val="FF0000"/>
                </a:solidFill>
                <a:hlinkClick r:id="rId12"/>
              </a:rPr>
              <a:t>http://</a:t>
            </a:r>
            <a:r>
              <a:rPr lang="hu-HU" dirty="0" smtClean="0">
                <a:solidFill>
                  <a:srgbClr val="FF0000"/>
                </a:solidFill>
                <a:hlinkClick r:id="rId12"/>
              </a:rPr>
              <a:t>hu.wikipedia.org/wiki/Vil%C3%A1g%C3%ADt%C3%B3_di%C3%B3da</a:t>
            </a:r>
            <a:endParaRPr lang="hu-HU" dirty="0" smtClean="0">
              <a:solidFill>
                <a:srgbClr val="FF0000"/>
              </a:solidFill>
            </a:endParaRPr>
          </a:p>
          <a:p>
            <a:pPr>
              <a:buFont typeface="Wingdings" pitchFamily="2" charset="2"/>
              <a:buChar char="ü"/>
            </a:pPr>
            <a:r>
              <a:rPr lang="hu-HU" dirty="0">
                <a:solidFill>
                  <a:srgbClr val="FF0000"/>
                </a:solidFill>
                <a:hlinkClick r:id="rId13"/>
              </a:rPr>
              <a:t>http://</a:t>
            </a:r>
            <a:r>
              <a:rPr lang="hu-HU" dirty="0" smtClean="0">
                <a:solidFill>
                  <a:srgbClr val="FF0000"/>
                </a:solidFill>
                <a:hlinkClick r:id="rId13"/>
              </a:rPr>
              <a:t>b-led.hu/index.php?option=com_content&amp;view=article&amp;id=20&amp;Itemid=65&amp;lang=hu</a:t>
            </a:r>
            <a:endParaRPr lang="hu-HU" dirty="0" smtClean="0">
              <a:solidFill>
                <a:srgbClr val="FF0000"/>
              </a:solidFill>
            </a:endParaRPr>
          </a:p>
          <a:p>
            <a:pPr>
              <a:buFont typeface="Wingdings" pitchFamily="2" charset="2"/>
              <a:buChar char="ü"/>
            </a:pPr>
            <a:r>
              <a:rPr lang="hu-HU" dirty="0">
                <a:solidFill>
                  <a:srgbClr val="FF0000"/>
                </a:solidFill>
                <a:hlinkClick r:id="rId14"/>
              </a:rPr>
              <a:t>http://www.nap-elemek.hu/napelemek-mukodese</a:t>
            </a:r>
            <a:r>
              <a:rPr lang="hu-HU" dirty="0" smtClean="0">
                <a:solidFill>
                  <a:srgbClr val="FF0000"/>
                </a:solidFill>
                <a:hlinkClick r:id="rId14"/>
              </a:rPr>
              <a:t>/</a:t>
            </a:r>
            <a:endParaRPr lang="hu-HU" dirty="0" smtClean="0">
              <a:solidFill>
                <a:srgbClr val="FF0000"/>
              </a:solidFill>
            </a:endParaRPr>
          </a:p>
          <a:p>
            <a:pPr>
              <a:buFont typeface="Wingdings" pitchFamily="2" charset="2"/>
              <a:buChar char="ü"/>
            </a:pPr>
            <a:r>
              <a:rPr lang="hu-HU" dirty="0">
                <a:solidFill>
                  <a:srgbClr val="FF0000"/>
                </a:solidFill>
                <a:hlinkClick r:id="rId15"/>
              </a:rPr>
              <a:t>http://</a:t>
            </a:r>
            <a:r>
              <a:rPr lang="hu-HU" dirty="0" smtClean="0">
                <a:solidFill>
                  <a:srgbClr val="FF0000"/>
                </a:solidFill>
                <a:hlinkClick r:id="rId15"/>
              </a:rPr>
              <a:t>www.nap-elemek.hu/wp-content/uploads/2010/09/HIP-215NHE5-e1285590728207.jpg</a:t>
            </a:r>
            <a:endParaRPr lang="hu-HU" dirty="0" smtClean="0">
              <a:solidFill>
                <a:srgbClr val="FF0000"/>
              </a:solidFill>
            </a:endParaRPr>
          </a:p>
          <a:p>
            <a:pPr>
              <a:buFont typeface="Wingdings" pitchFamily="2" charset="2"/>
              <a:buChar char="ü"/>
            </a:pPr>
            <a:r>
              <a:rPr lang="hu-HU" dirty="0">
                <a:solidFill>
                  <a:srgbClr val="FF0000"/>
                </a:solidFill>
                <a:hlinkClick r:id="rId16"/>
              </a:rPr>
              <a:t>http://</a:t>
            </a:r>
            <a:r>
              <a:rPr lang="hu-HU" dirty="0" smtClean="0">
                <a:solidFill>
                  <a:srgbClr val="FF0000"/>
                </a:solidFill>
                <a:hlinkClick r:id="rId16"/>
              </a:rPr>
              <a:t>napelem.net/napelemes_rendszer/napelem_elonyei.php</a:t>
            </a:r>
            <a:endParaRPr lang="hu-HU" dirty="0" smtClean="0">
              <a:solidFill>
                <a:srgbClr val="FF0000"/>
              </a:solidFill>
            </a:endParaRPr>
          </a:p>
          <a:p>
            <a:pPr>
              <a:buFont typeface="Wingdings" pitchFamily="2" charset="2"/>
              <a:buChar char="ü"/>
            </a:pPr>
            <a:r>
              <a:rPr lang="hu-HU" dirty="0">
                <a:solidFill>
                  <a:srgbClr val="FF0000"/>
                </a:solidFill>
                <a:hlinkClick r:id="rId17"/>
              </a:rPr>
              <a:t>http://</a:t>
            </a:r>
            <a:r>
              <a:rPr lang="hu-HU" dirty="0" smtClean="0">
                <a:solidFill>
                  <a:srgbClr val="FF0000"/>
                </a:solidFill>
                <a:hlinkClick r:id="rId17"/>
              </a:rPr>
              <a:t>www.megujuloenergiak.eu/userfiles/images/10kw_szelgenerator.jpg</a:t>
            </a:r>
            <a:endParaRPr lang="hu-HU" dirty="0" smtClean="0">
              <a:solidFill>
                <a:srgbClr val="FF0000"/>
              </a:solidFill>
            </a:endParaRPr>
          </a:p>
          <a:p>
            <a:pPr>
              <a:buFont typeface="Wingdings" pitchFamily="2" charset="2"/>
              <a:buChar char="ü"/>
            </a:pPr>
            <a:r>
              <a:rPr lang="hu-HU" dirty="0">
                <a:solidFill>
                  <a:srgbClr val="FF0000"/>
                </a:solidFill>
                <a:hlinkClick r:id="rId18"/>
              </a:rPr>
              <a:t>http://www.felsofokon.hu/kornyezetvedelem-es-kutatas-fejlesztes/2012/02/04/a-szeleromuvek-mukodese-es-kornyezeti-hatasaik</a:t>
            </a:r>
            <a:endParaRPr lang="hu-HU" dirty="0" smtClean="0">
              <a:solidFill>
                <a:srgbClr val="FF0000"/>
              </a:solidFill>
            </a:endParaRPr>
          </a:p>
          <a:p>
            <a:pPr>
              <a:buFont typeface="Wingdings" pitchFamily="2" charset="2"/>
              <a:buChar char="ü"/>
            </a:pPr>
            <a:r>
              <a:rPr lang="hu-HU" dirty="0">
                <a:solidFill>
                  <a:srgbClr val="FF0000"/>
                </a:solidFill>
                <a:hlinkClick r:id="rId19"/>
              </a:rPr>
              <a:t>http://www.emergia.hu/index.php?option=com_content&amp;task=view&amp;id=49&amp;Itemid=87</a:t>
            </a:r>
            <a:endParaRPr lang="hu-HU" dirty="0" smtClean="0">
              <a:solidFill>
                <a:srgbClr val="FF0000"/>
              </a:solidFill>
            </a:endParaRPr>
          </a:p>
          <a:p>
            <a:pPr>
              <a:buFont typeface="Wingdings" pitchFamily="2" charset="2"/>
              <a:buChar char="ü"/>
            </a:pPr>
            <a:endParaRPr lang="hu-HU" dirty="0">
              <a:solidFill>
                <a:srgbClr val="FF0000"/>
              </a:solidFill>
            </a:endParaRPr>
          </a:p>
        </p:txBody>
      </p:sp>
    </p:spTree>
    <p:extLst>
      <p:ext uri="{BB962C8B-B14F-4D97-AF65-F5344CB8AC3E}">
        <p14:creationId xmlns:p14="http://schemas.microsoft.com/office/powerpoint/2010/main" val="1754013055"/>
      </p:ext>
    </p:extLst>
  </p:cSld>
  <p:clrMapOvr>
    <a:masterClrMapping/>
  </p:clrMapOvr>
  <mc:AlternateContent xmlns:mc="http://schemas.openxmlformats.org/markup-compatibility/2006" xmlns:p14="http://schemas.microsoft.com/office/powerpoint/2010/main">
    <mc:Choice Requires="p14">
      <p:transition spd="slow" p14:dur="3900" advTm="12327">
        <p14:glitter pattern="hexagon"/>
      </p:transition>
    </mc:Choice>
    <mc:Fallback xmlns="">
      <p:transition spd="slow" advTm="12327">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afterEffect">
                                  <p:stCondLst>
                                    <p:cond delay="0"/>
                                  </p:stCondLst>
                                  <p:childTnLst>
                                    <p:animEffect transition="out" filter="fade">
                                      <p:cBhvr>
                                        <p:cTn id="6" dur="500" tmFilter="0, 0; .2, .5; .8, .5; 1, 0"/>
                                        <p:tgtEl>
                                          <p:spTgt spid="2"/>
                                        </p:tgtEl>
                                      </p:cBhvr>
                                    </p:animEffect>
                                    <p:animScale>
                                      <p:cBhvr>
                                        <p:cTn id="7" dur="250" autoRev="1" fill="hold"/>
                                        <p:tgtEl>
                                          <p:spTgt spid="2"/>
                                        </p:tgtEl>
                                      </p:cBhvr>
                                      <p:by x="105000" y="105000"/>
                                    </p:animScale>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par>
                          <p:cTn id="11" fill="hold">
                            <p:stCondLst>
                              <p:cond delay="1000"/>
                            </p:stCondLst>
                            <p:childTnLst>
                              <p:par>
                                <p:cTn id="12" presetID="1" presetClass="entr" presetSubtype="0" fill="hold" grpId="0" nodeType="afterEffect">
                                  <p:stCondLst>
                                    <p:cond delay="0"/>
                                  </p:stCondLst>
                                  <p:childTnLst>
                                    <p:set>
                                      <p:cBhvr>
                                        <p:cTn id="13" dur="1" fill="hold">
                                          <p:stCondLst>
                                            <p:cond delay="499"/>
                                          </p:stCondLst>
                                        </p:cTn>
                                        <p:tgtEl>
                                          <p:spTgt spid="3">
                                            <p:txEl>
                                              <p:pRg st="1" end="1"/>
                                            </p:txEl>
                                          </p:spTgt>
                                        </p:tgtEl>
                                        <p:attrNameLst>
                                          <p:attrName>style.visibility</p:attrName>
                                        </p:attrNameLst>
                                      </p:cBhvr>
                                      <p:to>
                                        <p:strVal val="visible"/>
                                      </p:to>
                                    </p:set>
                                  </p:childTnLst>
                                </p:cTn>
                              </p:par>
                            </p:childTnLst>
                          </p:cTn>
                        </p:par>
                        <p:par>
                          <p:cTn id="14" fill="hold">
                            <p:stCondLst>
                              <p:cond delay="1500"/>
                            </p:stCondLst>
                            <p:childTnLst>
                              <p:par>
                                <p:cTn id="15" presetID="1" presetClass="entr" presetSubtype="0" fill="hold" grpId="0" nodeType="afterEffect">
                                  <p:stCondLst>
                                    <p:cond delay="0"/>
                                  </p:stCondLst>
                                  <p:childTnLst>
                                    <p:set>
                                      <p:cBhvr>
                                        <p:cTn id="16" dur="1" fill="hold">
                                          <p:stCondLst>
                                            <p:cond delay="499"/>
                                          </p:stCondLst>
                                        </p:cTn>
                                        <p:tgtEl>
                                          <p:spTgt spid="3">
                                            <p:txEl>
                                              <p:pRg st="2" end="2"/>
                                            </p:txEl>
                                          </p:spTgt>
                                        </p:tgtEl>
                                        <p:attrNameLst>
                                          <p:attrName>style.visibility</p:attrName>
                                        </p:attrNameLst>
                                      </p:cBhvr>
                                      <p:to>
                                        <p:strVal val="visible"/>
                                      </p:to>
                                    </p:set>
                                  </p:childTnLst>
                                </p:cTn>
                              </p:par>
                            </p:childTnLst>
                          </p:cTn>
                        </p:par>
                        <p:par>
                          <p:cTn id="17" fill="hold">
                            <p:stCondLst>
                              <p:cond delay="2000"/>
                            </p:stCondLst>
                            <p:childTnLst>
                              <p:par>
                                <p:cTn id="18" presetID="1" presetClass="entr" presetSubtype="0" fill="hold" grpId="0" nodeType="afterEffect">
                                  <p:stCondLst>
                                    <p:cond delay="0"/>
                                  </p:stCondLst>
                                  <p:childTnLst>
                                    <p:set>
                                      <p:cBhvr>
                                        <p:cTn id="19" dur="1" fill="hold">
                                          <p:stCondLst>
                                            <p:cond delay="499"/>
                                          </p:stCondLst>
                                        </p:cTn>
                                        <p:tgtEl>
                                          <p:spTgt spid="3">
                                            <p:txEl>
                                              <p:pRg st="3" end="3"/>
                                            </p:txEl>
                                          </p:spTgt>
                                        </p:tgtEl>
                                        <p:attrNameLst>
                                          <p:attrName>style.visibility</p:attrName>
                                        </p:attrNameLst>
                                      </p:cBhvr>
                                      <p:to>
                                        <p:strVal val="visible"/>
                                      </p:to>
                                    </p:set>
                                  </p:childTnLst>
                                </p:cTn>
                              </p:par>
                            </p:childTnLst>
                          </p:cTn>
                        </p:par>
                        <p:par>
                          <p:cTn id="20" fill="hold">
                            <p:stCondLst>
                              <p:cond delay="2500"/>
                            </p:stCondLst>
                            <p:childTnLst>
                              <p:par>
                                <p:cTn id="21" presetID="1" presetClass="entr" presetSubtype="0" fill="hold" grpId="0" nodeType="afterEffect">
                                  <p:stCondLst>
                                    <p:cond delay="0"/>
                                  </p:stCondLst>
                                  <p:childTnLst>
                                    <p:set>
                                      <p:cBhvr>
                                        <p:cTn id="22" dur="1" fill="hold">
                                          <p:stCondLst>
                                            <p:cond delay="499"/>
                                          </p:stCondLst>
                                        </p:cTn>
                                        <p:tgtEl>
                                          <p:spTgt spid="3">
                                            <p:txEl>
                                              <p:pRg st="4" end="4"/>
                                            </p:txEl>
                                          </p:spTgt>
                                        </p:tgtEl>
                                        <p:attrNameLst>
                                          <p:attrName>style.visibility</p:attrName>
                                        </p:attrNameLst>
                                      </p:cBhvr>
                                      <p:to>
                                        <p:strVal val="visible"/>
                                      </p:to>
                                    </p:set>
                                  </p:childTnLst>
                                </p:cTn>
                              </p:par>
                            </p:childTnLst>
                          </p:cTn>
                        </p:par>
                        <p:par>
                          <p:cTn id="23" fill="hold">
                            <p:stCondLst>
                              <p:cond delay="3000"/>
                            </p:stCondLst>
                            <p:childTnLst>
                              <p:par>
                                <p:cTn id="24" presetID="1" presetClass="entr" presetSubtype="0" fill="hold" grpId="0" nodeType="afterEffect">
                                  <p:stCondLst>
                                    <p:cond delay="0"/>
                                  </p:stCondLst>
                                  <p:childTnLst>
                                    <p:set>
                                      <p:cBhvr>
                                        <p:cTn id="25" dur="1" fill="hold">
                                          <p:stCondLst>
                                            <p:cond delay="499"/>
                                          </p:stCondLst>
                                        </p:cTn>
                                        <p:tgtEl>
                                          <p:spTgt spid="3">
                                            <p:txEl>
                                              <p:pRg st="5" end="5"/>
                                            </p:txEl>
                                          </p:spTgt>
                                        </p:tgtEl>
                                        <p:attrNameLst>
                                          <p:attrName>style.visibility</p:attrName>
                                        </p:attrNameLst>
                                      </p:cBhvr>
                                      <p:to>
                                        <p:strVal val="visible"/>
                                      </p:to>
                                    </p:set>
                                  </p:childTnLst>
                                </p:cTn>
                              </p:par>
                            </p:childTnLst>
                          </p:cTn>
                        </p:par>
                        <p:par>
                          <p:cTn id="26" fill="hold">
                            <p:stCondLst>
                              <p:cond delay="3500"/>
                            </p:stCondLst>
                            <p:childTnLst>
                              <p:par>
                                <p:cTn id="27" presetID="1" presetClass="entr" presetSubtype="0" fill="hold" grpId="0" nodeType="afterEffect">
                                  <p:stCondLst>
                                    <p:cond delay="0"/>
                                  </p:stCondLst>
                                  <p:childTnLst>
                                    <p:set>
                                      <p:cBhvr>
                                        <p:cTn id="28" dur="1" fill="hold">
                                          <p:stCondLst>
                                            <p:cond delay="499"/>
                                          </p:stCondLst>
                                        </p:cTn>
                                        <p:tgtEl>
                                          <p:spTgt spid="3">
                                            <p:txEl>
                                              <p:pRg st="6" end="6"/>
                                            </p:txEl>
                                          </p:spTgt>
                                        </p:tgtEl>
                                        <p:attrNameLst>
                                          <p:attrName>style.visibility</p:attrName>
                                        </p:attrNameLst>
                                      </p:cBhvr>
                                      <p:to>
                                        <p:strVal val="visible"/>
                                      </p:to>
                                    </p:set>
                                  </p:childTnLst>
                                </p:cTn>
                              </p:par>
                            </p:childTnLst>
                          </p:cTn>
                        </p:par>
                        <p:par>
                          <p:cTn id="29" fill="hold">
                            <p:stCondLst>
                              <p:cond delay="4000"/>
                            </p:stCondLst>
                            <p:childTnLst>
                              <p:par>
                                <p:cTn id="30" presetID="1" presetClass="entr" presetSubtype="0" fill="hold" grpId="0" nodeType="afterEffect">
                                  <p:stCondLst>
                                    <p:cond delay="0"/>
                                  </p:stCondLst>
                                  <p:childTnLst>
                                    <p:set>
                                      <p:cBhvr>
                                        <p:cTn id="31" dur="1" fill="hold">
                                          <p:stCondLst>
                                            <p:cond delay="499"/>
                                          </p:stCondLst>
                                        </p:cTn>
                                        <p:tgtEl>
                                          <p:spTgt spid="3">
                                            <p:txEl>
                                              <p:pRg st="7" end="7"/>
                                            </p:txEl>
                                          </p:spTgt>
                                        </p:tgtEl>
                                        <p:attrNameLst>
                                          <p:attrName>style.visibility</p:attrName>
                                        </p:attrNameLst>
                                      </p:cBhvr>
                                      <p:to>
                                        <p:strVal val="visible"/>
                                      </p:to>
                                    </p:set>
                                  </p:childTnLst>
                                </p:cTn>
                              </p:par>
                            </p:childTnLst>
                          </p:cTn>
                        </p:par>
                        <p:par>
                          <p:cTn id="32" fill="hold">
                            <p:stCondLst>
                              <p:cond delay="4500"/>
                            </p:stCondLst>
                            <p:childTnLst>
                              <p:par>
                                <p:cTn id="33" presetID="1" presetClass="entr" presetSubtype="0" fill="hold" grpId="0" nodeType="afterEffect">
                                  <p:stCondLst>
                                    <p:cond delay="0"/>
                                  </p:stCondLst>
                                  <p:childTnLst>
                                    <p:set>
                                      <p:cBhvr>
                                        <p:cTn id="34" dur="1" fill="hold">
                                          <p:stCondLst>
                                            <p:cond delay="499"/>
                                          </p:stCondLst>
                                        </p:cTn>
                                        <p:tgtEl>
                                          <p:spTgt spid="3">
                                            <p:txEl>
                                              <p:pRg st="8" end="8"/>
                                            </p:txEl>
                                          </p:spTgt>
                                        </p:tgtEl>
                                        <p:attrNameLst>
                                          <p:attrName>style.visibility</p:attrName>
                                        </p:attrNameLst>
                                      </p:cBhvr>
                                      <p:to>
                                        <p:strVal val="visible"/>
                                      </p:to>
                                    </p:set>
                                  </p:childTnLst>
                                </p:cTn>
                              </p:par>
                            </p:childTnLst>
                          </p:cTn>
                        </p:par>
                        <p:par>
                          <p:cTn id="35" fill="hold">
                            <p:stCondLst>
                              <p:cond delay="5000"/>
                            </p:stCondLst>
                            <p:childTnLst>
                              <p:par>
                                <p:cTn id="36" presetID="1" presetClass="entr" presetSubtype="0" fill="hold" grpId="0" nodeType="afterEffect">
                                  <p:stCondLst>
                                    <p:cond delay="0"/>
                                  </p:stCondLst>
                                  <p:childTnLst>
                                    <p:set>
                                      <p:cBhvr>
                                        <p:cTn id="37" dur="1" fill="hold">
                                          <p:stCondLst>
                                            <p:cond delay="499"/>
                                          </p:stCondLst>
                                        </p:cTn>
                                        <p:tgtEl>
                                          <p:spTgt spid="3">
                                            <p:txEl>
                                              <p:pRg st="9" end="9"/>
                                            </p:txEl>
                                          </p:spTgt>
                                        </p:tgtEl>
                                        <p:attrNameLst>
                                          <p:attrName>style.visibility</p:attrName>
                                        </p:attrNameLst>
                                      </p:cBhvr>
                                      <p:to>
                                        <p:strVal val="visible"/>
                                      </p:to>
                                    </p:set>
                                  </p:childTnLst>
                                </p:cTn>
                              </p:par>
                            </p:childTnLst>
                          </p:cTn>
                        </p:par>
                        <p:par>
                          <p:cTn id="38" fill="hold">
                            <p:stCondLst>
                              <p:cond delay="5500"/>
                            </p:stCondLst>
                            <p:childTnLst>
                              <p:par>
                                <p:cTn id="39" presetID="1" presetClass="entr" presetSubtype="0" fill="hold" grpId="0" nodeType="afterEffect">
                                  <p:stCondLst>
                                    <p:cond delay="0"/>
                                  </p:stCondLst>
                                  <p:childTnLst>
                                    <p:set>
                                      <p:cBhvr>
                                        <p:cTn id="40" dur="1" fill="hold">
                                          <p:stCondLst>
                                            <p:cond delay="499"/>
                                          </p:stCondLst>
                                        </p:cTn>
                                        <p:tgtEl>
                                          <p:spTgt spid="3">
                                            <p:txEl>
                                              <p:pRg st="10" end="10"/>
                                            </p:txEl>
                                          </p:spTgt>
                                        </p:tgtEl>
                                        <p:attrNameLst>
                                          <p:attrName>style.visibility</p:attrName>
                                        </p:attrNameLst>
                                      </p:cBhvr>
                                      <p:to>
                                        <p:strVal val="visible"/>
                                      </p:to>
                                    </p:set>
                                  </p:childTnLst>
                                </p:cTn>
                              </p:par>
                            </p:childTnLst>
                          </p:cTn>
                        </p:par>
                        <p:par>
                          <p:cTn id="41" fill="hold">
                            <p:stCondLst>
                              <p:cond delay="6000"/>
                            </p:stCondLst>
                            <p:childTnLst>
                              <p:par>
                                <p:cTn id="42" presetID="1" presetClass="entr" presetSubtype="0" fill="hold" grpId="0" nodeType="afterEffect">
                                  <p:stCondLst>
                                    <p:cond delay="0"/>
                                  </p:stCondLst>
                                  <p:childTnLst>
                                    <p:set>
                                      <p:cBhvr>
                                        <p:cTn id="43" dur="1" fill="hold">
                                          <p:stCondLst>
                                            <p:cond delay="499"/>
                                          </p:stCondLst>
                                        </p:cTn>
                                        <p:tgtEl>
                                          <p:spTgt spid="3">
                                            <p:txEl>
                                              <p:pRg st="11" end="11"/>
                                            </p:txEl>
                                          </p:spTgt>
                                        </p:tgtEl>
                                        <p:attrNameLst>
                                          <p:attrName>style.visibility</p:attrName>
                                        </p:attrNameLst>
                                      </p:cBhvr>
                                      <p:to>
                                        <p:strVal val="visible"/>
                                      </p:to>
                                    </p:set>
                                  </p:childTnLst>
                                </p:cTn>
                              </p:par>
                            </p:childTnLst>
                          </p:cTn>
                        </p:par>
                        <p:par>
                          <p:cTn id="44" fill="hold">
                            <p:stCondLst>
                              <p:cond delay="6500"/>
                            </p:stCondLst>
                            <p:childTnLst>
                              <p:par>
                                <p:cTn id="45" presetID="1" presetClass="entr" presetSubtype="0" fill="hold" grpId="0" nodeType="afterEffect">
                                  <p:stCondLst>
                                    <p:cond delay="0"/>
                                  </p:stCondLst>
                                  <p:childTnLst>
                                    <p:set>
                                      <p:cBhvr>
                                        <p:cTn id="46" dur="1" fill="hold">
                                          <p:stCondLst>
                                            <p:cond delay="499"/>
                                          </p:stCondLst>
                                        </p:cTn>
                                        <p:tgtEl>
                                          <p:spTgt spid="3">
                                            <p:txEl>
                                              <p:pRg st="12" end="12"/>
                                            </p:txEl>
                                          </p:spTgt>
                                        </p:tgtEl>
                                        <p:attrNameLst>
                                          <p:attrName>style.visibility</p:attrName>
                                        </p:attrNameLst>
                                      </p:cBhvr>
                                      <p:to>
                                        <p:strVal val="visible"/>
                                      </p:to>
                                    </p:set>
                                  </p:childTnLst>
                                </p:cTn>
                              </p:par>
                            </p:childTnLst>
                          </p:cTn>
                        </p:par>
                        <p:par>
                          <p:cTn id="47" fill="hold">
                            <p:stCondLst>
                              <p:cond delay="7000"/>
                            </p:stCondLst>
                            <p:childTnLst>
                              <p:par>
                                <p:cTn id="48" presetID="1" presetClass="entr" presetSubtype="0" fill="hold" grpId="0" nodeType="afterEffect">
                                  <p:stCondLst>
                                    <p:cond delay="0"/>
                                  </p:stCondLst>
                                  <p:childTnLst>
                                    <p:set>
                                      <p:cBhvr>
                                        <p:cTn id="49" dur="1" fill="hold">
                                          <p:stCondLst>
                                            <p:cond delay="499"/>
                                          </p:stCondLst>
                                        </p:cTn>
                                        <p:tgtEl>
                                          <p:spTgt spid="3">
                                            <p:txEl>
                                              <p:pRg st="13" end="13"/>
                                            </p:txEl>
                                          </p:spTgt>
                                        </p:tgtEl>
                                        <p:attrNameLst>
                                          <p:attrName>style.visibility</p:attrName>
                                        </p:attrNameLst>
                                      </p:cBhvr>
                                      <p:to>
                                        <p:strVal val="visible"/>
                                      </p:to>
                                    </p:set>
                                  </p:childTnLst>
                                </p:cTn>
                              </p:par>
                            </p:childTnLst>
                          </p:cTn>
                        </p:par>
                        <p:par>
                          <p:cTn id="50" fill="hold">
                            <p:stCondLst>
                              <p:cond delay="7500"/>
                            </p:stCondLst>
                            <p:childTnLst>
                              <p:par>
                                <p:cTn id="51" presetID="1" presetClass="entr" presetSubtype="0" fill="hold" grpId="0" nodeType="afterEffect">
                                  <p:stCondLst>
                                    <p:cond delay="0"/>
                                  </p:stCondLst>
                                  <p:childTnLst>
                                    <p:set>
                                      <p:cBhvr>
                                        <p:cTn id="52" dur="1" fill="hold">
                                          <p:stCondLst>
                                            <p:cond delay="499"/>
                                          </p:stCondLst>
                                        </p:cTn>
                                        <p:tgtEl>
                                          <p:spTgt spid="3">
                                            <p:txEl>
                                              <p:pRg st="14" end="14"/>
                                            </p:txEl>
                                          </p:spTgt>
                                        </p:tgtEl>
                                        <p:attrNameLst>
                                          <p:attrName>style.visibility</p:attrName>
                                        </p:attrNameLst>
                                      </p:cBhvr>
                                      <p:to>
                                        <p:strVal val="visible"/>
                                      </p:to>
                                    </p:set>
                                  </p:childTnLst>
                                </p:cTn>
                              </p:par>
                            </p:childTnLst>
                          </p:cTn>
                        </p:par>
                        <p:par>
                          <p:cTn id="53" fill="hold">
                            <p:stCondLst>
                              <p:cond delay="8000"/>
                            </p:stCondLst>
                            <p:childTnLst>
                              <p:par>
                                <p:cTn id="54" presetID="1" presetClass="entr" presetSubtype="0" fill="hold" grpId="0" nodeType="afterEffect">
                                  <p:stCondLst>
                                    <p:cond delay="0"/>
                                  </p:stCondLst>
                                  <p:childTnLst>
                                    <p:set>
                                      <p:cBhvr>
                                        <p:cTn id="55" dur="1" fill="hold">
                                          <p:stCondLst>
                                            <p:cond delay="499"/>
                                          </p:stCondLst>
                                        </p:cTn>
                                        <p:tgtEl>
                                          <p:spTgt spid="3">
                                            <p:txEl>
                                              <p:pRg st="15" end="15"/>
                                            </p:txEl>
                                          </p:spTgt>
                                        </p:tgtEl>
                                        <p:attrNameLst>
                                          <p:attrName>style.visibility</p:attrName>
                                        </p:attrNameLst>
                                      </p:cBhvr>
                                      <p:to>
                                        <p:strVal val="visible"/>
                                      </p:to>
                                    </p:set>
                                  </p:childTnLst>
                                </p:cTn>
                              </p:par>
                            </p:childTnLst>
                          </p:cTn>
                        </p:par>
                        <p:par>
                          <p:cTn id="56" fill="hold">
                            <p:stCondLst>
                              <p:cond delay="8500"/>
                            </p:stCondLst>
                            <p:childTnLst>
                              <p:par>
                                <p:cTn id="57" presetID="1" presetClass="entr" presetSubtype="0" fill="hold" grpId="0" nodeType="afterEffect">
                                  <p:stCondLst>
                                    <p:cond delay="0"/>
                                  </p:stCondLst>
                                  <p:childTnLst>
                                    <p:set>
                                      <p:cBhvr>
                                        <p:cTn id="58" dur="1" fill="hold">
                                          <p:stCondLst>
                                            <p:cond delay="499"/>
                                          </p:stCondLst>
                                        </p:cTn>
                                        <p:tgtEl>
                                          <p:spTgt spid="3">
                                            <p:txEl>
                                              <p:pRg st="16" end="16"/>
                                            </p:txEl>
                                          </p:spTgt>
                                        </p:tgtEl>
                                        <p:attrNameLst>
                                          <p:attrName>style.visibility</p:attrName>
                                        </p:attrNameLst>
                                      </p:cBhvr>
                                      <p:to>
                                        <p:strVal val="visible"/>
                                      </p:to>
                                    </p:set>
                                  </p:childTnLst>
                                </p:cTn>
                              </p:par>
                            </p:childTnLst>
                          </p:cTn>
                        </p:par>
                        <p:par>
                          <p:cTn id="59" fill="hold">
                            <p:stCondLst>
                              <p:cond delay="9000"/>
                            </p:stCondLst>
                            <p:childTnLst>
                              <p:par>
                                <p:cTn id="60" presetID="1" presetClass="entr" presetSubtype="0" fill="hold" grpId="0" nodeType="afterEffect">
                                  <p:stCondLst>
                                    <p:cond delay="0"/>
                                  </p:stCondLst>
                                  <p:childTnLst>
                                    <p:set>
                                      <p:cBhvr>
                                        <p:cTn id="61" dur="1" fill="hold">
                                          <p:stCondLst>
                                            <p:cond delay="499"/>
                                          </p:stCondLst>
                                        </p:cTn>
                                        <p:tgtEl>
                                          <p:spTgt spid="3">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dirty="0" smtClean="0">
                <a:solidFill>
                  <a:schemeClr val="bg1">
                    <a:lumMod val="95000"/>
                  </a:schemeClr>
                </a:solidFill>
                <a:effectLst>
                  <a:outerShdw blurRad="38100" dist="38100" dir="2700000" algn="tl">
                    <a:srgbClr val="000000">
                      <a:alpha val="43137"/>
                    </a:srgbClr>
                  </a:outerShdw>
                </a:effectLst>
                <a:latin typeface="Arial" pitchFamily="34" charset="0"/>
                <a:cs typeface="Arial" pitchFamily="34" charset="0"/>
              </a:rPr>
              <a:t>Fénycsőgyújtó elektronika előnyei</a:t>
            </a:r>
            <a:endParaRPr lang="hu-HU" dirty="0">
              <a:solidFill>
                <a:schemeClr val="bg1">
                  <a:lumMod val="95000"/>
                </a:schemeClr>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Tartalom helye 2"/>
          <p:cNvSpPr>
            <a:spLocks noGrp="1"/>
          </p:cNvSpPr>
          <p:nvPr>
            <p:ph idx="1"/>
          </p:nvPr>
        </p:nvSpPr>
        <p:spPr>
          <a:xfrm>
            <a:off x="457199" y="1600200"/>
            <a:ext cx="6662465" cy="4525963"/>
          </a:xfrm>
        </p:spPr>
        <p:txBody>
          <a:bodyPr>
            <a:normAutofit fontScale="85000" lnSpcReduction="20000"/>
          </a:bodyPr>
          <a:lstStyle/>
          <a:p>
            <a:r>
              <a:rPr lang="hu-HU" dirty="0" smtClean="0">
                <a:solidFill>
                  <a:srgbClr val="C00000"/>
                </a:solidFill>
                <a:latin typeface="Arial" pitchFamily="34" charset="0"/>
                <a:cs typeface="Arial" pitchFamily="34" charset="0"/>
              </a:rPr>
              <a:t>Energia megtakarítás</a:t>
            </a:r>
          </a:p>
          <a:p>
            <a:pPr lvl="1"/>
            <a:r>
              <a:rPr lang="hu-HU" dirty="0" smtClean="0">
                <a:solidFill>
                  <a:srgbClr val="C00000"/>
                </a:solidFill>
                <a:latin typeface="Arial" pitchFamily="34" charset="0"/>
                <a:cs typeface="Arial" pitchFamily="34" charset="0"/>
              </a:rPr>
              <a:t>	20-30% megtakarítás a nagy frekvencián 	(32 kHz) üzemelő gyújtóval.</a:t>
            </a:r>
          </a:p>
          <a:p>
            <a:pPr lvl="1"/>
            <a:r>
              <a:rPr lang="hu-HU" dirty="0">
                <a:solidFill>
                  <a:srgbClr val="C00000"/>
                </a:solidFill>
                <a:latin typeface="Arial" pitchFamily="34" charset="0"/>
                <a:cs typeface="Arial" pitchFamily="34" charset="0"/>
              </a:rPr>
              <a:t>	</a:t>
            </a:r>
            <a:r>
              <a:rPr lang="hu-HU" dirty="0" smtClean="0">
                <a:solidFill>
                  <a:srgbClr val="C00000"/>
                </a:solidFill>
                <a:latin typeface="Arial" pitchFamily="34" charset="0"/>
                <a:cs typeface="Arial" pitchFamily="34" charset="0"/>
              </a:rPr>
              <a:t>A fényhasznosítás 10 </a:t>
            </a:r>
            <a:r>
              <a:rPr lang="hu-HU" dirty="0" err="1" smtClean="0">
                <a:solidFill>
                  <a:srgbClr val="C00000"/>
                </a:solidFill>
                <a:latin typeface="Arial" pitchFamily="34" charset="0"/>
                <a:cs typeface="Arial" pitchFamily="34" charset="0"/>
              </a:rPr>
              <a:t>%-al</a:t>
            </a:r>
            <a:r>
              <a:rPr lang="hu-HU" dirty="0" smtClean="0">
                <a:solidFill>
                  <a:srgbClr val="C00000"/>
                </a:solidFill>
                <a:latin typeface="Arial" pitchFamily="34" charset="0"/>
                <a:cs typeface="Arial" pitchFamily="34" charset="0"/>
              </a:rPr>
              <a:t> nő </a:t>
            </a:r>
          </a:p>
          <a:p>
            <a:r>
              <a:rPr lang="hu-HU" dirty="0" smtClean="0">
                <a:solidFill>
                  <a:srgbClr val="C00000"/>
                </a:solidFill>
                <a:latin typeface="Arial" pitchFamily="34" charset="0"/>
                <a:cs typeface="Arial" pitchFamily="34" charset="0"/>
              </a:rPr>
              <a:t>Nem szükséges a Fáziskiegyenlítés</a:t>
            </a:r>
          </a:p>
          <a:p>
            <a:r>
              <a:rPr lang="hu-HU" dirty="0" smtClean="0">
                <a:solidFill>
                  <a:srgbClr val="C00000"/>
                </a:solidFill>
                <a:latin typeface="Arial" pitchFamily="34" charset="0"/>
                <a:cs typeface="Arial" pitchFamily="34" charset="0"/>
              </a:rPr>
              <a:t>A Katódfűtés elhagyható</a:t>
            </a:r>
          </a:p>
          <a:p>
            <a:pPr lvl="1"/>
            <a:r>
              <a:rPr lang="hu-HU" dirty="0" smtClean="0">
                <a:solidFill>
                  <a:srgbClr val="C00000"/>
                </a:solidFill>
                <a:latin typeface="Arial" pitchFamily="34" charset="0"/>
                <a:cs typeface="Arial" pitchFamily="34" charset="0"/>
              </a:rPr>
              <a:t>A gyújtás hidegkatódos, ezért a fénycsövek nem égnek ki hamar.</a:t>
            </a:r>
          </a:p>
          <a:p>
            <a:pPr lvl="1"/>
            <a:r>
              <a:rPr lang="hu-HU" dirty="0" smtClean="0">
                <a:solidFill>
                  <a:srgbClr val="C00000"/>
                </a:solidFill>
                <a:latin typeface="Arial" pitchFamily="34" charset="0"/>
                <a:cs typeface="Arial" pitchFamily="34" charset="0"/>
              </a:rPr>
              <a:t>A gyújtás nincs kedvezőtlen hatással a katódmasszára</a:t>
            </a:r>
          </a:p>
          <a:p>
            <a:pPr lvl="1"/>
            <a:r>
              <a:rPr lang="hu-HU" dirty="0" smtClean="0">
                <a:solidFill>
                  <a:srgbClr val="C00000"/>
                </a:solidFill>
                <a:latin typeface="Arial" pitchFamily="34" charset="0"/>
                <a:cs typeface="Arial" pitchFamily="34" charset="0"/>
              </a:rPr>
              <a:t>A Fénycső akár -25°C-ban is biztosan begyújt</a:t>
            </a:r>
            <a:endParaRPr lang="hu-HU" dirty="0">
              <a:solidFill>
                <a:srgbClr val="C00000"/>
              </a:solidFill>
              <a:latin typeface="Arial" pitchFamily="34" charset="0"/>
              <a:cs typeface="Arial" pitchFamily="34" charset="0"/>
            </a:endParaRPr>
          </a:p>
          <a:p>
            <a:pPr marL="457200" lvl="1" indent="0">
              <a:buNone/>
            </a:pPr>
            <a:endParaRPr lang="hu-HU" dirty="0">
              <a:solidFill>
                <a:srgbClr val="C00000"/>
              </a:solidFill>
              <a:latin typeface="Arial" pitchFamily="34" charset="0"/>
              <a:cs typeface="Arial" pitchFamily="34" charset="0"/>
            </a:endParaRPr>
          </a:p>
        </p:txBody>
      </p:sp>
      <p:pic>
        <p:nvPicPr>
          <p:cNvPr id="1026" name="Picture 2" descr="http://lampaszalon.unas.hu/shop_ordered/9278/shop_pic/EM990S10.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19664" y="2924944"/>
            <a:ext cx="1620180" cy="14401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5051986"/>
      </p:ext>
    </p:extLst>
  </p:cSld>
  <p:clrMapOvr>
    <a:masterClrMapping/>
  </p:clrMapOvr>
  <mc:AlternateContent xmlns:mc="http://schemas.openxmlformats.org/markup-compatibility/2006" xmlns:p14="http://schemas.microsoft.com/office/powerpoint/2010/main">
    <mc:Choice Requires="p14">
      <p:transition spd="slow" p14:dur="4000" advTm="26417">
        <p14:vortex dir="r"/>
      </p:transition>
    </mc:Choice>
    <mc:Fallback xmlns="">
      <p:transition spd="slow" advTm="26417">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1000"/>
                                        <p:tgtEl>
                                          <p:spTgt spid="2"/>
                                        </p:tgtEl>
                                      </p:cBhvr>
                                    </p:animEffect>
                                  </p:childTnLst>
                                </p:cTn>
                              </p:par>
                            </p:childTnLst>
                          </p:cTn>
                        </p:par>
                        <p:par>
                          <p:cTn id="8" fill="hold">
                            <p:stCondLst>
                              <p:cond delay="1000"/>
                            </p:stCondLst>
                            <p:childTnLst>
                              <p:par>
                                <p:cTn id="9" presetID="26" presetClass="entr" presetSubtype="0" fill="hold" nodeType="afterEffect">
                                  <p:stCondLst>
                                    <p:cond delay="0"/>
                                  </p:stCondLst>
                                  <p:childTnLst>
                                    <p:set>
                                      <p:cBhvr>
                                        <p:cTn id="10" dur="1" fill="hold">
                                          <p:stCondLst>
                                            <p:cond delay="0"/>
                                          </p:stCondLst>
                                        </p:cTn>
                                        <p:tgtEl>
                                          <p:spTgt spid="1026"/>
                                        </p:tgtEl>
                                        <p:attrNameLst>
                                          <p:attrName>style.visibility</p:attrName>
                                        </p:attrNameLst>
                                      </p:cBhvr>
                                      <p:to>
                                        <p:strVal val="visible"/>
                                      </p:to>
                                    </p:set>
                                    <p:animEffect transition="in" filter="wipe(down)">
                                      <p:cBhvr>
                                        <p:cTn id="11" dur="580">
                                          <p:stCondLst>
                                            <p:cond delay="0"/>
                                          </p:stCondLst>
                                        </p:cTn>
                                        <p:tgtEl>
                                          <p:spTgt spid="1026"/>
                                        </p:tgtEl>
                                      </p:cBhvr>
                                    </p:animEffect>
                                    <p:anim calcmode="lin" valueType="num">
                                      <p:cBhvr>
                                        <p:cTn id="12" dur="1822" tmFilter="0,0; 0.14,0.36; 0.43,0.73; 0.71,0.91; 1.0,1.0">
                                          <p:stCondLst>
                                            <p:cond delay="0"/>
                                          </p:stCondLst>
                                        </p:cTn>
                                        <p:tgtEl>
                                          <p:spTgt spid="1026"/>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1026"/>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1026"/>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1026"/>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1026"/>
                                        </p:tgtEl>
                                        <p:attrNameLst>
                                          <p:attrName>ppt_y</p:attrName>
                                        </p:attrNameLst>
                                      </p:cBhvr>
                                      <p:tavLst>
                                        <p:tav tm="0" fmla="#ppt_y-sin(pi*$)/81">
                                          <p:val>
                                            <p:fltVal val="0"/>
                                          </p:val>
                                        </p:tav>
                                        <p:tav tm="100000">
                                          <p:val>
                                            <p:fltVal val="1"/>
                                          </p:val>
                                        </p:tav>
                                      </p:tavLst>
                                    </p:anim>
                                    <p:animScale>
                                      <p:cBhvr>
                                        <p:cTn id="17" dur="26">
                                          <p:stCondLst>
                                            <p:cond delay="650"/>
                                          </p:stCondLst>
                                        </p:cTn>
                                        <p:tgtEl>
                                          <p:spTgt spid="1026"/>
                                        </p:tgtEl>
                                      </p:cBhvr>
                                      <p:to x="100000" y="60000"/>
                                    </p:animScale>
                                    <p:animScale>
                                      <p:cBhvr>
                                        <p:cTn id="18" dur="166" decel="50000">
                                          <p:stCondLst>
                                            <p:cond delay="676"/>
                                          </p:stCondLst>
                                        </p:cTn>
                                        <p:tgtEl>
                                          <p:spTgt spid="1026"/>
                                        </p:tgtEl>
                                      </p:cBhvr>
                                      <p:to x="100000" y="100000"/>
                                    </p:animScale>
                                    <p:animScale>
                                      <p:cBhvr>
                                        <p:cTn id="19" dur="26">
                                          <p:stCondLst>
                                            <p:cond delay="1312"/>
                                          </p:stCondLst>
                                        </p:cTn>
                                        <p:tgtEl>
                                          <p:spTgt spid="1026"/>
                                        </p:tgtEl>
                                      </p:cBhvr>
                                      <p:to x="100000" y="80000"/>
                                    </p:animScale>
                                    <p:animScale>
                                      <p:cBhvr>
                                        <p:cTn id="20" dur="166" decel="50000">
                                          <p:stCondLst>
                                            <p:cond delay="1338"/>
                                          </p:stCondLst>
                                        </p:cTn>
                                        <p:tgtEl>
                                          <p:spTgt spid="1026"/>
                                        </p:tgtEl>
                                      </p:cBhvr>
                                      <p:to x="100000" y="100000"/>
                                    </p:animScale>
                                    <p:animScale>
                                      <p:cBhvr>
                                        <p:cTn id="21" dur="26">
                                          <p:stCondLst>
                                            <p:cond delay="1642"/>
                                          </p:stCondLst>
                                        </p:cTn>
                                        <p:tgtEl>
                                          <p:spTgt spid="1026"/>
                                        </p:tgtEl>
                                      </p:cBhvr>
                                      <p:to x="100000" y="90000"/>
                                    </p:animScale>
                                    <p:animScale>
                                      <p:cBhvr>
                                        <p:cTn id="22" dur="166" decel="50000">
                                          <p:stCondLst>
                                            <p:cond delay="1668"/>
                                          </p:stCondLst>
                                        </p:cTn>
                                        <p:tgtEl>
                                          <p:spTgt spid="1026"/>
                                        </p:tgtEl>
                                      </p:cBhvr>
                                      <p:to x="100000" y="100000"/>
                                    </p:animScale>
                                    <p:animScale>
                                      <p:cBhvr>
                                        <p:cTn id="23" dur="26">
                                          <p:stCondLst>
                                            <p:cond delay="1808"/>
                                          </p:stCondLst>
                                        </p:cTn>
                                        <p:tgtEl>
                                          <p:spTgt spid="1026"/>
                                        </p:tgtEl>
                                      </p:cBhvr>
                                      <p:to x="100000" y="95000"/>
                                    </p:animScale>
                                    <p:animScale>
                                      <p:cBhvr>
                                        <p:cTn id="24" dur="166" decel="50000">
                                          <p:stCondLst>
                                            <p:cond delay="1834"/>
                                          </p:stCondLst>
                                        </p:cTn>
                                        <p:tgtEl>
                                          <p:spTgt spid="1026"/>
                                        </p:tgtEl>
                                      </p:cBhvr>
                                      <p:to x="100000" y="100000"/>
                                    </p:animScale>
                                  </p:childTnLst>
                                </p:cTn>
                              </p:par>
                            </p:childTnLst>
                          </p:cTn>
                        </p:par>
                        <p:par>
                          <p:cTn id="25" fill="hold">
                            <p:stCondLst>
                              <p:cond delay="3000"/>
                            </p:stCondLst>
                            <p:childTnLst>
                              <p:par>
                                <p:cTn id="26" presetID="2" presetClass="entr" presetSubtype="1" fill="hold" grpId="0" nodeType="afterEffect">
                                  <p:stCondLst>
                                    <p:cond delay="0"/>
                                  </p:stCondLst>
                                  <p:childTnLst>
                                    <p:set>
                                      <p:cBhvr>
                                        <p:cTn id="27" dur="1" fill="hold">
                                          <p:stCondLst>
                                            <p:cond delay="0"/>
                                          </p:stCondLst>
                                        </p:cTn>
                                        <p:tgtEl>
                                          <p:spTgt spid="3">
                                            <p:txEl>
                                              <p:pRg st="0" end="0"/>
                                            </p:txEl>
                                          </p:spTgt>
                                        </p:tgtEl>
                                        <p:attrNameLst>
                                          <p:attrName>style.visibility</p:attrName>
                                        </p:attrNameLst>
                                      </p:cBhvr>
                                      <p:to>
                                        <p:strVal val="visible"/>
                                      </p:to>
                                    </p:set>
                                    <p:anim calcmode="lin" valueType="num">
                                      <p:cBhvr additive="base">
                                        <p:cTn id="2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par>
                          <p:cTn id="30" fill="hold">
                            <p:stCondLst>
                              <p:cond delay="3500"/>
                            </p:stCondLst>
                            <p:childTnLst>
                              <p:par>
                                <p:cTn id="31" presetID="2" presetClass="entr" presetSubtype="1" fill="hold" grpId="0" nodeType="after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 calcmode="lin" valueType="num">
                                      <p:cBhvr additive="base">
                                        <p:cTn id="3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par>
                          <p:cTn id="35" fill="hold">
                            <p:stCondLst>
                              <p:cond delay="4000"/>
                            </p:stCondLst>
                            <p:childTnLst>
                              <p:par>
                                <p:cTn id="36" presetID="2" presetClass="entr" presetSubtype="1" fill="hold" grpId="0" nodeType="afterEffect">
                                  <p:stCondLst>
                                    <p:cond delay="0"/>
                                  </p:stCondLst>
                                  <p:childTnLst>
                                    <p:set>
                                      <p:cBhvr>
                                        <p:cTn id="37" dur="1" fill="hold">
                                          <p:stCondLst>
                                            <p:cond delay="0"/>
                                          </p:stCondLst>
                                        </p:cTn>
                                        <p:tgtEl>
                                          <p:spTgt spid="3">
                                            <p:txEl>
                                              <p:pRg st="2" end="2"/>
                                            </p:txEl>
                                          </p:spTgt>
                                        </p:tgtEl>
                                        <p:attrNameLst>
                                          <p:attrName>style.visibility</p:attrName>
                                        </p:attrNameLst>
                                      </p:cBhvr>
                                      <p:to>
                                        <p:strVal val="visible"/>
                                      </p:to>
                                    </p:set>
                                    <p:anim calcmode="lin" valueType="num">
                                      <p:cBhvr additive="base">
                                        <p:cTn id="3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par>
                          <p:cTn id="40" fill="hold">
                            <p:stCondLst>
                              <p:cond delay="4500"/>
                            </p:stCondLst>
                            <p:childTnLst>
                              <p:par>
                                <p:cTn id="41" presetID="2" presetClass="entr" presetSubtype="1" fill="hold" grpId="0" nodeType="after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 calcmode="lin" valueType="num">
                                      <p:cBhvr additive="base">
                                        <p:cTn id="4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par>
                          <p:cTn id="45" fill="hold">
                            <p:stCondLst>
                              <p:cond delay="5000"/>
                            </p:stCondLst>
                            <p:childTnLst>
                              <p:par>
                                <p:cTn id="46" presetID="2" presetClass="entr" presetSubtype="1" fill="hold" grpId="0" nodeType="afterEffect">
                                  <p:stCondLst>
                                    <p:cond delay="0"/>
                                  </p:stCondLst>
                                  <p:childTnLst>
                                    <p:set>
                                      <p:cBhvr>
                                        <p:cTn id="47" dur="1" fill="hold">
                                          <p:stCondLst>
                                            <p:cond delay="0"/>
                                          </p:stCondLst>
                                        </p:cTn>
                                        <p:tgtEl>
                                          <p:spTgt spid="3">
                                            <p:txEl>
                                              <p:pRg st="4" end="4"/>
                                            </p:txEl>
                                          </p:spTgt>
                                        </p:tgtEl>
                                        <p:attrNameLst>
                                          <p:attrName>style.visibility</p:attrName>
                                        </p:attrNameLst>
                                      </p:cBhvr>
                                      <p:to>
                                        <p:strVal val="visible"/>
                                      </p:to>
                                    </p:set>
                                    <p:anim calcmode="lin" valueType="num">
                                      <p:cBhvr additive="base">
                                        <p:cTn id="4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par>
                          <p:cTn id="50" fill="hold">
                            <p:stCondLst>
                              <p:cond delay="5500"/>
                            </p:stCondLst>
                            <p:childTnLst>
                              <p:par>
                                <p:cTn id="51" presetID="2" presetClass="entr" presetSubtype="1" fill="hold" grpId="0" nodeType="afterEffect">
                                  <p:stCondLst>
                                    <p:cond delay="0"/>
                                  </p:stCondLst>
                                  <p:childTnLst>
                                    <p:set>
                                      <p:cBhvr>
                                        <p:cTn id="52" dur="1" fill="hold">
                                          <p:stCondLst>
                                            <p:cond delay="0"/>
                                          </p:stCondLst>
                                        </p:cTn>
                                        <p:tgtEl>
                                          <p:spTgt spid="3">
                                            <p:txEl>
                                              <p:pRg st="5" end="5"/>
                                            </p:txEl>
                                          </p:spTgt>
                                        </p:tgtEl>
                                        <p:attrNameLst>
                                          <p:attrName>style.visibility</p:attrName>
                                        </p:attrNameLst>
                                      </p:cBhvr>
                                      <p:to>
                                        <p:strVal val="visible"/>
                                      </p:to>
                                    </p:set>
                                    <p:anim calcmode="lin" valueType="num">
                                      <p:cBhvr additive="base">
                                        <p:cTn id="5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par>
                          <p:cTn id="55" fill="hold">
                            <p:stCondLst>
                              <p:cond delay="6000"/>
                            </p:stCondLst>
                            <p:childTnLst>
                              <p:par>
                                <p:cTn id="56" presetID="2" presetClass="entr" presetSubtype="1" fill="hold" grpId="0" nodeType="afterEffect">
                                  <p:stCondLst>
                                    <p:cond delay="0"/>
                                  </p:stCondLst>
                                  <p:childTnLst>
                                    <p:set>
                                      <p:cBhvr>
                                        <p:cTn id="57" dur="1" fill="hold">
                                          <p:stCondLst>
                                            <p:cond delay="0"/>
                                          </p:stCondLst>
                                        </p:cTn>
                                        <p:tgtEl>
                                          <p:spTgt spid="3">
                                            <p:txEl>
                                              <p:pRg st="6" end="6"/>
                                            </p:txEl>
                                          </p:spTgt>
                                        </p:tgtEl>
                                        <p:attrNameLst>
                                          <p:attrName>style.visibility</p:attrName>
                                        </p:attrNameLst>
                                      </p:cBhvr>
                                      <p:to>
                                        <p:strVal val="visible"/>
                                      </p:to>
                                    </p:set>
                                    <p:anim calcmode="lin" valueType="num">
                                      <p:cBhvr additive="base">
                                        <p:cTn id="5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9"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par>
                          <p:cTn id="60" fill="hold">
                            <p:stCondLst>
                              <p:cond delay="6500"/>
                            </p:stCondLst>
                            <p:childTnLst>
                              <p:par>
                                <p:cTn id="61" presetID="2" presetClass="entr" presetSubtype="1" fill="hold" grpId="0" nodeType="afterEffect">
                                  <p:stCondLst>
                                    <p:cond delay="0"/>
                                  </p:stCondLst>
                                  <p:childTnLst>
                                    <p:set>
                                      <p:cBhvr>
                                        <p:cTn id="62" dur="1" fill="hold">
                                          <p:stCondLst>
                                            <p:cond delay="0"/>
                                          </p:stCondLst>
                                        </p:cTn>
                                        <p:tgtEl>
                                          <p:spTgt spid="3">
                                            <p:txEl>
                                              <p:pRg st="7" end="7"/>
                                            </p:txEl>
                                          </p:spTgt>
                                        </p:tgtEl>
                                        <p:attrNameLst>
                                          <p:attrName>style.visibility</p:attrName>
                                        </p:attrNameLst>
                                      </p:cBhvr>
                                      <p:to>
                                        <p:strVal val="visible"/>
                                      </p:to>
                                    </p:set>
                                    <p:anim calcmode="lin" valueType="num">
                                      <p:cBhvr additive="base">
                                        <p:cTn id="6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3">
                                            <p:txEl>
                                              <p:pRg st="7" end="7"/>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dirty="0" smtClean="0">
                <a:solidFill>
                  <a:srgbClr val="92D050"/>
                </a:solidFill>
                <a:effectLst>
                  <a:outerShdw blurRad="38100" dist="38100" dir="2700000" algn="tl">
                    <a:srgbClr val="000000">
                      <a:alpha val="43137"/>
                    </a:srgbClr>
                  </a:outerShdw>
                </a:effectLst>
                <a:latin typeface="Arial" pitchFamily="34" charset="0"/>
                <a:cs typeface="Arial" pitchFamily="34" charset="0"/>
              </a:rPr>
              <a:t>A Fénycsőgyújtó gyakorlati előnyei</a:t>
            </a:r>
            <a:endParaRPr lang="hu-HU" dirty="0">
              <a:solidFill>
                <a:srgbClr val="92D050"/>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Tartalom helye 2"/>
          <p:cNvSpPr>
            <a:spLocks noGrp="1"/>
          </p:cNvSpPr>
          <p:nvPr>
            <p:ph idx="1"/>
          </p:nvPr>
        </p:nvSpPr>
        <p:spPr>
          <a:xfrm>
            <a:off x="457200" y="1916832"/>
            <a:ext cx="6674161" cy="3989039"/>
          </a:xfrm>
        </p:spPr>
        <p:txBody>
          <a:bodyPr>
            <a:normAutofit fontScale="70000" lnSpcReduction="20000"/>
          </a:bodyPr>
          <a:lstStyle/>
          <a:p>
            <a:pPr>
              <a:buFont typeface="Courier New" pitchFamily="49" charset="0"/>
              <a:buChar char="o"/>
            </a:pPr>
            <a:r>
              <a:rPr lang="hu-HU" dirty="0" smtClean="0">
                <a:solidFill>
                  <a:srgbClr val="0070C0"/>
                </a:solidFill>
                <a:latin typeface="Arial" pitchFamily="34" charset="0"/>
                <a:cs typeface="Arial" pitchFamily="34" charset="0"/>
              </a:rPr>
              <a:t>Szükségtelenné vállnak: 2  db fojtó tekercs; 2 db fázisjavító kondenzátor; 2 db zavarszűrő kondenzátor; 2 db gyújtó; 2 db gyújtófoglalat</a:t>
            </a:r>
          </a:p>
          <a:p>
            <a:pPr>
              <a:buFont typeface="Courier New" pitchFamily="49" charset="0"/>
              <a:buChar char="o"/>
            </a:pPr>
            <a:r>
              <a:rPr lang="hu-HU" dirty="0" smtClean="0">
                <a:solidFill>
                  <a:srgbClr val="0070C0"/>
                </a:solidFill>
                <a:latin typeface="Arial" pitchFamily="34" charset="0"/>
                <a:cs typeface="Arial" pitchFamily="34" charset="0"/>
              </a:rPr>
              <a:t>Rövidebb ideig tart a szerelési munka az egy darab kompakt fénycsőgyújtó bekötési miatt</a:t>
            </a:r>
          </a:p>
          <a:p>
            <a:pPr>
              <a:buFont typeface="Courier New" pitchFamily="49" charset="0"/>
              <a:buChar char="o"/>
            </a:pPr>
            <a:r>
              <a:rPr lang="hu-HU" dirty="0" smtClean="0">
                <a:solidFill>
                  <a:srgbClr val="0070C0"/>
                </a:solidFill>
                <a:latin typeface="Arial" pitchFamily="34" charset="0"/>
                <a:cs typeface="Arial" pitchFamily="34" charset="0"/>
              </a:rPr>
              <a:t>Jobb világítás valósítható meg, a kisebb energiafelhasználás miatt</a:t>
            </a:r>
          </a:p>
          <a:p>
            <a:pPr>
              <a:buFont typeface="Courier New" pitchFamily="49" charset="0"/>
              <a:buChar char="o"/>
            </a:pPr>
            <a:r>
              <a:rPr lang="hu-HU" dirty="0" smtClean="0">
                <a:solidFill>
                  <a:srgbClr val="0070C0"/>
                </a:solidFill>
                <a:latin typeface="Arial" pitchFamily="34" charset="0"/>
                <a:cs typeface="Arial" pitchFamily="34" charset="0"/>
              </a:rPr>
              <a:t>Kisebb keresztmetszetű kábelek alkalmazhatóak, a kisebb teljesítményfelvétel miatt</a:t>
            </a:r>
          </a:p>
          <a:p>
            <a:pPr>
              <a:buFont typeface="Courier New" pitchFamily="49" charset="0"/>
              <a:buChar char="o"/>
            </a:pPr>
            <a:r>
              <a:rPr lang="hu-HU" dirty="0">
                <a:solidFill>
                  <a:srgbClr val="0070C0"/>
                </a:solidFill>
                <a:latin typeface="Arial" pitchFamily="34" charset="0"/>
                <a:cs typeface="Arial" pitchFamily="34" charset="0"/>
              </a:rPr>
              <a:t>nem szükséges az eddig alkalmazott több fázisú kapcsolás, illetve </a:t>
            </a:r>
            <a:r>
              <a:rPr lang="hu-HU" dirty="0" smtClean="0">
                <a:solidFill>
                  <a:srgbClr val="0070C0"/>
                </a:solidFill>
                <a:latin typeface="Arial" pitchFamily="34" charset="0"/>
                <a:cs typeface="Arial" pitchFamily="34" charset="0"/>
              </a:rPr>
              <a:t>vezetékezés</a:t>
            </a:r>
          </a:p>
          <a:p>
            <a:pPr>
              <a:buFont typeface="Courier New" pitchFamily="49" charset="0"/>
              <a:buChar char="o"/>
            </a:pPr>
            <a:r>
              <a:rPr lang="hu-HU" dirty="0" smtClean="0">
                <a:solidFill>
                  <a:srgbClr val="0070C0"/>
                </a:solidFill>
                <a:latin typeface="Arial" pitchFamily="34" charset="0"/>
                <a:cs typeface="Arial" pitchFamily="34" charset="0"/>
              </a:rPr>
              <a:t>Mozgásérzékelős rendszerekben is alkalmazhatók</a:t>
            </a:r>
            <a:endParaRPr lang="hu-HU" dirty="0">
              <a:solidFill>
                <a:srgbClr val="0070C0"/>
              </a:solidFill>
              <a:latin typeface="Arial" pitchFamily="34" charset="0"/>
              <a:cs typeface="Arial" pitchFamily="34" charset="0"/>
            </a:endParaRPr>
          </a:p>
        </p:txBody>
      </p:sp>
      <p:pic>
        <p:nvPicPr>
          <p:cNvPr id="4" name="Picture 2" descr="http://lampaszalon.unas.hu/shop_ordered/9278/shop_pic/EM990S10.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31361" y="2924944"/>
            <a:ext cx="1620180" cy="14401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5512329"/>
      </p:ext>
    </p:extLst>
  </p:cSld>
  <p:clrMapOvr>
    <a:masterClrMapping/>
  </p:clrMapOvr>
  <mc:AlternateContent xmlns:mc="http://schemas.openxmlformats.org/markup-compatibility/2006" xmlns:p14="http://schemas.microsoft.com/office/powerpoint/2010/main">
    <mc:Choice Requires="p14">
      <p:transition spd="slow" p14:dur="4000" advTm="33468">
        <p14:vortex dir="r"/>
      </p:transition>
    </mc:Choice>
    <mc:Fallback xmlns="">
      <p:transition spd="slow" advTm="33468">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32"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out)">
                                      <p:cBhvr>
                                        <p:cTn id="7" dur="2000"/>
                                        <p:tgtEl>
                                          <p:spTgt spid="2"/>
                                        </p:tgtEl>
                                      </p:cBhvr>
                                    </p:animEffect>
                                  </p:childTnLst>
                                </p:cTn>
                              </p:par>
                            </p:childTnLst>
                          </p:cTn>
                        </p:par>
                        <p:par>
                          <p:cTn id="8" fill="hold">
                            <p:stCondLst>
                              <p:cond delay="2000"/>
                            </p:stCondLst>
                            <p:childTnLst>
                              <p:par>
                                <p:cTn id="9" presetID="42"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anim calcmode="lin" valueType="num">
                                      <p:cBhvr>
                                        <p:cTn id="1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3000"/>
                            </p:stCondLst>
                            <p:childTnLst>
                              <p:par>
                                <p:cTn id="15" presetID="42" presetClass="entr" presetSubtype="0" fill="hold" grpId="0"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tgtEl>
                                          <p:spTgt spid="3">
                                            <p:txEl>
                                              <p:pRg st="1" end="1"/>
                                            </p:txEl>
                                          </p:spTgt>
                                        </p:tgtEl>
                                      </p:cBhvr>
                                    </p:animEffect>
                                    <p:anim calcmode="lin" valueType="num">
                                      <p:cBhvr>
                                        <p:cTn id="1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0" fill="hold">
                            <p:stCondLst>
                              <p:cond delay="4000"/>
                            </p:stCondLst>
                            <p:childTnLst>
                              <p:par>
                                <p:cTn id="21" presetID="42" presetClass="entr" presetSubtype="0" fill="hold" grpId="0"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6" fill="hold">
                            <p:stCondLst>
                              <p:cond delay="5000"/>
                            </p:stCondLst>
                            <p:childTnLst>
                              <p:par>
                                <p:cTn id="27" presetID="42" presetClass="entr" presetSubtype="0" fill="hold" grpId="0" nodeType="after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1000"/>
                                        <p:tgtEl>
                                          <p:spTgt spid="3">
                                            <p:txEl>
                                              <p:pRg st="3" end="3"/>
                                            </p:txEl>
                                          </p:spTgt>
                                        </p:tgtEl>
                                      </p:cBhvr>
                                    </p:animEffect>
                                    <p:anim calcmode="lin" valueType="num">
                                      <p:cBhvr>
                                        <p:cTn id="3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32" fill="hold">
                            <p:stCondLst>
                              <p:cond delay="6000"/>
                            </p:stCondLst>
                            <p:childTnLst>
                              <p:par>
                                <p:cTn id="33" presetID="42" presetClass="entr" presetSubtype="0" fill="hold" grpId="0" nodeType="after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8" fill="hold">
                            <p:stCondLst>
                              <p:cond delay="7000"/>
                            </p:stCondLst>
                            <p:childTnLst>
                              <p:par>
                                <p:cTn id="39" presetID="42" presetClass="entr" presetSubtype="0" fill="hold" grpId="0" nodeType="after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Effect transition="in" filter="fade">
                                      <p:cBhvr>
                                        <p:cTn id="41" dur="1000"/>
                                        <p:tgtEl>
                                          <p:spTgt spid="3">
                                            <p:txEl>
                                              <p:pRg st="5" end="5"/>
                                            </p:txEl>
                                          </p:spTgt>
                                        </p:tgtEl>
                                      </p:cBhvr>
                                    </p:animEffect>
                                    <p:anim calcmode="lin" valueType="num">
                                      <p:cBhvr>
                                        <p:cTn id="4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dirty="0">
                <a:solidFill>
                  <a:srgbClr val="FFC000"/>
                </a:solidFill>
                <a:effectLst>
                  <a:outerShdw blurRad="38100" dist="38100" dir="2700000" algn="tl">
                    <a:srgbClr val="000000">
                      <a:alpha val="43137"/>
                    </a:srgbClr>
                  </a:outerShdw>
                </a:effectLst>
                <a:latin typeface="Arial" pitchFamily="34" charset="0"/>
                <a:cs typeface="Arial" pitchFamily="34" charset="0"/>
              </a:rPr>
              <a:t>Huzatszabályzó és </a:t>
            </a:r>
            <a:r>
              <a:rPr lang="hu-HU" dirty="0" smtClean="0">
                <a:solidFill>
                  <a:srgbClr val="FFC000"/>
                </a:solidFill>
                <a:effectLst>
                  <a:outerShdw blurRad="38100" dist="38100" dir="2700000" algn="tl">
                    <a:srgbClr val="000000">
                      <a:alpha val="43137"/>
                    </a:srgbClr>
                  </a:outerShdw>
                </a:effectLst>
                <a:latin typeface="Arial" pitchFamily="34" charset="0"/>
                <a:cs typeface="Arial" pitchFamily="34" charset="0"/>
              </a:rPr>
              <a:t>huzatfokozó</a:t>
            </a:r>
            <a:endParaRPr lang="hu-HU" dirty="0">
              <a:solidFill>
                <a:srgbClr val="FFC000"/>
              </a:solidFill>
              <a:effectLst>
                <a:outerShdw blurRad="38100" dist="38100" dir="2700000" algn="tl">
                  <a:srgbClr val="000000">
                    <a:alpha val="43137"/>
                  </a:srgbClr>
                </a:outerShdw>
              </a:effectLst>
              <a:latin typeface="Arial" pitchFamily="34" charset="0"/>
              <a:cs typeface="Arial" pitchFamily="34" charset="0"/>
            </a:endParaRPr>
          </a:p>
        </p:txBody>
      </p:sp>
      <p:pic>
        <p:nvPicPr>
          <p:cNvPr id="1026" name="Picture 2" descr="http://energiatakarekos.com/wp-content/uploads/2013/01/Szabalyz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11760" y="1412776"/>
            <a:ext cx="4120070" cy="442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3075657"/>
      </p:ext>
    </p:extLst>
  </p:cSld>
  <p:clrMapOvr>
    <a:masterClrMapping/>
  </p:clrMapOvr>
  <mc:AlternateContent xmlns:mc="http://schemas.openxmlformats.org/markup-compatibility/2006" xmlns:p14="http://schemas.microsoft.com/office/powerpoint/2010/main">
    <mc:Choice Requires="p14">
      <p:transition spd="slow" p14:dur="4000" advTm="3805">
        <p14:vortex dir="r"/>
      </p:transition>
    </mc:Choice>
    <mc:Fallback xmlns="">
      <p:transition spd="slow" advTm="3805">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1000"/>
                                        <p:tgtEl>
                                          <p:spTgt spid="2"/>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1026"/>
                                        </p:tgtEl>
                                        <p:attrNameLst>
                                          <p:attrName>style.visibility</p:attrName>
                                        </p:attrNameLst>
                                      </p:cBhvr>
                                      <p:to>
                                        <p:strVal val="visible"/>
                                      </p:to>
                                    </p:set>
                                    <p:anim calcmode="lin" valueType="num">
                                      <p:cBhvr>
                                        <p:cTn id="11" dur="500" fill="hold"/>
                                        <p:tgtEl>
                                          <p:spTgt spid="1026"/>
                                        </p:tgtEl>
                                        <p:attrNameLst>
                                          <p:attrName>ppt_w</p:attrName>
                                        </p:attrNameLst>
                                      </p:cBhvr>
                                      <p:tavLst>
                                        <p:tav tm="0">
                                          <p:val>
                                            <p:fltVal val="0"/>
                                          </p:val>
                                        </p:tav>
                                        <p:tav tm="100000">
                                          <p:val>
                                            <p:strVal val="#ppt_w"/>
                                          </p:val>
                                        </p:tav>
                                      </p:tavLst>
                                    </p:anim>
                                    <p:anim calcmode="lin" valueType="num">
                                      <p:cBhvr>
                                        <p:cTn id="12" dur="500" fill="hold"/>
                                        <p:tgtEl>
                                          <p:spTgt spid="1026"/>
                                        </p:tgtEl>
                                        <p:attrNameLst>
                                          <p:attrName>ppt_h</p:attrName>
                                        </p:attrNameLst>
                                      </p:cBhvr>
                                      <p:tavLst>
                                        <p:tav tm="0">
                                          <p:val>
                                            <p:fltVal val="0"/>
                                          </p:val>
                                        </p:tav>
                                        <p:tav tm="100000">
                                          <p:val>
                                            <p:strVal val="#ppt_h"/>
                                          </p:val>
                                        </p:tav>
                                      </p:tavLst>
                                    </p:anim>
                                    <p:animEffect transition="in" filter="fade">
                                      <p:cBhvr>
                                        <p:cTn id="13"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ím 3"/>
          <p:cNvSpPr>
            <a:spLocks noGrp="1"/>
          </p:cNvSpPr>
          <p:nvPr>
            <p:ph type="title"/>
          </p:nvPr>
        </p:nvSpPr>
        <p:spPr/>
        <p:txBody>
          <a:bodyPr/>
          <a:lstStyle/>
          <a:p>
            <a:r>
              <a:rPr lang="hu-HU" dirty="0" smtClean="0">
                <a:solidFill>
                  <a:schemeClr val="accent6">
                    <a:lumMod val="75000"/>
                  </a:schemeClr>
                </a:solidFill>
                <a:effectLst>
                  <a:outerShdw blurRad="38100" dist="38100" dir="2700000" algn="tl">
                    <a:srgbClr val="000000">
                      <a:alpha val="43137"/>
                    </a:srgbClr>
                  </a:outerShdw>
                </a:effectLst>
                <a:latin typeface="Arial" pitchFamily="34" charset="0"/>
                <a:cs typeface="Arial" pitchFamily="34" charset="0"/>
              </a:rPr>
              <a:t>Energiatakarékossága</a:t>
            </a:r>
            <a:endParaRPr lang="hu-HU" dirty="0">
              <a:solidFill>
                <a:schemeClr val="accent6">
                  <a:lumMod val="75000"/>
                </a:schemeClr>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Tartalom helye 2"/>
          <p:cNvSpPr>
            <a:spLocks noGrp="1"/>
          </p:cNvSpPr>
          <p:nvPr>
            <p:ph idx="1"/>
          </p:nvPr>
        </p:nvSpPr>
        <p:spPr>
          <a:xfrm>
            <a:off x="467544" y="2348880"/>
            <a:ext cx="8229600" cy="3052936"/>
          </a:xfrm>
        </p:spPr>
        <p:txBody>
          <a:bodyPr/>
          <a:lstStyle/>
          <a:p>
            <a:pPr marL="0" indent="0" algn="just">
              <a:buNone/>
            </a:pPr>
            <a:r>
              <a:rPr lang="hu-HU" dirty="0" smtClean="0">
                <a:solidFill>
                  <a:schemeClr val="bg1">
                    <a:lumMod val="95000"/>
                  </a:schemeClr>
                </a:solidFill>
                <a:latin typeface="Arial" pitchFamily="34" charset="0"/>
                <a:cs typeface="Arial" pitchFamily="34" charset="0"/>
              </a:rPr>
              <a:t>A Huzatszabályozóval energiát, és költséget takaríthatunk meg. A kéményből távozó égéstermék nagy százalékát teszi ki az éghető gáz. A Huzatszabályzó ezeket a gázokat hasznosítja, így energiát takarítunk meg.</a:t>
            </a:r>
            <a:endParaRPr lang="hu-HU" dirty="0">
              <a:solidFill>
                <a:schemeClr val="bg1">
                  <a:lumMod val="95000"/>
                </a:schemeClr>
              </a:solidFill>
              <a:latin typeface="Arial" pitchFamily="34" charset="0"/>
              <a:cs typeface="Arial" pitchFamily="34" charset="0"/>
            </a:endParaRPr>
          </a:p>
        </p:txBody>
      </p:sp>
    </p:spTree>
    <p:extLst>
      <p:ext uri="{BB962C8B-B14F-4D97-AF65-F5344CB8AC3E}">
        <p14:creationId xmlns:p14="http://schemas.microsoft.com/office/powerpoint/2010/main" val="2104853772"/>
      </p:ext>
    </p:extLst>
  </p:cSld>
  <p:clrMapOvr>
    <a:masterClrMapping/>
  </p:clrMapOvr>
  <mc:AlternateContent xmlns:mc="http://schemas.openxmlformats.org/markup-compatibility/2006" xmlns:p14="http://schemas.microsoft.com/office/powerpoint/2010/main">
    <mc:Choice Requires="p14">
      <p:transition spd="slow" p14:dur="3000" advTm="13399">
        <p14:shred/>
      </p:transition>
    </mc:Choice>
    <mc:Fallback xmlns="">
      <p:transition spd="slow" advTm="13399">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par>
                          <p:cTn id="11" fill="hold">
                            <p:stCondLst>
                              <p:cond delay="1000"/>
                            </p:stCondLst>
                            <p:childTnLst>
                              <p:par>
                                <p:cTn id="12" presetID="2" presetClass="entr" presetSubtype="4"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solidFill>
                  <a:schemeClr val="bg2">
                    <a:lumMod val="50000"/>
                  </a:schemeClr>
                </a:solidFill>
                <a:effectLst>
                  <a:outerShdw blurRad="38100" dist="38100" dir="2700000" algn="tl">
                    <a:srgbClr val="000000">
                      <a:alpha val="43137"/>
                    </a:srgbClr>
                  </a:outerShdw>
                </a:effectLst>
                <a:latin typeface="Arial" pitchFamily="34" charset="0"/>
                <a:cs typeface="Arial" pitchFamily="34" charset="0"/>
              </a:rPr>
              <a:t>Költséghatékonysága</a:t>
            </a:r>
            <a:endParaRPr lang="hu-HU" dirty="0">
              <a:solidFill>
                <a:schemeClr val="bg2">
                  <a:lumMod val="50000"/>
                </a:schemeClr>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Tartalom helye 2"/>
          <p:cNvSpPr>
            <a:spLocks noGrp="1"/>
          </p:cNvSpPr>
          <p:nvPr>
            <p:ph idx="1"/>
          </p:nvPr>
        </p:nvSpPr>
        <p:spPr>
          <a:xfrm>
            <a:off x="467544" y="2348880"/>
            <a:ext cx="8229600" cy="3052936"/>
          </a:xfrm>
        </p:spPr>
        <p:txBody>
          <a:bodyPr/>
          <a:lstStyle/>
          <a:p>
            <a:pPr marL="0" indent="0">
              <a:buNone/>
            </a:pPr>
            <a:r>
              <a:rPr lang="hu-HU" dirty="0" smtClean="0">
                <a:solidFill>
                  <a:srgbClr val="FF0000"/>
                </a:solidFill>
                <a:latin typeface="Arial" pitchFamily="34" charset="0"/>
                <a:cs typeface="Arial" pitchFamily="34" charset="0"/>
              </a:rPr>
              <a:t>Cserépkályhák, kandallók, avagy vegyes tüzelésű kazánok megbízható megoldásként átlagosan évi legalább 20-48%-os, gázfűtés esetén nagyjából 15-20%-os költségmegtakarítás érhető el a mérések, és jegyzőkönyvek alapján.</a:t>
            </a:r>
          </a:p>
        </p:txBody>
      </p:sp>
    </p:spTree>
    <p:extLst>
      <p:ext uri="{BB962C8B-B14F-4D97-AF65-F5344CB8AC3E}">
        <p14:creationId xmlns:p14="http://schemas.microsoft.com/office/powerpoint/2010/main" val="2863997133"/>
      </p:ext>
    </p:extLst>
  </p:cSld>
  <p:clrMapOvr>
    <a:masterClrMapping/>
  </p:clrMapOvr>
  <mc:AlternateContent xmlns:mc="http://schemas.openxmlformats.org/markup-compatibility/2006" xmlns:p14="http://schemas.microsoft.com/office/powerpoint/2010/main">
    <mc:Choice Requires="p14">
      <p:transition spd="slow" p14:dur="3000" advTm="18545">
        <p14:shred/>
      </p:transition>
    </mc:Choice>
    <mc:Fallback xmlns="">
      <p:transition spd="slow" advTm="18545">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2" dur="1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3"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dirty="0">
                <a:solidFill>
                  <a:srgbClr val="FF0000"/>
                </a:solidFill>
                <a:effectLst>
                  <a:outerShdw blurRad="38100" dist="38100" dir="2700000" algn="tl">
                    <a:srgbClr val="000000">
                      <a:alpha val="43137"/>
                    </a:srgbClr>
                  </a:outerShdw>
                </a:effectLst>
                <a:latin typeface="Arial" pitchFamily="34" charset="0"/>
                <a:cs typeface="Arial" pitchFamily="34" charset="0"/>
              </a:rPr>
              <a:t>A  huzatszabályzó </a:t>
            </a:r>
            <a:r>
              <a:rPr lang="hu-HU"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égéstökéletesítése</a:t>
            </a:r>
            <a:endParaRPr lang="hu-HU" dirty="0">
              <a:solidFill>
                <a:srgbClr val="FF0000"/>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Tartalom helye 2"/>
          <p:cNvSpPr>
            <a:spLocks noGrp="1"/>
          </p:cNvSpPr>
          <p:nvPr>
            <p:ph idx="1"/>
          </p:nvPr>
        </p:nvSpPr>
        <p:spPr>
          <a:xfrm>
            <a:off x="467544" y="1988840"/>
            <a:ext cx="8229600" cy="4032448"/>
          </a:xfrm>
        </p:spPr>
        <p:txBody>
          <a:bodyPr/>
          <a:lstStyle/>
          <a:p>
            <a:pPr marL="0" indent="0" algn="just">
              <a:buNone/>
            </a:pPr>
            <a:r>
              <a:rPr lang="hu-HU" dirty="0" smtClean="0">
                <a:solidFill>
                  <a:schemeClr val="tx2"/>
                </a:solidFill>
                <a:latin typeface="Arial" pitchFamily="34" charset="0"/>
                <a:cs typeface="Arial" pitchFamily="34" charset="0"/>
              </a:rPr>
              <a:t>A Huzatszabályzó állandó, az átlagosnál magasabb hőmérsékletet hoz létre a kéményekben, illetve az égéstérben, jelentősen javítva az égéshatékonyságát, növelve a hő leadást.  Speciális kialakítása miatt, a még éghető gázokat bent tartja, így lehetővé téve azok elégését is, ezzel jelentős energiát takaríthatunk meg.</a:t>
            </a:r>
            <a:endParaRPr lang="hu-HU" dirty="0">
              <a:solidFill>
                <a:schemeClr val="tx2"/>
              </a:solidFill>
              <a:latin typeface="Arial" pitchFamily="34" charset="0"/>
              <a:cs typeface="Arial" pitchFamily="34" charset="0"/>
            </a:endParaRPr>
          </a:p>
        </p:txBody>
      </p:sp>
    </p:spTree>
    <p:extLst>
      <p:ext uri="{BB962C8B-B14F-4D97-AF65-F5344CB8AC3E}">
        <p14:creationId xmlns:p14="http://schemas.microsoft.com/office/powerpoint/2010/main" val="2177621009"/>
      </p:ext>
    </p:extLst>
  </p:cSld>
  <p:clrMapOvr>
    <a:masterClrMapping/>
  </p:clrMapOvr>
  <mc:AlternateContent xmlns:mc="http://schemas.openxmlformats.org/markup-compatibility/2006" xmlns:p14="http://schemas.microsoft.com/office/powerpoint/2010/main">
    <mc:Choice Requires="p14">
      <p:transition spd="slow" p14:dur="3000" advTm="26904">
        <p14:shred/>
      </p:transition>
    </mc:Choice>
    <mc:Fallback xmlns="">
      <p:transition spd="slow" advTm="26904">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grpId="0" nodeType="afterEffect">
                                  <p:stCondLst>
                                    <p:cond delay="0"/>
                                  </p:stCondLst>
                                  <p:iterate type="wd">
                                    <p:tmPct val="10000"/>
                                  </p:iterate>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1200"/>
                            </p:stCondLst>
                            <p:childTnLst>
                              <p:par>
                                <p:cTn id="10" presetID="8" presetClass="entr" presetSubtype="16"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a:solidFill>
                  <a:schemeClr val="accent2">
                    <a:lumMod val="75000"/>
                  </a:schemeClr>
                </a:solidFill>
                <a:effectLst>
                  <a:outerShdw blurRad="38100" dist="38100" dir="2700000" algn="tl">
                    <a:srgbClr val="000000">
                      <a:alpha val="43137"/>
                    </a:srgbClr>
                  </a:outerShdw>
                </a:effectLst>
                <a:latin typeface="Arial" pitchFamily="34" charset="0"/>
                <a:cs typeface="Arial" pitchFamily="34" charset="0"/>
              </a:rPr>
              <a:t>Huzatfokozó</a:t>
            </a:r>
          </a:p>
        </p:txBody>
      </p:sp>
      <p:sp>
        <p:nvSpPr>
          <p:cNvPr id="3" name="Tartalom helye 2"/>
          <p:cNvSpPr>
            <a:spLocks noGrp="1"/>
          </p:cNvSpPr>
          <p:nvPr>
            <p:ph idx="1"/>
          </p:nvPr>
        </p:nvSpPr>
        <p:spPr>
          <a:xfrm>
            <a:off x="467544" y="1916832"/>
            <a:ext cx="8229600" cy="4277071"/>
          </a:xfrm>
        </p:spPr>
        <p:txBody>
          <a:bodyPr>
            <a:normAutofit lnSpcReduction="10000"/>
          </a:bodyPr>
          <a:lstStyle/>
          <a:p>
            <a:pPr marL="0" indent="0">
              <a:buNone/>
            </a:pPr>
            <a:r>
              <a:rPr lang="hu-HU" dirty="0" smtClean="0">
                <a:solidFill>
                  <a:schemeClr val="accent1">
                    <a:lumMod val="50000"/>
                  </a:schemeClr>
                </a:solidFill>
                <a:latin typeface="Arial" pitchFamily="34" charset="0"/>
                <a:cs typeface="Arial" pitchFamily="34" charset="0"/>
              </a:rPr>
              <a:t>A Huzatfokozó turbina megnöveli a szellőző kéményben a levegőáramlást, </a:t>
            </a:r>
            <a:r>
              <a:rPr lang="hu-HU" dirty="0">
                <a:solidFill>
                  <a:schemeClr val="accent1">
                    <a:lumMod val="50000"/>
                  </a:schemeClr>
                </a:solidFill>
                <a:latin typeface="Arial" pitchFamily="34" charset="0"/>
                <a:cs typeface="Arial" pitchFamily="34" charset="0"/>
              </a:rPr>
              <a:t>h</a:t>
            </a:r>
            <a:r>
              <a:rPr lang="hu-HU" dirty="0" smtClean="0">
                <a:solidFill>
                  <a:schemeClr val="accent1">
                    <a:lumMod val="50000"/>
                  </a:schemeClr>
                </a:solidFill>
                <a:latin typeface="Arial" pitchFamily="34" charset="0"/>
                <a:cs typeface="Arial" pitchFamily="34" charset="0"/>
              </a:rPr>
              <a:t>atékonyabbá téve az energiafelhasználást, ezzel biztonságosabbá téve a az üzemeltetést.</a:t>
            </a:r>
          </a:p>
          <a:p>
            <a:pPr marL="0" indent="0">
              <a:buNone/>
            </a:pPr>
            <a:r>
              <a:rPr lang="hu-HU" dirty="0" smtClean="0">
                <a:solidFill>
                  <a:schemeClr val="accent1">
                    <a:lumMod val="50000"/>
                  </a:schemeClr>
                </a:solidFill>
                <a:latin typeface="Arial" pitchFamily="34" charset="0"/>
                <a:cs typeface="Arial" pitchFamily="34" charset="0"/>
              </a:rPr>
              <a:t>E mellett megakadályozza a csapadék bejutását a kéménybe, védi a kemény állagát! Régi és új szellőző kéményekre is könnyen felszerelhető </a:t>
            </a:r>
            <a:endParaRPr lang="hu-HU" dirty="0">
              <a:solidFill>
                <a:schemeClr val="accent1">
                  <a:lumMod val="50000"/>
                </a:schemeClr>
              </a:solidFill>
              <a:latin typeface="Arial" pitchFamily="34" charset="0"/>
              <a:cs typeface="Arial" pitchFamily="34" charset="0"/>
            </a:endParaRPr>
          </a:p>
        </p:txBody>
      </p:sp>
    </p:spTree>
    <p:extLst>
      <p:ext uri="{BB962C8B-B14F-4D97-AF65-F5344CB8AC3E}">
        <p14:creationId xmlns:p14="http://schemas.microsoft.com/office/powerpoint/2010/main" val="2951749273"/>
      </p:ext>
    </p:extLst>
  </p:cSld>
  <p:clrMapOvr>
    <a:masterClrMapping/>
  </p:clrMapOvr>
  <mc:AlternateContent xmlns:mc="http://schemas.openxmlformats.org/markup-compatibility/2006" xmlns:p14="http://schemas.microsoft.com/office/powerpoint/2010/main">
    <mc:Choice Requires="p14">
      <p:transition spd="slow" p14:dur="3000" advTm="25486">
        <p14:shred/>
      </p:transition>
    </mc:Choice>
    <mc:Fallback xmlns="">
      <p:transition spd="slow" advTm="25486">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8)">
                                      <p:cBhvr>
                                        <p:cTn id="7" dur="2000"/>
                                        <p:tgtEl>
                                          <p:spTgt spid="2"/>
                                        </p:tgtEl>
                                      </p:cBhvr>
                                    </p:animEffect>
                                  </p:childTnLst>
                                </p:cTn>
                              </p:par>
                            </p:childTnLst>
                          </p:cTn>
                        </p:par>
                        <p:par>
                          <p:cTn id="8" fill="hold">
                            <p:stCondLst>
                              <p:cond delay="2000"/>
                            </p:stCondLst>
                            <p:childTnLst>
                              <p:par>
                                <p:cTn id="9" presetID="22" presetClass="entr" presetSubtype="1"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up)">
                                      <p:cBhvr>
                                        <p:cTn id="11" dur="500"/>
                                        <p:tgtEl>
                                          <p:spTgt spid="3">
                                            <p:txEl>
                                              <p:pRg st="0" end="0"/>
                                            </p:txEl>
                                          </p:spTgt>
                                        </p:tgtEl>
                                      </p:cBhvr>
                                    </p:animEffect>
                                  </p:childTnLst>
                                </p:cTn>
                              </p:par>
                            </p:childTnLst>
                          </p:cTn>
                        </p:par>
                        <p:par>
                          <p:cTn id="12" fill="hold">
                            <p:stCondLst>
                              <p:cond delay="2500"/>
                            </p:stCondLst>
                            <p:childTnLst>
                              <p:par>
                                <p:cTn id="13" presetID="22" presetClass="entr" presetSubtype="1"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ipe(up)">
                                      <p:cBhvr>
                                        <p:cTn id="15"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265</TotalTime>
  <Words>1031</Words>
  <Application>Microsoft Office PowerPoint</Application>
  <PresentationFormat>Diavetítés a képernyőre (4:3 oldalarány)</PresentationFormat>
  <Paragraphs>99</Paragraphs>
  <Slides>20</Slides>
  <Notes>0</Notes>
  <HiddenSlides>0</HiddenSlides>
  <MMClips>0</MMClips>
  <ScaleCrop>false</ScaleCrop>
  <HeadingPairs>
    <vt:vector size="4" baseType="variant">
      <vt:variant>
        <vt:lpstr>Téma</vt:lpstr>
      </vt:variant>
      <vt:variant>
        <vt:i4>1</vt:i4>
      </vt:variant>
      <vt:variant>
        <vt:lpstr>Diacímek</vt:lpstr>
      </vt:variant>
      <vt:variant>
        <vt:i4>20</vt:i4>
      </vt:variant>
    </vt:vector>
  </HeadingPairs>
  <TitlesOfParts>
    <vt:vector size="21" baseType="lpstr">
      <vt:lpstr>Office-téma</vt:lpstr>
      <vt:lpstr>Energiatakarékos megoldások</vt:lpstr>
      <vt:lpstr>Az energiatakarékosság</vt:lpstr>
      <vt:lpstr>Fénycsőgyújtó elektronika előnyei</vt:lpstr>
      <vt:lpstr>A Fénycsőgyújtó gyakorlati előnyei</vt:lpstr>
      <vt:lpstr>Huzatszabályzó és huzatfokozó</vt:lpstr>
      <vt:lpstr>Energiatakarékossága</vt:lpstr>
      <vt:lpstr>Költséghatékonysága</vt:lpstr>
      <vt:lpstr>A  huzatszabályzó égéstökéletesítése</vt:lpstr>
      <vt:lpstr>Huzatfokozó</vt:lpstr>
      <vt:lpstr>LED lámpa</vt:lpstr>
      <vt:lpstr>A LED lámpa, magyarul Világító Dióda</vt:lpstr>
      <vt:lpstr>Működése</vt:lpstr>
      <vt:lpstr>A LED-ek előnyei</vt:lpstr>
      <vt:lpstr>Napelemek</vt:lpstr>
      <vt:lpstr>A Napelem előnyei</vt:lpstr>
      <vt:lpstr>Szélturbinák</vt:lpstr>
      <vt:lpstr>A szélturbina működése</vt:lpstr>
      <vt:lpstr>A szélerőművek előnyei</vt:lpstr>
      <vt:lpstr>PowerPoint bemutató</vt:lpstr>
      <vt:lpstr>Források</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Energiatakarékos megoldások</dc:title>
  <dc:creator>Tierhold Tamás</dc:creator>
  <cp:lastModifiedBy>Jan</cp:lastModifiedBy>
  <cp:revision>28</cp:revision>
  <dcterms:created xsi:type="dcterms:W3CDTF">2013-02-11T15:31:10Z</dcterms:created>
  <dcterms:modified xsi:type="dcterms:W3CDTF">2013-02-14T08:36:55Z</dcterms:modified>
</cp:coreProperties>
</file>