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7" r:id="rId11"/>
    <p:sldId id="268" r:id="rId12"/>
    <p:sldId id="269" r:id="rId13"/>
    <p:sldId id="266" r:id="rId14"/>
    <p:sldId id="265" r:id="rId15"/>
    <p:sldId id="264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3BC72-6A93-4D96-AD8F-21FC89FD2C2B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B2E07-00FA-4ACA-826E-9D0B7D1697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1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2E07-00FA-4ACA-826E-9D0B7D169796}" type="slidenum">
              <a:rPr lang="hu-HU" smtClean="0"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 l="-7000" t="-5000"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0E39-2C82-42FC-ADCE-8F0EA8993DEC}" type="datetimeFigureOut">
              <a:rPr lang="hu-HU" smtClean="0"/>
              <a:t>2013.02.16.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067AC-85E0-45C2-97B9-4F5C4184ACC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df.org/" TargetMode="External"/><Relationship Id="rId3" Type="http://schemas.openxmlformats.org/officeDocument/2006/relationships/hyperlink" Target="http://hu.wikipedia.org/" TargetMode="External"/><Relationship Id="rId7" Type="http://schemas.openxmlformats.org/officeDocument/2006/relationships/hyperlink" Target="http://www.baldeagleinfo.com/" TargetMode="External"/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" TargetMode="External"/><Relationship Id="rId5" Type="http://schemas.openxmlformats.org/officeDocument/2006/relationships/hyperlink" Target="http://cdn2.bigcommerce.com/" TargetMode="External"/><Relationship Id="rId4" Type="http://schemas.openxmlformats.org/officeDocument/2006/relationships/hyperlink" Target="http://ww.memegenerator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FontTx/>
              <a:buNone/>
            </a:pPr>
            <a:endParaRPr lang="hu-HU" b="1" dirty="0" smtClean="0">
              <a:solidFill>
                <a:srgbClr val="000066"/>
              </a:solidFill>
            </a:endParaRP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hu-HU" sz="3600" b="1" cap="small" dirty="0" smtClean="0"/>
              <a:t>Készítette</a:t>
            </a:r>
            <a:r>
              <a:rPr lang="hu-HU" sz="3600" b="1" cap="small" dirty="0"/>
              <a:t>: </a:t>
            </a:r>
            <a:r>
              <a:rPr lang="hu-HU" sz="3600" b="1" cap="small" dirty="0" smtClean="0"/>
              <a:t>Szobi Csongor</a:t>
            </a:r>
            <a:endParaRPr lang="hu-HU" sz="3600" b="1" cap="small" dirty="0"/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hu-HU" sz="3600" b="1" cap="small" dirty="0"/>
              <a:t>Felkészítő tanár: Dorogi Lilla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hu-HU" sz="3600" b="1" cap="small" dirty="0"/>
              <a:t>Iskola: Pipacsvirág Magyar- Angol Két Tanítási Nyelvű Általános Iskola </a:t>
            </a:r>
          </a:p>
          <a:p>
            <a:pPr marL="0" indent="0">
              <a:buFontTx/>
              <a:buNone/>
            </a:pPr>
            <a:r>
              <a:rPr lang="hu-HU" sz="3600" b="1" cap="small" dirty="0"/>
              <a:t>Iskola címe: </a:t>
            </a:r>
            <a:r>
              <a:rPr lang="en-GB" sz="3600" b="1" cap="small" dirty="0"/>
              <a:t>2089 </a:t>
            </a:r>
            <a:r>
              <a:rPr lang="en-GB" sz="3600" b="1" cap="small" dirty="0" err="1"/>
              <a:t>Telki</a:t>
            </a:r>
            <a:r>
              <a:rPr lang="en-GB" sz="3600" b="1" cap="small" dirty="0"/>
              <a:t>, </a:t>
            </a:r>
            <a:r>
              <a:rPr lang="en-GB" sz="3600" b="1" cap="small" dirty="0" err="1"/>
              <a:t>Muskátli</a:t>
            </a:r>
            <a:r>
              <a:rPr lang="en-GB" sz="3600" b="1" cap="small" dirty="0"/>
              <a:t> u. 2.</a:t>
            </a:r>
          </a:p>
          <a:p>
            <a:endParaRPr lang="hu-H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Fehérfejű rétisas</a:t>
            </a:r>
            <a:endParaRPr lang="hu-H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2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Szaporodása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Az ivarérettséget 5 éves korban éri el</a:t>
            </a:r>
            <a:r>
              <a:rPr lang="hu-HU" dirty="0" smtClean="0"/>
              <a:t>.</a:t>
            </a:r>
          </a:p>
          <a:p>
            <a:r>
              <a:rPr lang="hu-HU" dirty="0"/>
              <a:t>Amikor készen áll a párkeresésre, a sas visszatérhet szülőföldjére</a:t>
            </a:r>
            <a:r>
              <a:rPr lang="hu-HU" dirty="0" smtClean="0"/>
              <a:t>.</a:t>
            </a:r>
          </a:p>
          <a:p>
            <a:r>
              <a:rPr lang="hu-HU" dirty="0"/>
              <a:t>Feltételezések szerint a fehérfejű rétisas egész életére választ párt magának</a:t>
            </a:r>
            <a:r>
              <a:rPr lang="hu-HU" dirty="0" smtClean="0"/>
              <a:t>.</a:t>
            </a:r>
          </a:p>
          <a:p>
            <a:r>
              <a:rPr lang="hu-HU" dirty="0"/>
              <a:t>Ha a pár egyike elpusztul vagy eltűnik, az „özvegy” másik párt keres </a:t>
            </a:r>
            <a:r>
              <a:rPr lang="hu-HU" dirty="0" smtClean="0"/>
              <a:t>magának.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ájl:Bald Eagle-27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464496" cy="446449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Élete: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85792"/>
            <a:ext cx="9144000" cy="18722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400" dirty="0" smtClean="0"/>
              <a:t>A </a:t>
            </a:r>
            <a:r>
              <a:rPr lang="hu-HU" sz="2400" dirty="0"/>
              <a:t>természetben általában 20 évig </a:t>
            </a:r>
            <a:r>
              <a:rPr lang="hu-HU" sz="2400" dirty="0" smtClean="0"/>
              <a:t>él, </a:t>
            </a:r>
            <a:r>
              <a:rPr lang="hu-HU" sz="2400" dirty="0"/>
              <a:t>a legidősebb feljegyzett madár 28 évig élt</a:t>
            </a:r>
            <a:r>
              <a:rPr lang="hu-HU" sz="2400" dirty="0" smtClean="0"/>
              <a:t>.</a:t>
            </a:r>
          </a:p>
          <a:p>
            <a:r>
              <a:rPr lang="hu-HU" sz="2400" dirty="0"/>
              <a:t>Fogságban valamivel tovább is élhet, egy </a:t>
            </a:r>
            <a:r>
              <a:rPr lang="hu-HU" sz="2400" dirty="0" smtClean="0"/>
              <a:t>New-York-ban </a:t>
            </a:r>
            <a:r>
              <a:rPr lang="hu-HU" sz="2400" dirty="0"/>
              <a:t>fogságban tartott példány majdnem 55 évig élt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A kultúrában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890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 fehérfejű rétisas az </a:t>
            </a:r>
            <a:r>
              <a:rPr lang="hu-HU" dirty="0" smtClean="0"/>
              <a:t>USA</a:t>
            </a:r>
            <a:r>
              <a:rPr lang="hu-HU" dirty="0"/>
              <a:t> címerállata </a:t>
            </a:r>
            <a:r>
              <a:rPr lang="hu-HU" dirty="0" smtClean="0"/>
              <a:t>és nemzeti madara.</a:t>
            </a:r>
          </a:p>
          <a:p>
            <a:r>
              <a:rPr lang="hu-HU" dirty="0"/>
              <a:t>Gyakran látható címereken, </a:t>
            </a:r>
            <a:r>
              <a:rPr lang="hu-HU" dirty="0" smtClean="0"/>
              <a:t>logókon, </a:t>
            </a:r>
            <a:r>
              <a:rPr lang="hu-HU" dirty="0"/>
              <a:t>bélyegeken és egyéb USA-val kapcsolatos tárgyakon</a:t>
            </a:r>
            <a:r>
              <a:rPr lang="hu-HU" dirty="0" smtClean="0"/>
              <a:t>.</a:t>
            </a:r>
          </a:p>
          <a:p>
            <a:r>
              <a:rPr lang="hu-HU" dirty="0"/>
              <a:t>Ez a sasfaj számos indián törzsnek a szent madara.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le:Bald Eagle Alaska 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0464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Érdekességek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73216"/>
            <a:ext cx="8229600" cy="168478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dirty="0" smtClean="0"/>
              <a:t>A fehérfejű rétisas az alapja az egyik legnépszerűbb memenek, a Pride Eagle-nek ami majdnem mindig az USA-t parodizálja ki.</a:t>
            </a:r>
            <a:endParaRPr lang="hu-HU" dirty="0"/>
          </a:p>
        </p:txBody>
      </p:sp>
      <p:pic>
        <p:nvPicPr>
          <p:cNvPr id="31746" name="Picture 2" descr="American Pride Eagle - Build a wall to keep out the mexicans make the mexicans build 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3810000" cy="2857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Képek</a:t>
            </a:r>
            <a:endParaRPr lang="hu-HU" dirty="0"/>
          </a:p>
        </p:txBody>
      </p:sp>
      <p:pic>
        <p:nvPicPr>
          <p:cNvPr id="32770" name="Picture 2" descr="Fájl:Haliaeetus leucocephal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528392" cy="235520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2776" name="Picture 8" descr="Fájl:Bald Eagle Head 2 (122554124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2982329" cy="32129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2778" name="Picture 10" descr="Fájl:Eagle and American Flag by Bubb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3240361" cy="2366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2780" name="Picture 12" descr="Fájl:Haliaeetus leucocephalu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645024"/>
            <a:ext cx="2574671" cy="32129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074" name="Picture 2" descr="Fájl:Haliaeetus leucocephalus - 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51070"/>
            <a:ext cx="2137953" cy="320693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>
                <a:hlinkClick r:id="rId2"/>
              </a:rPr>
              <a:t>http://en.wikipedia.org/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http://hu.wikipedia.org/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http://ww.memegenerator.net/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http://cdn2.bigcommerce.com/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http://www.flickr.com/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http://www.baldeagleinfo.com/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http://www.ndf.org/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Fehérfejű rétisas</a:t>
            </a:r>
            <a:endParaRPr lang="hu-H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34076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büszkeség madara</a:t>
            </a:r>
            <a:endParaRPr lang="hu-H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6" descr="File:Bald Eagle Alaska 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300858" cy="41664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Testfelépítése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5740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600" dirty="0"/>
              <a:t>Testhossza 70–110 </a:t>
            </a:r>
            <a:r>
              <a:rPr lang="hu-HU" sz="3600" dirty="0" smtClean="0"/>
              <a:t>centiméter</a:t>
            </a:r>
          </a:p>
          <a:p>
            <a:r>
              <a:rPr lang="hu-HU" sz="3600" dirty="0" smtClean="0"/>
              <a:t>Szárnyfesztávolsága </a:t>
            </a:r>
            <a:r>
              <a:rPr lang="hu-HU" sz="3600" dirty="0"/>
              <a:t>168–244 </a:t>
            </a:r>
            <a:r>
              <a:rPr lang="hu-HU" sz="3600" dirty="0" smtClean="0"/>
              <a:t>centiméter</a:t>
            </a:r>
          </a:p>
          <a:p>
            <a:r>
              <a:rPr lang="hu-HU" sz="3600" dirty="0" smtClean="0"/>
              <a:t>Súlya 3–7,5 kilogramm</a:t>
            </a:r>
          </a:p>
          <a:p>
            <a:r>
              <a:rPr lang="hu-HU" sz="3600" dirty="0"/>
              <a:t>A tojó 25 százalékkal </a:t>
            </a:r>
            <a:r>
              <a:rPr lang="hu-HU" sz="3600" dirty="0" smtClean="0"/>
              <a:t>nagyobb </a:t>
            </a:r>
            <a:r>
              <a:rPr lang="hu-HU" sz="3600" dirty="0"/>
              <a:t>mint a hím, átlagos súlya 5,8 kilogramm, </a:t>
            </a:r>
            <a:r>
              <a:rPr lang="hu-HU" sz="3600" dirty="0" smtClean="0"/>
              <a:t>amíg </a:t>
            </a:r>
            <a:r>
              <a:rPr lang="hu-HU" sz="3600" dirty="0"/>
              <a:t>a </a:t>
            </a:r>
            <a:r>
              <a:rPr lang="hu-HU" sz="3600" dirty="0" smtClean="0"/>
              <a:t>hímé csak </a:t>
            </a:r>
            <a:r>
              <a:rPr lang="hu-HU" sz="3600" dirty="0"/>
              <a:t>4,4 kilogramm</a:t>
            </a:r>
            <a:r>
              <a:rPr lang="hu-HU" sz="3600" dirty="0" smtClean="0"/>
              <a:t>.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Megjelenés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626968" cy="464137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A kifejlett állat feje valamint farktollai fehérek, a teste többi részét sötétbarna tollak borítják.</a:t>
            </a:r>
          </a:p>
          <a:p>
            <a:endParaRPr lang="hu-HU" dirty="0" smtClean="0"/>
          </a:p>
          <a:p>
            <a:r>
              <a:rPr lang="hu-HU" dirty="0" smtClean="0"/>
              <a:t>A fiatal példányok teljes testét sötétbarna tollak borítják, kivéva fehér farktollait.</a:t>
            </a:r>
            <a:endParaRPr lang="hu-HU" dirty="0"/>
          </a:p>
        </p:txBody>
      </p:sp>
      <p:pic>
        <p:nvPicPr>
          <p:cNvPr id="4" name="Picture 2" descr="http://upload.wikimedia.org/wikipedia/commons/9/94/Bald_Eagle_Alaska_%281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664296" cy="19102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5362" name="Picture 2" descr="Fájl:Weisskopf Seeadler haliaeetus leucocephalus 3 a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664296" cy="1944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Élőhelye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9048"/>
            <a:ext cx="4932040" cy="4968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800" dirty="0"/>
              <a:t>A fehérfejű rétisas az olyan élőhelyeket kedveli, ahol </a:t>
            </a:r>
            <a:r>
              <a:rPr lang="hu-HU" sz="2800" dirty="0" smtClean="0"/>
              <a:t>bőségesen </a:t>
            </a:r>
            <a:r>
              <a:rPr lang="hu-HU" sz="2800" dirty="0"/>
              <a:t>talál halat magának és </a:t>
            </a:r>
            <a:r>
              <a:rPr lang="hu-HU" sz="2800" dirty="0" smtClean="0"/>
              <a:t>fiókáinak</a:t>
            </a:r>
          </a:p>
          <a:p>
            <a:r>
              <a:rPr lang="hu-HU" sz="2800" dirty="0"/>
              <a:t>A sas az öreg fenyő- és lombhullató fákkal övezett partrészeket részesíti előnyben. A hatalmas, öreg fák biztosítják számára a </a:t>
            </a:r>
            <a:r>
              <a:rPr lang="hu-HU" sz="2800" dirty="0" smtClean="0"/>
              <a:t>pihenő, figyelő és </a:t>
            </a:r>
            <a:r>
              <a:rPr lang="hu-HU" sz="2800" dirty="0"/>
              <a:t>fészkelőhelyeket.</a:t>
            </a:r>
          </a:p>
        </p:txBody>
      </p:sp>
      <p:pic>
        <p:nvPicPr>
          <p:cNvPr id="1028" name="Picture 4" descr="http://www.tu-pc.com/fondos/fondo/7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b="12093"/>
          <a:stretch/>
        </p:blipFill>
        <p:spPr bwMode="auto">
          <a:xfrm>
            <a:off x="5076056" y="974583"/>
            <a:ext cx="3631946" cy="29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ájl:Homer Eagle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10620"/>
          <a:stretch/>
        </p:blipFill>
        <p:spPr bwMode="auto">
          <a:xfrm>
            <a:off x="5292080" y="3873324"/>
            <a:ext cx="3624188" cy="283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Viselkedése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5569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400" dirty="0"/>
              <a:t>Az USA nemzeti madara erős repülésre is képes, azonban a legtöbbször </a:t>
            </a:r>
            <a:r>
              <a:rPr lang="hu-HU" sz="2400" dirty="0" smtClean="0"/>
              <a:t>csak a levegőben siklik</a:t>
            </a:r>
            <a:r>
              <a:rPr lang="hu-HU" sz="2400" dirty="0"/>
              <a:t>. Aktív repülés közben, mikor is szárnyaival verdes, 56–70 km/h sebességet is képes elérni</a:t>
            </a:r>
            <a:r>
              <a:rPr lang="hu-HU" sz="2400" dirty="0" smtClean="0"/>
              <a:t>.</a:t>
            </a:r>
          </a:p>
          <a:p>
            <a:r>
              <a:rPr lang="hu-HU" sz="2400" dirty="0"/>
              <a:t>Ha halat vagy egyéb testesebb zsákmányt visz karmai között, akkor sebessége 48 km/órára csökken</a:t>
            </a:r>
            <a:r>
              <a:rPr lang="hu-HU" sz="2400" dirty="0" smtClean="0"/>
              <a:t>.</a:t>
            </a:r>
          </a:p>
          <a:p>
            <a:r>
              <a:rPr lang="hu-HU" sz="2400" dirty="0"/>
              <a:t>Vadászat közben, amikor hal után zuhan a vízbe, a sas sebessége elérheti a 120–160 km/h sebességet is, és sokszor merőlegesen zuhan.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 smtClean="0"/>
              <a:t>Viselkedése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hu-HU" dirty="0"/>
              <a:t>Ezt a ragadozó madarat nagyon zavarja az emberi </a:t>
            </a:r>
            <a:r>
              <a:rPr lang="hu-HU" dirty="0" smtClean="0"/>
              <a:t>tevékenység.</a:t>
            </a:r>
          </a:p>
          <a:p>
            <a:r>
              <a:rPr lang="hu-HU" dirty="0" smtClean="0"/>
              <a:t>Olyan helyeken </a:t>
            </a:r>
            <a:r>
              <a:rPr lang="hu-HU" dirty="0"/>
              <a:t>él, ahol az ember jelenléte csak kevésbé érzékelhető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Ha </a:t>
            </a:r>
            <a:r>
              <a:rPr lang="hu-HU" dirty="0" smtClean="0"/>
              <a:t>kicsi </a:t>
            </a:r>
            <a:r>
              <a:rPr lang="hu-HU" dirty="0"/>
              <a:t>mértékű az emberi tevékenység, akkor a fehérfejű rétisas akár 1,2 kilométerre is letelepedhet az </a:t>
            </a:r>
            <a:r>
              <a:rPr lang="hu-HU" dirty="0" smtClean="0"/>
              <a:t>embertől.</a:t>
            </a:r>
          </a:p>
          <a:p>
            <a:r>
              <a:rPr lang="hu-HU" dirty="0"/>
              <a:t>H</a:t>
            </a:r>
            <a:r>
              <a:rPr lang="hu-HU" dirty="0" smtClean="0"/>
              <a:t>a </a:t>
            </a:r>
            <a:r>
              <a:rPr lang="hu-HU" dirty="0"/>
              <a:t>közepes méretű az emberek beavatkozása a természetbe, a sas akár több mint 1,8 kilométerre is elkerülheti az embert.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Részben dögevő, de élő állatokra is vadászik</a:t>
            </a:r>
            <a:r>
              <a:rPr lang="hu-HU" dirty="0" smtClean="0"/>
              <a:t>.</a:t>
            </a:r>
          </a:p>
          <a:p>
            <a:r>
              <a:rPr lang="hu-HU" dirty="0"/>
              <a:t>Zsákmányol édesvízi és tengeri halakat, vízimadarakat, de a kisebb ragadozó madaraktól is elragadja azok zsákmányát</a:t>
            </a:r>
            <a:r>
              <a:rPr lang="hu-HU" dirty="0" smtClean="0"/>
              <a:t>.</a:t>
            </a:r>
          </a:p>
          <a:p>
            <a:r>
              <a:rPr lang="hu-HU" dirty="0"/>
              <a:t>Főleg </a:t>
            </a:r>
            <a:r>
              <a:rPr lang="hu-HU" dirty="0" smtClean="0"/>
              <a:t>télen, </a:t>
            </a:r>
            <a:r>
              <a:rPr lang="hu-HU" dirty="0"/>
              <a:t>a sasok dögevőkké válnak. Akár bálnatetemekből is táplálkozhatnak, habár </a:t>
            </a:r>
            <a:r>
              <a:rPr lang="hu-HU" dirty="0" smtClean="0"/>
              <a:t>legszívesebben </a:t>
            </a:r>
            <a:r>
              <a:rPr lang="hu-HU" dirty="0"/>
              <a:t>elhunyt patásokkal és nagy halakkal táplálkoznak.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Táplálkozása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1" b="10936"/>
          <a:stretch/>
        </p:blipFill>
        <p:spPr bwMode="auto">
          <a:xfrm>
            <a:off x="4788024" y="3140968"/>
            <a:ext cx="3941618" cy="32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ájl:Haliaeetus leucocephalus-whale-USF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4"/>
          <a:stretch/>
        </p:blipFill>
        <p:spPr bwMode="auto">
          <a:xfrm>
            <a:off x="539552" y="476672"/>
            <a:ext cx="5219700" cy="43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461</Words>
  <Application>Microsoft Office PowerPoint</Application>
  <PresentationFormat>Diavetítés a képernyőre (4:3 oldalarány)</PresentationFormat>
  <Paragraphs>57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 Theme</vt:lpstr>
      <vt:lpstr>Fehérfejű rétisas</vt:lpstr>
      <vt:lpstr>Fehérfejű rétisas</vt:lpstr>
      <vt:lpstr>Testfelépítése</vt:lpstr>
      <vt:lpstr>Megjelenés</vt:lpstr>
      <vt:lpstr>Élőhelye</vt:lpstr>
      <vt:lpstr>Viselkedése</vt:lpstr>
      <vt:lpstr>Viselkedése</vt:lpstr>
      <vt:lpstr>Táplálkozása</vt:lpstr>
      <vt:lpstr>PowerPoint bemutató</vt:lpstr>
      <vt:lpstr>Szaporodása</vt:lpstr>
      <vt:lpstr>Élete:</vt:lpstr>
      <vt:lpstr>A kultúrában</vt:lpstr>
      <vt:lpstr>Érdekességek</vt:lpstr>
      <vt:lpstr>Képek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Fehérfejű rétisas</dc:title>
  <dc:creator>Csongor</dc:creator>
  <cp:lastModifiedBy>user</cp:lastModifiedBy>
  <cp:revision>17</cp:revision>
  <dcterms:created xsi:type="dcterms:W3CDTF">2013-02-14T17:18:43Z</dcterms:created>
  <dcterms:modified xsi:type="dcterms:W3CDTF">2013-02-16T21:54:11Z</dcterms:modified>
</cp:coreProperties>
</file>