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8" r:id="rId10"/>
    <p:sldId id="269" r:id="rId11"/>
    <p:sldId id="272" r:id="rId12"/>
    <p:sldId id="263" r:id="rId13"/>
    <p:sldId id="265" r:id="rId14"/>
    <p:sldId id="266" r:id="rId15"/>
    <p:sldId id="267" r:id="rId16"/>
    <p:sldId id="270" r:id="rId17"/>
    <p:sldId id="271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>
      <p:cViewPr varScale="1">
        <p:scale>
          <a:sx n="65" d="100"/>
          <a:sy n="65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A0F1-C231-4382-AACB-E2DF3DBB8726}" type="datetimeFigureOut">
              <a:rPr lang="hu-HU" smtClean="0"/>
              <a:t>2013.02.17.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A5DD-2E45-42AD-B650-8668C341BE18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" t="9539" r="4398" b="13655"/>
          <a:stretch/>
        </p:blipFill>
        <p:spPr bwMode="auto">
          <a:xfrm>
            <a:off x="0" y="0"/>
            <a:ext cx="9144000" cy="68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348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A0F1-C231-4382-AACB-E2DF3DBB8726}" type="datetimeFigureOut">
              <a:rPr lang="hu-HU" smtClean="0"/>
              <a:t>2013.02.17.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A5DD-2E45-42AD-B650-8668C341BE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1043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A0F1-C231-4382-AACB-E2DF3DBB8726}" type="datetimeFigureOut">
              <a:rPr lang="hu-HU" smtClean="0"/>
              <a:t>2013.02.17.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A5DD-2E45-42AD-B650-8668C341BE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8641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A0F1-C231-4382-AACB-E2DF3DBB8726}" type="datetimeFigureOut">
              <a:rPr lang="hu-HU" smtClean="0"/>
              <a:t>2013.02.17.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A5DD-2E45-42AD-B650-8668C341BE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4929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A0F1-C231-4382-AACB-E2DF3DBB8726}" type="datetimeFigureOut">
              <a:rPr lang="hu-HU" smtClean="0"/>
              <a:t>2013.02.17.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A5DD-2E45-42AD-B650-8668C341BE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297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A0F1-C231-4382-AACB-E2DF3DBB8726}" type="datetimeFigureOut">
              <a:rPr lang="hu-HU" smtClean="0"/>
              <a:t>2013.02.17.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A5DD-2E45-42AD-B650-8668C341BE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4244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A0F1-C231-4382-AACB-E2DF3DBB8726}" type="datetimeFigureOut">
              <a:rPr lang="hu-HU" smtClean="0"/>
              <a:t>2013.02.17.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A5DD-2E45-42AD-B650-8668C341BE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661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A0F1-C231-4382-AACB-E2DF3DBB8726}" type="datetimeFigureOut">
              <a:rPr lang="hu-HU" smtClean="0"/>
              <a:t>2013.02.17.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A5DD-2E45-42AD-B650-8668C341BE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3180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A0F1-C231-4382-AACB-E2DF3DBB8726}" type="datetimeFigureOut">
              <a:rPr lang="hu-HU" smtClean="0"/>
              <a:t>2013.02.17.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A5DD-2E45-42AD-B650-8668C341BE18}" type="slidenum">
              <a:rPr lang="hu-HU" smtClean="0"/>
              <a:t>‹#›</a:t>
            </a:fld>
            <a:endParaRPr lang="hu-HU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" t="80144" r="4398" b="13655"/>
          <a:stretch/>
        </p:blipFill>
        <p:spPr bwMode="auto">
          <a:xfrm>
            <a:off x="0" y="6306671"/>
            <a:ext cx="9144000" cy="55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660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A0F1-C231-4382-AACB-E2DF3DBB8726}" type="datetimeFigureOut">
              <a:rPr lang="hu-HU" smtClean="0"/>
              <a:t>2013.02.17.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A5DD-2E45-42AD-B650-8668C341BE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126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A0F1-C231-4382-AACB-E2DF3DBB8726}" type="datetimeFigureOut">
              <a:rPr lang="hu-HU" smtClean="0"/>
              <a:t>2013.02.17.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A5DD-2E45-42AD-B650-8668C341BE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667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4A0F1-C231-4382-AACB-E2DF3DBB8726}" type="datetimeFigureOut">
              <a:rPr lang="hu-HU" smtClean="0"/>
              <a:t>2013.02.17.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CA5DD-2E45-42AD-B650-8668C341BE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611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asszivhaz24.info/passzivhaz.html" TargetMode="External"/><Relationship Id="rId2" Type="http://schemas.openxmlformats.org/officeDocument/2006/relationships/hyperlink" Target="http://passzivhaz.co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google.hu/imghp?hl=hu&amp;tab=wi" TargetMode="External"/><Relationship Id="rId4" Type="http://schemas.openxmlformats.org/officeDocument/2006/relationships/hyperlink" Target="http://www.passzivhaz.com/Passzivhaz.asp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278374" y="1890800"/>
            <a:ext cx="5255568" cy="1752600"/>
          </a:xfrm>
          <a:noFill/>
        </p:spPr>
        <p:txBody>
          <a:bodyPr>
            <a:noAutofit/>
          </a:bodyPr>
          <a:lstStyle/>
          <a:p>
            <a:r>
              <a:rPr lang="hu-HU" sz="1800" dirty="0" smtClean="0"/>
              <a:t>Készítette: Szabó Pál</a:t>
            </a:r>
          </a:p>
          <a:p>
            <a:r>
              <a:rPr lang="hu-HU" sz="1800" dirty="0" smtClean="0"/>
              <a:t>Felkészítő: Papp Attila</a:t>
            </a:r>
          </a:p>
          <a:p>
            <a:r>
              <a:rPr lang="hu-HU" sz="1800" dirty="0" smtClean="0"/>
              <a:t>Iskola: Vásárhelyi Pál Általános Iskola</a:t>
            </a:r>
          </a:p>
          <a:p>
            <a:r>
              <a:rPr lang="hu-HU" sz="1800" dirty="0" smtClean="0"/>
              <a:t>Kecskemét, Alkony utca 11.</a:t>
            </a:r>
            <a:endParaRPr lang="hu-HU" sz="1800" dirty="0"/>
          </a:p>
        </p:txBody>
      </p:sp>
      <p:sp>
        <p:nvSpPr>
          <p:cNvPr id="5" name="Téglalap 4"/>
          <p:cNvSpPr/>
          <p:nvPr/>
        </p:nvSpPr>
        <p:spPr>
          <a:xfrm>
            <a:off x="2319511" y="-14748"/>
            <a:ext cx="4448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u-HU" sz="5400" b="1" cap="none" spc="0" dirty="0" smtClean="0">
                <a:ln/>
                <a:solidFill>
                  <a:schemeClr val="accent3"/>
                </a:solidFill>
                <a:effectLst/>
              </a:rPr>
              <a:t>Passzívház</a:t>
            </a:r>
            <a:endParaRPr lang="hu-H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67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556792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A passzívház fala lehet betonból, téglából, vályogból, tömör fából, bontott téglából vagy akár könnyűszerkezetes fém-fából. Széles keretek között választhatjuk ki a megfelelő építőanyagot. A kívánt építőanyagot úgy érdemes kiválasztani, hogy ökológiailag, műszakilag és minőségileg is megfeleljenek elvárásainak. Nem biztos, hogy az a jó, ha a legdrágábbat és a legszebbet választjuk ki, mivel lehet, hogy éveken keresztül káros, mérgező anyagokat bocsát ki magából.</a:t>
            </a:r>
          </a:p>
        </p:txBody>
      </p:sp>
      <p:sp>
        <p:nvSpPr>
          <p:cNvPr id="3" name="Téglalap 2"/>
          <p:cNvSpPr/>
          <p:nvPr/>
        </p:nvSpPr>
        <p:spPr>
          <a:xfrm>
            <a:off x="2277132" y="188640"/>
            <a:ext cx="4525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u-HU" sz="5400" b="1" cap="none" spc="0" dirty="0" smtClean="0">
                <a:ln/>
                <a:solidFill>
                  <a:schemeClr val="accent3"/>
                </a:solidFill>
                <a:effectLst/>
              </a:rPr>
              <a:t>Építőanyag</a:t>
            </a:r>
            <a:endParaRPr lang="hu-H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0854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20568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u-HU" sz="5400" b="1" cap="none" spc="0" dirty="0" smtClean="0">
                <a:ln/>
                <a:solidFill>
                  <a:schemeClr val="accent3"/>
                </a:solidFill>
                <a:effectLst/>
              </a:rPr>
              <a:t>Miért érdemes passzívházban lakni?</a:t>
            </a:r>
            <a:endParaRPr lang="hu-H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39552" y="2132856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passzívház átlagosan 25%-kal drágább egy családi háznál. Azonban telente kevesebbet kell fűteni bennük. De csak pár év alatt fizetődik ki az a többletköltség, amit annak idején pluszba költöttünk házunkra.</a:t>
            </a:r>
            <a:endParaRPr lang="hu-H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67364"/>
            <a:ext cx="4176464" cy="2286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811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" y="61903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u-HU" sz="5400" b="1" dirty="0" smtClean="0">
                <a:ln/>
                <a:solidFill>
                  <a:schemeClr val="accent3"/>
                </a:solidFill>
              </a:rPr>
              <a:t>Az első passzívház</a:t>
            </a:r>
            <a:endParaRPr lang="hu-H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51" y="3396818"/>
            <a:ext cx="4107789" cy="3014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460724" y="1147461"/>
            <a:ext cx="8460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képeken az első passzívházat láthatjátok. Ez 1990-ben épült a németországi Darmstadtban. A azóta több mint </a:t>
            </a:r>
            <a:r>
              <a:rPr lang="hu-HU" sz="2400" b="1" dirty="0" smtClean="0"/>
              <a:t>32000</a:t>
            </a:r>
            <a:r>
              <a:rPr lang="hu-HU" sz="2400" dirty="0" smtClean="0"/>
              <a:t> passzívház épült Európa-szerte. Ezek leginkább Svájcban, Németországban, Ausztriában, és a Skandináv országokban találhatóak.</a:t>
            </a:r>
            <a:endParaRPr lang="hu-HU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93520"/>
            <a:ext cx="2232248" cy="3206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28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-25151" y="7374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u-HU" sz="5400" b="1" cap="none" spc="0" dirty="0" smtClean="0">
                <a:ln/>
                <a:solidFill>
                  <a:schemeClr val="accent3"/>
                </a:solidFill>
                <a:effectLst/>
              </a:rPr>
              <a:t>Érdekességek</a:t>
            </a:r>
            <a:endParaRPr lang="hu-H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-25152" y="1628800"/>
            <a:ext cx="916915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A </a:t>
            </a:r>
            <a:r>
              <a:rPr lang="hu-HU" sz="2400" dirty="0"/>
              <a:t>németek - ahonnan elindult ez az építési mód - fűtési szezonban átlagosan 18°C fokban élik életüket, míg mi magyarok 21°C fokban érezzük jól magunkat. 1°C fok különbség 5% energiatöbbletet igényel. Vagyis egy magyar passzívház többletköltsége később térül meg, mint egy németé. A </a:t>
            </a:r>
            <a:r>
              <a:rPr lang="hu-HU" sz="2400" dirty="0" smtClean="0"/>
              <a:t>kb. </a:t>
            </a:r>
            <a:r>
              <a:rPr lang="hu-HU" sz="2400" dirty="0"/>
              <a:t>+20%-os kivitelezési többletköltséget és 90%-os energia megtakarítást feltételezve hozzávetőleg 8-10 év a megtérülési </a:t>
            </a:r>
            <a:r>
              <a:rPr lang="hu-HU" sz="2400" dirty="0" smtClean="0"/>
              <a:t>idő, </a:t>
            </a:r>
            <a:r>
              <a:rPr lang="hu-HU" sz="2400" dirty="0"/>
              <a:t>így a fenti indokok szerint további 3-5 év megtérüléssel kell számolni.</a:t>
            </a:r>
          </a:p>
        </p:txBody>
      </p:sp>
    </p:spTree>
    <p:extLst>
      <p:ext uri="{BB962C8B-B14F-4D97-AF65-F5344CB8AC3E}">
        <p14:creationId xmlns:p14="http://schemas.microsoft.com/office/powerpoint/2010/main" val="327841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11560" y="1556792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Ha az </a:t>
            </a:r>
            <a:r>
              <a:rPr lang="hu-HU" sz="2400" dirty="0"/>
              <a:t>épület esztétikai megjelenése másodlagos kérdésé válik </a:t>
            </a:r>
            <a:r>
              <a:rPr lang="hu-HU" sz="2400" dirty="0" smtClean="0"/>
              <a:t>akkor </a:t>
            </a:r>
            <a:r>
              <a:rPr lang="hu-HU" sz="2400" dirty="0"/>
              <a:t>legideálisabb épület </a:t>
            </a:r>
            <a:r>
              <a:rPr lang="hu-HU" sz="2400" dirty="0" smtClean="0"/>
              <a:t>forma </a:t>
            </a:r>
            <a:r>
              <a:rPr lang="hu-HU" sz="2400" dirty="0"/>
              <a:t>a </a:t>
            </a:r>
            <a:r>
              <a:rPr lang="hu-HU" sz="2400" dirty="0" smtClean="0"/>
              <a:t>hasáb </a:t>
            </a:r>
            <a:r>
              <a:rPr lang="hu-HU" sz="2400" dirty="0"/>
              <a:t>forma. A legnagyobb belső térfogathoz tartozó legkisebb homlokzati felületű házat kell </a:t>
            </a:r>
            <a:r>
              <a:rPr lang="hu-HU" sz="2400" dirty="0" smtClean="0"/>
              <a:t>megalkotni.</a:t>
            </a:r>
            <a:endParaRPr lang="hu-HU" sz="2400" dirty="0"/>
          </a:p>
        </p:txBody>
      </p:sp>
      <p:sp>
        <p:nvSpPr>
          <p:cNvPr id="3" name="Téglalap 2"/>
          <p:cNvSpPr/>
          <p:nvPr/>
        </p:nvSpPr>
        <p:spPr>
          <a:xfrm>
            <a:off x="-25151" y="7374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u-HU" sz="5400" b="1" cap="none" spc="0" dirty="0" smtClean="0">
                <a:ln/>
                <a:solidFill>
                  <a:schemeClr val="accent3"/>
                </a:solidFill>
                <a:effectLst/>
              </a:rPr>
              <a:t>Érdekességek</a:t>
            </a:r>
            <a:endParaRPr lang="hu-H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0" t="-121" r="-2386" b="47810"/>
          <a:stretch/>
        </p:blipFill>
        <p:spPr bwMode="auto">
          <a:xfrm>
            <a:off x="4546849" y="3740468"/>
            <a:ext cx="3644326" cy="2580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gyenes összekötő nyíllal 4"/>
          <p:cNvCxnSpPr/>
          <p:nvPr/>
        </p:nvCxnSpPr>
        <p:spPr>
          <a:xfrm>
            <a:off x="2843808" y="5030952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827584" y="4707786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Azaz ilyen formájú a legideálisabb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5836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9" y="2030056"/>
            <a:ext cx="9146340" cy="39797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0" y="275716"/>
            <a:ext cx="911749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u-HU" sz="5400" b="1" cap="none" spc="0" dirty="0" smtClean="0">
                <a:ln/>
                <a:solidFill>
                  <a:schemeClr val="accent3"/>
                </a:solidFill>
                <a:effectLst/>
              </a:rPr>
              <a:t>Az első magyar passzívház</a:t>
            </a:r>
            <a:endParaRPr lang="hu-H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7565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8690" y="1340768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hu-HU" sz="3200" dirty="0" smtClean="0"/>
              <a:t>Miben kiválóak a passzívházak?</a:t>
            </a:r>
          </a:p>
          <a:p>
            <a:pPr marL="285750" indent="-285750">
              <a:buBlip>
                <a:blip r:embed="rId2"/>
              </a:buBlip>
            </a:pPr>
            <a:r>
              <a:rPr lang="hu-HU" sz="3200" dirty="0" smtClean="0"/>
              <a:t>Hogyan érdemes berendezni a házat?</a:t>
            </a:r>
          </a:p>
          <a:p>
            <a:pPr marL="285750" indent="-285750">
              <a:buBlip>
                <a:blip r:embed="rId2"/>
              </a:buBlip>
            </a:pPr>
            <a:r>
              <a:rPr lang="hu-HU" sz="3200" dirty="0" smtClean="0"/>
              <a:t>Miből készülhet a passzívház?</a:t>
            </a:r>
          </a:p>
          <a:p>
            <a:pPr marL="285750" indent="-285750">
              <a:buBlip>
                <a:blip r:embed="rId2"/>
              </a:buBlip>
            </a:pPr>
            <a:r>
              <a:rPr lang="hu-HU" sz="3200" dirty="0" smtClean="0"/>
              <a:t>Mikor és hol készült az első passzívház?</a:t>
            </a:r>
          </a:p>
          <a:p>
            <a:pPr marL="285750" indent="-285750">
              <a:buBlip>
                <a:blip r:embed="rId2"/>
              </a:buBlip>
            </a:pPr>
            <a:r>
              <a:rPr lang="hu-HU" sz="3200" dirty="0" smtClean="0"/>
              <a:t>A németek hány fokban érzik jól magukat?</a:t>
            </a:r>
          </a:p>
          <a:p>
            <a:pPr marL="285750" indent="-285750">
              <a:buBlip>
                <a:blip r:embed="rId2"/>
              </a:buBlip>
            </a:pPr>
            <a:r>
              <a:rPr lang="hu-HU" sz="3200" dirty="0" smtClean="0"/>
              <a:t>Milyen épületforma a legideálisabb?</a:t>
            </a:r>
          </a:p>
        </p:txBody>
      </p:sp>
      <p:sp>
        <p:nvSpPr>
          <p:cNvPr id="4" name="Téglalap 3"/>
          <p:cNvSpPr/>
          <p:nvPr/>
        </p:nvSpPr>
        <p:spPr>
          <a:xfrm>
            <a:off x="2675043" y="260648"/>
            <a:ext cx="3802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u-HU" sz="5400" b="1" cap="none" spc="0" dirty="0" smtClean="0">
                <a:ln/>
                <a:solidFill>
                  <a:schemeClr val="accent3"/>
                </a:solidFill>
                <a:effectLst/>
              </a:rPr>
              <a:t>Kérdések</a:t>
            </a:r>
            <a:endParaRPr lang="hu-H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6634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hlinkClick r:id="rId2"/>
          </p:cNvPr>
          <p:cNvSpPr/>
          <p:nvPr/>
        </p:nvSpPr>
        <p:spPr>
          <a:xfrm>
            <a:off x="971600" y="1700807"/>
            <a:ext cx="3502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smtClean="0"/>
              <a:t>http://passzivhaz.co/</a:t>
            </a:r>
            <a:endParaRPr lang="hu-HU" sz="2400" dirty="0"/>
          </a:p>
        </p:txBody>
      </p:sp>
      <p:sp>
        <p:nvSpPr>
          <p:cNvPr id="3" name="Téglalap 2">
            <a:hlinkClick r:id="rId3"/>
          </p:cNvPr>
          <p:cNvSpPr/>
          <p:nvPr/>
        </p:nvSpPr>
        <p:spPr>
          <a:xfrm>
            <a:off x="971600" y="2150857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http://passzivhaz24.info/</a:t>
            </a:r>
            <a:r>
              <a:rPr lang="hu-HU" sz="2400" dirty="0" err="1" smtClean="0"/>
              <a:t>passzivhaz.html</a:t>
            </a:r>
            <a:endParaRPr lang="hu-HU" sz="2400" dirty="0"/>
          </a:p>
        </p:txBody>
      </p:sp>
      <p:sp>
        <p:nvSpPr>
          <p:cNvPr id="4" name="Téglalap 3">
            <a:hlinkClick r:id="rId4"/>
          </p:cNvPr>
          <p:cNvSpPr/>
          <p:nvPr/>
        </p:nvSpPr>
        <p:spPr>
          <a:xfrm>
            <a:off x="971600" y="2612521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http://www.passzivhaz.com/Passzivhaz.aspx</a:t>
            </a:r>
            <a:endParaRPr lang="hu-HU" sz="2400" dirty="0"/>
          </a:p>
        </p:txBody>
      </p:sp>
      <p:sp>
        <p:nvSpPr>
          <p:cNvPr id="5" name="Téglalap 4"/>
          <p:cNvSpPr/>
          <p:nvPr/>
        </p:nvSpPr>
        <p:spPr>
          <a:xfrm>
            <a:off x="971600" y="476672"/>
            <a:ext cx="3894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u-HU" sz="5400" b="1" cap="none" spc="0" dirty="0" smtClean="0">
                <a:ln/>
                <a:solidFill>
                  <a:schemeClr val="accent3"/>
                </a:solidFill>
                <a:effectLst/>
              </a:rPr>
              <a:t>Források:</a:t>
            </a:r>
            <a:endParaRPr lang="hu-H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971600" y="3212976"/>
            <a:ext cx="2866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u-HU" sz="5400" b="1" cap="none" spc="0" dirty="0" smtClean="0">
                <a:ln/>
                <a:solidFill>
                  <a:schemeClr val="accent3"/>
                </a:solidFill>
                <a:effectLst/>
              </a:rPr>
              <a:t>Képek:</a:t>
            </a:r>
            <a:endParaRPr lang="hu-H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Téglalap 6">
            <a:hlinkClick r:id="rId5"/>
          </p:cNvPr>
          <p:cNvSpPr/>
          <p:nvPr/>
        </p:nvSpPr>
        <p:spPr>
          <a:xfrm>
            <a:off x="971600" y="4145602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http://www.google.hu/imghp?hl=hu&amp;tab=wi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234119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628800"/>
            <a:ext cx="9144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u-HU" sz="4800" b="1" cap="none" spc="0" dirty="0" smtClean="0">
                <a:ln/>
                <a:solidFill>
                  <a:schemeClr val="accent3"/>
                </a:solidFill>
                <a:effectLst/>
              </a:rPr>
              <a:t>Tudjátok, hogy mi az a passzívház?</a:t>
            </a:r>
          </a:p>
          <a:p>
            <a:pPr algn="ctr"/>
            <a:r>
              <a:rPr lang="hu-HU" sz="4800" b="1" cap="none" spc="0" dirty="0" smtClean="0">
                <a:ln/>
                <a:solidFill>
                  <a:schemeClr val="accent3"/>
                </a:solidFill>
                <a:effectLst/>
              </a:rPr>
              <a:t>Láttatok már passzívházat? </a:t>
            </a:r>
            <a:endParaRPr lang="hu-HU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9777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1298655"/>
            <a:ext cx="91440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u-HU" sz="4800" b="1" cap="none" spc="0" dirty="0" smtClean="0">
                <a:ln/>
                <a:solidFill>
                  <a:schemeClr val="accent3"/>
                </a:solidFill>
                <a:effectLst/>
              </a:rPr>
              <a:t>Ha nem, akkor ezt a prezentációt azért készítettem, hogy megtudjatok róla minden fontos dolgot.</a:t>
            </a:r>
            <a:endParaRPr lang="hu-HU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3210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3702" y="0"/>
            <a:ext cx="87078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u-HU" sz="4800" b="1" cap="none" spc="0" dirty="0" smtClean="0">
                <a:ln/>
                <a:solidFill>
                  <a:schemeClr val="accent3"/>
                </a:solidFill>
                <a:effectLst/>
              </a:rPr>
              <a:t>Tévhitek a passzívházról</a:t>
            </a:r>
            <a:endParaRPr lang="hu-HU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53702" y="1340768"/>
            <a:ext cx="87078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hu-HU" sz="2400" dirty="0" smtClean="0"/>
              <a:t>Ugyanannyiba kerül a kivitelezése, mint a normális házaké.</a:t>
            </a:r>
          </a:p>
          <a:p>
            <a:pPr marL="342900" indent="-342900">
              <a:buBlip>
                <a:blip r:embed="rId2"/>
              </a:buBlip>
            </a:pPr>
            <a:r>
              <a:rPr lang="hu-HU" sz="2400" dirty="0" smtClean="0"/>
              <a:t>Környezetkímélőbb ház, mint egy normális családi ház.</a:t>
            </a:r>
          </a:p>
          <a:p>
            <a:pPr marL="342900" indent="-342900">
              <a:buBlip>
                <a:blip r:embed="rId2"/>
              </a:buBlip>
            </a:pPr>
            <a:r>
              <a:rPr lang="hu-HU" sz="2400" dirty="0" smtClean="0"/>
              <a:t>Környezetkímélőbb egy alternatív energiával fűtött családi ház, mint egy gázfűtésű.</a:t>
            </a:r>
            <a:endParaRPr lang="hu-HU" sz="2400" dirty="0"/>
          </a:p>
        </p:txBody>
      </p:sp>
      <p:pic>
        <p:nvPicPr>
          <p:cNvPr id="5" name="Picture 4" descr="C:\Users\Ildi\AppData\Local\Microsoft\Windows\Temporary Internet Files\Content.IE5\9C4OM90M\MC900441498[1]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347" y="3501008"/>
            <a:ext cx="3068541" cy="306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7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Ildi\AppData\Local\Microsoft\Windows\Temporary Internet Files\Content.IE5\PEMBSOR3\MC900442128[1]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264" y="4581127"/>
            <a:ext cx="1777469" cy="177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0" y="260648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u-HU" sz="5400" b="1" cap="none" spc="0" dirty="0" smtClean="0">
                <a:ln/>
                <a:solidFill>
                  <a:schemeClr val="accent3"/>
                </a:solidFill>
                <a:effectLst/>
              </a:rPr>
              <a:t>A valóság</a:t>
            </a:r>
            <a:endParaRPr lang="hu-H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67544" y="1556792"/>
            <a:ext cx="86764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hu-HU" sz="2400" b="1" dirty="0" smtClean="0"/>
              <a:t>Miért ne lenne drágább? </a:t>
            </a:r>
            <a:r>
              <a:rPr lang="hu-HU" sz="2400" dirty="0" smtClean="0"/>
              <a:t>A drágaságát az okozza, hogy mindenből jobb minőségűt kell venni. Például az </a:t>
            </a:r>
            <a:r>
              <a:rPr lang="hu-HU" sz="2400" dirty="0" err="1" smtClean="0"/>
              <a:t>Internorm</a:t>
            </a:r>
            <a:r>
              <a:rPr lang="hu-HU" sz="2400" dirty="0" smtClean="0"/>
              <a:t> ablak 30-40%-kal drágább mint a normális ablaküveg.</a:t>
            </a:r>
          </a:p>
          <a:p>
            <a:pPr marL="285750" indent="-285750">
              <a:buBlip>
                <a:blip r:embed="rId3"/>
              </a:buBlip>
            </a:pPr>
            <a:r>
              <a:rPr lang="hu-HU" sz="2400" b="1" dirty="0" smtClean="0"/>
              <a:t>Tudtad, hogy alternatív berendezéshez az áramot mivel állítják elő hazánkban?  </a:t>
            </a:r>
            <a:r>
              <a:rPr lang="hu-HU" sz="2400" dirty="0" smtClean="0"/>
              <a:t>44% atomenergia, 54% szén, és csak 2% vízenergia.</a:t>
            </a:r>
            <a:r>
              <a:rPr lang="hu-HU" sz="2400" b="1" dirty="0" smtClean="0"/>
              <a:t> </a:t>
            </a:r>
            <a:r>
              <a:rPr lang="hu-HU" sz="2400" dirty="0" smtClean="0"/>
              <a:t>Ezért sajnos ez nem környezetkímélőbb.</a:t>
            </a:r>
          </a:p>
        </p:txBody>
      </p:sp>
    </p:spTree>
    <p:extLst>
      <p:ext uri="{BB962C8B-B14F-4D97-AF65-F5344CB8AC3E}">
        <p14:creationId xmlns:p14="http://schemas.microsoft.com/office/powerpoint/2010/main" val="230123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36"/>
          <a:stretch/>
        </p:blipFill>
        <p:spPr bwMode="auto">
          <a:xfrm>
            <a:off x="251520" y="2090770"/>
            <a:ext cx="8712968" cy="414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2008574" y="476672"/>
            <a:ext cx="5198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u-HU" sz="5400" b="1" cap="none" spc="0" dirty="0" smtClean="0">
                <a:ln/>
                <a:solidFill>
                  <a:schemeClr val="accent3"/>
                </a:solidFill>
                <a:effectLst/>
              </a:rPr>
              <a:t>A passzívház</a:t>
            </a:r>
            <a:endParaRPr lang="hu-H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73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007717" y="260648"/>
            <a:ext cx="5198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u-HU" sz="5400" b="1" cap="none" spc="0" dirty="0" smtClean="0">
                <a:ln/>
                <a:solidFill>
                  <a:schemeClr val="accent3"/>
                </a:solidFill>
                <a:effectLst/>
              </a:rPr>
              <a:t>A passzívház</a:t>
            </a:r>
            <a:endParaRPr lang="hu-H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827584" y="1780177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passzívházak olyan házak, melyeknek kiváló a hőszigetelésük. Tehát kell bennük fűteni, de nem olyan sokat. A mérnökök, ezen </a:t>
            </a:r>
            <a:r>
              <a:rPr lang="hu-HU" sz="2400" dirty="0" smtClean="0"/>
              <a:t>házakat úgy </a:t>
            </a:r>
            <a:r>
              <a:rPr lang="hu-HU" sz="2400" dirty="0" smtClean="0"/>
              <a:t>tervezik meg, hogy a nap kedvezően süssön az épületre. Kis mennyiségét a bent lévő hőnek tehát a napsugárzás fedezi.</a:t>
            </a:r>
            <a:endParaRPr lang="hu-H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17126"/>
            <a:ext cx="3515544" cy="2131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gyenes összekötő nyíllal 4"/>
          <p:cNvCxnSpPr/>
          <p:nvPr/>
        </p:nvCxnSpPr>
        <p:spPr>
          <a:xfrm flipH="1">
            <a:off x="4343128" y="5373216"/>
            <a:ext cx="9489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5442214" y="505005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képen láthatod a kedvező kialakítást.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3665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4360380" cy="342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24" y="2742343"/>
            <a:ext cx="4237076" cy="320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0" y="764704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u-HU" sz="6600" b="1" cap="none" spc="0" dirty="0" smtClean="0">
                <a:ln/>
                <a:solidFill>
                  <a:schemeClr val="accent3"/>
                </a:solidFill>
                <a:effectLst/>
              </a:rPr>
              <a:t>Működése</a:t>
            </a:r>
            <a:endParaRPr lang="hu-HU" sz="6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3276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1628800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A szobák, helyiségek szempontjából fokozottan ügyelni kell arra, hogy a nap lehetőség szerint a legtovább </a:t>
            </a:r>
            <a:r>
              <a:rPr lang="hu-HU" sz="2400" dirty="0" smtClean="0"/>
              <a:t>érjen. </a:t>
            </a:r>
            <a:r>
              <a:rPr lang="hu-HU" sz="2400" dirty="0" smtClean="0"/>
              <a:t>A bútorok </a:t>
            </a:r>
            <a:r>
              <a:rPr lang="hu-HU" sz="2400" dirty="0"/>
              <a:t>megfelelő </a:t>
            </a:r>
            <a:r>
              <a:rPr lang="hu-HU" sz="2400" dirty="0" smtClean="0"/>
              <a:t>elrendezésének </a:t>
            </a:r>
            <a:r>
              <a:rPr lang="hu-HU" sz="2400" dirty="0"/>
              <a:t>eredményeképp pedig gazdaságos épületet kaphat. Ennek eredménye, hogy jelentősen csökkenthető a </a:t>
            </a:r>
            <a:r>
              <a:rPr lang="hu-HU" sz="2400" dirty="0" smtClean="0"/>
              <a:t>hő visszanyerős </a:t>
            </a:r>
            <a:r>
              <a:rPr lang="hu-HU" sz="2400" dirty="0"/>
              <a:t>rendszer kiépítésének költsége.</a:t>
            </a:r>
          </a:p>
        </p:txBody>
      </p:sp>
      <p:sp>
        <p:nvSpPr>
          <p:cNvPr id="3" name="Téglalap 2"/>
          <p:cNvSpPr/>
          <p:nvPr/>
        </p:nvSpPr>
        <p:spPr>
          <a:xfrm>
            <a:off x="2258642" y="188640"/>
            <a:ext cx="4698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u-HU" sz="5400" b="1" cap="none" spc="0" dirty="0" smtClean="0">
                <a:ln/>
                <a:solidFill>
                  <a:schemeClr val="accent3"/>
                </a:solidFill>
                <a:effectLst/>
              </a:rPr>
              <a:t>Berendezés</a:t>
            </a:r>
            <a:endParaRPr lang="hu-H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975" y="3860932"/>
            <a:ext cx="5548933" cy="2503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80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éni 2. sé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511</Words>
  <Application>Microsoft Office PowerPoint</Application>
  <PresentationFormat>Diavetítés a képernyőre (4:3 oldalarány)</PresentationFormat>
  <Paragraphs>47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WXPEE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Ildi</dc:creator>
  <cp:lastModifiedBy>Ildi</cp:lastModifiedBy>
  <cp:revision>15</cp:revision>
  <dcterms:created xsi:type="dcterms:W3CDTF">2013-02-17T14:47:18Z</dcterms:created>
  <dcterms:modified xsi:type="dcterms:W3CDTF">2013-02-17T19:14:10Z</dcterms:modified>
</cp:coreProperties>
</file>