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8"/>
  </p:notesMasterIdLst>
  <p:sldIdLst>
    <p:sldId id="256" r:id="rId3"/>
    <p:sldId id="257" r:id="rId4"/>
    <p:sldId id="260" r:id="rId5"/>
    <p:sldId id="261" r:id="rId6"/>
    <p:sldId id="262" r:id="rId7"/>
    <p:sldId id="263" r:id="rId8"/>
    <p:sldId id="264" r:id="rId9"/>
    <p:sldId id="265" r:id="rId10"/>
    <p:sldId id="266" r:id="rId11"/>
    <p:sldId id="268" r:id="rId12"/>
    <p:sldId id="269" r:id="rId13"/>
    <p:sldId id="267"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lapértelmezett szakasz" id="{144A710D-FE1E-4F0B-926A-8B96E97C1179}">
          <p14:sldIdLst>
            <p14:sldId id="256"/>
            <p14:sldId id="257"/>
            <p14:sldId id="260"/>
            <p14:sldId id="261"/>
            <p14:sldId id="262"/>
            <p14:sldId id="263"/>
            <p14:sldId id="264"/>
            <p14:sldId id="265"/>
            <p14:sldId id="266"/>
            <p14:sldId id="268"/>
            <p14:sldId id="269"/>
            <p14:sldId id="267"/>
            <p14:sldId id="270"/>
            <p14:sldId id="271"/>
            <p14:sldId id="272"/>
            <p14:sldId id="273"/>
            <p14:sldId id="274"/>
            <p14:sldId id="275"/>
            <p14:sldId id="276"/>
            <p14:sldId id="277"/>
            <p14:sldId id="278"/>
            <p14:sldId id="279"/>
            <p14:sldId id="280"/>
            <p14:sldId id="281"/>
            <p14:sldId id="28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E76FDF-8C46-4879-8C88-A0925E9D6AEA}" type="datetimeFigureOut">
              <a:rPr lang="hu-HU" smtClean="0"/>
              <a:t>2013.02.15.</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E71DD2-7640-4615-9B09-091EED6D0C20}" type="slidenum">
              <a:rPr lang="hu-HU" smtClean="0"/>
              <a:t>‹#›</a:t>
            </a:fld>
            <a:endParaRPr lang="hu-HU"/>
          </a:p>
        </p:txBody>
      </p:sp>
    </p:spTree>
    <p:extLst>
      <p:ext uri="{BB962C8B-B14F-4D97-AF65-F5344CB8AC3E}">
        <p14:creationId xmlns:p14="http://schemas.microsoft.com/office/powerpoint/2010/main" val="717799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C9E71DD2-7640-4615-9B09-091EED6D0C20}" type="slidenum">
              <a:rPr lang="hu-HU" smtClean="0"/>
              <a:t>1</a:t>
            </a:fld>
            <a:endParaRPr lang="hu-HU"/>
          </a:p>
        </p:txBody>
      </p:sp>
    </p:spTree>
    <p:extLst>
      <p:ext uri="{BB962C8B-B14F-4D97-AF65-F5344CB8AC3E}">
        <p14:creationId xmlns:p14="http://schemas.microsoft.com/office/powerpoint/2010/main" val="2010407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C9E71DD2-7640-4615-9B09-091EED6D0C20}" type="slidenum">
              <a:rPr lang="hu-HU" smtClean="0"/>
              <a:t>15</a:t>
            </a:fld>
            <a:endParaRPr lang="hu-HU"/>
          </a:p>
        </p:txBody>
      </p:sp>
    </p:spTree>
    <p:extLst>
      <p:ext uri="{BB962C8B-B14F-4D97-AF65-F5344CB8AC3E}">
        <p14:creationId xmlns:p14="http://schemas.microsoft.com/office/powerpoint/2010/main" val="1199042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0C228DFD-CD42-4200-B2C5-80772B51CD25}" type="datetimeFigureOut">
              <a:rPr lang="hu-HU" smtClean="0"/>
              <a:t>2013.02.15.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23B4044B-BF3C-4B4A-B315-537D146A5C50}" type="slidenum">
              <a:rPr lang="hu-HU" smtClean="0"/>
              <a:t>‹#›</a:t>
            </a:fld>
            <a:endParaRPr lang="hu-HU"/>
          </a:p>
        </p:txBody>
      </p:sp>
    </p:spTree>
    <p:extLst>
      <p:ext uri="{BB962C8B-B14F-4D97-AF65-F5344CB8AC3E}">
        <p14:creationId xmlns:p14="http://schemas.microsoft.com/office/powerpoint/2010/main" val="3595848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C228DFD-CD42-4200-B2C5-80772B51CD25}" type="datetimeFigureOut">
              <a:rPr lang="hu-HU" smtClean="0"/>
              <a:t>2013.02.15.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23B4044B-BF3C-4B4A-B315-537D146A5C50}" type="slidenum">
              <a:rPr lang="hu-HU" smtClean="0"/>
              <a:t>‹#›</a:t>
            </a:fld>
            <a:endParaRPr lang="hu-HU"/>
          </a:p>
        </p:txBody>
      </p:sp>
    </p:spTree>
    <p:extLst>
      <p:ext uri="{BB962C8B-B14F-4D97-AF65-F5344CB8AC3E}">
        <p14:creationId xmlns:p14="http://schemas.microsoft.com/office/powerpoint/2010/main" val="502179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C228DFD-CD42-4200-B2C5-80772B51CD25}" type="datetimeFigureOut">
              <a:rPr lang="hu-HU" smtClean="0"/>
              <a:t>2013.02.15.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23B4044B-BF3C-4B4A-B315-537D146A5C50}" type="slidenum">
              <a:rPr lang="hu-HU" smtClean="0"/>
              <a:t>‹#›</a:t>
            </a:fld>
            <a:endParaRPr lang="hu-HU"/>
          </a:p>
        </p:txBody>
      </p:sp>
    </p:spTree>
    <p:extLst>
      <p:ext uri="{BB962C8B-B14F-4D97-AF65-F5344CB8AC3E}">
        <p14:creationId xmlns:p14="http://schemas.microsoft.com/office/powerpoint/2010/main" val="930344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0C228DFD-CD42-4200-B2C5-80772B51CD25}" type="datetimeFigureOut">
              <a:rPr lang="hu-HU" smtClean="0">
                <a:solidFill>
                  <a:prstClr val="black">
                    <a:tint val="75000"/>
                  </a:prstClr>
                </a:solidFill>
              </a:rPr>
              <a:pPr/>
              <a:t>2013.02.15.</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23B4044B-BF3C-4B4A-B315-537D146A5C50}"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1798939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C228DFD-CD42-4200-B2C5-80772B51CD25}" type="datetimeFigureOut">
              <a:rPr lang="hu-HU" smtClean="0">
                <a:solidFill>
                  <a:prstClr val="black">
                    <a:tint val="75000"/>
                  </a:prstClr>
                </a:solidFill>
              </a:rPr>
              <a:pPr/>
              <a:t>2013.02.15.</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23B4044B-BF3C-4B4A-B315-537D146A5C50}"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430672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0C228DFD-CD42-4200-B2C5-80772B51CD25}" type="datetimeFigureOut">
              <a:rPr lang="hu-HU" smtClean="0">
                <a:solidFill>
                  <a:prstClr val="black">
                    <a:tint val="75000"/>
                  </a:prstClr>
                </a:solidFill>
              </a:rPr>
              <a:pPr/>
              <a:t>2013.02.15.</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23B4044B-BF3C-4B4A-B315-537D146A5C50}"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28347948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0C228DFD-CD42-4200-B2C5-80772B51CD25}" type="datetimeFigureOut">
              <a:rPr lang="hu-HU" smtClean="0">
                <a:solidFill>
                  <a:prstClr val="black">
                    <a:tint val="75000"/>
                  </a:prstClr>
                </a:solidFill>
              </a:rPr>
              <a:pPr/>
              <a:t>2013.02.15.</a:t>
            </a:fld>
            <a:endParaRPr lang="hu-HU">
              <a:solidFill>
                <a:prstClr val="black">
                  <a:tint val="75000"/>
                </a:prstClr>
              </a:solidFill>
            </a:endParaRPr>
          </a:p>
        </p:txBody>
      </p:sp>
      <p:sp>
        <p:nvSpPr>
          <p:cNvPr id="6" name="Élőláb helye 5"/>
          <p:cNvSpPr>
            <a:spLocks noGrp="1"/>
          </p:cNvSpPr>
          <p:nvPr>
            <p:ph type="ftr" sz="quarter" idx="11"/>
          </p:nvPr>
        </p:nvSpPr>
        <p:spPr/>
        <p:txBody>
          <a:bodyPr/>
          <a:lstStyle/>
          <a:p>
            <a:endParaRPr lang="hu-HU">
              <a:solidFill>
                <a:prstClr val="black">
                  <a:tint val="75000"/>
                </a:prstClr>
              </a:solidFill>
            </a:endParaRPr>
          </a:p>
        </p:txBody>
      </p:sp>
      <p:sp>
        <p:nvSpPr>
          <p:cNvPr id="7" name="Dia számának helye 6"/>
          <p:cNvSpPr>
            <a:spLocks noGrp="1"/>
          </p:cNvSpPr>
          <p:nvPr>
            <p:ph type="sldNum" sz="quarter" idx="12"/>
          </p:nvPr>
        </p:nvSpPr>
        <p:spPr/>
        <p:txBody>
          <a:bodyPr/>
          <a:lstStyle/>
          <a:p>
            <a:fld id="{23B4044B-BF3C-4B4A-B315-537D146A5C50}"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39213690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0C228DFD-CD42-4200-B2C5-80772B51CD25}" type="datetimeFigureOut">
              <a:rPr lang="hu-HU" smtClean="0">
                <a:solidFill>
                  <a:prstClr val="black">
                    <a:tint val="75000"/>
                  </a:prstClr>
                </a:solidFill>
              </a:rPr>
              <a:pPr/>
              <a:t>2013.02.15.</a:t>
            </a:fld>
            <a:endParaRPr lang="hu-HU">
              <a:solidFill>
                <a:prstClr val="black">
                  <a:tint val="75000"/>
                </a:prstClr>
              </a:solidFill>
            </a:endParaRPr>
          </a:p>
        </p:txBody>
      </p:sp>
      <p:sp>
        <p:nvSpPr>
          <p:cNvPr id="8" name="Élőláb helye 7"/>
          <p:cNvSpPr>
            <a:spLocks noGrp="1"/>
          </p:cNvSpPr>
          <p:nvPr>
            <p:ph type="ftr" sz="quarter" idx="11"/>
          </p:nvPr>
        </p:nvSpPr>
        <p:spPr/>
        <p:txBody>
          <a:bodyPr/>
          <a:lstStyle/>
          <a:p>
            <a:endParaRPr lang="hu-HU">
              <a:solidFill>
                <a:prstClr val="black">
                  <a:tint val="75000"/>
                </a:prstClr>
              </a:solidFill>
            </a:endParaRPr>
          </a:p>
        </p:txBody>
      </p:sp>
      <p:sp>
        <p:nvSpPr>
          <p:cNvPr id="9" name="Dia számának helye 8"/>
          <p:cNvSpPr>
            <a:spLocks noGrp="1"/>
          </p:cNvSpPr>
          <p:nvPr>
            <p:ph type="sldNum" sz="quarter" idx="12"/>
          </p:nvPr>
        </p:nvSpPr>
        <p:spPr/>
        <p:txBody>
          <a:bodyPr/>
          <a:lstStyle/>
          <a:p>
            <a:fld id="{23B4044B-BF3C-4B4A-B315-537D146A5C50}"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33283916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0C228DFD-CD42-4200-B2C5-80772B51CD25}" type="datetimeFigureOut">
              <a:rPr lang="hu-HU" smtClean="0">
                <a:solidFill>
                  <a:prstClr val="black">
                    <a:tint val="75000"/>
                  </a:prstClr>
                </a:solidFill>
              </a:rPr>
              <a:pPr/>
              <a:t>2013.02.15.</a:t>
            </a:fld>
            <a:endParaRPr lang="hu-HU">
              <a:solidFill>
                <a:prstClr val="black">
                  <a:tint val="75000"/>
                </a:prstClr>
              </a:solidFill>
            </a:endParaRPr>
          </a:p>
        </p:txBody>
      </p:sp>
      <p:sp>
        <p:nvSpPr>
          <p:cNvPr id="4" name="Élőláb helye 3"/>
          <p:cNvSpPr>
            <a:spLocks noGrp="1"/>
          </p:cNvSpPr>
          <p:nvPr>
            <p:ph type="ftr" sz="quarter" idx="11"/>
          </p:nvPr>
        </p:nvSpPr>
        <p:spPr/>
        <p:txBody>
          <a:bodyPr/>
          <a:lstStyle/>
          <a:p>
            <a:endParaRPr lang="hu-HU">
              <a:solidFill>
                <a:prstClr val="black">
                  <a:tint val="75000"/>
                </a:prstClr>
              </a:solidFill>
            </a:endParaRPr>
          </a:p>
        </p:txBody>
      </p:sp>
      <p:sp>
        <p:nvSpPr>
          <p:cNvPr id="5" name="Dia számának helye 4"/>
          <p:cNvSpPr>
            <a:spLocks noGrp="1"/>
          </p:cNvSpPr>
          <p:nvPr>
            <p:ph type="sldNum" sz="quarter" idx="12"/>
          </p:nvPr>
        </p:nvSpPr>
        <p:spPr/>
        <p:txBody>
          <a:bodyPr/>
          <a:lstStyle/>
          <a:p>
            <a:fld id="{23B4044B-BF3C-4B4A-B315-537D146A5C50}"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39577972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0C228DFD-CD42-4200-B2C5-80772B51CD25}" type="datetimeFigureOut">
              <a:rPr lang="hu-HU" smtClean="0">
                <a:solidFill>
                  <a:prstClr val="black">
                    <a:tint val="75000"/>
                  </a:prstClr>
                </a:solidFill>
              </a:rPr>
              <a:pPr/>
              <a:t>2013.02.15.</a:t>
            </a:fld>
            <a:endParaRPr lang="hu-HU">
              <a:solidFill>
                <a:prstClr val="black">
                  <a:tint val="75000"/>
                </a:prstClr>
              </a:solidFill>
            </a:endParaRPr>
          </a:p>
        </p:txBody>
      </p:sp>
      <p:sp>
        <p:nvSpPr>
          <p:cNvPr id="3" name="Élőláb helye 2"/>
          <p:cNvSpPr>
            <a:spLocks noGrp="1"/>
          </p:cNvSpPr>
          <p:nvPr>
            <p:ph type="ftr" sz="quarter" idx="11"/>
          </p:nvPr>
        </p:nvSpPr>
        <p:spPr/>
        <p:txBody>
          <a:bodyPr/>
          <a:lstStyle/>
          <a:p>
            <a:endParaRPr lang="hu-HU">
              <a:solidFill>
                <a:prstClr val="black">
                  <a:tint val="75000"/>
                </a:prstClr>
              </a:solidFill>
            </a:endParaRPr>
          </a:p>
        </p:txBody>
      </p:sp>
      <p:sp>
        <p:nvSpPr>
          <p:cNvPr id="4" name="Dia számának helye 3"/>
          <p:cNvSpPr>
            <a:spLocks noGrp="1"/>
          </p:cNvSpPr>
          <p:nvPr>
            <p:ph type="sldNum" sz="quarter" idx="12"/>
          </p:nvPr>
        </p:nvSpPr>
        <p:spPr/>
        <p:txBody>
          <a:bodyPr/>
          <a:lstStyle/>
          <a:p>
            <a:fld id="{23B4044B-BF3C-4B4A-B315-537D146A5C50}"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15071062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0C228DFD-CD42-4200-B2C5-80772B51CD25}" type="datetimeFigureOut">
              <a:rPr lang="hu-HU" smtClean="0">
                <a:solidFill>
                  <a:prstClr val="black">
                    <a:tint val="75000"/>
                  </a:prstClr>
                </a:solidFill>
              </a:rPr>
              <a:pPr/>
              <a:t>2013.02.15.</a:t>
            </a:fld>
            <a:endParaRPr lang="hu-HU">
              <a:solidFill>
                <a:prstClr val="black">
                  <a:tint val="75000"/>
                </a:prstClr>
              </a:solidFill>
            </a:endParaRPr>
          </a:p>
        </p:txBody>
      </p:sp>
      <p:sp>
        <p:nvSpPr>
          <p:cNvPr id="6" name="Élőláb helye 5"/>
          <p:cNvSpPr>
            <a:spLocks noGrp="1"/>
          </p:cNvSpPr>
          <p:nvPr>
            <p:ph type="ftr" sz="quarter" idx="11"/>
          </p:nvPr>
        </p:nvSpPr>
        <p:spPr/>
        <p:txBody>
          <a:bodyPr/>
          <a:lstStyle/>
          <a:p>
            <a:endParaRPr lang="hu-HU">
              <a:solidFill>
                <a:prstClr val="black">
                  <a:tint val="75000"/>
                </a:prstClr>
              </a:solidFill>
            </a:endParaRPr>
          </a:p>
        </p:txBody>
      </p:sp>
      <p:sp>
        <p:nvSpPr>
          <p:cNvPr id="7" name="Dia számának helye 6"/>
          <p:cNvSpPr>
            <a:spLocks noGrp="1"/>
          </p:cNvSpPr>
          <p:nvPr>
            <p:ph type="sldNum" sz="quarter" idx="12"/>
          </p:nvPr>
        </p:nvSpPr>
        <p:spPr/>
        <p:txBody>
          <a:bodyPr/>
          <a:lstStyle/>
          <a:p>
            <a:fld id="{23B4044B-BF3C-4B4A-B315-537D146A5C50}"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3245664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C228DFD-CD42-4200-B2C5-80772B51CD25}" type="datetimeFigureOut">
              <a:rPr lang="hu-HU" smtClean="0"/>
              <a:t>2013.02.15.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23B4044B-BF3C-4B4A-B315-537D146A5C50}" type="slidenum">
              <a:rPr lang="hu-HU" smtClean="0"/>
              <a:t>‹#›</a:t>
            </a:fld>
            <a:endParaRPr lang="hu-HU"/>
          </a:p>
        </p:txBody>
      </p:sp>
    </p:spTree>
    <p:extLst>
      <p:ext uri="{BB962C8B-B14F-4D97-AF65-F5344CB8AC3E}">
        <p14:creationId xmlns:p14="http://schemas.microsoft.com/office/powerpoint/2010/main" val="19593943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0C228DFD-CD42-4200-B2C5-80772B51CD25}" type="datetimeFigureOut">
              <a:rPr lang="hu-HU" smtClean="0">
                <a:solidFill>
                  <a:prstClr val="black">
                    <a:tint val="75000"/>
                  </a:prstClr>
                </a:solidFill>
              </a:rPr>
              <a:pPr/>
              <a:t>2013.02.15.</a:t>
            </a:fld>
            <a:endParaRPr lang="hu-HU">
              <a:solidFill>
                <a:prstClr val="black">
                  <a:tint val="75000"/>
                </a:prstClr>
              </a:solidFill>
            </a:endParaRPr>
          </a:p>
        </p:txBody>
      </p:sp>
      <p:sp>
        <p:nvSpPr>
          <p:cNvPr id="6" name="Élőláb helye 5"/>
          <p:cNvSpPr>
            <a:spLocks noGrp="1"/>
          </p:cNvSpPr>
          <p:nvPr>
            <p:ph type="ftr" sz="quarter" idx="11"/>
          </p:nvPr>
        </p:nvSpPr>
        <p:spPr/>
        <p:txBody>
          <a:bodyPr/>
          <a:lstStyle/>
          <a:p>
            <a:endParaRPr lang="hu-HU">
              <a:solidFill>
                <a:prstClr val="black">
                  <a:tint val="75000"/>
                </a:prstClr>
              </a:solidFill>
            </a:endParaRPr>
          </a:p>
        </p:txBody>
      </p:sp>
      <p:sp>
        <p:nvSpPr>
          <p:cNvPr id="7" name="Dia számának helye 6"/>
          <p:cNvSpPr>
            <a:spLocks noGrp="1"/>
          </p:cNvSpPr>
          <p:nvPr>
            <p:ph type="sldNum" sz="quarter" idx="12"/>
          </p:nvPr>
        </p:nvSpPr>
        <p:spPr/>
        <p:txBody>
          <a:bodyPr/>
          <a:lstStyle/>
          <a:p>
            <a:fld id="{23B4044B-BF3C-4B4A-B315-537D146A5C50}"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640883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C228DFD-CD42-4200-B2C5-80772B51CD25}" type="datetimeFigureOut">
              <a:rPr lang="hu-HU" smtClean="0">
                <a:solidFill>
                  <a:prstClr val="black">
                    <a:tint val="75000"/>
                  </a:prstClr>
                </a:solidFill>
              </a:rPr>
              <a:pPr/>
              <a:t>2013.02.15.</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23B4044B-BF3C-4B4A-B315-537D146A5C50}"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17677985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C228DFD-CD42-4200-B2C5-80772B51CD25}" type="datetimeFigureOut">
              <a:rPr lang="hu-HU" smtClean="0">
                <a:solidFill>
                  <a:prstClr val="black">
                    <a:tint val="75000"/>
                  </a:prstClr>
                </a:solidFill>
              </a:rPr>
              <a:pPr/>
              <a:t>2013.02.15.</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23B4044B-BF3C-4B4A-B315-537D146A5C50}"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3678483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0C228DFD-CD42-4200-B2C5-80772B51CD25}" type="datetimeFigureOut">
              <a:rPr lang="hu-HU" smtClean="0"/>
              <a:t>2013.02.15.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23B4044B-BF3C-4B4A-B315-537D146A5C50}" type="slidenum">
              <a:rPr lang="hu-HU" smtClean="0"/>
              <a:t>‹#›</a:t>
            </a:fld>
            <a:endParaRPr lang="hu-HU"/>
          </a:p>
        </p:txBody>
      </p:sp>
    </p:spTree>
    <p:extLst>
      <p:ext uri="{BB962C8B-B14F-4D97-AF65-F5344CB8AC3E}">
        <p14:creationId xmlns:p14="http://schemas.microsoft.com/office/powerpoint/2010/main" val="3832244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0C228DFD-CD42-4200-B2C5-80772B51CD25}" type="datetimeFigureOut">
              <a:rPr lang="hu-HU" smtClean="0"/>
              <a:t>2013.02.15.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23B4044B-BF3C-4B4A-B315-537D146A5C50}" type="slidenum">
              <a:rPr lang="hu-HU" smtClean="0"/>
              <a:t>‹#›</a:t>
            </a:fld>
            <a:endParaRPr lang="hu-HU"/>
          </a:p>
        </p:txBody>
      </p:sp>
    </p:spTree>
    <p:extLst>
      <p:ext uri="{BB962C8B-B14F-4D97-AF65-F5344CB8AC3E}">
        <p14:creationId xmlns:p14="http://schemas.microsoft.com/office/powerpoint/2010/main" val="119625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0C228DFD-CD42-4200-B2C5-80772B51CD25}" type="datetimeFigureOut">
              <a:rPr lang="hu-HU" smtClean="0"/>
              <a:t>2013.02.15.</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23B4044B-BF3C-4B4A-B315-537D146A5C50}" type="slidenum">
              <a:rPr lang="hu-HU" smtClean="0"/>
              <a:t>‹#›</a:t>
            </a:fld>
            <a:endParaRPr lang="hu-HU"/>
          </a:p>
        </p:txBody>
      </p:sp>
    </p:spTree>
    <p:extLst>
      <p:ext uri="{BB962C8B-B14F-4D97-AF65-F5344CB8AC3E}">
        <p14:creationId xmlns:p14="http://schemas.microsoft.com/office/powerpoint/2010/main" val="1331424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0C228DFD-CD42-4200-B2C5-80772B51CD25}" type="datetimeFigureOut">
              <a:rPr lang="hu-HU" smtClean="0"/>
              <a:t>2013.02.15.</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23B4044B-BF3C-4B4A-B315-537D146A5C50}" type="slidenum">
              <a:rPr lang="hu-HU" smtClean="0"/>
              <a:t>‹#›</a:t>
            </a:fld>
            <a:endParaRPr lang="hu-HU"/>
          </a:p>
        </p:txBody>
      </p:sp>
    </p:spTree>
    <p:extLst>
      <p:ext uri="{BB962C8B-B14F-4D97-AF65-F5344CB8AC3E}">
        <p14:creationId xmlns:p14="http://schemas.microsoft.com/office/powerpoint/2010/main" val="3944186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0C228DFD-CD42-4200-B2C5-80772B51CD25}" type="datetimeFigureOut">
              <a:rPr lang="hu-HU" smtClean="0"/>
              <a:t>2013.02.15.</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23B4044B-BF3C-4B4A-B315-537D146A5C50}" type="slidenum">
              <a:rPr lang="hu-HU" smtClean="0"/>
              <a:t>‹#›</a:t>
            </a:fld>
            <a:endParaRPr lang="hu-HU"/>
          </a:p>
        </p:txBody>
      </p:sp>
    </p:spTree>
    <p:extLst>
      <p:ext uri="{BB962C8B-B14F-4D97-AF65-F5344CB8AC3E}">
        <p14:creationId xmlns:p14="http://schemas.microsoft.com/office/powerpoint/2010/main" val="1181399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0C228DFD-CD42-4200-B2C5-80772B51CD25}" type="datetimeFigureOut">
              <a:rPr lang="hu-HU" smtClean="0"/>
              <a:t>2013.02.15.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23B4044B-BF3C-4B4A-B315-537D146A5C50}" type="slidenum">
              <a:rPr lang="hu-HU" smtClean="0"/>
              <a:t>‹#›</a:t>
            </a:fld>
            <a:endParaRPr lang="hu-HU"/>
          </a:p>
        </p:txBody>
      </p:sp>
    </p:spTree>
    <p:extLst>
      <p:ext uri="{BB962C8B-B14F-4D97-AF65-F5344CB8AC3E}">
        <p14:creationId xmlns:p14="http://schemas.microsoft.com/office/powerpoint/2010/main" val="692028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0C228DFD-CD42-4200-B2C5-80772B51CD25}" type="datetimeFigureOut">
              <a:rPr lang="hu-HU" smtClean="0"/>
              <a:t>2013.02.15.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23B4044B-BF3C-4B4A-B315-537D146A5C50}" type="slidenum">
              <a:rPr lang="hu-HU" smtClean="0"/>
              <a:t>‹#›</a:t>
            </a:fld>
            <a:endParaRPr lang="hu-HU"/>
          </a:p>
        </p:txBody>
      </p:sp>
    </p:spTree>
    <p:extLst>
      <p:ext uri="{BB962C8B-B14F-4D97-AF65-F5344CB8AC3E}">
        <p14:creationId xmlns:p14="http://schemas.microsoft.com/office/powerpoint/2010/main" val="561706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228DFD-CD42-4200-B2C5-80772B51CD25}" type="datetimeFigureOut">
              <a:rPr lang="hu-HU" smtClean="0"/>
              <a:t>2013.02.15.</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B4044B-BF3C-4B4A-B315-537D146A5C50}" type="slidenum">
              <a:rPr lang="hu-HU" smtClean="0"/>
              <a:t>‹#›</a:t>
            </a:fld>
            <a:endParaRPr lang="hu-HU"/>
          </a:p>
        </p:txBody>
      </p:sp>
    </p:spTree>
    <p:extLst>
      <p:ext uri="{BB962C8B-B14F-4D97-AF65-F5344CB8AC3E}">
        <p14:creationId xmlns:p14="http://schemas.microsoft.com/office/powerpoint/2010/main" val="1101826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228DFD-CD42-4200-B2C5-80772B51CD25}" type="datetimeFigureOut">
              <a:rPr lang="hu-HU" smtClean="0">
                <a:solidFill>
                  <a:prstClr val="black">
                    <a:tint val="75000"/>
                  </a:prstClr>
                </a:solidFill>
              </a:rPr>
              <a:pPr/>
              <a:t>2013.02.15.</a:t>
            </a:fld>
            <a:endParaRPr lang="hu-HU">
              <a:solidFill>
                <a:prstClr val="black">
                  <a:tint val="75000"/>
                </a:prstClr>
              </a:solidFill>
            </a:endParaRPr>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solidFill>
                <a:prstClr val="black">
                  <a:tint val="75000"/>
                </a:prstClr>
              </a:solidFill>
            </a:endParaRPr>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B4044B-BF3C-4B4A-B315-537D146A5C50}"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20589265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r>
              <a:rPr lang="hu-HU" i="1" dirty="0" smtClean="0">
                <a:solidFill>
                  <a:srgbClr val="0070C0"/>
                </a:solidFill>
              </a:rPr>
              <a:t>Energia takarékos megoldások</a:t>
            </a:r>
            <a:endParaRPr lang="hu-HU" i="1" dirty="0">
              <a:solidFill>
                <a:srgbClr val="0070C0"/>
              </a:solidFill>
            </a:endParaRPr>
          </a:p>
        </p:txBody>
      </p:sp>
      <p:sp>
        <p:nvSpPr>
          <p:cNvPr id="3" name="Alcím 2"/>
          <p:cNvSpPr>
            <a:spLocks noGrp="1"/>
          </p:cNvSpPr>
          <p:nvPr>
            <p:ph type="subTitle" idx="1"/>
          </p:nvPr>
        </p:nvSpPr>
        <p:spPr/>
        <p:txBody>
          <a:bodyPr>
            <a:normAutofit fontScale="47500" lnSpcReduction="20000"/>
          </a:bodyPr>
          <a:lstStyle/>
          <a:p>
            <a:r>
              <a:rPr lang="hu-HU" sz="2900" i="1" dirty="0" smtClean="0">
                <a:solidFill>
                  <a:srgbClr val="FF0000"/>
                </a:solidFill>
              </a:rPr>
              <a:t>Alternatív energia</a:t>
            </a:r>
          </a:p>
          <a:p>
            <a:r>
              <a:rPr lang="hu-HU" sz="2900" i="1" dirty="0" smtClean="0">
                <a:solidFill>
                  <a:srgbClr val="FF0000"/>
                </a:solidFill>
              </a:rPr>
              <a:t>Az építészetben és </a:t>
            </a:r>
            <a:r>
              <a:rPr lang="hu-HU" sz="2900" i="1" dirty="0">
                <a:solidFill>
                  <a:srgbClr val="FF0000"/>
                </a:solidFill>
              </a:rPr>
              <a:t>g</a:t>
            </a:r>
            <a:r>
              <a:rPr lang="hu-HU" sz="2900" i="1" dirty="0" smtClean="0">
                <a:solidFill>
                  <a:srgbClr val="FF0000"/>
                </a:solidFill>
              </a:rPr>
              <a:t>épészetben</a:t>
            </a:r>
          </a:p>
          <a:p>
            <a:endParaRPr lang="hu-HU" u="sng" dirty="0" smtClean="0">
              <a:solidFill>
                <a:schemeClr val="bg2">
                  <a:lumMod val="10000"/>
                </a:schemeClr>
              </a:solidFill>
            </a:endParaRPr>
          </a:p>
          <a:p>
            <a:r>
              <a:rPr lang="hu-HU" b="1" dirty="0" smtClean="0">
                <a:solidFill>
                  <a:schemeClr val="bg2">
                    <a:lumMod val="10000"/>
                  </a:schemeClr>
                </a:solidFill>
              </a:rPr>
              <a:t>ÁMK Mándok</a:t>
            </a:r>
          </a:p>
          <a:p>
            <a:r>
              <a:rPr lang="hu-HU" b="1" dirty="0" smtClean="0">
                <a:solidFill>
                  <a:schemeClr val="bg2">
                    <a:lumMod val="10000"/>
                  </a:schemeClr>
                </a:solidFill>
              </a:rPr>
              <a:t>Szent István tér 3</a:t>
            </a:r>
          </a:p>
          <a:p>
            <a:r>
              <a:rPr lang="hu-HU" u="sng" dirty="0" smtClean="0">
                <a:solidFill>
                  <a:srgbClr val="0070C0"/>
                </a:solidFill>
              </a:rPr>
              <a:t>Készítette</a:t>
            </a:r>
            <a:r>
              <a:rPr lang="hu-HU" dirty="0" smtClean="0"/>
              <a:t>:</a:t>
            </a:r>
            <a:r>
              <a:rPr lang="hu-HU" dirty="0" smtClean="0">
                <a:solidFill>
                  <a:schemeClr val="accent1">
                    <a:lumMod val="50000"/>
                  </a:schemeClr>
                </a:solidFill>
              </a:rPr>
              <a:t>Szabó Gergő Ottó</a:t>
            </a:r>
          </a:p>
          <a:p>
            <a:r>
              <a:rPr lang="hu-HU" u="sng" dirty="0" smtClean="0">
                <a:solidFill>
                  <a:srgbClr val="0070C0"/>
                </a:solidFill>
              </a:rPr>
              <a:t>Felkészítő tanár</a:t>
            </a:r>
            <a:r>
              <a:rPr lang="hu-HU" dirty="0" smtClean="0"/>
              <a:t>:</a:t>
            </a:r>
            <a:r>
              <a:rPr lang="hu-HU" dirty="0" smtClean="0">
                <a:solidFill>
                  <a:srgbClr val="002060"/>
                </a:solidFill>
              </a:rPr>
              <a:t>Balogh Erzsébet Anikó</a:t>
            </a:r>
            <a:endParaRPr lang="hu-HU" dirty="0">
              <a:solidFill>
                <a:srgbClr val="002060"/>
              </a:solidFill>
            </a:endParaRPr>
          </a:p>
        </p:txBody>
      </p:sp>
    </p:spTree>
    <p:extLst>
      <p:ext uri="{BB962C8B-B14F-4D97-AF65-F5344CB8AC3E}">
        <p14:creationId xmlns:p14="http://schemas.microsoft.com/office/powerpoint/2010/main" val="28604435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pattFill prst="diagBrick">
          <a:fgClr>
            <a:schemeClr val="tx2">
              <a:lumMod val="50000"/>
            </a:schemeClr>
          </a:fgClr>
          <a:bgClr>
            <a:srgbClr val="FF0000"/>
          </a:bgClr>
        </a:patt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u="sng" dirty="0" smtClean="0">
                <a:solidFill>
                  <a:srgbClr val="002060"/>
                </a:solidFill>
              </a:rPr>
              <a:t>Alternatív energia az építészetben</a:t>
            </a:r>
            <a:endParaRPr lang="hu-HU" u="sng" dirty="0">
              <a:solidFill>
                <a:srgbClr val="002060"/>
              </a:solidFill>
            </a:endParaRPr>
          </a:p>
        </p:txBody>
      </p:sp>
      <p:sp>
        <p:nvSpPr>
          <p:cNvPr id="3" name="Alcím 2"/>
          <p:cNvSpPr>
            <a:spLocks noGrp="1"/>
          </p:cNvSpPr>
          <p:nvPr>
            <p:ph type="subTitle" idx="4294967295"/>
          </p:nvPr>
        </p:nvSpPr>
        <p:spPr>
          <a:xfrm>
            <a:off x="1187624" y="1484784"/>
            <a:ext cx="6400800" cy="1752600"/>
          </a:xfrm>
        </p:spPr>
        <p:txBody>
          <a:bodyPr>
            <a:normAutofit fontScale="70000" lnSpcReduction="20000"/>
          </a:bodyPr>
          <a:lstStyle/>
          <a:p>
            <a:r>
              <a:rPr lang="hu-HU" dirty="0" smtClean="0">
                <a:solidFill>
                  <a:srgbClr val="FFFF00"/>
                </a:solidFill>
              </a:rPr>
              <a:t>Mit is jelent az alternatív energia az építészetben?</a:t>
            </a:r>
          </a:p>
          <a:p>
            <a:r>
              <a:rPr lang="hu-HU" dirty="0" smtClean="0">
                <a:solidFill>
                  <a:srgbClr val="FFFF00"/>
                </a:solidFill>
              </a:rPr>
              <a:t>Építészetben való megjelenése:	</a:t>
            </a:r>
          </a:p>
          <a:p>
            <a:r>
              <a:rPr lang="hu-HU" dirty="0" smtClean="0">
                <a:solidFill>
                  <a:srgbClr val="FFFF00"/>
                </a:solidFill>
              </a:rPr>
              <a:t>Nap elem</a:t>
            </a:r>
          </a:p>
          <a:p>
            <a:r>
              <a:rPr lang="hu-HU" dirty="0" smtClean="0">
                <a:solidFill>
                  <a:srgbClr val="FFFF00"/>
                </a:solidFill>
              </a:rPr>
              <a:t>Hőszivattyú</a:t>
            </a:r>
          </a:p>
          <a:p>
            <a:endParaRPr lang="hu-HU" dirty="0" smtClean="0">
              <a:solidFill>
                <a:srgbClr val="FFFF00"/>
              </a:solidFill>
            </a:endParaRPr>
          </a:p>
          <a:p>
            <a:endParaRPr lang="hu-HU" dirty="0" smtClean="0">
              <a:solidFill>
                <a:srgbClr val="FFFF00"/>
              </a:solidFill>
            </a:endParaRPr>
          </a:p>
          <a:p>
            <a:endParaRPr lang="hu-HU" dirty="0">
              <a:solidFill>
                <a:srgbClr val="FFFF00"/>
              </a:solidFill>
            </a:endParaRPr>
          </a:p>
          <a:p>
            <a:endParaRPr lang="hu-HU" dirty="0">
              <a:solidFill>
                <a:srgbClr val="FFFF00"/>
              </a:solidFill>
            </a:endParaRPr>
          </a:p>
          <a:p>
            <a:endParaRPr lang="hu-HU" dirty="0" smtClean="0">
              <a:solidFill>
                <a:srgbClr val="FFFF00"/>
              </a:solidFill>
            </a:endParaRPr>
          </a:p>
        </p:txBody>
      </p:sp>
    </p:spTree>
    <p:extLst>
      <p:ext uri="{BB962C8B-B14F-4D97-AF65-F5344CB8AC3E}">
        <p14:creationId xmlns:p14="http://schemas.microsoft.com/office/powerpoint/2010/main" val="1371941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E6DCAC"/>
            </a:gs>
            <a:gs pos="12000">
              <a:srgbClr val="E6D78A"/>
            </a:gs>
            <a:gs pos="30000">
              <a:srgbClr val="C7AC4C"/>
            </a:gs>
            <a:gs pos="45000">
              <a:srgbClr val="E6D78A"/>
            </a:gs>
            <a:gs pos="77000">
              <a:srgbClr val="C7AC4C"/>
            </a:gs>
            <a:gs pos="100000">
              <a:srgbClr val="E6DCAC"/>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Cím 2"/>
          <p:cNvSpPr>
            <a:spLocks noGrp="1"/>
          </p:cNvSpPr>
          <p:nvPr>
            <p:ph type="title"/>
          </p:nvPr>
        </p:nvSpPr>
        <p:spPr/>
        <p:txBody>
          <a:bodyPr>
            <a:normAutofit fontScale="90000"/>
          </a:bodyPr>
          <a:lstStyle/>
          <a:p>
            <a:r>
              <a:rPr lang="hu-HU" sz="3100" i="1" u="sng" dirty="0">
                <a:solidFill>
                  <a:schemeClr val="tx2">
                    <a:lumMod val="60000"/>
                    <a:lumOff val="40000"/>
                  </a:schemeClr>
                </a:solidFill>
              </a:rPr>
              <a:t>Mit is jelent az alternatív energia az építészetben?</a:t>
            </a:r>
            <a:r>
              <a:rPr lang="hu-HU" i="1" u="sng" dirty="0"/>
              <a:t/>
            </a:r>
            <a:br>
              <a:rPr lang="hu-HU" i="1" u="sng" dirty="0"/>
            </a:br>
            <a:endParaRPr lang="hu-HU" i="1" u="sng" dirty="0"/>
          </a:p>
        </p:txBody>
      </p:sp>
      <p:sp>
        <p:nvSpPr>
          <p:cNvPr id="4" name="Tartalom helye 3"/>
          <p:cNvSpPr>
            <a:spLocks noGrp="1"/>
          </p:cNvSpPr>
          <p:nvPr>
            <p:ph idx="1"/>
          </p:nvPr>
        </p:nvSpPr>
        <p:spPr/>
        <p:txBody>
          <a:bodyPr>
            <a:normAutofit fontScale="55000" lnSpcReduction="20000"/>
          </a:bodyPr>
          <a:lstStyle/>
          <a:p>
            <a:r>
              <a:rPr lang="hu-HU" i="1" dirty="0">
                <a:solidFill>
                  <a:srgbClr val="0070C0"/>
                </a:solidFill>
              </a:rPr>
              <a:t>A környezettudatos építészet:</a:t>
            </a:r>
          </a:p>
          <a:p>
            <a:r>
              <a:rPr lang="hu-HU" i="1" dirty="0">
                <a:solidFill>
                  <a:srgbClr val="0070C0"/>
                </a:solidFill>
              </a:rPr>
              <a:t>- előtérbe helyezi a környezetben fellelhető, helyi építőanyagok alkalmazását (kő, fa, vályog, pala, kavics, homok, parafa, nád, szalma, cellulóz, kender stb.)</a:t>
            </a:r>
          </a:p>
          <a:p>
            <a:r>
              <a:rPr lang="hu-HU" i="1" dirty="0">
                <a:solidFill>
                  <a:srgbClr val="0070C0"/>
                </a:solidFill>
              </a:rPr>
              <a:t>- olyan anyagokat, szerkezeteket használ, amelyek gyártása, előállítása, megmunkálása kevés energiát igényel és kevés környezetszennyezéssel jár,</a:t>
            </a:r>
          </a:p>
          <a:p>
            <a:r>
              <a:rPr lang="hu-HU" i="1" dirty="0">
                <a:solidFill>
                  <a:srgbClr val="0070C0"/>
                </a:solidFill>
              </a:rPr>
              <a:t>- az épület élettartama alatt kevés és lehetőleg megújuló energiát használ,</a:t>
            </a:r>
          </a:p>
          <a:p>
            <a:r>
              <a:rPr lang="hu-HU" i="1" dirty="0">
                <a:solidFill>
                  <a:srgbClr val="0070C0"/>
                </a:solidFill>
              </a:rPr>
              <a:t>- káros anyag kibocsátása alacsony legyen (szennyvíz, hulladék, égéstermék, építőanyagok bomlása, sugárzása stb.)</a:t>
            </a:r>
          </a:p>
          <a:p>
            <a:r>
              <a:rPr lang="hu-HU" i="1" dirty="0">
                <a:solidFill>
                  <a:srgbClr val="0070C0"/>
                </a:solidFill>
              </a:rPr>
              <a:t>- a káros anyagok szelektálásával, semlegesítésével vagy újrahasznosításával is csökkenti a környezet terhelését</a:t>
            </a:r>
          </a:p>
          <a:p>
            <a:r>
              <a:rPr lang="hu-HU" i="1" dirty="0">
                <a:solidFill>
                  <a:srgbClr val="0070C0"/>
                </a:solidFill>
              </a:rPr>
              <a:t>- az épület elbontása után a kibontott anyagok a környezetet ne terheljék, azaz vagy visszakerülnek a természetes körfolyamatba, vagy újrahasznosíthatók legyenek.</a:t>
            </a:r>
          </a:p>
          <a:p>
            <a:r>
              <a:rPr lang="hu-HU" i="1" dirty="0">
                <a:solidFill>
                  <a:srgbClr val="0070C0"/>
                </a:solidFill>
              </a:rPr>
              <a:t>- településszinten olyan módon megtervezett, és olyan méretű települések kialakítása célszerű, amelyet természetes környezete károsodás nélkül be tud fogadni.</a:t>
            </a:r>
          </a:p>
          <a:p>
            <a:endParaRPr lang="hu-HU" dirty="0">
              <a:solidFill>
                <a:srgbClr val="0070C0"/>
              </a:solidFill>
            </a:endParaRPr>
          </a:p>
        </p:txBody>
      </p:sp>
    </p:spTree>
    <p:extLst>
      <p:ext uri="{BB962C8B-B14F-4D97-AF65-F5344CB8AC3E}">
        <p14:creationId xmlns:p14="http://schemas.microsoft.com/office/powerpoint/2010/main" val="34054431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1"/>
            </a:gs>
            <a:gs pos="7001">
              <a:srgbClr val="E6E6E6"/>
            </a:gs>
            <a:gs pos="32001">
              <a:srgbClr val="7D8496"/>
            </a:gs>
            <a:gs pos="47000">
              <a:srgbClr val="E6E6E6"/>
            </a:gs>
            <a:gs pos="85001">
              <a:srgbClr val="7D8496"/>
            </a:gs>
            <a:gs pos="100000">
              <a:srgbClr val="E6E6E6"/>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6" name="Cím 5"/>
          <p:cNvSpPr>
            <a:spLocks noGrp="1"/>
          </p:cNvSpPr>
          <p:nvPr>
            <p:ph type="title"/>
          </p:nvPr>
        </p:nvSpPr>
        <p:spPr>
          <a:xfrm>
            <a:off x="1763688" y="3501008"/>
            <a:ext cx="5486400" cy="432048"/>
          </a:xfrm>
        </p:spPr>
        <p:txBody>
          <a:bodyPr/>
          <a:lstStyle/>
          <a:p>
            <a:pPr algn="ctr"/>
            <a:r>
              <a:rPr lang="hu-HU" dirty="0" smtClean="0">
                <a:solidFill>
                  <a:srgbClr val="0070C0"/>
                </a:solidFill>
              </a:rPr>
              <a:t>Nap elem</a:t>
            </a:r>
            <a:endParaRPr lang="hu-HU" dirty="0">
              <a:solidFill>
                <a:srgbClr val="0070C0"/>
              </a:solidFill>
            </a:endParaRPr>
          </a:p>
        </p:txBody>
      </p:sp>
      <p:pic>
        <p:nvPicPr>
          <p:cNvPr id="9" name="Kép helye 8"/>
          <p:cNvPicPr>
            <a:picLocks noGrp="1" noChangeAspect="1"/>
          </p:cNvPicPr>
          <p:nvPr>
            <p:ph type="pic" idx="1"/>
          </p:nvPr>
        </p:nvPicPr>
        <p:blipFill>
          <a:blip r:embed="rId2">
            <a:extLst>
              <a:ext uri="{28A0092B-C50C-407E-A947-70E740481C1C}">
                <a14:useLocalDpi xmlns:a14="http://schemas.microsoft.com/office/drawing/2010/main" val="0"/>
              </a:ext>
            </a:extLst>
          </a:blip>
          <a:srcRect t="15691" b="15691"/>
          <a:stretch>
            <a:fillRect/>
          </a:stretch>
        </p:blipFill>
        <p:spPr>
          <a:xfrm>
            <a:off x="1792288" y="612775"/>
            <a:ext cx="5486400" cy="2744217"/>
          </a:xfrm>
        </p:spPr>
      </p:pic>
      <p:sp>
        <p:nvSpPr>
          <p:cNvPr id="8" name="Szöveg helye 7"/>
          <p:cNvSpPr>
            <a:spLocks noGrp="1"/>
          </p:cNvSpPr>
          <p:nvPr>
            <p:ph type="body" sz="half" idx="2"/>
          </p:nvPr>
        </p:nvSpPr>
        <p:spPr>
          <a:xfrm>
            <a:off x="1763688" y="4077072"/>
            <a:ext cx="5486400" cy="2016224"/>
          </a:xfrm>
        </p:spPr>
        <p:txBody>
          <a:bodyPr>
            <a:normAutofit fontScale="77500" lnSpcReduction="20000"/>
          </a:bodyPr>
          <a:lstStyle/>
          <a:p>
            <a:r>
              <a:rPr lang="hu-HU" i="1" dirty="0" smtClean="0">
                <a:solidFill>
                  <a:schemeClr val="tx1">
                    <a:lumMod val="95000"/>
                    <a:lumOff val="5000"/>
                  </a:schemeClr>
                </a:solidFill>
              </a:rPr>
              <a:t>A napelem vagy fotovillamos elem olyan szilárdtest eszköz, amely az elektromágneses sugárzást (fotonbefogást) közvetlenül villamos energiává alakítja. Az energiaátalakítás alapja, hogy a sugárzás elnyelődésekor mozgásképes töltött részecskéket generál, amiket az eszközben az elektrokémiai potenciálok, illetve az elektron kilépési munkák különbözőségéből adódó beépített elektromos tér rendezett mozgásra kényszerít, vagyis elektromos áram jön létre. Ez a jelenség ívkisüléses lámpák esetén is lezajlik, nem szükséges kizárólagosan napfény.</a:t>
            </a:r>
          </a:p>
          <a:p>
            <a:endParaRPr lang="hu-HU" i="1" dirty="0" smtClean="0">
              <a:solidFill>
                <a:schemeClr val="tx1">
                  <a:lumMod val="95000"/>
                  <a:lumOff val="5000"/>
                </a:schemeClr>
              </a:solidFill>
            </a:endParaRPr>
          </a:p>
          <a:p>
            <a:r>
              <a:rPr lang="hu-HU" i="1" dirty="0" smtClean="0">
                <a:solidFill>
                  <a:schemeClr val="tx1">
                    <a:lumMod val="95000"/>
                    <a:lumOff val="5000"/>
                  </a:schemeClr>
                </a:solidFill>
              </a:rPr>
              <a:t>A napelemekre általában 20-25 év a garancia, jellemzően 20-40 év az élettartamuk. A napenergia hasznosításában hosszabb távon számottevő növekedés várható.</a:t>
            </a:r>
          </a:p>
          <a:p>
            <a:endParaRPr lang="hu-HU" i="1" dirty="0" smtClean="0">
              <a:solidFill>
                <a:schemeClr val="tx1">
                  <a:lumMod val="95000"/>
                  <a:lumOff val="5000"/>
                </a:schemeClr>
              </a:solidFill>
            </a:endParaRPr>
          </a:p>
          <a:p>
            <a:r>
              <a:rPr lang="hu-HU" i="1" dirty="0" smtClean="0">
                <a:solidFill>
                  <a:schemeClr val="tx1">
                    <a:lumMod val="95000"/>
                    <a:lumOff val="5000"/>
                  </a:schemeClr>
                </a:solidFill>
              </a:rPr>
              <a:t>A ma létező nagy teljesítményű naperőművek jellemzően nem ezt a technológiát alkalmazzák; a naphőerőművek a Nap hőjét forró gőznek vagy folyadéknak adják át, ezzel turbinák segítség</a:t>
            </a:r>
            <a:r>
              <a:rPr lang="hu-HU" dirty="0" smtClean="0"/>
              <a:t>ével nyernek áramot.</a:t>
            </a:r>
            <a:endParaRPr lang="hu-HU" dirty="0"/>
          </a:p>
        </p:txBody>
      </p:sp>
    </p:spTree>
    <p:extLst>
      <p:ext uri="{BB962C8B-B14F-4D97-AF65-F5344CB8AC3E}">
        <p14:creationId xmlns:p14="http://schemas.microsoft.com/office/powerpoint/2010/main" val="18185441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i="1" u="sng" dirty="0" smtClean="0"/>
              <a:t>Hőszivattyú</a:t>
            </a:r>
            <a:endParaRPr lang="hu-HU" i="1" u="sng" dirty="0"/>
          </a:p>
        </p:txBody>
      </p:sp>
      <p:sp>
        <p:nvSpPr>
          <p:cNvPr id="3" name="Tartalom helye 2"/>
          <p:cNvSpPr>
            <a:spLocks noGrp="1"/>
          </p:cNvSpPr>
          <p:nvPr>
            <p:ph idx="1"/>
          </p:nvPr>
        </p:nvSpPr>
        <p:spPr/>
        <p:txBody>
          <a:bodyPr>
            <a:normAutofit fontScale="47500" lnSpcReduction="20000"/>
          </a:bodyPr>
          <a:lstStyle/>
          <a:p>
            <a:r>
              <a:rPr lang="hu-HU" i="1" dirty="0"/>
              <a:t>A hőszivattyú olyan berendezés, mely arra szolgál, hogy az alacsonyabb hőmérsékletű környezetből hőt vonjon ki és azt magasabb hőmérsékletű helyre szállítsa. A hőszivattyú elvileg olyan hűtőgép, melynél nem a hideg oldalon elvont, hanem a meleg oldalon leadott hőt hasznosítják. Minden olyan fizikai elv alapján készülnek hőszivattyúk, melyeket a hűtőgépeknél is használnak. Leggyakoribbak a </a:t>
            </a:r>
            <a:r>
              <a:rPr lang="hu-HU" i="1" dirty="0" smtClean="0"/>
              <a:t>gőz kompressziós </a:t>
            </a:r>
            <a:r>
              <a:rPr lang="hu-HU" i="1" dirty="0"/>
              <a:t>elven működő berendezések, de léteznek abszorpciós hőszivattyúk is. A hőszivattyúk fordított üzemmódban is működnek, ekkor a melegebb hely hűtésére is használhatók. A hőszivattyúk fordított üzemmódban működtetett hőerőgépnek is felfoghatók.</a:t>
            </a:r>
          </a:p>
          <a:p>
            <a:endParaRPr lang="hu-HU" i="1" dirty="0"/>
          </a:p>
          <a:p>
            <a:r>
              <a:rPr lang="hu-HU" i="1" dirty="0"/>
              <a:t>A </a:t>
            </a:r>
            <a:r>
              <a:rPr lang="hu-HU" i="1" dirty="0" smtClean="0"/>
              <a:t>gőz kompressziós </a:t>
            </a:r>
            <a:r>
              <a:rPr lang="hu-HU" i="1" dirty="0"/>
              <a:t>hőszivattyúkban alkalmasan választott hűtőfolyadék gőze áramlik zárt csővezetékben. A gőz a fűteni kívánt oldalon elhelyezett kondenzátorban lecsapódik, miközben hőjét a kondenzátor csőfalán keresztül átadja vagy a helyiség levegőjének, vagy a központi fűtés vizének. Ezután a cseppfolyós hűtőközeg fojtószelepen keresztül expandál, eközben hirtelen elpárolog és hőmérséklete lecsökken. A kisnyomású, hideg gőzt a hideg oldali hőcserélőben a külső környezet felmelegíti, majd a kompresszor összesűríti és visszajuttatja a kondenzátorba, és a folyamat megismétlődik. Megfelelően kialakított hőszivattyúban az áramlás iránya megfordítható, ekkor a berendezés fűtés helyett hűti a helyiséget. A legtöbb esetben a hőszivattyúk hőforrásul a külső levegőt, vagy a talajt, esetleg természetes vizeket (Tenger, tó, folyó, talajvíz) használnak.</a:t>
            </a:r>
          </a:p>
        </p:txBody>
      </p:sp>
    </p:spTree>
    <p:extLst>
      <p:ext uri="{BB962C8B-B14F-4D97-AF65-F5344CB8AC3E}">
        <p14:creationId xmlns:p14="http://schemas.microsoft.com/office/powerpoint/2010/main" val="7944666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i="1" u="sng" dirty="0" smtClean="0">
                <a:solidFill>
                  <a:srgbClr val="0070C0"/>
                </a:solidFill>
              </a:rPr>
              <a:t>A hőszivattyú elve</a:t>
            </a:r>
            <a:endParaRPr lang="hu-HU" i="1" u="sng" dirty="0">
              <a:solidFill>
                <a:srgbClr val="0070C0"/>
              </a:solidFill>
            </a:endParaRPr>
          </a:p>
        </p:txBody>
      </p:sp>
      <p:pic>
        <p:nvPicPr>
          <p:cNvPr id="4" name="Tartalom helye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23728" y="1772816"/>
            <a:ext cx="5184576" cy="1885950"/>
          </a:xfrm>
          <a:prstGeom prst="roundRect">
            <a:avLst>
              <a:gd name="adj" fmla="val 8594"/>
            </a:avLst>
          </a:prstGeom>
          <a:solidFill>
            <a:srgbClr val="FFFFFF">
              <a:shade val="85000"/>
            </a:srgbClr>
          </a:solidFill>
          <a:ln>
            <a:noFill/>
          </a:ln>
          <a:effectLst>
            <a:outerShdw blurRad="57785" dist="33020" dir="3180000" algn="ctr">
              <a:srgbClr val="000000">
                <a:alpha val="30000"/>
              </a:srgbClr>
            </a:outerShdw>
            <a:reflection blurRad="12700" stA="38000" endPos="28000" dist="5000" dir="5400000" sy="-100000" algn="bl" rotWithShape="0"/>
          </a:effectLst>
          <a:scene3d>
            <a:camera prst="orthographicFront">
              <a:rot lat="0" lon="0" rev="0"/>
            </a:camera>
            <a:lightRig rig="brightRoom" dir="t">
              <a:rot lat="0" lon="0" rev="600000"/>
            </a:lightRig>
          </a:scene3d>
          <a:sp3d prstMaterial="metal">
            <a:bevelT w="38100" h="57150" prst="angle"/>
          </a:sp3d>
        </p:spPr>
      </p:pic>
    </p:spTree>
    <p:extLst>
      <p:ext uri="{BB962C8B-B14F-4D97-AF65-F5344CB8AC3E}">
        <p14:creationId xmlns:p14="http://schemas.microsoft.com/office/powerpoint/2010/main" val="20602443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FFFF00"/>
            </a:gs>
            <a:gs pos="16000">
              <a:srgbClr val="00CCCC"/>
            </a:gs>
            <a:gs pos="47000">
              <a:srgbClr val="9999FF"/>
            </a:gs>
            <a:gs pos="60001">
              <a:srgbClr val="2E6792"/>
            </a:gs>
            <a:gs pos="71001">
              <a:srgbClr val="3333CC"/>
            </a:gs>
            <a:gs pos="81000">
              <a:srgbClr val="1170FF"/>
            </a:gs>
            <a:gs pos="100000">
              <a:srgbClr val="006699"/>
            </a:gs>
          </a:gsLst>
          <a:lin ang="5400000" scaled="0"/>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sz="2800" i="1" u="sng" dirty="0" smtClean="0">
                <a:solidFill>
                  <a:schemeClr val="accent5">
                    <a:lumMod val="50000"/>
                  </a:schemeClr>
                </a:solidFill>
              </a:rPr>
              <a:t>Alternatív energia a gépészetben</a:t>
            </a:r>
            <a:endParaRPr lang="hu-HU" sz="2800" i="1" u="sng" dirty="0">
              <a:solidFill>
                <a:schemeClr val="accent5">
                  <a:lumMod val="50000"/>
                </a:schemeClr>
              </a:solidFill>
            </a:endParaRPr>
          </a:p>
        </p:txBody>
      </p:sp>
      <p:sp>
        <p:nvSpPr>
          <p:cNvPr id="3" name="Tartalom helye 2"/>
          <p:cNvSpPr>
            <a:spLocks noGrp="1"/>
          </p:cNvSpPr>
          <p:nvPr>
            <p:ph idx="1"/>
          </p:nvPr>
        </p:nvSpPr>
        <p:spPr/>
        <p:txBody>
          <a:bodyPr/>
          <a:lstStyle/>
          <a:p>
            <a:r>
              <a:rPr lang="hu-HU" dirty="0" smtClean="0">
                <a:solidFill>
                  <a:srgbClr val="FF0000"/>
                </a:solidFill>
              </a:rPr>
              <a:t>Mit nevezünk alternatív energiának a gépészetben?</a:t>
            </a:r>
          </a:p>
          <a:p>
            <a:r>
              <a:rPr lang="hu-HU" dirty="0" smtClean="0">
                <a:solidFill>
                  <a:srgbClr val="FF0000"/>
                </a:solidFill>
              </a:rPr>
              <a:t>A gépészetben példák </a:t>
            </a:r>
            <a:r>
              <a:rPr lang="hu-HU" dirty="0" smtClean="0">
                <a:solidFill>
                  <a:srgbClr val="FF0000"/>
                </a:solidFill>
              </a:rPr>
              <a:t>erre</a:t>
            </a:r>
          </a:p>
          <a:p>
            <a:r>
              <a:rPr lang="hu-HU" dirty="0" smtClean="0">
                <a:solidFill>
                  <a:srgbClr val="FF0000"/>
                </a:solidFill>
              </a:rPr>
              <a:t>Jellemzésük</a:t>
            </a:r>
            <a:endParaRPr lang="hu-HU" dirty="0" smtClean="0">
              <a:solidFill>
                <a:srgbClr val="FF0000"/>
              </a:solidFill>
            </a:endParaRPr>
          </a:p>
        </p:txBody>
      </p:sp>
    </p:spTree>
    <p:extLst>
      <p:ext uri="{BB962C8B-B14F-4D97-AF65-F5344CB8AC3E}">
        <p14:creationId xmlns:p14="http://schemas.microsoft.com/office/powerpoint/2010/main" val="2858981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6B19C"/>
            </a:gs>
            <a:gs pos="30000">
              <a:srgbClr val="D49E6C"/>
            </a:gs>
            <a:gs pos="70000">
              <a:srgbClr val="A65528"/>
            </a:gs>
            <a:gs pos="100000">
              <a:srgbClr val="663012"/>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z="2800" i="1" u="sng" dirty="0">
                <a:solidFill>
                  <a:srgbClr val="4BACC6">
                    <a:lumMod val="50000"/>
                  </a:srgbClr>
                </a:solidFill>
              </a:rPr>
              <a:t>Alternatív energia a gépészetben</a:t>
            </a:r>
            <a:endParaRPr lang="hu-HU" dirty="0"/>
          </a:p>
        </p:txBody>
      </p:sp>
      <p:sp>
        <p:nvSpPr>
          <p:cNvPr id="3" name="Tartalom helye 2"/>
          <p:cNvSpPr>
            <a:spLocks noGrp="1"/>
          </p:cNvSpPr>
          <p:nvPr>
            <p:ph idx="1"/>
          </p:nvPr>
        </p:nvSpPr>
        <p:spPr/>
        <p:txBody>
          <a:bodyPr>
            <a:normAutofit fontScale="55000" lnSpcReduction="20000"/>
          </a:bodyPr>
          <a:lstStyle/>
          <a:p>
            <a:r>
              <a:rPr lang="hu-HU" i="1" dirty="0">
                <a:solidFill>
                  <a:schemeClr val="tx2">
                    <a:lumMod val="50000"/>
                  </a:schemeClr>
                </a:solidFill>
              </a:rPr>
              <a:t>Egy passzívház energetikai mérlegét a tájolása, a tagoltsága, az ablak felületek mérete, a felhasznált építőanyagok minősége és nem utolsó sorban a gépészeti megoldások határozzák meg.</a:t>
            </a:r>
          </a:p>
          <a:p>
            <a:endParaRPr lang="hu-HU" i="1" dirty="0">
              <a:solidFill>
                <a:schemeClr val="tx2">
                  <a:lumMod val="50000"/>
                </a:schemeClr>
              </a:solidFill>
            </a:endParaRPr>
          </a:p>
          <a:p>
            <a:r>
              <a:rPr lang="hu-HU" i="1" dirty="0">
                <a:solidFill>
                  <a:schemeClr val="tx2">
                    <a:lumMod val="50000"/>
                  </a:schemeClr>
                </a:solidFill>
              </a:rPr>
              <a:t>A gázkazán helyett vagy mellett többféle alternatív fűtési megoldás is kínálkozik. Ezek mindegyike több millió forintos többlet beruházást igényel. Ahhoz, hogy ezt a ráfordítást visszanyerjük-e az üzemeltetés során a gyártók által ígért megtérülési időt figyelembe véve az alábbi szempontokat is érdemes mérlegelni.</a:t>
            </a:r>
          </a:p>
          <a:p>
            <a:endParaRPr lang="hu-HU" i="1" dirty="0">
              <a:solidFill>
                <a:schemeClr val="tx2">
                  <a:lumMod val="50000"/>
                </a:schemeClr>
              </a:solidFill>
            </a:endParaRPr>
          </a:p>
          <a:p>
            <a:r>
              <a:rPr lang="hu-HU" i="1" dirty="0">
                <a:solidFill>
                  <a:schemeClr val="tx2">
                    <a:lumMod val="50000"/>
                  </a:schemeClr>
                </a:solidFill>
              </a:rPr>
              <a:t>  </a:t>
            </a:r>
            <a:r>
              <a:rPr lang="hu-HU" i="1" dirty="0" smtClean="0">
                <a:solidFill>
                  <a:schemeClr val="tx2">
                    <a:lumMod val="50000"/>
                  </a:schemeClr>
                </a:solidFill>
              </a:rPr>
              <a:t>A </a:t>
            </a:r>
            <a:r>
              <a:rPr lang="hu-HU" i="1" dirty="0">
                <a:solidFill>
                  <a:schemeClr val="tx2">
                    <a:lumMod val="50000"/>
                  </a:schemeClr>
                </a:solidFill>
              </a:rPr>
              <a:t>helyigény (míg egy kazán a falra szerelhető a mosókonyhában, addig egy puffer tartály, egy szellőztető gép vagy egy pellet kazán külön gépészeti helyiséget igényel, melynek kivitelezési költségéről nem szabad megfeledkezni. </a:t>
            </a:r>
            <a:r>
              <a:rPr lang="hu-HU" i="1" dirty="0" smtClean="0">
                <a:solidFill>
                  <a:schemeClr val="tx2">
                    <a:lumMod val="50000"/>
                  </a:schemeClr>
                </a:solidFill>
              </a:rPr>
              <a:t>Kb. </a:t>
            </a:r>
            <a:r>
              <a:rPr lang="hu-HU" i="1" dirty="0">
                <a:solidFill>
                  <a:schemeClr val="tx2">
                    <a:lumMod val="50000"/>
                  </a:schemeClr>
                </a:solidFill>
              </a:rPr>
              <a:t>5 m2, 1.0 </a:t>
            </a:r>
            <a:r>
              <a:rPr lang="hu-HU" i="1" dirty="0" smtClean="0">
                <a:solidFill>
                  <a:schemeClr val="tx2">
                    <a:lumMod val="50000"/>
                  </a:schemeClr>
                </a:solidFill>
              </a:rPr>
              <a:t>m Ft</a:t>
            </a:r>
            <a:r>
              <a:rPr lang="hu-HU" i="1" dirty="0">
                <a:solidFill>
                  <a:schemeClr val="tx2">
                    <a:lumMod val="50000"/>
                  </a:schemeClr>
                </a:solidFill>
              </a:rPr>
              <a:t>)</a:t>
            </a:r>
          </a:p>
          <a:p>
            <a:r>
              <a:rPr lang="hu-HU" i="1" dirty="0">
                <a:solidFill>
                  <a:schemeClr val="tx2">
                    <a:lumMod val="50000"/>
                  </a:schemeClr>
                </a:solidFill>
              </a:rPr>
              <a:t>  </a:t>
            </a:r>
            <a:r>
              <a:rPr lang="hu-HU" i="1" dirty="0" smtClean="0">
                <a:solidFill>
                  <a:schemeClr val="tx2">
                    <a:lumMod val="50000"/>
                  </a:schemeClr>
                </a:solidFill>
              </a:rPr>
              <a:t>A </a:t>
            </a:r>
            <a:r>
              <a:rPr lang="hu-HU" i="1" dirty="0">
                <a:solidFill>
                  <a:schemeClr val="tx2">
                    <a:lumMod val="50000"/>
                  </a:schemeClr>
                </a:solidFill>
              </a:rPr>
              <a:t>karbantartási ciklusok és költségek (bármely  gépészeti berendezés csak akkor hatékony és teljesíti a gyártók által ígért paramétereket, ha megfelelően szabályozták be és a karbantartási előírásokat is betartjuk. Ez több tízezer forintos költség évente.)</a:t>
            </a:r>
          </a:p>
          <a:p>
            <a:endParaRPr lang="hu-HU" dirty="0"/>
          </a:p>
        </p:txBody>
      </p:sp>
    </p:spTree>
    <p:extLst>
      <p:ext uri="{BB962C8B-B14F-4D97-AF65-F5344CB8AC3E}">
        <p14:creationId xmlns:p14="http://schemas.microsoft.com/office/powerpoint/2010/main" val="10887383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pPr>
              <a:lnSpc>
                <a:spcPct val="115000"/>
              </a:lnSpc>
              <a:spcAft>
                <a:spcPts val="1000"/>
              </a:spcAft>
            </a:pPr>
            <a:r>
              <a:rPr lang="hu-HU" i="1" u="sng" dirty="0">
                <a:solidFill>
                  <a:srgbClr val="002060"/>
                </a:solidFill>
              </a:rPr>
              <a:t>Szolár rendszer</a:t>
            </a:r>
            <a:r>
              <a:rPr lang="hu-HU" sz="1100" dirty="0">
                <a:ea typeface="Calibri"/>
                <a:cs typeface="Times New Roman"/>
              </a:rPr>
              <a:t/>
            </a:r>
            <a:br>
              <a:rPr lang="hu-HU" sz="1100" dirty="0">
                <a:ea typeface="Calibri"/>
                <a:cs typeface="Times New Roman"/>
              </a:rPr>
            </a:br>
            <a:endParaRPr lang="hu-HU" i="1" u="sng" dirty="0">
              <a:solidFill>
                <a:srgbClr val="002060"/>
              </a:solidFill>
            </a:endParaRPr>
          </a:p>
        </p:txBody>
      </p:sp>
      <p:pic>
        <p:nvPicPr>
          <p:cNvPr id="4" name="Tartalom helye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1680" y="1251616"/>
            <a:ext cx="1695450" cy="1066800"/>
          </a:xfrm>
        </p:spPr>
      </p:pic>
      <p:sp>
        <p:nvSpPr>
          <p:cNvPr id="6" name="Szövegdoboz 5"/>
          <p:cNvSpPr txBox="1"/>
          <p:nvPr/>
        </p:nvSpPr>
        <p:spPr>
          <a:xfrm>
            <a:off x="3671392" y="1268760"/>
            <a:ext cx="5472608" cy="3785652"/>
          </a:xfrm>
          <a:prstGeom prst="rect">
            <a:avLst/>
          </a:prstGeom>
          <a:noFill/>
        </p:spPr>
        <p:txBody>
          <a:bodyPr wrap="square" rtlCol="0">
            <a:spAutoFit/>
          </a:bodyPr>
          <a:lstStyle/>
          <a:p>
            <a:r>
              <a:rPr lang="hu-HU" sz="1600" i="1" dirty="0">
                <a:solidFill>
                  <a:srgbClr val="FFFF00"/>
                </a:solidFill>
              </a:rPr>
              <a:t>A megújuló energiák egyik leVaillant </a:t>
            </a:r>
            <a:r>
              <a:rPr lang="hu-HU" sz="1600" i="1" dirty="0" smtClean="0">
                <a:solidFill>
                  <a:srgbClr val="FFFF00"/>
                </a:solidFill>
              </a:rPr>
              <a:t>Autostepg népszerűbb </a:t>
            </a:r>
            <a:r>
              <a:rPr lang="hu-HU" sz="1600" i="1" dirty="0">
                <a:solidFill>
                  <a:srgbClr val="FFFF00"/>
                </a:solidFill>
              </a:rPr>
              <a:t>felhasználási módja a napenergia hasznosítás, mindamellett, hogy még nagyon alacsony a hatékonysága. Ezért önálló fűtési rendszerként még nem alkalmazható, mindössze használati meleg vizet tudunk vele készíteni.</a:t>
            </a:r>
          </a:p>
          <a:p>
            <a:endParaRPr lang="hu-HU" sz="1600" i="1" dirty="0">
              <a:solidFill>
                <a:srgbClr val="FFFF00"/>
              </a:solidFill>
            </a:endParaRPr>
          </a:p>
          <a:p>
            <a:r>
              <a:rPr lang="hu-HU" sz="1600" i="1" dirty="0">
                <a:solidFill>
                  <a:srgbClr val="FFFF00"/>
                </a:solidFill>
              </a:rPr>
              <a:t>Akik már megtapasztalták a nap valódi teljesítményét és szembesültek azzal a problémával, hogy „a napsütést nem lehet kikapcsolni”, azoknak mindenképpen érdemes mélyebben megismerkedni a draink-back elven működő Vaillant auroSTEP rendszerrel.</a:t>
            </a:r>
          </a:p>
          <a:p>
            <a:endParaRPr lang="hu-HU" sz="1600" i="1" dirty="0">
              <a:solidFill>
                <a:srgbClr val="FFFF00"/>
              </a:solidFill>
            </a:endParaRPr>
          </a:p>
          <a:p>
            <a:r>
              <a:rPr lang="hu-HU" sz="1600" i="1" dirty="0">
                <a:solidFill>
                  <a:srgbClr val="FFFF00"/>
                </a:solidFill>
              </a:rPr>
              <a:t>Természetesen sok más napkollektoros rendszert is szerelünk (Immergas, Bosch, stb..), ezek mindegyike hasonló elven működik más-más előnyökkel.</a:t>
            </a:r>
          </a:p>
        </p:txBody>
      </p:sp>
    </p:spTree>
    <p:extLst>
      <p:ext uri="{BB962C8B-B14F-4D97-AF65-F5344CB8AC3E}">
        <p14:creationId xmlns:p14="http://schemas.microsoft.com/office/powerpoint/2010/main" val="1409916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path path="rect">
            <a:fillToRect t="100000" r="100000"/>
          </a:path>
          <a:tileRect l="-100000" b="-100000"/>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i="1" u="sng" dirty="0">
                <a:solidFill>
                  <a:srgbClr val="FF0000"/>
                </a:solidFill>
              </a:rPr>
              <a:t>Vízteres kandalló</a:t>
            </a:r>
          </a:p>
        </p:txBody>
      </p:sp>
      <p:pic>
        <p:nvPicPr>
          <p:cNvPr id="4" name="Tartalom helye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1556792"/>
            <a:ext cx="2260600" cy="1701800"/>
          </a:xfrm>
          <a:prstGeom prst="rect">
            <a:avLst/>
          </a:prstGeom>
          <a:ln>
            <a:noFill/>
          </a:ln>
          <a:effectLst>
            <a:softEdge rad="112500"/>
          </a:effectLst>
        </p:spPr>
      </p:pic>
      <p:sp>
        <p:nvSpPr>
          <p:cNvPr id="5" name="Szövegdoboz 4"/>
          <p:cNvSpPr txBox="1"/>
          <p:nvPr/>
        </p:nvSpPr>
        <p:spPr>
          <a:xfrm>
            <a:off x="3707904" y="1772816"/>
            <a:ext cx="4392488" cy="4278094"/>
          </a:xfrm>
          <a:prstGeom prst="rect">
            <a:avLst/>
          </a:prstGeom>
          <a:noFill/>
        </p:spPr>
        <p:txBody>
          <a:bodyPr wrap="square" rtlCol="0">
            <a:spAutoFit/>
          </a:bodyPr>
          <a:lstStyle/>
          <a:p>
            <a:r>
              <a:rPr lang="hu-HU" sz="1600" i="1" dirty="0">
                <a:solidFill>
                  <a:srgbClr val="FF0000"/>
                </a:solidFill>
              </a:rPr>
              <a:t>A vízteres kandalló szintén nagyon kedvelt gépészeti berendezés, hiszen az egyetlen olyan alternatív fűtési megoldás mely lakberendezési tárgyként esztétikai élményt is nyújt. Cégünk eddig kb. 60 db Edilkamin vízteres kandallót épített be, amelyek egytől-egyig teljesítették az építtetők várakozásait.</a:t>
            </a:r>
          </a:p>
          <a:p>
            <a:endParaRPr lang="hu-HU" sz="1600" i="1" dirty="0">
              <a:solidFill>
                <a:srgbClr val="FF0000"/>
              </a:solidFill>
            </a:endParaRPr>
          </a:p>
          <a:p>
            <a:r>
              <a:rPr lang="hu-HU" sz="1600" i="1" dirty="0">
                <a:solidFill>
                  <a:srgbClr val="FF0000"/>
                </a:solidFill>
              </a:rPr>
              <a:t>Nem sokkal drágább, mint egy hagyományos kandalló (kb. 200 000 Ft), azonban a keringtető szivattyúhoz szükséges elektromos bekötés miatt nem nevezhető teljesen önálló fűtési rendszernek, szemben egy normál kandallóval vagy cserépkályhával. Már a kémény építés során tisztában kell lennünk a leendő kandalló teljesítményével, hiszen a kürtő mérete befolyásolhatja a hatékonyságát.</a:t>
            </a:r>
          </a:p>
        </p:txBody>
      </p:sp>
    </p:spTree>
    <p:extLst>
      <p:ext uri="{BB962C8B-B14F-4D97-AF65-F5344CB8AC3E}">
        <p14:creationId xmlns:p14="http://schemas.microsoft.com/office/powerpoint/2010/main" val="4205830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i="1" u="sng" dirty="0">
                <a:solidFill>
                  <a:schemeClr val="accent3">
                    <a:lumMod val="75000"/>
                  </a:schemeClr>
                </a:solidFill>
              </a:rPr>
              <a:t>Lakás szellőztető</a:t>
            </a:r>
          </a:p>
        </p:txBody>
      </p:sp>
      <p:pic>
        <p:nvPicPr>
          <p:cNvPr id="4" name="Tartalom helye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1340768"/>
            <a:ext cx="1419225" cy="2838450"/>
          </a:xfrm>
          <a:prstGeom prst="rect">
            <a:avLst/>
          </a:prstGeom>
          <a:ln>
            <a:noFill/>
          </a:ln>
          <a:effectLst>
            <a:outerShdw blurRad="292100" dist="139700" dir="2700000" algn="tl" rotWithShape="0">
              <a:srgbClr val="333333">
                <a:alpha val="65000"/>
              </a:srgbClr>
            </a:outerShdw>
          </a:effectLst>
        </p:spPr>
      </p:pic>
      <p:sp>
        <p:nvSpPr>
          <p:cNvPr id="5" name="Szövegdoboz 4"/>
          <p:cNvSpPr txBox="1"/>
          <p:nvPr/>
        </p:nvSpPr>
        <p:spPr>
          <a:xfrm>
            <a:off x="3203848" y="1556792"/>
            <a:ext cx="5688632" cy="3970318"/>
          </a:xfrm>
          <a:prstGeom prst="rect">
            <a:avLst/>
          </a:prstGeom>
          <a:noFill/>
        </p:spPr>
        <p:txBody>
          <a:bodyPr wrap="square" rtlCol="0">
            <a:spAutoFit/>
          </a:bodyPr>
          <a:lstStyle/>
          <a:p>
            <a:r>
              <a:rPr lang="hu-HU" sz="1200" i="1" dirty="0">
                <a:solidFill>
                  <a:srgbClr val="FFFF00"/>
                </a:solidFill>
              </a:rPr>
              <a:t>A mai modeHomeVentrn épületek hermetikusan szigeteltek (pontosan záródó nyílászárók, extra hőszigetelések, stb.). Emiatt az ablakon és az épület falain keresztül történő természetes légcsere, amit a régi építési konstrukciók biztosítottak, megszűnik. Következménye a helyiség levegőminőségének baktériumok, gombák és káros anyagok miatti károsodása, mely egyre gyakrabban allergiás megbetegedésekhez, és az épületállag minőségi romlásához vezet.</a:t>
            </a:r>
          </a:p>
          <a:p>
            <a:endParaRPr lang="hu-HU" sz="1200" i="1" dirty="0">
              <a:solidFill>
                <a:srgbClr val="FFFF00"/>
              </a:solidFill>
            </a:endParaRPr>
          </a:p>
          <a:p>
            <a:r>
              <a:rPr lang="hu-HU" sz="1200" i="1" dirty="0">
                <a:solidFill>
                  <a:srgbClr val="FFFF00"/>
                </a:solidFill>
              </a:rPr>
              <a:t>Családi házaknál az elmúlt 5 évben kezdtek elterjedni a </a:t>
            </a:r>
            <a:r>
              <a:rPr lang="hu-HU" sz="1200" i="1" dirty="0" smtClean="0">
                <a:solidFill>
                  <a:srgbClr val="FFFF00"/>
                </a:solidFill>
              </a:rPr>
              <a:t>hő visszanyerős </a:t>
            </a:r>
            <a:r>
              <a:rPr lang="hu-HU" sz="1200" i="1" dirty="0">
                <a:solidFill>
                  <a:srgbClr val="FFFF00"/>
                </a:solidFill>
              </a:rPr>
              <a:t>lakásszellőztető rendszerek, azonban magas bekerülési költségük miatt (</a:t>
            </a:r>
            <a:r>
              <a:rPr lang="hu-HU" sz="1200" i="1" dirty="0" smtClean="0">
                <a:solidFill>
                  <a:srgbClr val="FFFF00"/>
                </a:solidFill>
              </a:rPr>
              <a:t>kb. 3-4mFt</a:t>
            </a:r>
            <a:r>
              <a:rPr lang="hu-HU" sz="1200" i="1" dirty="0">
                <a:solidFill>
                  <a:srgbClr val="FFFF00"/>
                </a:solidFill>
              </a:rPr>
              <a:t>) nem sokan engedhették meg maguknak. Ma már több mint 12 gyártó termékei közül választhatunk, melyek egymással versengve az árakat is csökkentették. Az ár mellett nagyon fontos a műszaki paramétereket is összehasonlítanunk. A leggyakoribb megoldás a lemezes hőcserélő elvén működő </a:t>
            </a:r>
            <a:r>
              <a:rPr lang="hu-HU" sz="1200" i="1" dirty="0" smtClean="0">
                <a:solidFill>
                  <a:srgbClr val="FFFF00"/>
                </a:solidFill>
              </a:rPr>
              <a:t>hő visszanyerős </a:t>
            </a:r>
            <a:r>
              <a:rPr lang="hu-HU" sz="1200" i="1" dirty="0">
                <a:solidFill>
                  <a:srgbClr val="FFFF00"/>
                </a:solidFill>
              </a:rPr>
              <a:t>szellőztető rendszer. Ennek egyetlen hátránya, hogy téli időszakban a fűtés miatt a levegő páratartalma oly mértékben lecsökken, hogy szárító hatása miatt kapar a torkunk és nehezen kapunk levegőt. Ezt csak párásító készülék beiktatásával tudjuk kiegyensúlyozni.</a:t>
            </a:r>
          </a:p>
          <a:p>
            <a:endParaRPr lang="hu-HU" sz="1200" i="1" dirty="0">
              <a:solidFill>
                <a:srgbClr val="FFFF00"/>
              </a:solidFill>
            </a:endParaRPr>
          </a:p>
          <a:p>
            <a:r>
              <a:rPr lang="hu-HU" sz="1200" i="1" dirty="0">
                <a:solidFill>
                  <a:srgbClr val="FFFF00"/>
                </a:solidFill>
              </a:rPr>
              <a:t>A piacon egyedülálló módon csak a HOVAL forgódobos elven működő lakásszellőztető rendszere képes a </a:t>
            </a:r>
            <a:r>
              <a:rPr lang="hu-HU" sz="1200" i="1" dirty="0" smtClean="0">
                <a:solidFill>
                  <a:srgbClr val="FFFF00"/>
                </a:solidFill>
              </a:rPr>
              <a:t>hő visszanyerős </a:t>
            </a:r>
            <a:r>
              <a:rPr lang="hu-HU" sz="1200" i="1" dirty="0">
                <a:solidFill>
                  <a:srgbClr val="FFFF00"/>
                </a:solidFill>
              </a:rPr>
              <a:t>levegőcsere mellett a párát is kezelni. Sőt, nem igényel semmilyen kondenzvíz elvezetést, de még elektromos vagy geotermikus fűtésrásegítést sem.</a:t>
            </a:r>
          </a:p>
        </p:txBody>
      </p:sp>
    </p:spTree>
    <p:extLst>
      <p:ext uri="{BB962C8B-B14F-4D97-AF65-F5344CB8AC3E}">
        <p14:creationId xmlns:p14="http://schemas.microsoft.com/office/powerpoint/2010/main" val="14011082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FF"/>
            </a:gs>
            <a:gs pos="7001">
              <a:srgbClr val="E6E6E6"/>
            </a:gs>
            <a:gs pos="32001">
              <a:srgbClr val="7D8496"/>
            </a:gs>
            <a:gs pos="47000">
              <a:srgbClr val="E6E6E6"/>
            </a:gs>
            <a:gs pos="85001">
              <a:srgbClr val="7D8496"/>
            </a:gs>
            <a:gs pos="100000">
              <a:srgbClr val="E6E6E6"/>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a:xfrm>
            <a:off x="683568" y="30896"/>
            <a:ext cx="2448272" cy="1008112"/>
          </a:xfrm>
        </p:spPr>
        <p:txBody>
          <a:bodyPr/>
          <a:lstStyle/>
          <a:p>
            <a:r>
              <a:rPr lang="hu-HU" b="0" i="1" u="sng" dirty="0" smtClean="0">
                <a:solidFill>
                  <a:srgbClr val="FF0000"/>
                </a:solidFill>
              </a:rPr>
              <a:t>Alternatív Energia</a:t>
            </a:r>
            <a:endParaRPr lang="hu-HU" b="0" i="1" u="sng" dirty="0">
              <a:solidFill>
                <a:srgbClr val="FF0000"/>
              </a:solidFill>
            </a:endParaRPr>
          </a:p>
        </p:txBody>
      </p:sp>
      <p:sp>
        <p:nvSpPr>
          <p:cNvPr id="4" name="Szöveg helye 3"/>
          <p:cNvSpPr>
            <a:spLocks noGrp="1"/>
          </p:cNvSpPr>
          <p:nvPr>
            <p:ph type="body" sz="half" idx="2"/>
          </p:nvPr>
        </p:nvSpPr>
        <p:spPr/>
        <p:txBody>
          <a:bodyPr>
            <a:normAutofit fontScale="85000" lnSpcReduction="20000"/>
          </a:bodyPr>
          <a:lstStyle/>
          <a:p>
            <a:r>
              <a:rPr lang="hu-HU" dirty="0" smtClean="0"/>
              <a:t>A megújuló energiaforrás olyan közeg, természeti jelenség, melyekből energia nyerhető ki, és amely akár naponta többször ismétlődően rendelkezésre áll, vagy jelentősebb emberi beavatkozás nélkül legfeljebb néhány éven belül újratermelődik.</a:t>
            </a:r>
          </a:p>
          <a:p>
            <a:endParaRPr lang="hu-HU" dirty="0" smtClean="0"/>
          </a:p>
          <a:p>
            <a:r>
              <a:rPr lang="hu-HU" dirty="0" smtClean="0"/>
              <a:t>A megújuló energiaforrások jelentősége, hogy használatuk összhangban van a fenntartható fejlődés alapelveivel, tehát alkalmazásuk nem rombolja a környezetet, ugyanakkor nem is fogják vissza az emberiség fejlődési lehetőségeit. Szemben a nem megújuló energiaforrások (kőszén, kőolaj, földgáz stb.) használatával, nem okoznak olyan halmozódó káros hatásokat mint az üvegházhatás, a levegőszennyezés, vagy a vízszennyezés.</a:t>
            </a:r>
          </a:p>
          <a:p>
            <a:endParaRPr lang="hu-HU" dirty="0" smtClean="0"/>
          </a:p>
          <a:p>
            <a:r>
              <a:rPr lang="hu-HU" dirty="0" smtClean="0"/>
              <a:t>A szél- és napenergia-technológiák alkalmazása lehetőséget ad arra is, hogy az ember saját maga állítsa elő az otthonában használt villamos energiájának, üzemanyagának és vizének egy részét, vagy akár az egészét. A fosszilis tüzelőanyagoktól való elhatárolódás különösen fontos, egyrészt a globális felmelegedés megállítása miatt, másrészt a közelgő olajhozam-csúcs fenyegetése miatt.</a:t>
            </a:r>
            <a:endParaRPr lang="hu-HU" dirty="0"/>
          </a:p>
        </p:txBody>
      </p:sp>
      <p:sp>
        <p:nvSpPr>
          <p:cNvPr id="8" name="Tartalom helye 7"/>
          <p:cNvSpPr>
            <a:spLocks noGrp="1"/>
          </p:cNvSpPr>
          <p:nvPr>
            <p:ph idx="1"/>
          </p:nvPr>
        </p:nvSpPr>
        <p:spPr/>
        <p:txBody>
          <a:bodyPr/>
          <a:lstStyle/>
          <a:p>
            <a:endParaRPr lang="hu-HU" dirty="0"/>
          </a:p>
        </p:txBody>
      </p:sp>
      <p:pic>
        <p:nvPicPr>
          <p:cNvPr id="11"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788024" y="1196752"/>
            <a:ext cx="3456384" cy="3960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82266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gs>
            <a:gs pos="45000">
              <a:srgbClr val="FF7A00"/>
            </a:gs>
            <a:gs pos="70000">
              <a:srgbClr val="FF0300"/>
            </a:gs>
            <a:gs pos="100000">
              <a:srgbClr val="4D0808"/>
            </a:gs>
          </a:gsLst>
          <a:lin ang="5400000" scaled="0"/>
          <a:tileRect/>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i="1" u="sng" dirty="0">
                <a:solidFill>
                  <a:srgbClr val="0070C0"/>
                </a:solidFill>
              </a:rPr>
              <a:t>Áram és hőtermelés napenergiával</a:t>
            </a:r>
          </a:p>
        </p:txBody>
      </p:sp>
      <p:pic>
        <p:nvPicPr>
          <p:cNvPr id="4" name="Tartalom helye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1412776"/>
            <a:ext cx="1609725" cy="1428750"/>
          </a:xfrm>
          <a:prstGeom prst="rect">
            <a:avLst/>
          </a:prstGeom>
          <a:ln>
            <a:noFill/>
          </a:ln>
          <a:effectLst>
            <a:softEdge rad="112500"/>
          </a:effectLst>
        </p:spPr>
      </p:pic>
      <p:sp>
        <p:nvSpPr>
          <p:cNvPr id="5" name="Szövegdoboz 4"/>
          <p:cNvSpPr txBox="1"/>
          <p:nvPr/>
        </p:nvSpPr>
        <p:spPr>
          <a:xfrm>
            <a:off x="3923928" y="1772816"/>
            <a:ext cx="4968552" cy="3139321"/>
          </a:xfrm>
          <a:prstGeom prst="rect">
            <a:avLst/>
          </a:prstGeom>
          <a:noFill/>
        </p:spPr>
        <p:txBody>
          <a:bodyPr wrap="square" rtlCol="0">
            <a:spAutoFit/>
          </a:bodyPr>
          <a:lstStyle/>
          <a:p>
            <a:r>
              <a:rPr lang="hu-HU" i="1" dirty="0">
                <a:solidFill>
                  <a:schemeClr val="tx1">
                    <a:lumMod val="95000"/>
                    <a:lumOff val="5000"/>
                  </a:schemeClr>
                </a:solidFill>
              </a:rPr>
              <a:t>Azt gondolnánk, hogy minél jobban süt a nap annál több villamos energiát állíthatunk elő. Sajnos ez nem így van. A hőmérséklet emelkedése a hatásfok folyamatos csökkenését eredményezi. Erre nyújt megoldást a Volther hibridkollektor, mely a termikus réteg segítségével elvezeti a keletkező hőt - ebből nyerünk meleg vizet - és ezzel hűti a napelem részt is, amely 50%-kal több áramot termel az egyszerű hűtés nélküli napelemekhez képest. Vagyis egy rendszerben megoldható a hőtermelés és villamos energia előállítás.</a:t>
            </a:r>
          </a:p>
        </p:txBody>
      </p:sp>
    </p:spTree>
    <p:extLst>
      <p:ext uri="{BB962C8B-B14F-4D97-AF65-F5344CB8AC3E}">
        <p14:creationId xmlns:p14="http://schemas.microsoft.com/office/powerpoint/2010/main" val="1978814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pattFill prst="ltHorz">
          <a:fgClr>
            <a:schemeClr val="tx2"/>
          </a:fgClr>
          <a:bgClr>
            <a:schemeClr val="bg1"/>
          </a:bgClr>
        </a:patt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i="1" u="sng" dirty="0" smtClean="0">
                <a:solidFill>
                  <a:schemeClr val="accent6"/>
                </a:solidFill>
              </a:rPr>
              <a:t>Kérdések,feladatok</a:t>
            </a:r>
            <a:endParaRPr lang="hu-HU" i="1" u="sng" dirty="0">
              <a:solidFill>
                <a:schemeClr val="accent6"/>
              </a:solidFill>
            </a:endParaRPr>
          </a:p>
        </p:txBody>
      </p:sp>
    </p:spTree>
    <p:extLst>
      <p:ext uri="{BB962C8B-B14F-4D97-AF65-F5344CB8AC3E}">
        <p14:creationId xmlns:p14="http://schemas.microsoft.com/office/powerpoint/2010/main" val="39931745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i="1" u="sng" dirty="0" smtClean="0"/>
              <a:t>Sorolj fel 5 megújuló energia forrást!</a:t>
            </a:r>
            <a:endParaRPr lang="hu-HU" i="1" u="sng" dirty="0"/>
          </a:p>
        </p:txBody>
      </p:sp>
      <p:sp>
        <p:nvSpPr>
          <p:cNvPr id="4" name="Téglalap 3"/>
          <p:cNvSpPr/>
          <p:nvPr/>
        </p:nvSpPr>
        <p:spPr>
          <a:xfrm>
            <a:off x="827584" y="1556792"/>
            <a:ext cx="1872208"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Téglalap 4"/>
          <p:cNvSpPr/>
          <p:nvPr/>
        </p:nvSpPr>
        <p:spPr>
          <a:xfrm>
            <a:off x="2843808" y="1556792"/>
            <a:ext cx="1800200" cy="7223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 name="Téglalap 5"/>
          <p:cNvSpPr/>
          <p:nvPr/>
        </p:nvSpPr>
        <p:spPr>
          <a:xfrm>
            <a:off x="4788024" y="1556792"/>
            <a:ext cx="1800200" cy="7223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7" name="Téglalap 6"/>
          <p:cNvSpPr/>
          <p:nvPr/>
        </p:nvSpPr>
        <p:spPr>
          <a:xfrm>
            <a:off x="827584" y="2564904"/>
            <a:ext cx="187220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8" name="Téglalap 7"/>
          <p:cNvSpPr/>
          <p:nvPr/>
        </p:nvSpPr>
        <p:spPr>
          <a:xfrm>
            <a:off x="2843808" y="2564904"/>
            <a:ext cx="180020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36814598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pattFill prst="wdDnDiag">
          <a:fgClr>
            <a:srgbClr val="FFC000"/>
          </a:fgClr>
          <a:bgClr>
            <a:schemeClr val="bg1"/>
          </a:bgClr>
        </a:patt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2002234"/>
          </a:xfrm>
        </p:spPr>
        <p:txBody>
          <a:bodyPr>
            <a:normAutofit/>
          </a:bodyPr>
          <a:lstStyle/>
          <a:p>
            <a:r>
              <a:rPr lang="hu-HU" sz="3200" i="1" u="sng" dirty="0" smtClean="0">
                <a:solidFill>
                  <a:srgbClr val="00B050"/>
                </a:solidFill>
              </a:rPr>
              <a:t>Mit tudsz a nap elemről és a hőszivattyúról?	Jellemezd pár mondatban.</a:t>
            </a:r>
            <a:endParaRPr lang="hu-HU" sz="3200" i="1" u="sng" dirty="0">
              <a:solidFill>
                <a:srgbClr val="00B050"/>
              </a:solidFill>
            </a:endParaRPr>
          </a:p>
        </p:txBody>
      </p:sp>
    </p:spTree>
    <p:extLst>
      <p:ext uri="{BB962C8B-B14F-4D97-AF65-F5344CB8AC3E}">
        <p14:creationId xmlns:p14="http://schemas.microsoft.com/office/powerpoint/2010/main" val="40282984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2506290"/>
          </a:xfrm>
        </p:spPr>
        <p:txBody>
          <a:bodyPr>
            <a:normAutofit/>
          </a:bodyPr>
          <a:lstStyle/>
          <a:p>
            <a:r>
              <a:rPr lang="hu-HU" sz="3600" i="1" u="sng" dirty="0" smtClean="0">
                <a:solidFill>
                  <a:srgbClr val="FFFF00"/>
                </a:solidFill>
              </a:rPr>
              <a:t>Sorolj fel legalább 3 gépezetet ami az alternatív energiához tartozik és jellemezd pár mondatban!</a:t>
            </a:r>
            <a:endParaRPr lang="hu-HU" sz="3600" i="1" u="sng" dirty="0">
              <a:solidFill>
                <a:srgbClr val="FFFF00"/>
              </a:solidFill>
            </a:endParaRPr>
          </a:p>
        </p:txBody>
      </p:sp>
    </p:spTree>
    <p:extLst>
      <p:ext uri="{BB962C8B-B14F-4D97-AF65-F5344CB8AC3E}">
        <p14:creationId xmlns:p14="http://schemas.microsoft.com/office/powerpoint/2010/main" val="8635470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Cím 2"/>
          <p:cNvSpPr>
            <a:spLocks noGrp="1"/>
          </p:cNvSpPr>
          <p:nvPr>
            <p:ph type="title"/>
          </p:nvPr>
        </p:nvSpPr>
        <p:spPr/>
        <p:txBody>
          <a:bodyPr/>
          <a:lstStyle/>
          <a:p>
            <a:r>
              <a:rPr lang="hu-HU" i="1" u="sng" dirty="0" smtClean="0">
                <a:solidFill>
                  <a:srgbClr val="FF0000"/>
                </a:solidFill>
              </a:rPr>
              <a:t>Források</a:t>
            </a:r>
            <a:endParaRPr lang="hu-HU" i="1" u="sng" dirty="0">
              <a:solidFill>
                <a:srgbClr val="FF0000"/>
              </a:solidFill>
            </a:endParaRPr>
          </a:p>
        </p:txBody>
      </p:sp>
      <p:sp>
        <p:nvSpPr>
          <p:cNvPr id="4" name="Tartalom helye 3"/>
          <p:cNvSpPr>
            <a:spLocks noGrp="1"/>
          </p:cNvSpPr>
          <p:nvPr>
            <p:ph idx="1"/>
          </p:nvPr>
        </p:nvSpPr>
        <p:spPr/>
        <p:txBody>
          <a:bodyPr>
            <a:normAutofit/>
          </a:bodyPr>
          <a:lstStyle/>
          <a:p>
            <a:r>
              <a:rPr lang="hu-HU" sz="2000" dirty="0">
                <a:solidFill>
                  <a:srgbClr val="00B0F0"/>
                </a:solidFill>
              </a:rPr>
              <a:t>http://hu.wikipedia.org/wiki/Meg%C3%BAjul%C3%B3_energiaforr%C3%A1s</a:t>
            </a:r>
          </a:p>
          <a:p>
            <a:r>
              <a:rPr lang="hu-HU" sz="2000" dirty="0">
                <a:solidFill>
                  <a:srgbClr val="00B0F0"/>
                </a:solidFill>
              </a:rPr>
              <a:t>http://www.elhetoelet.hu/megujulo-energiaforrasok-energiatudatos-epiteszet</a:t>
            </a:r>
          </a:p>
          <a:p>
            <a:r>
              <a:rPr lang="hu-HU" sz="2000" dirty="0">
                <a:solidFill>
                  <a:srgbClr val="00B0F0"/>
                </a:solidFill>
              </a:rPr>
              <a:t>https://www.google.hu/search?q=h%C5%91szivatty%C3%BA&amp;hl=hu&amp;tbo=u&amp;tbm=isch&amp;source=univ&amp;sa=X&amp;ei=VEIeUbuVIIjwsgarr4HwBw&amp;sqi=2&amp;ved=0CFgQsAQ&amp;biw=1280&amp;bih=855</a:t>
            </a:r>
          </a:p>
          <a:p>
            <a:r>
              <a:rPr lang="hu-HU" sz="2000" dirty="0">
                <a:solidFill>
                  <a:srgbClr val="00B0F0"/>
                </a:solidFill>
              </a:rPr>
              <a:t>http://passzivhaz.co/alternativ-gepeszet</a:t>
            </a:r>
          </a:p>
          <a:p>
            <a:endParaRPr lang="hu-HU" dirty="0"/>
          </a:p>
          <a:p>
            <a:endParaRPr lang="hu-HU" dirty="0"/>
          </a:p>
          <a:p>
            <a:endParaRPr lang="hu-HU" dirty="0"/>
          </a:p>
        </p:txBody>
      </p:sp>
    </p:spTree>
    <p:extLst>
      <p:ext uri="{BB962C8B-B14F-4D97-AF65-F5344CB8AC3E}">
        <p14:creationId xmlns:p14="http://schemas.microsoft.com/office/powerpoint/2010/main" val="1365722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dirty="0"/>
          </a:p>
        </p:txBody>
      </p:sp>
      <p:sp>
        <p:nvSpPr>
          <p:cNvPr id="3" name="Tartalom helye 2"/>
          <p:cNvSpPr>
            <a:spLocks noGrp="1"/>
          </p:cNvSpPr>
          <p:nvPr>
            <p:ph idx="1"/>
          </p:nvPr>
        </p:nvSpPr>
        <p:spPr/>
        <p:txBody>
          <a:bodyPr>
            <a:normAutofit fontScale="40000" lnSpcReduction="20000"/>
          </a:bodyPr>
          <a:lstStyle/>
          <a:p>
            <a:r>
              <a:rPr lang="hu-HU" dirty="0"/>
              <a:t> </a:t>
            </a:r>
            <a:r>
              <a:rPr lang="hu-HU" i="1" u="sng" dirty="0">
                <a:solidFill>
                  <a:schemeClr val="tx1">
                    <a:lumMod val="95000"/>
                    <a:lumOff val="5000"/>
                  </a:schemeClr>
                </a:solidFill>
                <a:latin typeface="Arial Black" pitchFamily="34" charset="0"/>
              </a:rPr>
              <a:t>Áttekintés </a:t>
            </a:r>
          </a:p>
          <a:p>
            <a:r>
              <a:rPr lang="hu-HU" i="1" dirty="0">
                <a:solidFill>
                  <a:schemeClr val="tx1">
                    <a:lumMod val="95000"/>
                    <a:lumOff val="5000"/>
                  </a:schemeClr>
                </a:solidFill>
              </a:rPr>
              <a:t>Noha az emberiség által használt energia a </a:t>
            </a:r>
            <a:r>
              <a:rPr lang="hu-HU" i="1" dirty="0" smtClean="0">
                <a:solidFill>
                  <a:schemeClr val="tx1">
                    <a:lumMod val="95000"/>
                    <a:lumOff val="5000"/>
                  </a:schemeClr>
                </a:solidFill>
              </a:rPr>
              <a:t>kezdetektől </a:t>
            </a:r>
            <a:r>
              <a:rPr lang="hu-HU" i="1" dirty="0">
                <a:solidFill>
                  <a:schemeClr val="tx1">
                    <a:lumMod val="95000"/>
                    <a:lumOff val="5000"/>
                  </a:schemeClr>
                </a:solidFill>
              </a:rPr>
              <a:t>fogva többnyire megújuló forrásokon alapult, mint a </a:t>
            </a:r>
            <a:r>
              <a:rPr lang="hu-HU" i="1" dirty="0" smtClean="0">
                <a:solidFill>
                  <a:schemeClr val="tx1">
                    <a:lumMod val="95000"/>
                    <a:lumOff val="5000"/>
                  </a:schemeClr>
                </a:solidFill>
              </a:rPr>
              <a:t>tüzifa</a:t>
            </a:r>
            <a:r>
              <a:rPr lang="hu-HU" i="1" dirty="0">
                <a:solidFill>
                  <a:schemeClr val="tx1">
                    <a:lumMod val="95000"/>
                    <a:lumOff val="5000"/>
                  </a:schemeClr>
                </a:solidFill>
              </a:rPr>
              <a:t>, faszén vagy a szél és vízimalmok, a megújuló energiák használata az ipari forradalmat követően jelentősen visszaszorult, ám a modern megoldásoknak és a globális energiaválságnak köszönhetően a megújuló energiaforrások használata reneszánszát éli. A megújuló energia 4 fontos területen váltja a hagyományos energiát, ezek az áramtermelés, a fűtés, az üzemanyag és a hálózaton kívüli (off-grid) áramtermelés.</a:t>
            </a:r>
          </a:p>
          <a:p>
            <a:endParaRPr lang="hu-HU" i="1" dirty="0">
              <a:solidFill>
                <a:schemeClr val="tx1">
                  <a:lumMod val="95000"/>
                  <a:lumOff val="5000"/>
                </a:schemeClr>
              </a:solidFill>
            </a:endParaRPr>
          </a:p>
          <a:p>
            <a:r>
              <a:rPr lang="hu-HU" i="1" u="sng" dirty="0">
                <a:solidFill>
                  <a:schemeClr val="tx1">
                    <a:lumMod val="95000"/>
                    <a:lumOff val="5000"/>
                  </a:schemeClr>
                </a:solidFill>
              </a:rPr>
              <a:t>Áramtermelés</a:t>
            </a:r>
            <a:r>
              <a:rPr lang="hu-HU" i="1" dirty="0">
                <a:solidFill>
                  <a:schemeClr val="tx1">
                    <a:lumMod val="95000"/>
                    <a:lumOff val="5000"/>
                  </a:schemeClr>
                </a:solidFill>
              </a:rPr>
              <a:t>: Jelenleg a világ áramtermelésének 19%-át adják a megújuló források, melyek közül a vízenergia a legjelentősebb, jóllehet a szélenergia részesedése is folyamatosan növekszik.[2] Néhány helyen a szélenergia már igencsak komoly szerepet játszik az áramellátásban: az Egyesült Államok-béli Iowa állam áramának 14, a német tartomány Schleswig-Holstein áramának 40, Dánia áramának 20 %-a származik csak szélenergiából. Néhány ország megújuló forrásokból termeli meg áramfogyasztásának nagyobbik részét, mint például Izland (100%), Paraguay (100%), Norvégia (98%), Brazília (86%), Új-Zéland (65%), Ausztria (62%) és Svédország(54%).[3]</a:t>
            </a:r>
          </a:p>
          <a:p>
            <a:endParaRPr lang="hu-HU" i="1" dirty="0">
              <a:solidFill>
                <a:schemeClr val="tx1">
                  <a:lumMod val="95000"/>
                  <a:lumOff val="5000"/>
                </a:schemeClr>
              </a:solidFill>
            </a:endParaRPr>
          </a:p>
          <a:p>
            <a:r>
              <a:rPr lang="hu-HU" i="1" u="sng" dirty="0">
                <a:solidFill>
                  <a:schemeClr val="tx1">
                    <a:lumMod val="95000"/>
                    <a:lumOff val="5000"/>
                  </a:schemeClr>
                </a:solidFill>
              </a:rPr>
              <a:t>Fűtés: </a:t>
            </a:r>
            <a:r>
              <a:rPr lang="hu-HU" i="1" dirty="0">
                <a:solidFill>
                  <a:schemeClr val="tx1">
                    <a:lumMod val="95000"/>
                    <a:lumOff val="5000"/>
                  </a:schemeClr>
                </a:solidFill>
              </a:rPr>
              <a:t>A fűtés terén a napenergiával előállított </a:t>
            </a:r>
            <a:r>
              <a:rPr lang="hu-HU" i="1" dirty="0" smtClean="0">
                <a:solidFill>
                  <a:schemeClr val="tx1">
                    <a:lumMod val="95000"/>
                    <a:lumOff val="5000"/>
                  </a:schemeClr>
                </a:solidFill>
              </a:rPr>
              <a:t>meleg víz </a:t>
            </a:r>
            <a:r>
              <a:rPr lang="hu-HU" i="1" dirty="0">
                <a:solidFill>
                  <a:schemeClr val="tx1">
                    <a:lumMod val="95000"/>
                    <a:lumOff val="5000"/>
                  </a:schemeClr>
                </a:solidFill>
              </a:rPr>
              <a:t>a legfontosabb a </a:t>
            </a:r>
            <a:r>
              <a:rPr lang="hu-HU" i="1" dirty="0" smtClean="0">
                <a:solidFill>
                  <a:schemeClr val="tx1">
                    <a:lumMod val="95000"/>
                    <a:lumOff val="5000"/>
                  </a:schemeClr>
                </a:solidFill>
              </a:rPr>
              <a:t>megújuló </a:t>
            </a:r>
            <a:r>
              <a:rPr lang="hu-HU" i="1" dirty="0">
                <a:solidFill>
                  <a:schemeClr val="tx1">
                    <a:lumMod val="95000"/>
                    <a:lumOff val="5000"/>
                  </a:schemeClr>
                </a:solidFill>
              </a:rPr>
              <a:t>forrásokból előállított fűtés terén. Ez különösen Kínában jelentős, mely a globális mennyiség 70%-át használja fel, 50-60 millió háztartást látva ily módon el. A biomassza használata is erőteljesen terjed és gyorsan növekszik a geotermikus energia ilyen célú hasznosítása is</a:t>
            </a:r>
            <a:r>
              <a:rPr lang="hu-HU" i="1" dirty="0" smtClean="0">
                <a:solidFill>
                  <a:schemeClr val="tx1">
                    <a:lumMod val="95000"/>
                    <a:lumOff val="5000"/>
                  </a:schemeClr>
                </a:solidFill>
              </a:rPr>
              <a:t>.</a:t>
            </a:r>
            <a:endParaRPr lang="hu-HU" i="1" dirty="0">
              <a:solidFill>
                <a:schemeClr val="tx1">
                  <a:lumMod val="95000"/>
                  <a:lumOff val="5000"/>
                </a:schemeClr>
              </a:solidFill>
            </a:endParaRPr>
          </a:p>
          <a:p>
            <a:endParaRPr lang="hu-HU" i="1" dirty="0">
              <a:solidFill>
                <a:schemeClr val="tx1">
                  <a:lumMod val="95000"/>
                  <a:lumOff val="5000"/>
                </a:schemeClr>
              </a:solidFill>
            </a:endParaRPr>
          </a:p>
          <a:p>
            <a:r>
              <a:rPr lang="hu-HU" i="1" u="sng" dirty="0">
                <a:solidFill>
                  <a:schemeClr val="tx1">
                    <a:lumMod val="95000"/>
                    <a:lumOff val="5000"/>
                  </a:schemeClr>
                </a:solidFill>
              </a:rPr>
              <a:t>Üzemanyag:</a:t>
            </a:r>
            <a:r>
              <a:rPr lang="hu-HU" i="1" dirty="0">
                <a:solidFill>
                  <a:schemeClr val="tx1">
                    <a:lumMod val="95000"/>
                    <a:lumOff val="5000"/>
                  </a:schemeClr>
                </a:solidFill>
              </a:rPr>
              <a:t> Az üzemanyag terén elsősorban a </a:t>
            </a:r>
            <a:r>
              <a:rPr lang="hu-HU" i="1" dirty="0" smtClean="0">
                <a:solidFill>
                  <a:schemeClr val="tx1">
                    <a:lumMod val="95000"/>
                    <a:lumOff val="5000"/>
                  </a:schemeClr>
                </a:solidFill>
              </a:rPr>
              <a:t>bio üzemanyagokat</a:t>
            </a:r>
            <a:r>
              <a:rPr lang="hu-HU" i="1" dirty="0">
                <a:solidFill>
                  <a:schemeClr val="tx1">
                    <a:lumMod val="95000"/>
                    <a:lumOff val="5000"/>
                  </a:schemeClr>
                </a:solidFill>
              </a:rPr>
              <a:t>, mint például a Brazíliában egyre nagyobb mértékben használt </a:t>
            </a:r>
            <a:r>
              <a:rPr lang="hu-HU" i="1" dirty="0" smtClean="0">
                <a:solidFill>
                  <a:schemeClr val="tx1">
                    <a:lumMod val="95000"/>
                    <a:lumOff val="5000"/>
                  </a:schemeClr>
                </a:solidFill>
              </a:rPr>
              <a:t>bio etanolt </a:t>
            </a:r>
            <a:r>
              <a:rPr lang="hu-HU" i="1" dirty="0">
                <a:solidFill>
                  <a:schemeClr val="tx1">
                    <a:lumMod val="95000"/>
                    <a:lumOff val="5000"/>
                  </a:schemeClr>
                </a:solidFill>
              </a:rPr>
              <a:t>kell érteni. Mára Brazília üzemanyagának 18 %-a </a:t>
            </a:r>
            <a:r>
              <a:rPr lang="hu-HU" i="1" dirty="0" smtClean="0">
                <a:solidFill>
                  <a:schemeClr val="tx1">
                    <a:lumMod val="95000"/>
                    <a:lumOff val="5000"/>
                  </a:schemeClr>
                </a:solidFill>
              </a:rPr>
              <a:t>bio etanol</a:t>
            </a:r>
            <a:r>
              <a:rPr lang="hu-HU" i="1" dirty="0">
                <a:solidFill>
                  <a:schemeClr val="tx1">
                    <a:lumMod val="95000"/>
                    <a:lumOff val="5000"/>
                  </a:schemeClr>
                </a:solidFill>
              </a:rPr>
              <a:t>, világszinten pedig 93 milliárd gallon ilyen üzemanyag készül, ami 68 milliárd liter benzint, a világfogyasztás kb. 5%-át váltja ki.</a:t>
            </a:r>
          </a:p>
        </p:txBody>
      </p:sp>
    </p:spTree>
    <p:extLst>
      <p:ext uri="{BB962C8B-B14F-4D97-AF65-F5344CB8AC3E}">
        <p14:creationId xmlns:p14="http://schemas.microsoft.com/office/powerpoint/2010/main" val="3628834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7001">
              <a:srgbClr val="E6E6E6"/>
            </a:gs>
            <a:gs pos="32001">
              <a:srgbClr val="7D8496"/>
            </a:gs>
            <a:gs pos="47000">
              <a:srgbClr val="E6E6E6"/>
            </a:gs>
            <a:gs pos="85001">
              <a:srgbClr val="7D8496"/>
            </a:gs>
            <a:gs pos="100000">
              <a:srgbClr val="E6E6E6"/>
            </a:gs>
          </a:gsLst>
          <a:lin ang="5400000" scaled="0"/>
        </a:gradFill>
        <a:effectLst/>
      </p:bgPr>
    </p:bg>
    <p:spTree>
      <p:nvGrpSpPr>
        <p:cNvPr id="1" name=""/>
        <p:cNvGrpSpPr/>
        <p:nvPr/>
      </p:nvGrpSpPr>
      <p:grpSpPr>
        <a:xfrm>
          <a:off x="0" y="0"/>
          <a:ext cx="0" cy="0"/>
          <a:chOff x="0" y="0"/>
          <a:chExt cx="0" cy="0"/>
        </a:xfrm>
      </p:grpSpPr>
      <p:sp>
        <p:nvSpPr>
          <p:cNvPr id="5" name="Cím 4"/>
          <p:cNvSpPr>
            <a:spLocks noGrp="1"/>
          </p:cNvSpPr>
          <p:nvPr>
            <p:ph type="title"/>
          </p:nvPr>
        </p:nvSpPr>
        <p:spPr/>
        <p:txBody>
          <a:bodyPr>
            <a:normAutofit fontScale="90000"/>
          </a:bodyPr>
          <a:lstStyle/>
          <a:p>
            <a:r>
              <a:rPr lang="hu-HU" dirty="0">
                <a:solidFill>
                  <a:srgbClr val="FF0000"/>
                </a:solidFill>
              </a:rPr>
              <a:t>A legfontosabb megújuló energiaforrások</a:t>
            </a:r>
          </a:p>
        </p:txBody>
      </p:sp>
      <p:sp>
        <p:nvSpPr>
          <p:cNvPr id="6" name="Tartalom helye 5"/>
          <p:cNvSpPr>
            <a:spLocks noGrp="1"/>
          </p:cNvSpPr>
          <p:nvPr>
            <p:ph idx="1"/>
          </p:nvPr>
        </p:nvSpPr>
        <p:spPr/>
        <p:txBody>
          <a:bodyPr>
            <a:normAutofit/>
          </a:bodyPr>
          <a:lstStyle/>
          <a:p>
            <a:r>
              <a:rPr lang="hu-HU" i="1" dirty="0" smtClean="0">
                <a:solidFill>
                  <a:srgbClr val="FF0000"/>
                </a:solidFill>
              </a:rPr>
              <a:t>Szélenergia</a:t>
            </a:r>
          </a:p>
          <a:p>
            <a:r>
              <a:rPr lang="hu-HU" i="1" dirty="0" smtClean="0">
                <a:solidFill>
                  <a:srgbClr val="FF0000"/>
                </a:solidFill>
              </a:rPr>
              <a:t>Vízenergia</a:t>
            </a:r>
          </a:p>
          <a:p>
            <a:r>
              <a:rPr lang="hu-HU" i="1" dirty="0" smtClean="0">
                <a:solidFill>
                  <a:srgbClr val="FF0000"/>
                </a:solidFill>
              </a:rPr>
              <a:t>Napenergia</a:t>
            </a:r>
          </a:p>
          <a:p>
            <a:r>
              <a:rPr lang="hu-HU" i="1" dirty="0" smtClean="0">
                <a:solidFill>
                  <a:srgbClr val="FF0000"/>
                </a:solidFill>
              </a:rPr>
              <a:t>Biomassza</a:t>
            </a:r>
          </a:p>
          <a:p>
            <a:r>
              <a:rPr lang="hu-HU" i="1" dirty="0" smtClean="0">
                <a:solidFill>
                  <a:srgbClr val="FF0000"/>
                </a:solidFill>
              </a:rPr>
              <a:t>Geotermikus energia</a:t>
            </a:r>
            <a:endParaRPr lang="hu-HU" i="1" dirty="0">
              <a:solidFill>
                <a:srgbClr val="FF0000"/>
              </a:solidFill>
            </a:endParaRPr>
          </a:p>
        </p:txBody>
      </p:sp>
    </p:spTree>
    <p:extLst>
      <p:ext uri="{BB962C8B-B14F-4D97-AF65-F5344CB8AC3E}">
        <p14:creationId xmlns:p14="http://schemas.microsoft.com/office/powerpoint/2010/main" val="4143637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i="1" u="sng" dirty="0" smtClean="0">
                <a:solidFill>
                  <a:srgbClr val="FFFF00"/>
                </a:solidFill>
              </a:rPr>
              <a:t>Szélenergia</a:t>
            </a:r>
            <a:endParaRPr lang="hu-HU" i="1" u="sng" dirty="0">
              <a:solidFill>
                <a:srgbClr val="FFFF00"/>
              </a:solidFill>
            </a:endParaRPr>
          </a:p>
        </p:txBody>
      </p:sp>
      <p:sp>
        <p:nvSpPr>
          <p:cNvPr id="3" name="Tartalom helye 2"/>
          <p:cNvSpPr>
            <a:spLocks noGrp="1"/>
          </p:cNvSpPr>
          <p:nvPr>
            <p:ph idx="1"/>
          </p:nvPr>
        </p:nvSpPr>
        <p:spPr/>
        <p:txBody>
          <a:bodyPr>
            <a:normAutofit/>
          </a:bodyPr>
          <a:lstStyle/>
          <a:p>
            <a:r>
              <a:rPr lang="hu-HU" i="1" dirty="0">
                <a:solidFill>
                  <a:schemeClr val="tx2">
                    <a:lumMod val="60000"/>
                    <a:lumOff val="40000"/>
                  </a:schemeClr>
                </a:solidFill>
              </a:rPr>
              <a:t>A szélenergia az egyik leggyorsabban fejlődő és az utóbbi időben a legnagyobb kapacitásbővülést elérő megújuló energiaforrás. A szél segítségével termelt energia jelenleg évi 20%-kal növekszik, </a:t>
            </a:r>
            <a:r>
              <a:rPr lang="hu-HU" i="1" dirty="0" smtClean="0">
                <a:solidFill>
                  <a:schemeClr val="tx2">
                    <a:lumMod val="60000"/>
                    <a:lumOff val="40000"/>
                  </a:schemeClr>
                </a:solidFill>
              </a:rPr>
              <a:t> </a:t>
            </a:r>
            <a:r>
              <a:rPr lang="hu-HU" i="1" dirty="0">
                <a:solidFill>
                  <a:schemeClr val="tx2">
                    <a:lumMod val="60000"/>
                    <a:lumOff val="40000"/>
                  </a:schemeClr>
                </a:solidFill>
              </a:rPr>
              <a:t>és rendkívül népszerű Európában és az Egyesült Államokban.</a:t>
            </a:r>
          </a:p>
        </p:txBody>
      </p:sp>
    </p:spTree>
    <p:extLst>
      <p:ext uri="{BB962C8B-B14F-4D97-AF65-F5344CB8AC3E}">
        <p14:creationId xmlns:p14="http://schemas.microsoft.com/office/powerpoint/2010/main" val="3185368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u="sng" dirty="0" smtClean="0">
                <a:solidFill>
                  <a:srgbClr val="002060"/>
                </a:solidFill>
              </a:rPr>
              <a:t>Vízenergia</a:t>
            </a:r>
            <a:endParaRPr lang="hu-HU" u="sng" dirty="0">
              <a:solidFill>
                <a:srgbClr val="002060"/>
              </a:solidFill>
            </a:endParaRPr>
          </a:p>
        </p:txBody>
      </p:sp>
      <p:sp>
        <p:nvSpPr>
          <p:cNvPr id="3" name="Tartalom helye 2"/>
          <p:cNvSpPr>
            <a:spLocks noGrp="1"/>
          </p:cNvSpPr>
          <p:nvPr>
            <p:ph idx="1"/>
          </p:nvPr>
        </p:nvSpPr>
        <p:spPr/>
        <p:txBody>
          <a:bodyPr>
            <a:normAutofit fontScale="92500" lnSpcReduction="10000"/>
          </a:bodyPr>
          <a:lstStyle/>
          <a:p>
            <a:pPr marL="0" indent="0">
              <a:buNone/>
            </a:pPr>
            <a:endParaRPr lang="hu-HU" dirty="0"/>
          </a:p>
          <a:p>
            <a:endParaRPr lang="hu-HU" dirty="0"/>
          </a:p>
          <a:p>
            <a:r>
              <a:rPr lang="hu-HU" i="1" dirty="0">
                <a:solidFill>
                  <a:srgbClr val="FFFF00"/>
                </a:solidFill>
              </a:rPr>
              <a:t>A </a:t>
            </a:r>
            <a:r>
              <a:rPr lang="hu-HU" i="1" dirty="0" smtClean="0">
                <a:solidFill>
                  <a:srgbClr val="FFFF00"/>
                </a:solidFill>
              </a:rPr>
              <a:t>vízi energia </a:t>
            </a:r>
            <a:r>
              <a:rPr lang="hu-HU" i="1" dirty="0">
                <a:solidFill>
                  <a:srgbClr val="FFFF00"/>
                </a:solidFill>
              </a:rPr>
              <a:t>megújuló energia, nem szennyezi a környezetet és nem termel sem szén-dioxidot, sem más, üvegházhatást kiváltó gázt. A világ vízerőműveinek összteljesítménye mintegy 715 000 MW, a Föld elektromos összteljesítményének 19%-a (2003-ban 16%-a), a megújuló energiahasznosításnak 2005-ben a 63%-a</a:t>
            </a:r>
            <a:r>
              <a:rPr lang="hu-HU" i="1" dirty="0" smtClean="0">
                <a:solidFill>
                  <a:srgbClr val="FFFF00"/>
                </a:solidFill>
              </a:rPr>
              <a:t>.</a:t>
            </a:r>
            <a:r>
              <a:rPr lang="hu-HU" dirty="0" smtClean="0">
                <a:solidFill>
                  <a:srgbClr val="FFFF00"/>
                </a:solidFill>
              </a:rPr>
              <a:t>	</a:t>
            </a:r>
            <a:r>
              <a:rPr lang="hu-HU" dirty="0" smtClean="0"/>
              <a:t>				</a:t>
            </a:r>
            <a:endParaRPr lang="hu-HU" dirty="0"/>
          </a:p>
        </p:txBody>
      </p:sp>
    </p:spTree>
    <p:extLst>
      <p:ext uri="{BB962C8B-B14F-4D97-AF65-F5344CB8AC3E}">
        <p14:creationId xmlns:p14="http://schemas.microsoft.com/office/powerpoint/2010/main" val="598593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gs>
            <a:gs pos="45000">
              <a:srgbClr val="FF7A00"/>
            </a:gs>
            <a:gs pos="70000">
              <a:srgbClr val="FF0300"/>
            </a:gs>
            <a:gs pos="100000">
              <a:srgbClr val="4D0808"/>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i="1" u="sng" dirty="0">
                <a:solidFill>
                  <a:srgbClr val="FFFF00"/>
                </a:solidFill>
              </a:rPr>
              <a:t>Napenergia</a:t>
            </a:r>
          </a:p>
        </p:txBody>
      </p:sp>
      <p:sp>
        <p:nvSpPr>
          <p:cNvPr id="3" name="Tartalom helye 2"/>
          <p:cNvSpPr>
            <a:spLocks noGrp="1"/>
          </p:cNvSpPr>
          <p:nvPr>
            <p:ph idx="1"/>
          </p:nvPr>
        </p:nvSpPr>
        <p:spPr/>
        <p:txBody>
          <a:bodyPr/>
          <a:lstStyle/>
          <a:p>
            <a:r>
              <a:rPr lang="hu-HU" dirty="0">
                <a:solidFill>
                  <a:schemeClr val="tx2">
                    <a:lumMod val="50000"/>
                  </a:schemeClr>
                </a:solidFill>
              </a:rPr>
              <a:t>A napenergia a Földet érő napsugárzásból kinyerhető energia. Használata történhet fotovoltaikus elektromosság generálásával vagy a hőenergia felhasználásával. A napenergia használata történhet aktív módon, mint a naperőmű vagy a napelem, illetve passzív módon, mint például az épületek tájolása segítségével elért </a:t>
            </a:r>
            <a:r>
              <a:rPr lang="hu-HU" dirty="0" smtClean="0">
                <a:solidFill>
                  <a:schemeClr val="tx2">
                    <a:lumMod val="50000"/>
                  </a:schemeClr>
                </a:solidFill>
              </a:rPr>
              <a:t>hő megtakarítás</a:t>
            </a:r>
            <a:r>
              <a:rPr lang="hu-HU" dirty="0">
                <a:solidFill>
                  <a:schemeClr val="tx2">
                    <a:lumMod val="50000"/>
                  </a:schemeClr>
                </a:solidFill>
              </a:rPr>
              <a:t>.</a:t>
            </a:r>
          </a:p>
        </p:txBody>
      </p:sp>
    </p:spTree>
    <p:extLst>
      <p:ext uri="{BB962C8B-B14F-4D97-AF65-F5344CB8AC3E}">
        <p14:creationId xmlns:p14="http://schemas.microsoft.com/office/powerpoint/2010/main" val="1321767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u="sng" dirty="0">
                <a:solidFill>
                  <a:schemeClr val="accent3">
                    <a:lumMod val="75000"/>
                  </a:schemeClr>
                </a:solidFill>
              </a:rPr>
              <a:t>Biomassza</a:t>
            </a:r>
          </a:p>
        </p:txBody>
      </p:sp>
      <p:sp>
        <p:nvSpPr>
          <p:cNvPr id="3" name="Tartalom helye 2"/>
          <p:cNvSpPr>
            <a:spLocks noGrp="1"/>
          </p:cNvSpPr>
          <p:nvPr>
            <p:ph idx="1"/>
          </p:nvPr>
        </p:nvSpPr>
        <p:spPr/>
        <p:txBody>
          <a:bodyPr>
            <a:normAutofit fontScale="92500" lnSpcReduction="20000"/>
          </a:bodyPr>
          <a:lstStyle/>
          <a:p>
            <a:r>
              <a:rPr lang="hu-HU" i="1" dirty="0">
                <a:solidFill>
                  <a:srgbClr val="00B050"/>
                </a:solidFill>
              </a:rPr>
              <a:t>A biomassza kifejezés alatt tágabb értelemben a Földön lévő összes élő tömeget értjük. A mai elterjedt jelentése: energetikailag hasznosítható növények, termés, melléktermékek, növényi és állati hulladékok. A biomassza segítségével fosszilis tüzelőanyagok válthatóak ki és ideális esetben az elégetett növényi anyag 1 éven belül újratermelődik, megteremtve ezzel a fenntartható fejlődés és energiagazdálkodás lehetőségét. A biomasszából, pl. </a:t>
            </a:r>
            <a:r>
              <a:rPr lang="hu-HU" i="1" dirty="0" smtClean="0">
                <a:solidFill>
                  <a:srgbClr val="00B050"/>
                </a:solidFill>
              </a:rPr>
              <a:t>bio etanolként </a:t>
            </a:r>
            <a:r>
              <a:rPr lang="hu-HU" i="1" dirty="0">
                <a:solidFill>
                  <a:srgbClr val="00B050"/>
                </a:solidFill>
              </a:rPr>
              <a:t>üzemanyag is készíthető.</a:t>
            </a:r>
          </a:p>
        </p:txBody>
      </p:sp>
    </p:spTree>
    <p:extLst>
      <p:ext uri="{BB962C8B-B14F-4D97-AF65-F5344CB8AC3E}">
        <p14:creationId xmlns:p14="http://schemas.microsoft.com/office/powerpoint/2010/main" val="2751113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5400000" scaled="0"/>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i="1" u="sng" dirty="0"/>
              <a:t>Geotermikus energia</a:t>
            </a:r>
          </a:p>
        </p:txBody>
      </p:sp>
      <p:sp>
        <p:nvSpPr>
          <p:cNvPr id="3" name="Tartalom helye 2"/>
          <p:cNvSpPr>
            <a:spLocks noGrp="1"/>
          </p:cNvSpPr>
          <p:nvPr>
            <p:ph idx="1"/>
          </p:nvPr>
        </p:nvSpPr>
        <p:spPr/>
        <p:txBody>
          <a:bodyPr>
            <a:normAutofit fontScale="70000" lnSpcReduction="20000"/>
          </a:bodyPr>
          <a:lstStyle/>
          <a:p>
            <a:r>
              <a:rPr lang="hu-HU" i="1" dirty="0">
                <a:solidFill>
                  <a:srgbClr val="00B0F0"/>
                </a:solidFill>
              </a:rPr>
              <a:t>A geotermikus energia a Föld belső hőjéből származó energia. A Föld belsejében lefelé haladva kilométerenként átlag 30 °C-kal emelkedik a hőmérséklet. Magyarországon a geotermikus energiafelhasználás 1992-es adat szerint 80-90 ezer tonna kőolaj energiájával volt egyenértékű. A geotermikus energia korlátlan és folytonos energia nyereséget jelent. Termálvíz formájában nem kiapadhatatlan forrás. Kitermelése viszonylag olcsó, a levegőt nem szennyezi.</a:t>
            </a:r>
          </a:p>
          <a:p>
            <a:endParaRPr lang="hu-HU" i="1" dirty="0">
              <a:solidFill>
                <a:srgbClr val="00B0F0"/>
              </a:solidFill>
            </a:endParaRPr>
          </a:p>
          <a:p>
            <a:r>
              <a:rPr lang="hu-HU" i="1" dirty="0">
                <a:solidFill>
                  <a:srgbClr val="00B0F0"/>
                </a:solidFill>
              </a:rPr>
              <a:t>A geotermikus energia egy megújuló energiaforrás, ami a legolcsóbb energiák közé tartozik. Mára Spanyolország a legnagyobb zöldenergia felhasználó. Magyarországon sok geotermikus energiát használnak fel, sok híres termálfürdő van. A geotermikus fűtés kb. 5 év alatt térül meg. Magyarországon a termálvíz 2 km-nél 120 fok is lehet.</a:t>
            </a:r>
          </a:p>
        </p:txBody>
      </p:sp>
    </p:spTree>
    <p:extLst>
      <p:ext uri="{BB962C8B-B14F-4D97-AF65-F5344CB8AC3E}">
        <p14:creationId xmlns:p14="http://schemas.microsoft.com/office/powerpoint/2010/main" val="33580895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TotalTime>
  <Words>2093</Words>
  <Application>Microsoft Office PowerPoint</Application>
  <PresentationFormat>Diavetítés a képernyőre (4:3 oldalarány)</PresentationFormat>
  <Paragraphs>111</Paragraphs>
  <Slides>25</Slides>
  <Notes>2</Notes>
  <HiddenSlides>0</HiddenSlides>
  <MMClips>0</MMClips>
  <ScaleCrop>false</ScaleCrop>
  <HeadingPairs>
    <vt:vector size="4" baseType="variant">
      <vt:variant>
        <vt:lpstr>Téma</vt:lpstr>
      </vt:variant>
      <vt:variant>
        <vt:i4>2</vt:i4>
      </vt:variant>
      <vt:variant>
        <vt:lpstr>Diacímek</vt:lpstr>
      </vt:variant>
      <vt:variant>
        <vt:i4>25</vt:i4>
      </vt:variant>
    </vt:vector>
  </HeadingPairs>
  <TitlesOfParts>
    <vt:vector size="27" baseType="lpstr">
      <vt:lpstr>Office-téma</vt:lpstr>
      <vt:lpstr>1_Office-téma</vt:lpstr>
      <vt:lpstr>Energia takarékos megoldások</vt:lpstr>
      <vt:lpstr>Alternatív Energia</vt:lpstr>
      <vt:lpstr>PowerPoint bemutató</vt:lpstr>
      <vt:lpstr>A legfontosabb megújuló energiaforrások</vt:lpstr>
      <vt:lpstr>Szélenergia</vt:lpstr>
      <vt:lpstr>Vízenergia</vt:lpstr>
      <vt:lpstr>Napenergia</vt:lpstr>
      <vt:lpstr>Biomassza</vt:lpstr>
      <vt:lpstr>Geotermikus energia</vt:lpstr>
      <vt:lpstr>Alternatív energia az építészetben</vt:lpstr>
      <vt:lpstr>Mit is jelent az alternatív energia az építészetben? </vt:lpstr>
      <vt:lpstr>Nap elem</vt:lpstr>
      <vt:lpstr>Hőszivattyú</vt:lpstr>
      <vt:lpstr>A hőszivattyú elve</vt:lpstr>
      <vt:lpstr>Alternatív energia a gépészetben</vt:lpstr>
      <vt:lpstr>Alternatív energia a gépészetben</vt:lpstr>
      <vt:lpstr>Szolár rendszer </vt:lpstr>
      <vt:lpstr>Vízteres kandalló</vt:lpstr>
      <vt:lpstr>Lakás szellőztető</vt:lpstr>
      <vt:lpstr>Áram és hőtermelés napenergiával</vt:lpstr>
      <vt:lpstr>Kérdések,feladatok</vt:lpstr>
      <vt:lpstr>Sorolj fel 5 megújuló energia forrást!</vt:lpstr>
      <vt:lpstr>Mit tudsz a nap elemről és a hőszivattyúról? Jellemezd pár mondatban.</vt:lpstr>
      <vt:lpstr>Sorolj fel legalább 3 gépezetet ami az alternatív energiához tartozik és jellemezd pár mondatban!</vt:lpstr>
      <vt:lpstr>Források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Energia takarékos megoldások</dc:title>
  <dc:creator>Pc</dc:creator>
  <cp:lastModifiedBy>Pc</cp:lastModifiedBy>
  <cp:revision>28</cp:revision>
  <dcterms:created xsi:type="dcterms:W3CDTF">2013-02-14T16:11:45Z</dcterms:created>
  <dcterms:modified xsi:type="dcterms:W3CDTF">2013-02-15T19:19:15Z</dcterms:modified>
</cp:coreProperties>
</file>