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78" r:id="rId3"/>
    <p:sldId id="272" r:id="rId4"/>
    <p:sldId id="258" r:id="rId5"/>
    <p:sldId id="259" r:id="rId6"/>
    <p:sldId id="262" r:id="rId7"/>
    <p:sldId id="260" r:id="rId8"/>
    <p:sldId id="261" r:id="rId9"/>
    <p:sldId id="269" r:id="rId10"/>
    <p:sldId id="266" r:id="rId11"/>
    <p:sldId id="265" r:id="rId12"/>
    <p:sldId id="263" r:id="rId13"/>
    <p:sldId id="267" r:id="rId14"/>
    <p:sldId id="268" r:id="rId15"/>
    <p:sldId id="274" r:id="rId16"/>
    <p:sldId id="282" r:id="rId17"/>
    <p:sldId id="276" r:id="rId18"/>
    <p:sldId id="296" r:id="rId19"/>
    <p:sldId id="287" r:id="rId20"/>
    <p:sldId id="295" r:id="rId21"/>
    <p:sldId id="285" r:id="rId22"/>
    <p:sldId id="289" r:id="rId23"/>
    <p:sldId id="290" r:id="rId24"/>
    <p:sldId id="294" r:id="rId25"/>
    <p:sldId id="292" r:id="rId26"/>
    <p:sldId id="293" r:id="rId27"/>
    <p:sldId id="271" r:id="rId28"/>
    <p:sldId id="264" r:id="rId29"/>
  </p:sldIdLst>
  <p:sldSz cx="9144000" cy="6858000" type="screen4x3"/>
  <p:notesSz cx="6858000" cy="9144000"/>
  <p:custShowLst>
    <p:custShow name="Bevezető" id="0">
      <p:sldLst>
        <p:sld r:id="rId5"/>
        <p:sld r:id="rId6"/>
        <p:sld r:id="rId7"/>
        <p:sld r:id="rId8"/>
        <p:sld r:id="rId9"/>
        <p:sld r:id="rId18"/>
        <p:sld r:id="rId10"/>
        <p:sld r:id="rId11"/>
        <p:sld r:id="rId12"/>
        <p:sld r:id="rId13"/>
        <p:sld r:id="rId14"/>
        <p:sld r:id="rId15"/>
        <p:sld r:id="rId16"/>
        <p:sld r:id="rId17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</p:sldLst>
    </p:custShow>
    <p:custShow name="Biogazdálkodás" id="1">
      <p:sldLst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</p:sldLst>
    </p:custShow>
    <p:custShow name="Biotermékek jelölése" id="2">
      <p:sldLst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</p:sldLst>
    </p:custShow>
    <p:custShow name="Biotermékek" id="3">
      <p:sldLst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</p:sldLst>
    </p:custShow>
    <p:custShow name="Összehasonlítás" id="4">
      <p:sldLst>
        <p:sld r:id="rId17"/>
        <p:sld r:id="rId18"/>
        <p:sld r:id="rId19"/>
      </p:sldLst>
    </p:custShow>
    <p:custShow name="Források" id="5">
      <p:sldLst>
        <p:sld r:id="rId28"/>
        <p:sld r:id="rId29"/>
      </p:sldLst>
    </p:custShow>
    <p:custShow name="Öko EU" id="6">
      <p:sldLst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</p:sldLst>
    </p:custShow>
    <p:custShow name="Rossz válasz" id="7">
      <p:sldLst>
        <p:sld r:id="rId21"/>
      </p:sldLst>
    </p:custShow>
    <p:custShow name="Ellenőrző kérdések" id="8">
      <p:sldLst>
        <p:sld r:id="rId20"/>
        <p:sld r:id="rId22"/>
        <p:sld r:id="rId23"/>
        <p:sld r:id="rId24"/>
        <p:sld r:id="rId25"/>
        <p:sld r:id="rId26"/>
        <p:sld r:id="rId27"/>
        <p:sld r:id="rId28"/>
        <p:sld r:id="rId29"/>
      </p:sldLst>
    </p:custShow>
    <p:custShow name="Példa" id="9">
      <p:sldLst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</p:sldLst>
    </p:custShow>
  </p:custShow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61667DC-C901-49DC-AD90-C93B31C6B88A}">
          <p14:sldIdLst>
            <p14:sldId id="257"/>
            <p14:sldId id="278"/>
            <p14:sldId id="272"/>
            <p14:sldId id="258"/>
            <p14:sldId id="259"/>
            <p14:sldId id="262"/>
            <p14:sldId id="260"/>
            <p14:sldId id="261"/>
            <p14:sldId id="269"/>
            <p14:sldId id="266"/>
            <p14:sldId id="265"/>
            <p14:sldId id="263"/>
            <p14:sldId id="267"/>
            <p14:sldId id="268"/>
            <p14:sldId id="274"/>
            <p14:sldId id="282"/>
            <p14:sldId id="276"/>
            <p14:sldId id="296"/>
            <p14:sldId id="287"/>
            <p14:sldId id="295"/>
            <p14:sldId id="285"/>
            <p14:sldId id="289"/>
            <p14:sldId id="290"/>
            <p14:sldId id="294"/>
            <p14:sldId id="292"/>
            <p14:sldId id="293"/>
            <p14:sldId id="271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Közepesen sötét stílus 2 – 5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Közepesen sötét stílus 3 – 4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Közepesen sötét stílus 3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71" autoAdjust="0"/>
  </p:normalViewPr>
  <p:slideViewPr>
    <p:cSldViewPr>
      <p:cViewPr>
        <p:scale>
          <a:sx n="75" d="100"/>
          <a:sy n="75" d="100"/>
        </p:scale>
        <p:origin x="-1026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008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8B327-B584-47BE-B730-B79FC2409DAB}" type="datetimeFigureOut">
              <a:rPr lang="sk-SK" smtClean="0"/>
              <a:t>14. 2. 2013</a:t>
            </a:fld>
            <a:endParaRPr lang="sk-SK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sk-SK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70694-A238-4C2E-90B0-321DE57CA50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8851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0694-A238-4C2E-90B0-321DE57CA50C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4344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0694-A238-4C2E-90B0-321DE57CA50C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5709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70694-A238-4C2E-90B0-321DE57CA50C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5626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0076-B790-4B23-B4DA-D1B222402043}" type="datetimeFigureOut">
              <a:rPr lang="sk-SK" smtClean="0"/>
              <a:t>14. 2. 2013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6DD-FE38-4D61-8A40-42273AFD5F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432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0076-B790-4B23-B4DA-D1B222402043}" type="datetimeFigureOut">
              <a:rPr lang="sk-SK" smtClean="0"/>
              <a:t>14. 2. 2013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6DD-FE38-4D61-8A40-42273AFD5F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066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0076-B790-4B23-B4DA-D1B222402043}" type="datetimeFigureOut">
              <a:rPr lang="sk-SK" smtClean="0"/>
              <a:t>14. 2. 2013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6DD-FE38-4D61-8A40-42273AFD5F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379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0076-B790-4B23-B4DA-D1B222402043}" type="datetimeFigureOut">
              <a:rPr lang="sk-SK" smtClean="0"/>
              <a:t>14. 2. 2013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6DD-FE38-4D61-8A40-42273AFD5F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323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0076-B790-4B23-B4DA-D1B222402043}" type="datetimeFigureOut">
              <a:rPr lang="sk-SK" smtClean="0"/>
              <a:t>14. 2. 2013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6DD-FE38-4D61-8A40-42273AFD5F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707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0076-B790-4B23-B4DA-D1B222402043}" type="datetimeFigureOut">
              <a:rPr lang="sk-SK" smtClean="0"/>
              <a:t>14. 2. 2013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6DD-FE38-4D61-8A40-42273AFD5F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53888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0076-B790-4B23-B4DA-D1B222402043}" type="datetimeFigureOut">
              <a:rPr lang="sk-SK" smtClean="0"/>
              <a:t>14. 2. 2013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6DD-FE38-4D61-8A40-42273AFD5F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658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0076-B790-4B23-B4DA-D1B222402043}" type="datetimeFigureOut">
              <a:rPr lang="sk-SK" smtClean="0"/>
              <a:t>14. 2. 2013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6DD-FE38-4D61-8A40-42273AFD5F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210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0076-B790-4B23-B4DA-D1B222402043}" type="datetimeFigureOut">
              <a:rPr lang="sk-SK" smtClean="0"/>
              <a:t>14. 2. 2013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6DD-FE38-4D61-8A40-42273AFD5F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7269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0076-B790-4B23-B4DA-D1B222402043}" type="datetimeFigureOut">
              <a:rPr lang="sk-SK" smtClean="0"/>
              <a:t>14. 2. 2013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6DD-FE38-4D61-8A40-42273AFD5F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4299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60076-B790-4B23-B4DA-D1B222402043}" type="datetimeFigureOut">
              <a:rPr lang="sk-SK" smtClean="0"/>
              <a:t>14. 2. 2013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B26DD-FE38-4D61-8A40-42273AFD5F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949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60076-B790-4B23-B4DA-D1B222402043}" type="datetimeFigureOut">
              <a:rPr lang="sk-SK" smtClean="0"/>
              <a:t>14. 2. 2013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B26DD-FE38-4D61-8A40-42273AFD5F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71473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datoslet.hu/index.php/tudatos-fzes/fzz-tudatosan/84-bioelelmiszerek-a-mindennapi-taplalkozasban" TargetMode="External"/><Relationship Id="rId7" Type="http://schemas.openxmlformats.org/officeDocument/2006/relationships/slide" Target="slide3.xml"/><Relationship Id="rId2" Type="http://schemas.openxmlformats.org/officeDocument/2006/relationships/hyperlink" Target="http://sosna.sk/magyar/index.php?idc=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ezunkbenajovonk.hu/" TargetMode="External"/><Relationship Id="rId5" Type="http://schemas.openxmlformats.org/officeDocument/2006/relationships/hyperlink" Target="http://www.hazipatika.com/taplalkozas/egeszseg_es_gasztronomia/cikkek/bioelelmiszerek_okopiac_az_egeszsegert/20030310172618" TargetMode="External"/><Relationship Id="rId4" Type="http://schemas.openxmlformats.org/officeDocument/2006/relationships/hyperlink" Target="http://www.origo.hu/tudomany/20100526-bioelelmiszer-es-egeszseg-uj-vizsgalat-a-fogyasztas-hatasairol.html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626" y="548680"/>
            <a:ext cx="1338748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cap="sm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Bioélelmiszerek</a:t>
            </a:r>
            <a:endParaRPr lang="sk-SK" b="1" cap="sm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hu-HU" cap="all" dirty="0" smtClean="0"/>
              <a:t>Név</a:t>
            </a:r>
            <a:r>
              <a:rPr lang="hu-HU" dirty="0" smtClean="0"/>
              <a:t>: </a:t>
            </a:r>
            <a:r>
              <a:rPr lang="hu-HU" sz="3000" i="1" dirty="0" smtClean="0"/>
              <a:t>Román Róbert </a:t>
            </a:r>
          </a:p>
          <a:p>
            <a:pPr>
              <a:lnSpc>
                <a:spcPct val="90000"/>
              </a:lnSpc>
            </a:pPr>
            <a:r>
              <a:rPr lang="hu-HU" cap="all" dirty="0" smtClean="0"/>
              <a:t>Felkészítő tanár</a:t>
            </a:r>
            <a:r>
              <a:rPr lang="hu-HU" dirty="0" smtClean="0"/>
              <a:t>: </a:t>
            </a:r>
            <a:r>
              <a:rPr lang="hu-HU" sz="3000" i="1" dirty="0" err="1" smtClean="0"/>
              <a:t>Beták</a:t>
            </a:r>
            <a:r>
              <a:rPr lang="hu-HU" sz="3000" i="1" dirty="0" smtClean="0"/>
              <a:t> Norbert, Ing.</a:t>
            </a:r>
            <a:endParaRPr lang="hu-HU" sz="3000" i="1" dirty="0" smtClean="0"/>
          </a:p>
          <a:p>
            <a:pPr>
              <a:lnSpc>
                <a:spcPct val="90000"/>
              </a:lnSpc>
            </a:pPr>
            <a:r>
              <a:rPr lang="hu-HU" dirty="0" smtClean="0"/>
              <a:t>ISKOLA: </a:t>
            </a:r>
            <a:r>
              <a:rPr lang="hu-HU" sz="3000" i="1" dirty="0" smtClean="0"/>
              <a:t>Jedlik </a:t>
            </a:r>
            <a:r>
              <a:rPr lang="hu-HU" sz="3000" i="1" dirty="0" smtClean="0"/>
              <a:t>Ányos Elektrotechnikai Szakközépiskola</a:t>
            </a:r>
          </a:p>
          <a:p>
            <a:pPr>
              <a:lnSpc>
                <a:spcPct val="90000"/>
              </a:lnSpc>
            </a:pPr>
            <a:r>
              <a:rPr lang="hu-HU" sz="3000" i="1" dirty="0" smtClean="0"/>
              <a:t>Komáromi </a:t>
            </a:r>
            <a:r>
              <a:rPr lang="hu-HU" sz="3000" i="1" dirty="0" smtClean="0"/>
              <a:t>út </a:t>
            </a:r>
            <a:r>
              <a:rPr lang="hu-HU" sz="3000" i="1" dirty="0" smtClean="0"/>
              <a:t>28, Érsekújvár – Szlovákia </a:t>
            </a:r>
            <a:endParaRPr lang="sk-SK" sz="3000" i="1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641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Ellenőrző kérdések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33552" cy="4525963"/>
          </a:xfrm>
        </p:spPr>
        <p:txBody>
          <a:bodyPr>
            <a:normAutofit/>
          </a:bodyPr>
          <a:lstStyle/>
          <a:p>
            <a:r>
              <a:rPr lang="hu-HU" sz="3200" dirty="0" smtClean="0"/>
              <a:t>Mi az a biogazdálkodás?</a:t>
            </a:r>
          </a:p>
          <a:p>
            <a:r>
              <a:rPr lang="hu-HU" sz="3200" dirty="0" smtClean="0"/>
              <a:t>Milyen más szavakkal illethetjük </a:t>
            </a:r>
            <a:r>
              <a:rPr lang="hu-HU" sz="3200" dirty="0" smtClean="0"/>
              <a:t>a biogazdálkodást?</a:t>
            </a:r>
          </a:p>
          <a:p>
            <a:r>
              <a:rPr lang="hu-HU" sz="3200" dirty="0" smtClean="0"/>
              <a:t>Mikor és miért alakult ki?</a:t>
            </a:r>
          </a:p>
          <a:p>
            <a:endParaRPr lang="sk-SK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00808"/>
            <a:ext cx="3037887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Akciógomb: Kezdő dia 5">
            <a:hlinkClick r:id="rId3" action="ppaction://hlinksldjump" highlightClick="1"/>
          </p:cNvPr>
          <p:cNvSpPr/>
          <p:nvPr/>
        </p:nvSpPr>
        <p:spPr>
          <a:xfrm>
            <a:off x="3648336" y="6105264"/>
            <a:ext cx="1042416" cy="64807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9253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kológiai 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termesztésű területek Európában (2009)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/>
              <a:t>Összesen </a:t>
            </a:r>
            <a:r>
              <a:rPr lang="hu-HU" dirty="0" smtClean="0"/>
              <a:t>9,2 </a:t>
            </a:r>
            <a:r>
              <a:rPr lang="hu-HU" dirty="0"/>
              <a:t>millió ha </a:t>
            </a:r>
            <a:r>
              <a:rPr lang="hu-HU" dirty="0" smtClean="0"/>
              <a:t>ökológiai terület van Európában</a:t>
            </a:r>
            <a:endParaRPr lang="hu-HU" dirty="0"/>
          </a:p>
          <a:p>
            <a:r>
              <a:rPr lang="sk-SK" dirty="0" smtClean="0"/>
              <a:t>Körülberül 260.000 ökológiai gazdálkodás.</a:t>
            </a:r>
            <a:endParaRPr lang="sk-SK" dirty="0"/>
          </a:p>
          <a:p>
            <a:r>
              <a:rPr lang="hu-HU" dirty="0" smtClean="0"/>
              <a:t>Az Európai </a:t>
            </a:r>
            <a:r>
              <a:rPr lang="hu-HU" dirty="0"/>
              <a:t>Unióban 4,7%-a áll ökológiai művelés alatt</a:t>
            </a:r>
            <a:r>
              <a:rPr lang="hu-HU" dirty="0" smtClean="0"/>
              <a:t>.</a:t>
            </a:r>
          </a:p>
          <a:p>
            <a:r>
              <a:rPr lang="hu-HU" dirty="0" smtClean="0"/>
              <a:t>Szlovákiának  4%-a áll  ökológia művelés alatt kb. </a:t>
            </a:r>
            <a:r>
              <a:rPr lang="hu-HU" dirty="0" smtClean="0"/>
              <a:t>95000 ha</a:t>
            </a:r>
            <a:r>
              <a:rPr lang="hu-HU" dirty="0" smtClean="0"/>
              <a:t>.</a:t>
            </a:r>
            <a:endParaRPr lang="hu-HU" dirty="0"/>
          </a:p>
          <a:p>
            <a:r>
              <a:rPr lang="sk-SK" dirty="0"/>
              <a:t>A világ </a:t>
            </a:r>
            <a:r>
              <a:rPr lang="sk-SK" dirty="0" err="1" smtClean="0"/>
              <a:t>bioterületének</a:t>
            </a:r>
            <a:r>
              <a:rPr lang="sk-SK" dirty="0" smtClean="0"/>
              <a:t> </a:t>
            </a:r>
            <a:endParaRPr lang="sk-SK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 </a:t>
            </a:r>
            <a:r>
              <a:rPr lang="sk-SK" dirty="0" smtClean="0"/>
              <a:t>25</a:t>
            </a:r>
            <a:r>
              <a:rPr lang="sk-SK" dirty="0"/>
              <a:t>%-a Európában </a:t>
            </a:r>
            <a:r>
              <a:rPr lang="sk-SK" dirty="0" smtClean="0"/>
              <a:t>van.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00200"/>
            <a:ext cx="3816424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kciógomb: Kezdő dia 5">
            <a:hlinkClick r:id="rId3" action="ppaction://hlinksldjump" highlightClick="1"/>
          </p:cNvPr>
          <p:cNvSpPr/>
          <p:nvPr/>
        </p:nvSpPr>
        <p:spPr>
          <a:xfrm>
            <a:off x="3648336" y="6105264"/>
            <a:ext cx="1042416" cy="64807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296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Biotermékek jelölése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 első logó az Európai Únió biogazdálkodás logója.</a:t>
            </a:r>
          </a:p>
          <a:p>
            <a:r>
              <a:rPr lang="hu-HU" dirty="0" smtClean="0"/>
              <a:t>A másik kettő logó a Magyarországi biogazdálkodás logója. Magyarországon ezt két szervezet felügyeli: </a:t>
            </a:r>
          </a:p>
          <a:p>
            <a:pPr lvl="4"/>
            <a:r>
              <a:rPr lang="sk-SK" sz="2400" dirty="0" smtClean="0"/>
              <a:t>HU-ÖKO-01</a:t>
            </a:r>
          </a:p>
          <a:p>
            <a:pPr lvl="4"/>
            <a:r>
              <a:rPr lang="sk-SK" sz="2400" dirty="0" smtClean="0"/>
              <a:t>HU-ÖKO-02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12" y="5157192"/>
            <a:ext cx="6768752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kciógomb: Kezdő dia 4">
            <a:hlinkClick r:id="rId4" action="ppaction://hlinksldjump" highlightClick="1"/>
          </p:cNvPr>
          <p:cNvSpPr/>
          <p:nvPr/>
        </p:nvSpPr>
        <p:spPr>
          <a:xfrm>
            <a:off x="7812360" y="6105264"/>
            <a:ext cx="1042416" cy="64807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79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Biotej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06" y="1772816"/>
            <a:ext cx="3720413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7544" y="16288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hu-HU" dirty="0"/>
              <a:t>Ö</a:t>
            </a:r>
            <a:r>
              <a:rPr lang="hu-HU" dirty="0" smtClean="0"/>
              <a:t>kológiai </a:t>
            </a:r>
            <a:r>
              <a:rPr lang="hu-HU" dirty="0"/>
              <a:t>módon </a:t>
            </a:r>
            <a:r>
              <a:rPr lang="hu-HU" dirty="0" smtClean="0"/>
              <a:t>tartott tehenek </a:t>
            </a:r>
            <a:r>
              <a:rPr lang="hu-HU" dirty="0"/>
              <a:t>teje több kedvező élettani hatású telítetlen zsírsavat tartalmaz. </a:t>
            </a:r>
            <a:endParaRPr lang="hu-HU" dirty="0" smtClean="0"/>
          </a:p>
          <a:p>
            <a:r>
              <a:rPr lang="hu-HU" dirty="0" smtClean="0"/>
              <a:t>Ez fontos szerepet játszik a  szív-és </a:t>
            </a:r>
            <a:r>
              <a:rPr lang="hu-HU" dirty="0"/>
              <a:t>érrendszeri megbetegedések, valamint a rák </a:t>
            </a:r>
            <a:r>
              <a:rPr lang="hu-HU" dirty="0" smtClean="0"/>
              <a:t>megelőzésében.</a:t>
            </a:r>
            <a:endParaRPr lang="sk-SK" dirty="0"/>
          </a:p>
        </p:txBody>
      </p:sp>
      <p:sp>
        <p:nvSpPr>
          <p:cNvPr id="5" name="Akciógomb: Kezdő dia 4">
            <a:hlinkClick r:id="rId3" action="ppaction://hlinksldjump" highlightClick="1"/>
          </p:cNvPr>
          <p:cNvSpPr/>
          <p:nvPr/>
        </p:nvSpPr>
        <p:spPr>
          <a:xfrm>
            <a:off x="3648336" y="6105264"/>
            <a:ext cx="1042416" cy="64807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019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biogyümölcsök és -zöldségek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Több vitamint és antioxidánst tartalmaznak.</a:t>
            </a:r>
          </a:p>
          <a:p>
            <a:r>
              <a:rPr lang="hu-HU" dirty="0" smtClean="0"/>
              <a:t>Finomabb az ízük.</a:t>
            </a:r>
          </a:p>
          <a:p>
            <a:r>
              <a:rPr lang="hu-HU" dirty="0" smtClean="0"/>
              <a:t>Tovább </a:t>
            </a:r>
            <a:r>
              <a:rPr lang="hu-HU" dirty="0"/>
              <a:t>is </a:t>
            </a:r>
            <a:r>
              <a:rPr lang="hu-HU" dirty="0" smtClean="0"/>
              <a:t>maradnak </a:t>
            </a:r>
            <a:r>
              <a:rPr lang="hu-HU" dirty="0"/>
              <a:t>el anélkül, hogy rothadni kezdtek volna.</a:t>
            </a:r>
            <a:endParaRPr lang="sk-SK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72816"/>
            <a:ext cx="4186808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kciógomb: Kezdő dia 4">
            <a:hlinkClick r:id="rId3" action="ppaction://hlinksldjump" highlightClick="1"/>
          </p:cNvPr>
          <p:cNvSpPr/>
          <p:nvPr/>
        </p:nvSpPr>
        <p:spPr>
          <a:xfrm>
            <a:off x="3648336" y="6105264"/>
            <a:ext cx="1042416" cy="64807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42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 Példa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92500"/>
          </a:bodyPr>
          <a:lstStyle/>
          <a:p>
            <a:r>
              <a:rPr lang="hu-HU" dirty="0"/>
              <a:t>Ökológiai oktatási központ </a:t>
            </a:r>
            <a:r>
              <a:rPr lang="hu-HU" dirty="0" err="1"/>
              <a:t>Družstevná</a:t>
            </a:r>
            <a:r>
              <a:rPr lang="hu-HU" dirty="0"/>
              <a:t> </a:t>
            </a:r>
            <a:r>
              <a:rPr lang="hu-HU" dirty="0" err="1"/>
              <a:t>pri</a:t>
            </a:r>
            <a:r>
              <a:rPr lang="hu-HU" dirty="0"/>
              <a:t> </a:t>
            </a:r>
            <a:r>
              <a:rPr lang="hu-HU" dirty="0" err="1"/>
              <a:t>Hornáde</a:t>
            </a:r>
            <a:r>
              <a:rPr lang="hu-HU" dirty="0"/>
              <a:t> (</a:t>
            </a:r>
            <a:r>
              <a:rPr lang="hu-HU" dirty="0" err="1"/>
              <a:t>Sároskisfalucska</a:t>
            </a:r>
            <a:r>
              <a:rPr lang="hu-HU" dirty="0"/>
              <a:t>) településen</a:t>
            </a:r>
            <a:r>
              <a:rPr lang="hu-HU" dirty="0" smtClean="0"/>
              <a:t>.</a:t>
            </a:r>
          </a:p>
          <a:p>
            <a:r>
              <a:rPr lang="hu-HU" dirty="0" smtClean="0"/>
              <a:t>Mit tesznek a </a:t>
            </a:r>
            <a:r>
              <a:rPr lang="hu-HU" dirty="0" err="1" smtClean="0"/>
              <a:t>biokertekért</a:t>
            </a:r>
            <a:r>
              <a:rPr lang="hu-HU" dirty="0" smtClean="0"/>
              <a:t>:</a:t>
            </a:r>
          </a:p>
          <a:p>
            <a:pPr lvl="2"/>
            <a:r>
              <a:rPr lang="hu-HU" dirty="0" smtClean="0"/>
              <a:t>Központi magbank kialakítása</a:t>
            </a:r>
          </a:p>
          <a:p>
            <a:pPr lvl="2"/>
            <a:r>
              <a:rPr lang="sk-SK" dirty="0"/>
              <a:t>Tréningek - biokert </a:t>
            </a:r>
            <a:r>
              <a:rPr lang="sk-SK" dirty="0" smtClean="0"/>
              <a:t>tervezés,alapítás gyakorlati megvalósítással.</a:t>
            </a:r>
          </a:p>
          <a:p>
            <a:pPr lvl="2"/>
            <a:r>
              <a:rPr lang="hu-HU" dirty="0" smtClean="0"/>
              <a:t>Oktatási programok, módszertanok</a:t>
            </a:r>
            <a:endParaRPr lang="sk-SK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969917"/>
            <a:ext cx="2399233" cy="1804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645024"/>
            <a:ext cx="3547303" cy="2680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Lefelé nyíl 11"/>
          <p:cNvSpPr/>
          <p:nvPr/>
        </p:nvSpPr>
        <p:spPr>
          <a:xfrm rot="5400000">
            <a:off x="6611662" y="2874959"/>
            <a:ext cx="862677" cy="674620"/>
          </a:xfrm>
          <a:prstGeom prst="stripedRightArrow">
            <a:avLst>
              <a:gd name="adj1" fmla="val 21603"/>
              <a:gd name="adj2" fmla="val 447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Akciógomb: Kezdő dia 6">
            <a:hlinkClick r:id="rId4" action="ppaction://hlinksldjump" highlightClick="1"/>
          </p:cNvPr>
          <p:cNvSpPr/>
          <p:nvPr/>
        </p:nvSpPr>
        <p:spPr>
          <a:xfrm>
            <a:off x="3648336" y="6105264"/>
            <a:ext cx="1042416" cy="64807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317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497837"/>
              </p:ext>
            </p:extLst>
          </p:nvPr>
        </p:nvGraphicFramePr>
        <p:xfrm>
          <a:off x="9803" y="-137832"/>
          <a:ext cx="9134196" cy="6995825"/>
        </p:xfrm>
        <a:graphic>
          <a:graphicData uri="http://schemas.openxmlformats.org/drawingml/2006/table">
            <a:tbl>
              <a:tblPr firstRow="1" bandRow="1">
                <a:solidFill>
                  <a:srgbClr val="CC0000"/>
                </a:solidFill>
                <a:tableStyleId>{EB344D84-9AFB-497E-A393-DC336BA19D2E}</a:tableStyleId>
              </a:tblPr>
              <a:tblGrid>
                <a:gridCol w="1557306"/>
                <a:gridCol w="941450"/>
                <a:gridCol w="1294610"/>
                <a:gridCol w="1068166"/>
                <a:gridCol w="1068166"/>
                <a:gridCol w="1068166"/>
                <a:gridCol w="1068166"/>
                <a:gridCol w="1068166"/>
              </a:tblGrid>
              <a:tr h="707549">
                <a:tc gridSpan="8">
                  <a:txBody>
                    <a:bodyPr/>
                    <a:lstStyle/>
                    <a:p>
                      <a:pPr algn="ctr"/>
                      <a:r>
                        <a:rPr lang="hu-HU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Organikus VS Konvencionális</a:t>
                      </a:r>
                      <a:endParaRPr lang="sk-SK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371961">
                <a:tc grid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/>
                        <a:t>                      Ásványok</a:t>
                      </a:r>
                      <a:r>
                        <a:rPr lang="hu-HU" b="1" baseline="0" dirty="0" smtClean="0"/>
                        <a:t> </a:t>
                      </a:r>
                      <a:r>
                        <a:rPr lang="hu-HU" b="1" baseline="0" dirty="0" err="1" smtClean="0"/>
                        <a:t>milliekvivalensben</a:t>
                      </a:r>
                      <a:endParaRPr lang="sk-SK" b="1" dirty="0" smtClean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b="1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522884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Zöldségek</a:t>
                      </a:r>
                      <a:endParaRPr lang="sk-SK" sz="1600" b="1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Kalcium</a:t>
                      </a:r>
                      <a:endParaRPr lang="sk-SK" sz="1600" b="1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Magnézium</a:t>
                      </a:r>
                      <a:endParaRPr lang="sk-SK" sz="1600" b="1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Kálium</a:t>
                      </a:r>
                      <a:endParaRPr lang="sk-SK" sz="1600" b="1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Nátrium</a:t>
                      </a:r>
                      <a:endParaRPr lang="sk-SK" sz="1600" b="1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Mangán</a:t>
                      </a:r>
                      <a:endParaRPr lang="sk-SK" sz="1600" b="1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Vas</a:t>
                      </a:r>
                      <a:endParaRPr lang="sk-SK" sz="1600" b="1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Réz</a:t>
                      </a:r>
                      <a:endParaRPr lang="sk-SK" sz="1600" b="1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40964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Cukorborsó</a:t>
                      </a:r>
                      <a:endParaRPr lang="sk-SK" sz="1600" b="1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40964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Organikus</a:t>
                      </a:r>
                      <a:endParaRPr lang="sk-SK" sz="1600" b="1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40,5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60,0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99,7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8,6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60,6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227,0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/>
                        <a:t>69,0</a:t>
                      </a:r>
                      <a:endParaRPr lang="sk-SK" sz="1600" dirty="0" smtClean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40964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Hagyományos</a:t>
                      </a:r>
                      <a:endParaRPr lang="sk-SK" sz="1600" b="1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15,5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14,8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29,1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0,</a:t>
                      </a:r>
                      <a:r>
                        <a:rPr lang="hu-HU" sz="1600" dirty="0" err="1" smtClean="0"/>
                        <a:t>0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2,0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10,0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3,0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40964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Káposzta</a:t>
                      </a:r>
                      <a:endParaRPr lang="sk-SK" sz="1600" b="1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40964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Organikus</a:t>
                      </a:r>
                      <a:endParaRPr lang="sk-SK" sz="1600" b="1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60,0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43,6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148,3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20,4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13,0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94,0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48,0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40964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Hagyományos</a:t>
                      </a:r>
                      <a:endParaRPr lang="sk-SK" sz="1600" b="1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17,5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15,6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53,7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0,8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2,0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20,0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smtClean="0"/>
                        <a:t>0,4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40964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Saláta</a:t>
                      </a:r>
                      <a:endParaRPr lang="sk-SK" sz="1600" b="1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40964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Organikus</a:t>
                      </a:r>
                      <a:endParaRPr lang="sk-SK" sz="1600" b="1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71,0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49,3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176,5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12,2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169,0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516,0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60,0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40964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Hagyományos</a:t>
                      </a:r>
                      <a:endParaRPr lang="sk-SK" sz="1600" b="1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16,0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13,1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53,7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0,</a:t>
                      </a:r>
                      <a:r>
                        <a:rPr lang="hu-HU" sz="1600" dirty="0" err="1" smtClean="0"/>
                        <a:t>0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1,0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1,0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3,0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40964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Paradicsom </a:t>
                      </a:r>
                      <a:endParaRPr lang="sk-SK" sz="1600" b="1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40964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Organikus</a:t>
                      </a:r>
                      <a:endParaRPr lang="sk-SK" sz="1600" b="1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23,0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59,2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148,3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6,5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68,0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1938,0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53,0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40964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Hagyományos</a:t>
                      </a:r>
                      <a:endParaRPr lang="sk-SK" sz="1600" b="1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4,5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smtClean="0"/>
                        <a:t>4,5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58,6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0,</a:t>
                      </a:r>
                      <a:r>
                        <a:rPr lang="hu-HU" sz="1600" dirty="0" err="1" smtClean="0"/>
                        <a:t>0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1,0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1,0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0,</a:t>
                      </a:r>
                      <a:r>
                        <a:rPr lang="hu-HU" sz="1600" dirty="0" err="1" smtClean="0"/>
                        <a:t>0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340964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Spenót</a:t>
                      </a:r>
                      <a:endParaRPr lang="sk-SK" sz="1600" b="1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40964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Organikus</a:t>
                      </a:r>
                      <a:endParaRPr lang="sk-SK" sz="1600" b="1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96,0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293,9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257,0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69,5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117,0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1584,0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0,</a:t>
                      </a:r>
                      <a:r>
                        <a:rPr lang="hu-HU" sz="1600" dirty="0" err="1" smtClean="0"/>
                        <a:t>0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40964">
                <a:tc>
                  <a:txBody>
                    <a:bodyPr/>
                    <a:lstStyle/>
                    <a:p>
                      <a:pPr algn="ctr"/>
                      <a:r>
                        <a:rPr lang="hu-HU" sz="1600" b="1" dirty="0" smtClean="0"/>
                        <a:t>Hagyományos</a:t>
                      </a:r>
                      <a:endParaRPr lang="sk-SK" sz="1600" b="1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47,5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46,9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84,0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0,8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1,0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19,0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dirty="0" smtClean="0"/>
                        <a:t>0,5</a:t>
                      </a:r>
                      <a:endParaRPr lang="sk-SK" sz="1600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  <a:tr h="278971">
                <a:tc gridSpan="8">
                  <a:txBody>
                    <a:bodyPr/>
                    <a:lstStyle/>
                    <a:p>
                      <a:pPr algn="ctr"/>
                      <a:r>
                        <a:rPr lang="hu-HU" sz="1200" b="1" dirty="0" smtClean="0"/>
                        <a:t>Research </a:t>
                      </a:r>
                      <a:r>
                        <a:rPr lang="hu-HU" sz="1200" b="1" dirty="0" err="1" smtClean="0"/>
                        <a:t>conducted</a:t>
                      </a:r>
                      <a:r>
                        <a:rPr lang="hu-HU" sz="1200" b="1" baseline="0" dirty="0" smtClean="0"/>
                        <a:t> </a:t>
                      </a:r>
                      <a:r>
                        <a:rPr lang="hu-HU" sz="1200" b="1" baseline="0" dirty="0" err="1" smtClean="0"/>
                        <a:t>by</a:t>
                      </a:r>
                      <a:r>
                        <a:rPr lang="hu-HU" sz="1200" b="1" baseline="0" dirty="0" smtClean="0"/>
                        <a:t> </a:t>
                      </a:r>
                      <a:r>
                        <a:rPr lang="hu-HU" sz="1200" b="1" baseline="0" dirty="0" err="1" smtClean="0"/>
                        <a:t>Firman</a:t>
                      </a:r>
                      <a:r>
                        <a:rPr lang="hu-HU" sz="1200" b="1" baseline="0" dirty="0" smtClean="0"/>
                        <a:t> E. </a:t>
                      </a:r>
                      <a:r>
                        <a:rPr lang="hu-HU" sz="1200" b="1" baseline="0" dirty="0" err="1" smtClean="0"/>
                        <a:t>Bear</a:t>
                      </a:r>
                      <a:r>
                        <a:rPr lang="hu-HU" sz="1200" b="1" baseline="0" dirty="0" smtClean="0"/>
                        <a:t> </a:t>
                      </a:r>
                      <a:r>
                        <a:rPr lang="hu-HU" sz="1200" b="1" baseline="0" dirty="0" err="1" smtClean="0"/>
                        <a:t>at</a:t>
                      </a:r>
                      <a:r>
                        <a:rPr lang="hu-HU" sz="1200" b="1" baseline="0" dirty="0" smtClean="0"/>
                        <a:t> </a:t>
                      </a:r>
                      <a:r>
                        <a:rPr lang="hu-HU" sz="1200" b="1" baseline="0" dirty="0" err="1" smtClean="0"/>
                        <a:t>Rutgers</a:t>
                      </a:r>
                      <a:r>
                        <a:rPr lang="hu-HU" sz="1200" b="1" baseline="0" dirty="0" smtClean="0"/>
                        <a:t> University </a:t>
                      </a:r>
                      <a:r>
                        <a:rPr lang="hu-HU" sz="1200" b="1" baseline="0" dirty="0" err="1" smtClean="0"/>
                        <a:t>in</a:t>
                      </a:r>
                      <a:r>
                        <a:rPr lang="hu-HU" sz="1200" b="1" baseline="0" dirty="0" smtClean="0"/>
                        <a:t> </a:t>
                      </a:r>
                      <a:r>
                        <a:rPr lang="hu-HU" sz="1200" b="1" baseline="0" dirty="0" err="1" smtClean="0"/>
                        <a:t>the</a:t>
                      </a:r>
                      <a:r>
                        <a:rPr lang="hu-HU" sz="1200" b="1" baseline="0" dirty="0" smtClean="0"/>
                        <a:t> </a:t>
                      </a:r>
                      <a:r>
                        <a:rPr lang="hu-HU" sz="1200" b="1" baseline="0" dirty="0" err="1" smtClean="0"/>
                        <a:t>Natarul</a:t>
                      </a:r>
                      <a:r>
                        <a:rPr lang="hu-HU" sz="1200" b="1" baseline="0" dirty="0" smtClean="0"/>
                        <a:t> </a:t>
                      </a:r>
                      <a:r>
                        <a:rPr lang="hu-HU" sz="1200" b="1" baseline="0" dirty="0" err="1" smtClean="0"/>
                        <a:t>Gardener</a:t>
                      </a:r>
                      <a:r>
                        <a:rPr lang="hu-HU" sz="1200" b="1" baseline="0" dirty="0" smtClean="0"/>
                        <a:t>’s </a:t>
                      </a:r>
                      <a:r>
                        <a:rPr lang="hu-HU" sz="1200" b="1" baseline="0" dirty="0" err="1" smtClean="0"/>
                        <a:t>Catalogy</a:t>
                      </a:r>
                      <a:r>
                        <a:rPr lang="hu-HU" sz="1200" b="1" baseline="0" dirty="0" smtClean="0"/>
                        <a:t> (1995) Fordította: Román Róbert</a:t>
                      </a:r>
                      <a:endParaRPr lang="sk-SK" sz="1200" b="1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77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Konvencionális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ökológiai gazdálkodás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392811"/>
              </p:ext>
            </p:extLst>
          </p:nvPr>
        </p:nvGraphicFramePr>
        <p:xfrm>
          <a:off x="683568" y="1628800"/>
          <a:ext cx="8064501" cy="4870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167"/>
                <a:gridCol w="2688167"/>
                <a:gridCol w="2688167"/>
              </a:tblGrid>
              <a:tr h="432981">
                <a:tc>
                  <a:txBody>
                    <a:bodyPr/>
                    <a:lstStyle/>
                    <a:p>
                      <a:endParaRPr lang="hu-HU" sz="1800" b="1" dirty="0"/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hu-HU" sz="1800" b="1" dirty="0" smtClean="0"/>
                        <a:t>Konvencionális / integrált</a:t>
                      </a:r>
                      <a:endParaRPr lang="hu-HU" sz="1800" b="1" dirty="0"/>
                    </a:p>
                  </a:txBody>
                  <a:tcPr marL="91435" marR="91435" marT="45715" marB="45715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dirty="0" smtClean="0"/>
                        <a:t>Bio =</a:t>
                      </a:r>
                      <a:r>
                        <a:rPr lang="hu-HU" sz="1800" b="1" baseline="0" dirty="0" smtClean="0"/>
                        <a:t> </a:t>
                      </a:r>
                      <a:r>
                        <a:rPr lang="hu-HU" sz="1800" b="1" dirty="0" smtClean="0"/>
                        <a:t>Ökológiai</a:t>
                      </a:r>
                      <a:endParaRPr lang="hu-HU" sz="1800" b="1" dirty="0"/>
                    </a:p>
                  </a:txBody>
                  <a:tcPr marL="91435" marR="91435" marT="45715" marB="45715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067624">
                <a:tc>
                  <a:txBody>
                    <a:bodyPr/>
                    <a:lstStyle/>
                    <a:p>
                      <a:r>
                        <a:rPr lang="hu-HU" sz="1800" b="1" dirty="0" smtClean="0"/>
                        <a:t>szaporítóanyag</a:t>
                      </a:r>
                      <a:endParaRPr lang="hu-HU" sz="1800" b="1" dirty="0"/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hu-HU" sz="1800" b="0" dirty="0" smtClean="0"/>
                        <a:t>Vegyszerrel</a:t>
                      </a:r>
                      <a:r>
                        <a:rPr lang="hu-HU" sz="1800" b="0" baseline="0" dirty="0" smtClean="0"/>
                        <a:t> csávázott vagy csávázatlan</a:t>
                      </a:r>
                      <a:endParaRPr lang="hu-HU" sz="1800" b="0" dirty="0"/>
                    </a:p>
                  </a:txBody>
                  <a:tcPr marL="91435" marR="91435" marT="45715" marB="45715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0" dirty="0" smtClean="0"/>
                        <a:t>Csávázatlan vagy ökológiai</a:t>
                      </a:r>
                      <a:r>
                        <a:rPr lang="hu-HU" sz="1800" b="0" baseline="0" dirty="0" smtClean="0"/>
                        <a:t> k</a:t>
                      </a:r>
                      <a:r>
                        <a:rPr lang="hu-HU" sz="1800" b="0" dirty="0" smtClean="0"/>
                        <a:t>ezelés, pl. gyógynövény kivonatokkal</a:t>
                      </a:r>
                      <a:endParaRPr lang="hu-HU" sz="1800" b="0" dirty="0"/>
                    </a:p>
                  </a:txBody>
                  <a:tcPr marL="91435" marR="91435" marT="45715" marB="4571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47337">
                <a:tc>
                  <a:txBody>
                    <a:bodyPr/>
                    <a:lstStyle/>
                    <a:p>
                      <a:r>
                        <a:rPr lang="hu-HU" sz="1800" b="1" dirty="0" smtClean="0"/>
                        <a:t>gyomszabályozás</a:t>
                      </a:r>
                      <a:endParaRPr lang="hu-HU" sz="1800" b="1" dirty="0"/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hu-HU" sz="1800" b="0" dirty="0" smtClean="0"/>
                        <a:t>Vegyszeres (herbicidek)</a:t>
                      </a:r>
                      <a:endParaRPr lang="hu-HU" sz="1800" b="0" dirty="0"/>
                    </a:p>
                  </a:txBody>
                  <a:tcPr marL="91435" marR="91435" marT="45715" marB="45715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0" dirty="0" smtClean="0"/>
                        <a:t>Mechanikai vagy mulcsozás</a:t>
                      </a:r>
                      <a:endParaRPr lang="hu-HU" sz="1800" b="0" dirty="0"/>
                    </a:p>
                  </a:txBody>
                  <a:tcPr marL="91435" marR="91435" marT="45715" marB="4571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708199">
                <a:tc>
                  <a:txBody>
                    <a:bodyPr/>
                    <a:lstStyle/>
                    <a:p>
                      <a:r>
                        <a:rPr lang="hu-HU" sz="1800" b="1" dirty="0" smtClean="0"/>
                        <a:t>növényvédelem</a:t>
                      </a:r>
                      <a:endParaRPr lang="hu-HU" sz="1800" b="1" dirty="0"/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hu-HU" sz="1800" b="0" dirty="0" smtClean="0"/>
                        <a:t>Vegyszeres</a:t>
                      </a:r>
                    </a:p>
                    <a:p>
                      <a:r>
                        <a:rPr lang="hu-HU" sz="1800" b="0" dirty="0" smtClean="0"/>
                        <a:t>(</a:t>
                      </a:r>
                      <a:r>
                        <a:rPr lang="hu-HU" sz="1800" b="0" dirty="0" err="1" smtClean="0"/>
                        <a:t>fungicidek</a:t>
                      </a:r>
                      <a:r>
                        <a:rPr lang="hu-HU" sz="1800" b="0" dirty="0" smtClean="0"/>
                        <a:t>, </a:t>
                      </a:r>
                      <a:r>
                        <a:rPr lang="hu-HU" sz="1800" b="0" dirty="0" err="1" smtClean="0"/>
                        <a:t>zoocidek</a:t>
                      </a:r>
                      <a:r>
                        <a:rPr lang="hu-HU" sz="1800" b="0" dirty="0" smtClean="0"/>
                        <a:t>)</a:t>
                      </a:r>
                      <a:endParaRPr lang="hu-HU" sz="1800" b="0" dirty="0"/>
                    </a:p>
                  </a:txBody>
                  <a:tcPr marL="91435" marR="91435" marT="45715" marB="45715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0" dirty="0" smtClean="0"/>
                        <a:t>Előrejelzésen és megelőzésen alapul, természetes anyagok</a:t>
                      </a:r>
                      <a:r>
                        <a:rPr lang="hu-HU" sz="1800" b="0" baseline="0" dirty="0" smtClean="0"/>
                        <a:t> használata</a:t>
                      </a:r>
                    </a:p>
                    <a:p>
                      <a:r>
                        <a:rPr lang="hu-HU" sz="1800" b="0" baseline="0" dirty="0" smtClean="0"/>
                        <a:t>(</a:t>
                      </a:r>
                      <a:r>
                        <a:rPr lang="hu-HU" sz="1800" b="0" dirty="0" smtClean="0"/>
                        <a:t>engedélyezett szerlista)</a:t>
                      </a:r>
                      <a:endParaRPr lang="hu-HU" sz="1800" b="0" dirty="0"/>
                    </a:p>
                  </a:txBody>
                  <a:tcPr marL="91435" marR="91435" marT="45715" marB="4571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14309">
                <a:tc>
                  <a:txBody>
                    <a:bodyPr/>
                    <a:lstStyle/>
                    <a:p>
                      <a:r>
                        <a:rPr lang="hu-HU" sz="1800" b="1" dirty="0" smtClean="0"/>
                        <a:t>tápanyag utánpótlás</a:t>
                      </a:r>
                      <a:endParaRPr lang="hu-HU" sz="1800" b="1" dirty="0"/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hu-HU" sz="1800" b="0" dirty="0" smtClean="0"/>
                        <a:t>N, P, K műtrágyák</a:t>
                      </a:r>
                      <a:endParaRPr lang="hu-HU" sz="1800" b="0" dirty="0"/>
                    </a:p>
                  </a:txBody>
                  <a:tcPr marL="91435" marR="91435" marT="45715" marB="45715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0" dirty="0" smtClean="0"/>
                        <a:t>Szerves trágya, zöldtrágya, komposzt, talajélet</a:t>
                      </a:r>
                    </a:p>
                    <a:p>
                      <a:endParaRPr lang="hu-HU" sz="1800" b="0" dirty="0"/>
                    </a:p>
                  </a:txBody>
                  <a:tcPr marL="91435" marR="91435" marT="45715" marB="4571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Akciógomb: Kezdő dia 3">
            <a:hlinkClick r:id="rId2" action="ppaction://hlinksldjump" highlightClick="1"/>
          </p:cNvPr>
          <p:cNvSpPr/>
          <p:nvPr/>
        </p:nvSpPr>
        <p:spPr>
          <a:xfrm>
            <a:off x="3648336" y="6105264"/>
            <a:ext cx="1042416" cy="64807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39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" t="8752" r="7222" b="18586"/>
          <a:stretch/>
        </p:blipFill>
        <p:spPr>
          <a:xfrm>
            <a:off x="4194625" y="4449497"/>
            <a:ext cx="4778617" cy="1989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1" t="2308" r="16817" b="9718"/>
          <a:stretch/>
        </p:blipFill>
        <p:spPr>
          <a:xfrm>
            <a:off x="755574" y="2564904"/>
            <a:ext cx="2304447" cy="3797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Biotermék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konvencionális termék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038600" cy="532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  </a:t>
            </a:r>
            <a:r>
              <a:rPr lang="en-US" dirty="0" smtClean="0"/>
              <a:t>VIVANI </a:t>
            </a:r>
            <a:r>
              <a:rPr lang="hu-HU" dirty="0"/>
              <a:t>BIO </a:t>
            </a:r>
            <a:r>
              <a:rPr lang="hu-HU" dirty="0" smtClean="0"/>
              <a:t>Étcsokoládé</a:t>
            </a:r>
          </a:p>
          <a:p>
            <a:pPr marL="0" indent="0">
              <a:buNone/>
            </a:pPr>
            <a:endParaRPr lang="sk-SK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4634545" y="1577876"/>
            <a:ext cx="3898776" cy="6299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/>
              <a:t> </a:t>
            </a:r>
            <a:r>
              <a:rPr lang="hu-HU" dirty="0" smtClean="0"/>
              <a:t> </a:t>
            </a:r>
            <a:r>
              <a:rPr lang="en-US" dirty="0" smtClean="0"/>
              <a:t>FIGAR</a:t>
            </a:r>
            <a:r>
              <a:rPr lang="hu-HU" dirty="0" smtClean="0"/>
              <a:t>O Étcsokoládé</a:t>
            </a:r>
          </a:p>
          <a:p>
            <a:pPr algn="ctr"/>
            <a:endParaRPr lang="hu-HU" dirty="0"/>
          </a:p>
          <a:p>
            <a:endParaRPr lang="sk-SK" dirty="0"/>
          </a:p>
        </p:txBody>
      </p:sp>
      <p:sp>
        <p:nvSpPr>
          <p:cNvPr id="10" name="Felhő 9"/>
          <p:cNvSpPr/>
          <p:nvPr/>
        </p:nvSpPr>
        <p:spPr>
          <a:xfrm>
            <a:off x="3060020" y="2246658"/>
            <a:ext cx="2880131" cy="1745143"/>
          </a:xfrm>
          <a:prstGeom prst="cloudCallout">
            <a:avLst>
              <a:gd name="adj1" fmla="val -52582"/>
              <a:gd name="adj2" fmla="val 9525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Összetevői ellenőrzött ökológiai gazdálkodásból</a:t>
            </a:r>
          </a:p>
          <a:p>
            <a:pPr algn="ctr"/>
            <a:r>
              <a:rPr lang="hu-HU" dirty="0" smtClean="0"/>
              <a:t>származnak</a:t>
            </a:r>
            <a:endParaRPr lang="sk-SK" dirty="0"/>
          </a:p>
        </p:txBody>
      </p:sp>
      <p:sp>
        <p:nvSpPr>
          <p:cNvPr id="11" name="Felhő 10"/>
          <p:cNvSpPr/>
          <p:nvPr/>
        </p:nvSpPr>
        <p:spPr>
          <a:xfrm>
            <a:off x="6300192" y="2230138"/>
            <a:ext cx="2690384" cy="1745143"/>
          </a:xfrm>
          <a:prstGeom prst="cloudCallout">
            <a:avLst>
              <a:gd name="adj1" fmla="val -56237"/>
              <a:gd name="adj2" fmla="val 7123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Tartalmaznak ízfokozókat, mesterséges aromákat, színezékeket stb.</a:t>
            </a:r>
            <a:endParaRPr lang="sk-SK" dirty="0"/>
          </a:p>
        </p:txBody>
      </p:sp>
      <p:sp>
        <p:nvSpPr>
          <p:cNvPr id="7" name="Téglalap feliratnak 6"/>
          <p:cNvSpPr/>
          <p:nvPr/>
        </p:nvSpPr>
        <p:spPr>
          <a:xfrm>
            <a:off x="899592" y="2060848"/>
            <a:ext cx="1656184" cy="360040"/>
          </a:xfrm>
          <a:prstGeom prst="wedgeRectCallout">
            <a:avLst>
              <a:gd name="adj1" fmla="val -32335"/>
              <a:gd name="adj2" fmla="val 15421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Ára : 1,95€</a:t>
            </a:r>
            <a:endParaRPr lang="sk-SK" dirty="0"/>
          </a:p>
        </p:txBody>
      </p:sp>
      <p:sp>
        <p:nvSpPr>
          <p:cNvPr id="8" name="Téglalap feliratnak 7"/>
          <p:cNvSpPr/>
          <p:nvPr/>
        </p:nvSpPr>
        <p:spPr>
          <a:xfrm>
            <a:off x="7236296" y="3975281"/>
            <a:ext cx="1584176" cy="471691"/>
          </a:xfrm>
          <a:prstGeom prst="wedgeRectCallout">
            <a:avLst>
              <a:gd name="adj1" fmla="val -57710"/>
              <a:gd name="adj2" fmla="val 8942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/>
              <a:t>Ára : </a:t>
            </a:r>
            <a:r>
              <a:rPr lang="hu-HU" dirty="0" smtClean="0"/>
              <a:t>0,90€</a:t>
            </a:r>
            <a:endParaRPr lang="sk-SK" dirty="0"/>
          </a:p>
        </p:txBody>
      </p:sp>
      <p:sp>
        <p:nvSpPr>
          <p:cNvPr id="12" name="Akciógomb: Kezdő dia 11">
            <a:hlinkClick r:id="rId4" action="ppaction://hlinksldjump" highlightClick="1"/>
          </p:cNvPr>
          <p:cNvSpPr/>
          <p:nvPr/>
        </p:nvSpPr>
        <p:spPr>
          <a:xfrm>
            <a:off x="3152209" y="6114682"/>
            <a:ext cx="1042416" cy="64807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863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1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143000"/>
          </a:xfrm>
        </p:spPr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 action="ppaction://hlinksldjump"/>
              </a:rPr>
              <a:t>Ellenőrző kérdések indítása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kciógomb: Kezdő dia 2">
            <a:hlinkClick r:id="rId3" action="ppaction://hlinksldjump" highlightClick="1"/>
          </p:cNvPr>
          <p:cNvSpPr/>
          <p:nvPr/>
        </p:nvSpPr>
        <p:spPr>
          <a:xfrm>
            <a:off x="3648336" y="6105264"/>
            <a:ext cx="1042416" cy="64807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637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Bevezető kérdések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Miért vegyünk </a:t>
            </a:r>
            <a:r>
              <a:rPr lang="hu-HU" dirty="0" err="1" smtClean="0"/>
              <a:t>bioélelmiszert</a:t>
            </a:r>
            <a:r>
              <a:rPr lang="hu-HU" dirty="0" smtClean="0"/>
              <a:t>?</a:t>
            </a:r>
          </a:p>
          <a:p>
            <a:r>
              <a:rPr lang="hu-HU" dirty="0" smtClean="0"/>
              <a:t>Egészségesebb a </a:t>
            </a:r>
            <a:r>
              <a:rPr lang="hu-HU" dirty="0" err="1" smtClean="0"/>
              <a:t>bioélelmiszer</a:t>
            </a:r>
            <a:r>
              <a:rPr lang="hu-HU" dirty="0" smtClean="0"/>
              <a:t>?</a:t>
            </a:r>
          </a:p>
          <a:p>
            <a:r>
              <a:rPr lang="hu-HU" dirty="0" smtClean="0"/>
              <a:t>Mi a különbség a </a:t>
            </a:r>
            <a:r>
              <a:rPr lang="hu-HU" dirty="0" err="1" smtClean="0"/>
              <a:t>bioélelmiszer</a:t>
            </a:r>
            <a:r>
              <a:rPr lang="hu-HU" dirty="0" smtClean="0"/>
              <a:t> és a nem </a:t>
            </a:r>
            <a:r>
              <a:rPr lang="hu-HU" dirty="0" err="1" smtClean="0"/>
              <a:t>bioélelmiszer</a:t>
            </a:r>
            <a:r>
              <a:rPr lang="hu-HU" dirty="0" smtClean="0"/>
              <a:t> között?</a:t>
            </a:r>
            <a:endParaRPr lang="sk-SK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72816"/>
            <a:ext cx="281877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181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/>
          <a:lstStyle/>
          <a:p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Rossz válasz!!!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699792" y="3059202"/>
            <a:ext cx="3900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hlinkClick r:id="" action="ppaction://hlinkshowjump?jump=lastslideviewed"/>
              </a:rPr>
              <a:t>Próbáld meg </a:t>
            </a:r>
            <a:r>
              <a:rPr lang="hu-HU" sz="2800" dirty="0" smtClean="0">
                <a:hlinkClick r:id="" action="ppaction://hlinkshowjump?jump=lastslideviewed"/>
              </a:rPr>
              <a:t>még egyszer</a:t>
            </a:r>
            <a:endParaRPr lang="sk-SK" sz="2800" dirty="0"/>
          </a:p>
        </p:txBody>
      </p:sp>
      <p:sp>
        <p:nvSpPr>
          <p:cNvPr id="4" name="Akciógomb: Kezdő dia 3">
            <a:hlinkClick r:id="rId2" action="ppaction://hlinksldjump" highlightClick="1"/>
          </p:cNvPr>
          <p:cNvSpPr/>
          <p:nvPr/>
        </p:nvSpPr>
        <p:spPr>
          <a:xfrm>
            <a:off x="3648336" y="6105264"/>
            <a:ext cx="1042416" cy="64807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9035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Melyik NEM a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ioélelmiszer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mellet felhozott 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érv?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95513" y="2565400"/>
            <a:ext cx="647700" cy="487363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sz="2400">
                <a:solidFill>
                  <a:srgbClr val="000000"/>
                </a:solidFill>
                <a:latin typeface="Calibri" pitchFamily="34" charset="0"/>
              </a:rPr>
              <a:t>a</a:t>
            </a:r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195513" y="4016375"/>
            <a:ext cx="647700" cy="487363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sz="2400" dirty="0">
                <a:solidFill>
                  <a:srgbClr val="000000"/>
                </a:solidFill>
                <a:latin typeface="Calibri" pitchFamily="34" charset="0"/>
              </a:rPr>
              <a:t>c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AutoShape 1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95513" y="3284538"/>
            <a:ext cx="647700" cy="487362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sz="2400" dirty="0">
                <a:solidFill>
                  <a:srgbClr val="000000"/>
                </a:solidFill>
                <a:latin typeface="Calibri" pitchFamily="34" charset="0"/>
              </a:rPr>
              <a:t>b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AutoShape 1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95513" y="4741863"/>
            <a:ext cx="647700" cy="487362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sz="2400" dirty="0">
                <a:solidFill>
                  <a:srgbClr val="000000"/>
                </a:solidFill>
                <a:latin typeface="Calibri" pitchFamily="34" charset="0"/>
              </a:rPr>
              <a:t>d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843213" y="2393582"/>
            <a:ext cx="46257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hu-HU" sz="2400" dirty="0" smtClean="0"/>
              <a:t>Több </a:t>
            </a:r>
            <a:r>
              <a:rPr lang="hu-HU" sz="2400" dirty="0"/>
              <a:t>antioxidánst tartalmaznak </a:t>
            </a:r>
            <a:endParaRPr lang="hu-HU" sz="2400" dirty="0" smtClean="0"/>
          </a:p>
          <a:p>
            <a:pPr lvl="2"/>
            <a:r>
              <a:rPr lang="hu-HU" sz="2400" dirty="0" smtClean="0"/>
              <a:t>melyek </a:t>
            </a:r>
            <a:r>
              <a:rPr lang="hu-HU" sz="2400" dirty="0"/>
              <a:t>védik a </a:t>
            </a:r>
            <a:r>
              <a:rPr lang="hu-HU" sz="2400" dirty="0" smtClean="0"/>
              <a:t>sejteket</a:t>
            </a:r>
            <a:endParaRPr lang="hu-HU" sz="2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843213" y="3310235"/>
            <a:ext cx="4259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hu-HU" sz="2400" dirty="0"/>
              <a:t>Tápanyagokban </a:t>
            </a:r>
            <a:r>
              <a:rPr lang="hu-HU" sz="2400" dirty="0" smtClean="0"/>
              <a:t>gazdagabbak</a:t>
            </a:r>
            <a:endParaRPr lang="hu-HU" sz="24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2843213" y="4056637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hu-HU" sz="2400" dirty="0"/>
              <a:t>T</a:t>
            </a:r>
            <a:r>
              <a:rPr lang="hu-HU" sz="2400" dirty="0" smtClean="0"/>
              <a:t>artalmaz </a:t>
            </a:r>
            <a:r>
              <a:rPr lang="hu-HU" sz="2400" dirty="0"/>
              <a:t>növényvédő </a:t>
            </a:r>
            <a:r>
              <a:rPr lang="hu-HU" sz="2400" dirty="0" smtClean="0"/>
              <a:t>szereket</a:t>
            </a:r>
            <a:endParaRPr lang="hu-HU" sz="24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2843213" y="4741862"/>
            <a:ext cx="4060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hu-HU" sz="2400" dirty="0" smtClean="0"/>
              <a:t>Több vitamint tartalmaznak</a:t>
            </a:r>
            <a:endParaRPr lang="hu-HU" sz="2400" dirty="0"/>
          </a:p>
        </p:txBody>
      </p:sp>
      <p:sp>
        <p:nvSpPr>
          <p:cNvPr id="12" name="Akciógomb: Kezdő dia 11">
            <a:hlinkClick r:id="rId4" action="ppaction://hlinksldjump" highlightClick="1"/>
          </p:cNvPr>
          <p:cNvSpPr/>
          <p:nvPr/>
        </p:nvSpPr>
        <p:spPr>
          <a:xfrm>
            <a:off x="3648336" y="6105264"/>
            <a:ext cx="1042416" cy="64807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7500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72" y="1844824"/>
            <a:ext cx="8229600" cy="1143000"/>
          </a:xfrm>
        </p:spPr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 válasz!!!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841252" y="2884180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hlinkClick r:id="" action="ppaction://hlinkshowjump?jump=nextslide"/>
              </a:rPr>
              <a:t>Kattints ide a következő kérdésért</a:t>
            </a:r>
            <a:endParaRPr lang="sk-SK" sz="2800" dirty="0"/>
          </a:p>
        </p:txBody>
      </p:sp>
      <p:sp>
        <p:nvSpPr>
          <p:cNvPr id="4" name="Akciógomb: Kezdő dia 3">
            <a:hlinkClick r:id="rId2" action="ppaction://hlinksldjump" highlightClick="1"/>
          </p:cNvPr>
          <p:cNvSpPr/>
          <p:nvPr/>
        </p:nvSpPr>
        <p:spPr>
          <a:xfrm>
            <a:off x="3648336" y="6105264"/>
            <a:ext cx="1042416" cy="64807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6268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Miért jó a biogazdálkodás?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77505" y="2221557"/>
            <a:ext cx="647700" cy="487363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sz="2400" dirty="0">
                <a:solidFill>
                  <a:srgbClr val="000000"/>
                </a:solidFill>
                <a:latin typeface="Calibri" pitchFamily="34" charset="0"/>
              </a:rPr>
              <a:t>a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77505" y="3655839"/>
            <a:ext cx="647700" cy="487363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sz="2400" dirty="0">
                <a:solidFill>
                  <a:srgbClr val="000000"/>
                </a:solidFill>
                <a:latin typeface="Calibri" pitchFamily="34" charset="0"/>
              </a:rPr>
              <a:t>c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177505" y="2924002"/>
            <a:ext cx="647700" cy="487362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hu-HU" sz="2400" dirty="0" smtClean="0">
                <a:solidFill>
                  <a:srgbClr val="000000"/>
                </a:solidFill>
                <a:latin typeface="Calibri" pitchFamily="34" charset="0"/>
              </a:rPr>
              <a:t>b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AutoShap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77505" y="4381327"/>
            <a:ext cx="647700" cy="487362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hu-HU" sz="2400" dirty="0" smtClean="0">
                <a:solidFill>
                  <a:srgbClr val="000000"/>
                </a:solidFill>
                <a:latin typeface="Calibri" pitchFamily="34" charset="0"/>
              </a:rPr>
              <a:t>d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825204" y="2217712"/>
            <a:ext cx="484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hu-HU" sz="2400" dirty="0" smtClean="0"/>
              <a:t>Mert káros anyagokat alkalmaz </a:t>
            </a:r>
            <a:endParaRPr lang="sk-SK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2825205" y="3681537"/>
            <a:ext cx="4843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hu-HU" sz="2400" dirty="0" smtClean="0"/>
              <a:t>Mert nem őrzi meg a táj épségét</a:t>
            </a:r>
            <a:endParaRPr lang="sk-SK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2825204" y="4408935"/>
            <a:ext cx="6197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hu-HU" sz="2400" dirty="0" smtClean="0"/>
              <a:t>Mert mérgezi a környezetet és az állatvilágot</a:t>
            </a:r>
            <a:endParaRPr lang="sk-SK" sz="2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825204" y="2752184"/>
            <a:ext cx="5768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hu-HU" sz="2400" dirty="0" smtClean="0"/>
              <a:t>Mert megőrzi a környezet és az állatvilág </a:t>
            </a:r>
          </a:p>
          <a:p>
            <a:pPr lvl="1"/>
            <a:r>
              <a:rPr lang="hu-HU" sz="2400" dirty="0" smtClean="0"/>
              <a:t>épségét</a:t>
            </a:r>
            <a:endParaRPr lang="sk-SK" sz="2400" dirty="0"/>
          </a:p>
        </p:txBody>
      </p:sp>
      <p:sp>
        <p:nvSpPr>
          <p:cNvPr id="11" name="Akciógomb: Kezdő dia 10">
            <a:hlinkClick r:id="rId3" action="ppaction://hlinksldjump" highlightClick="1"/>
          </p:cNvPr>
          <p:cNvSpPr/>
          <p:nvPr/>
        </p:nvSpPr>
        <p:spPr>
          <a:xfrm>
            <a:off x="3648336" y="6105264"/>
            <a:ext cx="1042416" cy="64807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374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72" y="1844824"/>
            <a:ext cx="8229600" cy="1143000"/>
          </a:xfrm>
        </p:spPr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 válasz!!!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841252" y="2884180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hlinkClick r:id="" action="ppaction://hlinkshowjump?jump=nextslide"/>
              </a:rPr>
              <a:t>Kattints ide a következő kérdésért</a:t>
            </a:r>
            <a:endParaRPr lang="sk-SK" sz="2800" dirty="0"/>
          </a:p>
        </p:txBody>
      </p:sp>
      <p:sp>
        <p:nvSpPr>
          <p:cNvPr id="4" name="Akciógomb: Kezdő dia 3">
            <a:hlinkClick r:id="rId2" action="ppaction://hlinksldjump" highlightClick="1"/>
          </p:cNvPr>
          <p:cNvSpPr/>
          <p:nvPr/>
        </p:nvSpPr>
        <p:spPr>
          <a:xfrm>
            <a:off x="3648336" y="6105264"/>
            <a:ext cx="1042416" cy="64807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975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 a különbség a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bioélelmiszer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és a nem </a:t>
            </a:r>
            <a:r>
              <a:rPr lang="hu-H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bioélelmiszer</a:t>
            </a:r>
            <a:r>
              <a:rPr lang="hu-H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között?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2177505" y="2348880"/>
            <a:ext cx="647700" cy="487363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sz="2400" dirty="0">
                <a:solidFill>
                  <a:srgbClr val="000000"/>
                </a:solidFill>
                <a:latin typeface="Calibri" pitchFamily="34" charset="0"/>
              </a:rPr>
              <a:t>a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77505" y="3799855"/>
            <a:ext cx="647700" cy="487363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sz="2400" dirty="0">
                <a:solidFill>
                  <a:srgbClr val="000000"/>
                </a:solidFill>
                <a:latin typeface="Calibri" pitchFamily="34" charset="0"/>
              </a:rPr>
              <a:t>c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AutoShape 1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77505" y="3068018"/>
            <a:ext cx="647700" cy="487362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sz="2400" dirty="0">
                <a:solidFill>
                  <a:srgbClr val="000000"/>
                </a:solidFill>
                <a:latin typeface="Calibri" pitchFamily="34" charset="0"/>
              </a:rPr>
              <a:t>b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AutoShape 1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77505" y="4525343"/>
            <a:ext cx="647700" cy="487362"/>
          </a:xfrm>
          <a:prstGeom prst="actionButtonBlank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hu-HU" sz="2400" dirty="0" smtClean="0">
                <a:solidFill>
                  <a:srgbClr val="000000"/>
                </a:solidFill>
                <a:latin typeface="Calibri" pitchFamily="34" charset="0"/>
              </a:rPr>
              <a:t>d</a:t>
            </a:r>
            <a:endParaRPr lang="en-US" sz="24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825205" y="455104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hu-HU" sz="2400" dirty="0" smtClean="0"/>
              <a:t>Semmi</a:t>
            </a:r>
            <a:endParaRPr lang="sk-SK" sz="2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2825205" y="3858870"/>
            <a:ext cx="5860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hu-HU" sz="2400" dirty="0" smtClean="0"/>
              <a:t>A hagyományos élelmiszer egészségesebb</a:t>
            </a:r>
            <a:endParaRPr lang="sk-SK" sz="24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2825204" y="3126433"/>
            <a:ext cx="6211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hu-HU" sz="2400" dirty="0" smtClean="0"/>
              <a:t>A </a:t>
            </a:r>
            <a:r>
              <a:rPr lang="hu-HU" sz="2400" dirty="0" err="1" smtClean="0"/>
              <a:t>bioélelmiszer</a:t>
            </a:r>
            <a:r>
              <a:rPr lang="hu-HU" sz="2400" dirty="0" smtClean="0"/>
              <a:t> kevesebb vitamint tartalmaz</a:t>
            </a:r>
            <a:endParaRPr lang="sk-SK" sz="24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825204" y="2177062"/>
            <a:ext cx="5534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hu-HU" sz="2400" dirty="0" smtClean="0"/>
              <a:t>A </a:t>
            </a:r>
            <a:r>
              <a:rPr lang="hu-HU" sz="2400" dirty="0" err="1" smtClean="0"/>
              <a:t>bioélelmiszer</a:t>
            </a:r>
            <a:r>
              <a:rPr lang="hu-HU" sz="2400" dirty="0" smtClean="0"/>
              <a:t> egészségesebb és több </a:t>
            </a:r>
          </a:p>
          <a:p>
            <a:pPr lvl="1"/>
            <a:r>
              <a:rPr lang="hu-HU" sz="2400" dirty="0" smtClean="0"/>
              <a:t>vitamint tartalmaz</a:t>
            </a:r>
            <a:endParaRPr lang="sk-SK" sz="2400" dirty="0"/>
          </a:p>
        </p:txBody>
      </p:sp>
      <p:sp>
        <p:nvSpPr>
          <p:cNvPr id="11" name="Akciógomb: Kezdő dia 10">
            <a:hlinkClick r:id="rId3" action="ppaction://hlinksldjump" highlightClick="1"/>
          </p:cNvPr>
          <p:cNvSpPr/>
          <p:nvPr/>
        </p:nvSpPr>
        <p:spPr>
          <a:xfrm>
            <a:off x="3648336" y="6105264"/>
            <a:ext cx="1042416" cy="64807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013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5172" y="1844824"/>
            <a:ext cx="8229600" cy="1143000"/>
          </a:xfrm>
        </p:spPr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Jó válasz!!!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kciógomb: Kezdő dia 2">
            <a:hlinkClick r:id="rId2" action="ppaction://hlinksldjump" highlightClick="1"/>
          </p:cNvPr>
          <p:cNvSpPr/>
          <p:nvPr/>
        </p:nvSpPr>
        <p:spPr>
          <a:xfrm>
            <a:off x="3648336" y="6105264"/>
            <a:ext cx="1042416" cy="64807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975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Források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dirty="0">
                <a:hlinkClick r:id="rId2"/>
              </a:rPr>
              <a:t>http://</a:t>
            </a:r>
            <a:r>
              <a:rPr lang="sk-SK" dirty="0" smtClean="0">
                <a:hlinkClick r:id="rId2"/>
              </a:rPr>
              <a:t>sosna.sk/magyar/index.php?idc=2</a:t>
            </a: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r>
              <a:rPr lang="sk-SK" dirty="0" smtClean="0">
                <a:hlinkClick r:id="rId3"/>
              </a:rPr>
              <a:t>http</a:t>
            </a:r>
            <a:r>
              <a:rPr lang="sk-SK" dirty="0">
                <a:hlinkClick r:id="rId3"/>
              </a:rPr>
              <a:t>://</a:t>
            </a:r>
            <a:r>
              <a:rPr lang="sk-SK" dirty="0" smtClean="0">
                <a:hlinkClick r:id="rId3"/>
              </a:rPr>
              <a:t>www.tudatoslet.hu/index.php/tudatos-fzes/fzz-tudatosan/84-bioelelmiszerek-a-mindennapi-taplalkozasban</a:t>
            </a: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r>
              <a:rPr lang="sk-SK" dirty="0">
                <a:hlinkClick r:id="rId4"/>
              </a:rPr>
              <a:t>http://</a:t>
            </a:r>
            <a:r>
              <a:rPr lang="sk-SK" dirty="0" smtClean="0">
                <a:hlinkClick r:id="rId4"/>
              </a:rPr>
              <a:t>www.origo.hu/tudomany/20100526-bioelelmiszer-es-egeszseg-uj-vizsgalat-a-fogyasztas-hatasairol.html</a:t>
            </a: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r>
              <a:rPr lang="sk-SK" dirty="0">
                <a:hlinkClick r:id="rId5"/>
              </a:rPr>
              <a:t>http://</a:t>
            </a:r>
            <a:r>
              <a:rPr lang="sk-SK" dirty="0" smtClean="0">
                <a:hlinkClick r:id="rId5"/>
              </a:rPr>
              <a:t>www.hazipatika.com/taplalkozas/egeszseg_es_gasztronomia/cikkek/bioelelmiszerek_okopiac_az_egeszsegert/20030310172618</a:t>
            </a: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r>
              <a:rPr lang="sk-SK" dirty="0">
                <a:hlinkClick r:id="rId6"/>
              </a:rPr>
              <a:t>http://www.kezunkbenajovonk.hu</a:t>
            </a:r>
            <a:r>
              <a:rPr lang="sk-SK" dirty="0" smtClean="0">
                <a:hlinkClick r:id="rId6"/>
              </a:rPr>
              <a:t>/</a:t>
            </a:r>
            <a:endParaRPr lang="sk-SK" dirty="0" smtClean="0"/>
          </a:p>
          <a:p>
            <a:pPr marL="514350" indent="-514350">
              <a:buFont typeface="+mj-lt"/>
              <a:buAutoNum type="arabicPeriod"/>
            </a:pPr>
            <a:endParaRPr lang="sk-SK" dirty="0"/>
          </a:p>
        </p:txBody>
      </p:sp>
      <p:sp>
        <p:nvSpPr>
          <p:cNvPr id="4" name="Akciógomb: Kezdő dia 3">
            <a:hlinkClick r:id="rId7" action="ppaction://hlinksldjump" highlightClick="1"/>
          </p:cNvPr>
          <p:cNvSpPr/>
          <p:nvPr/>
        </p:nvSpPr>
        <p:spPr>
          <a:xfrm>
            <a:off x="3648336" y="6105264"/>
            <a:ext cx="1042416" cy="64807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30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470025"/>
          </a:xfrm>
        </p:spPr>
        <p:txBody>
          <a:bodyPr>
            <a:noAutofit/>
          </a:bodyPr>
          <a:lstStyle/>
          <a:p>
            <a:r>
              <a:rPr lang="hu-HU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Köszönöm</a:t>
            </a:r>
            <a:r>
              <a:rPr lang="sk-SK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figyelmet!</a:t>
            </a:r>
            <a:endParaRPr lang="sk-SK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kciógomb: Kezdő dia 2">
            <a:hlinkClick r:id="rId2" action="ppaction://hlinksldjump" highlightClick="1"/>
          </p:cNvPr>
          <p:cNvSpPr/>
          <p:nvPr/>
        </p:nvSpPr>
        <p:spPr>
          <a:xfrm>
            <a:off x="3648336" y="6105264"/>
            <a:ext cx="1042416" cy="64807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55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Tartalomjeg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yzék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>
                <a:hlinkClick r:id="" action="ppaction://customshow?id=0"/>
              </a:rPr>
              <a:t>Bevezető</a:t>
            </a:r>
            <a:endParaRPr lang="hu-HU" dirty="0" smtClean="0"/>
          </a:p>
          <a:p>
            <a:r>
              <a:rPr lang="hu-HU" dirty="0" smtClean="0">
                <a:hlinkClick r:id="" action="ppaction://customshow?id=1"/>
              </a:rPr>
              <a:t>Biogazdálkodás</a:t>
            </a:r>
            <a:endParaRPr lang="hu-HU" dirty="0" smtClean="0"/>
          </a:p>
          <a:p>
            <a:r>
              <a:rPr lang="hu-HU" dirty="0" smtClean="0">
                <a:hlinkClick r:id="" action="ppaction://customshow?id=6"/>
              </a:rPr>
              <a:t>Ökológiai </a:t>
            </a:r>
            <a:r>
              <a:rPr lang="hu-HU" dirty="0">
                <a:hlinkClick r:id="" action="ppaction://customshow?id=6"/>
              </a:rPr>
              <a:t>termesztésű</a:t>
            </a:r>
            <a:r>
              <a:rPr lang="hu-HU" dirty="0" smtClean="0">
                <a:hlinkClick r:id="" action="ppaction://customshow?id=6"/>
              </a:rPr>
              <a:t> területek Európában</a:t>
            </a:r>
            <a:endParaRPr lang="hu-HU" dirty="0" smtClean="0"/>
          </a:p>
          <a:p>
            <a:r>
              <a:rPr lang="hu-HU" dirty="0" smtClean="0">
                <a:hlinkClick r:id="" action="ppaction://customshow?id=2"/>
              </a:rPr>
              <a:t>Biotermékek jelölése</a:t>
            </a:r>
            <a:endParaRPr lang="hu-HU" dirty="0" smtClean="0"/>
          </a:p>
          <a:p>
            <a:r>
              <a:rPr lang="hu-HU" dirty="0" smtClean="0">
                <a:hlinkClick r:id="" action="ppaction://customshow?id=3"/>
              </a:rPr>
              <a:t>Biotermékek</a:t>
            </a:r>
            <a:endParaRPr lang="hu-HU" dirty="0" smtClean="0"/>
          </a:p>
          <a:p>
            <a:r>
              <a:rPr lang="hu-HU" dirty="0" smtClean="0">
                <a:hlinkClick r:id="" action="ppaction://customshow?id=9"/>
              </a:rPr>
              <a:t>Jó példa</a:t>
            </a:r>
            <a:endParaRPr lang="hu-HU" dirty="0" smtClean="0"/>
          </a:p>
          <a:p>
            <a:r>
              <a:rPr lang="hu-HU" dirty="0" smtClean="0">
                <a:hlinkClick r:id="" action="ppaction://customshow?id=4"/>
              </a:rPr>
              <a:t>Összehasonlítások</a:t>
            </a:r>
            <a:endParaRPr lang="hu-HU" dirty="0" smtClean="0"/>
          </a:p>
          <a:p>
            <a:r>
              <a:rPr lang="hu-HU" dirty="0" smtClean="0">
                <a:hlinkClick r:id="" action="ppaction://customshow?id=8"/>
              </a:rPr>
              <a:t>Ellenőrző kérdések</a:t>
            </a:r>
            <a:endParaRPr lang="hu-HU" dirty="0" smtClean="0"/>
          </a:p>
          <a:p>
            <a:r>
              <a:rPr lang="hu-HU" dirty="0" smtClean="0">
                <a:hlinkClick r:id="" action="ppaction://customshow?id=5"/>
              </a:rPr>
              <a:t>Forrás</a:t>
            </a:r>
            <a:endParaRPr lang="hu-HU" dirty="0" smtClean="0"/>
          </a:p>
          <a:p>
            <a:endParaRPr lang="hu-HU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216486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Bevezető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Bioélelmiszerek csak természetes adalék anyagot tartalmazhatnak. </a:t>
            </a:r>
          </a:p>
          <a:p>
            <a:r>
              <a:rPr lang="hu-HU" dirty="0" smtClean="0"/>
              <a:t>Bioélelmiszer mellet felhozott érvek:</a:t>
            </a:r>
          </a:p>
          <a:p>
            <a:pPr lvl="2"/>
            <a:r>
              <a:rPr lang="hu-HU" dirty="0" smtClean="0"/>
              <a:t>Tápanyagokban gazdagabbak</a:t>
            </a:r>
          </a:p>
          <a:p>
            <a:pPr lvl="2"/>
            <a:r>
              <a:rPr lang="hu-HU" dirty="0" smtClean="0"/>
              <a:t>Több </a:t>
            </a:r>
            <a:r>
              <a:rPr lang="hu-HU" dirty="0" smtClean="0"/>
              <a:t>vitamint </a:t>
            </a:r>
            <a:r>
              <a:rPr lang="hu-HU" dirty="0" smtClean="0"/>
              <a:t>tartalmaznak</a:t>
            </a:r>
          </a:p>
          <a:p>
            <a:pPr lvl="2"/>
            <a:r>
              <a:rPr lang="hu-HU" dirty="0" smtClean="0"/>
              <a:t>Több antioxidánst </a:t>
            </a:r>
            <a:r>
              <a:rPr lang="hu-HU" dirty="0" smtClean="0"/>
              <a:t>tartalmaznak, </a:t>
            </a:r>
            <a:r>
              <a:rPr lang="hu-HU" dirty="0" smtClean="0"/>
              <a:t>melyek védik a sejteket</a:t>
            </a:r>
          </a:p>
          <a:p>
            <a:pPr lvl="2"/>
            <a:r>
              <a:rPr lang="hu-HU" dirty="0" smtClean="0"/>
              <a:t>Nem tartalmaz növényvédő szereket</a:t>
            </a:r>
          </a:p>
          <a:p>
            <a:endParaRPr lang="hu-HU" dirty="0" smtClean="0"/>
          </a:p>
          <a:p>
            <a:pPr lvl="5"/>
            <a:endParaRPr lang="sk-SK" dirty="0"/>
          </a:p>
        </p:txBody>
      </p:sp>
      <p:sp>
        <p:nvSpPr>
          <p:cNvPr id="4" name="Akciógomb: Kezdő dia 3">
            <a:hlinkClick r:id="rId2" action="ppaction://hlinksldjump" highlightClick="1"/>
          </p:cNvPr>
          <p:cNvSpPr/>
          <p:nvPr/>
        </p:nvSpPr>
        <p:spPr>
          <a:xfrm>
            <a:off x="3648336" y="6105264"/>
            <a:ext cx="1042416" cy="64807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386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Növény termesztés során tilos alkalmazni:</a:t>
            </a:r>
          </a:p>
          <a:p>
            <a:pPr lvl="6"/>
            <a:r>
              <a:rPr lang="hu-HU" dirty="0" smtClean="0"/>
              <a:t>Szintetikus vegyszereket</a:t>
            </a:r>
          </a:p>
          <a:p>
            <a:pPr lvl="6"/>
            <a:r>
              <a:rPr lang="hu-HU" dirty="0" smtClean="0"/>
              <a:t>Műtrágyákat</a:t>
            </a:r>
          </a:p>
          <a:p>
            <a:pPr lvl="6"/>
            <a:r>
              <a:rPr lang="hu-HU" dirty="0" smtClean="0"/>
              <a:t>Növényvédő szereket</a:t>
            </a:r>
          </a:p>
          <a:p>
            <a:pPr lvl="6"/>
            <a:r>
              <a:rPr lang="hu-HU" dirty="0" smtClean="0"/>
              <a:t>Génmódosítot szervezeteket</a:t>
            </a:r>
          </a:p>
          <a:p>
            <a:pPr lvl="6"/>
            <a:r>
              <a:rPr lang="hu-HU" dirty="0" smtClean="0"/>
              <a:t>Ionizációs besugárzást a tartósításra</a:t>
            </a:r>
          </a:p>
          <a:p>
            <a:r>
              <a:rPr lang="hu-HU" dirty="0" smtClean="0"/>
              <a:t>Az állat tenyésztés során tilos használni:</a:t>
            </a:r>
          </a:p>
          <a:p>
            <a:pPr lvl="6"/>
            <a:r>
              <a:rPr lang="hu-HU" dirty="0" smtClean="0"/>
              <a:t>Antibiutikumot</a:t>
            </a:r>
          </a:p>
          <a:p>
            <a:pPr lvl="6"/>
            <a:r>
              <a:rPr lang="hu-HU" dirty="0" smtClean="0"/>
              <a:t>Hozamfokozót</a:t>
            </a:r>
          </a:p>
          <a:p>
            <a:pPr lvl="6"/>
            <a:r>
              <a:rPr lang="hu-HU" dirty="0" smtClean="0"/>
              <a:t>Mesterséges adalékanyagokat a feldolgozáskor</a:t>
            </a:r>
          </a:p>
          <a:p>
            <a:endParaRPr lang="hu-HU" dirty="0" smtClean="0"/>
          </a:p>
        </p:txBody>
      </p:sp>
      <p:sp>
        <p:nvSpPr>
          <p:cNvPr id="4" name="Akciógomb: Kezdő dia 3">
            <a:hlinkClick r:id="rId2" action="ppaction://hlinksldjump" highlightClick="1"/>
          </p:cNvPr>
          <p:cNvSpPr/>
          <p:nvPr/>
        </p:nvSpPr>
        <p:spPr>
          <a:xfrm>
            <a:off x="3563888" y="6105264"/>
            <a:ext cx="1042416" cy="64807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452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Elenőrző kérdések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hu-HU" sz="3200" dirty="0" smtClean="0"/>
              <a:t>Mi az a bioélelmiszer?</a:t>
            </a:r>
          </a:p>
          <a:p>
            <a:r>
              <a:rPr lang="hu-HU" sz="3200" dirty="0" smtClean="0"/>
              <a:t>Sorolj fel 3 érvet miért jobb a bioélelmiszer!</a:t>
            </a:r>
          </a:p>
          <a:p>
            <a:r>
              <a:rPr lang="hu-HU" sz="3200" dirty="0" smtClean="0"/>
              <a:t>Sorolj fel néhány dolgot amit tilos használni a bioélelmiszer termesztésekor és tenysztésekor.</a:t>
            </a:r>
          </a:p>
          <a:p>
            <a:endParaRPr lang="sk-SK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00200"/>
            <a:ext cx="3385773" cy="4525963"/>
          </a:xfrm>
        </p:spPr>
      </p:pic>
      <p:sp>
        <p:nvSpPr>
          <p:cNvPr id="7" name="Akciógomb: Kezdő dia 6">
            <a:hlinkClick r:id="rId3" action="ppaction://hlinksldjump" highlightClick="1"/>
          </p:cNvPr>
          <p:cNvSpPr/>
          <p:nvPr/>
        </p:nvSpPr>
        <p:spPr>
          <a:xfrm>
            <a:off x="3648336" y="6105264"/>
            <a:ext cx="1042416" cy="64807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60677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Biogazdálkodás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Világ minden részén jelen van a biogazdálkodás.</a:t>
            </a:r>
          </a:p>
          <a:p>
            <a:r>
              <a:rPr lang="hu-HU" dirty="0" smtClean="0"/>
              <a:t>Ezt a gazdálkodás módot több féle </a:t>
            </a:r>
            <a:r>
              <a:rPr lang="hu-HU" dirty="0" smtClean="0"/>
              <a:t>névvel </a:t>
            </a:r>
            <a:r>
              <a:rPr lang="hu-HU" dirty="0" smtClean="0"/>
              <a:t>illetik</a:t>
            </a:r>
            <a:r>
              <a:rPr lang="hu-HU" dirty="0" smtClean="0"/>
              <a:t>:		</a:t>
            </a:r>
          </a:p>
          <a:p>
            <a:pPr lvl="3"/>
            <a:r>
              <a:rPr lang="hu-HU" dirty="0" smtClean="0"/>
              <a:t>Ökológiai gazdálkodás</a:t>
            </a:r>
          </a:p>
          <a:p>
            <a:pPr lvl="3"/>
            <a:r>
              <a:rPr lang="hu-HU" dirty="0" smtClean="0"/>
              <a:t>Organikus gazdálkodás</a:t>
            </a:r>
          </a:p>
          <a:p>
            <a:pPr lvl="3"/>
            <a:r>
              <a:rPr lang="hu-HU" dirty="0" smtClean="0"/>
              <a:t>Biológiai gazdálkodás</a:t>
            </a:r>
          </a:p>
          <a:p>
            <a:pPr lvl="3"/>
            <a:r>
              <a:rPr lang="hu-HU" dirty="0" smtClean="0"/>
              <a:t>Alternatív gazdálkodás</a:t>
            </a:r>
          </a:p>
        </p:txBody>
      </p:sp>
      <p:sp>
        <p:nvSpPr>
          <p:cNvPr id="4" name="Akciógomb: Kezdő dia 3">
            <a:hlinkClick r:id="rId2" action="ppaction://hlinksldjump" highlightClick="1"/>
          </p:cNvPr>
          <p:cNvSpPr/>
          <p:nvPr/>
        </p:nvSpPr>
        <p:spPr>
          <a:xfrm>
            <a:off x="3648336" y="6105264"/>
            <a:ext cx="1042416" cy="64807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4916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Természetes folyamatokon alapul és kerüli a káros hatású anyagok alkalmazását. </a:t>
            </a:r>
            <a:endParaRPr lang="hu-HU" dirty="0" smtClean="0"/>
          </a:p>
          <a:p>
            <a:r>
              <a:rPr lang="hu-HU" dirty="0" smtClean="0"/>
              <a:t>Úgy állítja </a:t>
            </a:r>
            <a:r>
              <a:rPr lang="hu-HU" dirty="0"/>
              <a:t>elő </a:t>
            </a:r>
            <a:r>
              <a:rPr lang="hu-HU" dirty="0" smtClean="0"/>
              <a:t>az értékes</a:t>
            </a:r>
            <a:r>
              <a:rPr lang="hu-HU" dirty="0"/>
              <a:t>, egészséges </a:t>
            </a:r>
            <a:r>
              <a:rPr lang="hu-HU" dirty="0" smtClean="0"/>
              <a:t>élelmiszereket hogy </a:t>
            </a:r>
            <a:r>
              <a:rPr lang="hu-HU" dirty="0"/>
              <a:t>közben megőrzi a táj, az </a:t>
            </a:r>
            <a:r>
              <a:rPr lang="hu-HU" dirty="0" smtClean="0"/>
              <a:t>élővilág, </a:t>
            </a:r>
            <a:r>
              <a:rPr lang="sk-SK" dirty="0" smtClean="0"/>
              <a:t>a </a:t>
            </a:r>
            <a:r>
              <a:rPr lang="sk-SK" dirty="0"/>
              <a:t>környezet és benne az ember </a:t>
            </a:r>
            <a:r>
              <a:rPr lang="sk-SK" dirty="0" smtClean="0"/>
              <a:t>épségét</a:t>
            </a:r>
            <a:r>
              <a:rPr lang="sk-SK" dirty="0"/>
              <a:t>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09285"/>
            <a:ext cx="4038600" cy="2907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Akciógomb: Kezdő dia 4">
            <a:hlinkClick r:id="rId3" action="ppaction://hlinksldjump" highlightClick="1"/>
          </p:cNvPr>
          <p:cNvSpPr/>
          <p:nvPr/>
        </p:nvSpPr>
        <p:spPr>
          <a:xfrm>
            <a:off x="3648336" y="6105264"/>
            <a:ext cx="1042416" cy="64807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07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Biogazdálkodás eredete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1800-as évek elején alakult ki.</a:t>
            </a:r>
          </a:p>
          <a:p>
            <a:r>
              <a:rPr lang="hu-HU" dirty="0" smtClean="0"/>
              <a:t>Indíték:</a:t>
            </a:r>
            <a:r>
              <a:rPr lang="hu-HU" dirty="0" smtClean="0"/>
              <a:t> </a:t>
            </a:r>
            <a:r>
              <a:rPr lang="hu-HU" dirty="0" smtClean="0"/>
              <a:t>az ipari mezőgazdaság mellékhatásai igen nagy természeti károkat okoztak.</a:t>
            </a:r>
            <a:endParaRPr lang="hu-HU" dirty="0"/>
          </a:p>
          <a:p>
            <a:pPr lvl="1"/>
            <a:r>
              <a:rPr lang="hu-HU" sz="2600" dirty="0"/>
              <a:t>Nitrogén műtrágyák elterjedése (környezetrombolás)</a:t>
            </a:r>
          </a:p>
          <a:p>
            <a:pPr lvl="1"/>
            <a:r>
              <a:rPr lang="hu-HU" sz="2600" dirty="0"/>
              <a:t>Hibrid fajták nemesítése (magfogás megszűnése)</a:t>
            </a:r>
          </a:p>
          <a:p>
            <a:pPr lvl="1"/>
            <a:r>
              <a:rPr lang="hu-HU" sz="2600" dirty="0"/>
              <a:t>Gazdaságok gépesítése (munkanélküliség)</a:t>
            </a:r>
          </a:p>
          <a:p>
            <a:endParaRPr lang="sk-SK" dirty="0"/>
          </a:p>
        </p:txBody>
      </p:sp>
      <p:sp>
        <p:nvSpPr>
          <p:cNvPr id="4" name="Akciógomb: Kezdő dia 3">
            <a:hlinkClick r:id="rId2" action="ppaction://hlinksldjump" highlightClick="1"/>
          </p:cNvPr>
          <p:cNvSpPr/>
          <p:nvPr/>
        </p:nvSpPr>
        <p:spPr>
          <a:xfrm>
            <a:off x="3648336" y="6105264"/>
            <a:ext cx="1042416" cy="648072"/>
          </a:xfrm>
          <a:prstGeom prst="actionButtonHom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523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793</Words>
  <Application>Microsoft Office PowerPoint</Application>
  <PresentationFormat>Prezentácia na obrazovke (4:3)</PresentationFormat>
  <Paragraphs>254</Paragraphs>
  <Slides>28</Slides>
  <Notes>3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28</vt:i4>
      </vt:variant>
      <vt:variant>
        <vt:lpstr>Vlastné prezentácie</vt:lpstr>
      </vt:variant>
      <vt:variant>
        <vt:i4>10</vt:i4>
      </vt:variant>
    </vt:vector>
  </HeadingPairs>
  <TitlesOfParts>
    <vt:vector size="39" baseType="lpstr">
      <vt:lpstr>Office Theme</vt:lpstr>
      <vt:lpstr>Bioélelmiszerek</vt:lpstr>
      <vt:lpstr>Bevezető kérdések</vt:lpstr>
      <vt:lpstr>Tartalomjegyzék</vt:lpstr>
      <vt:lpstr>Bevezető</vt:lpstr>
      <vt:lpstr>Prezentácia programu PowerPoint</vt:lpstr>
      <vt:lpstr>Elenőrző kérdések</vt:lpstr>
      <vt:lpstr>Biogazdálkodás</vt:lpstr>
      <vt:lpstr>Prezentácia programu PowerPoint</vt:lpstr>
      <vt:lpstr>Biogazdálkodás eredete</vt:lpstr>
      <vt:lpstr>Ellenőrző kérdések</vt:lpstr>
      <vt:lpstr>Ökológiai termesztésű területek Európában (2009)</vt:lpstr>
      <vt:lpstr>Biotermékek jelölése</vt:lpstr>
      <vt:lpstr>Biotej</vt:lpstr>
      <vt:lpstr>A biogyümölcsök és -zöldségek</vt:lpstr>
      <vt:lpstr>Jó Példa</vt:lpstr>
      <vt:lpstr>Prezentácia programu PowerPoint</vt:lpstr>
      <vt:lpstr>Konvencionális vs. ökológiai gazdálkodás</vt:lpstr>
      <vt:lpstr>Biotermék vs. konvencionális termék</vt:lpstr>
      <vt:lpstr>Ellenőrző kérdések indítása</vt:lpstr>
      <vt:lpstr>Rossz válasz!!!</vt:lpstr>
      <vt:lpstr>Melyik NEM a bioélelmiszer mellet felhozott érv?</vt:lpstr>
      <vt:lpstr>Jó válasz!!!</vt:lpstr>
      <vt:lpstr>Miért jó a biogazdálkodás?</vt:lpstr>
      <vt:lpstr>Jó válasz!!!</vt:lpstr>
      <vt:lpstr> Mi a különbség a bioélelmiszer és a nem bioélelmiszer között? </vt:lpstr>
      <vt:lpstr>Jó válasz!!!</vt:lpstr>
      <vt:lpstr>Források</vt:lpstr>
      <vt:lpstr>Köszönöm a figyelmet!</vt:lpstr>
      <vt:lpstr>Bevezető</vt:lpstr>
      <vt:lpstr>Biogazdálkodás</vt:lpstr>
      <vt:lpstr>Biotermékek jelölése</vt:lpstr>
      <vt:lpstr>Biotermékek</vt:lpstr>
      <vt:lpstr>Összehasonlítás</vt:lpstr>
      <vt:lpstr>Források</vt:lpstr>
      <vt:lpstr>Öko EU</vt:lpstr>
      <vt:lpstr>Rossz válasz</vt:lpstr>
      <vt:lpstr>Ellenőrző kérdések</vt:lpstr>
      <vt:lpstr>Példa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Bioélelmiszerek</dc:title>
  <dc:creator>Róbi</dc:creator>
  <cp:lastModifiedBy>GRSuser12</cp:lastModifiedBy>
  <cp:revision>79</cp:revision>
  <dcterms:created xsi:type="dcterms:W3CDTF">2013-01-26T10:05:11Z</dcterms:created>
  <dcterms:modified xsi:type="dcterms:W3CDTF">2013-02-14T08:53:48Z</dcterms:modified>
</cp:coreProperties>
</file>