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6" r:id="rId5"/>
    <p:sldId id="281" r:id="rId6"/>
    <p:sldId id="260" r:id="rId7"/>
    <p:sldId id="261" r:id="rId8"/>
    <p:sldId id="274" r:id="rId9"/>
    <p:sldId id="263" r:id="rId10"/>
    <p:sldId id="270" r:id="rId11"/>
    <p:sldId id="271" r:id="rId12"/>
    <p:sldId id="275" r:id="rId13"/>
    <p:sldId id="276" r:id="rId14"/>
    <p:sldId id="277" r:id="rId15"/>
    <p:sldId id="278" r:id="rId16"/>
    <p:sldId id="283" r:id="rId17"/>
    <p:sldId id="282" r:id="rId18"/>
    <p:sldId id="284" r:id="rId19"/>
    <p:sldId id="285" r:id="rId20"/>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339966"/>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4" autoAdjust="0"/>
    <p:restoredTop sz="94638" autoAdjust="0"/>
  </p:normalViewPr>
  <p:slideViewPr>
    <p:cSldViewPr showGuides="1">
      <p:cViewPr varScale="1">
        <p:scale>
          <a:sx n="78" d="100"/>
          <a:sy n="78" d="100"/>
        </p:scale>
        <p:origin x="-12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3A72B61E-B776-4A9E-A7D3-E9D3458E3B21}" type="datetimeFigureOut">
              <a:rPr lang="hu-HU" smtClean="0"/>
              <a:pPr/>
              <a:t>2013.02.15.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41B12469-10E7-4DC1-8662-B620F8BDF7B9}"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2B61E-B776-4A9E-A7D3-E9D3458E3B21}" type="datetimeFigureOut">
              <a:rPr lang="hu-HU" smtClean="0"/>
              <a:pPr/>
              <a:t>2013.02.15.</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12469-10E7-4DC1-8662-B620F8BDF7B9}"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slide" Target="slide9.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7"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18.xml.rels><?xml version="1.0" encoding="UTF-8" standalone="yes"?>
<Relationships xmlns="http://schemas.openxmlformats.org/package/2006/relationships"><Relationship Id="rId3" Type="http://schemas.openxmlformats.org/officeDocument/2006/relationships/hyperlink" Target="http://www.wikipedia.hu/"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17.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1.xml"/><Relationship Id="rId5" Type="http://schemas.openxmlformats.org/officeDocument/2006/relationships/slide" Target="slide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6.xml"/><Relationship Id="rId7" Type="http://schemas.openxmlformats.org/officeDocument/2006/relationships/slide" Target="slide9.xml"/><Relationship Id="rId12"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12.xml"/><Relationship Id="rId10" Type="http://schemas.openxmlformats.org/officeDocument/2006/relationships/slide" Target="slide8.xml"/><Relationship Id="rId4" Type="http://schemas.openxmlformats.org/officeDocument/2006/relationships/image" Target="../media/image9.gif"/><Relationship Id="rId9" Type="http://schemas.openxmlformats.org/officeDocument/2006/relationships/slide" Target="slide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jpeg"/><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8.xml"/><Relationship Id="rId7"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6.jpeg"/><Relationship Id="rId7" Type="http://schemas.openxmlformats.org/officeDocument/2006/relationships/slide" Target="slide9.xml"/><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 Id="rId9" Type="http://schemas.openxmlformats.org/officeDocument/2006/relationships/slide" Target="slide4.xml"/></Relationships>
</file>

<file path=ppt/slides/_rels/slide9.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20.jpeg"/><Relationship Id="rId7" Type="http://schemas.openxmlformats.org/officeDocument/2006/relationships/slide" Target="slide8.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10.xml"/><Relationship Id="rId5" Type="http://schemas.openxmlformats.org/officeDocument/2006/relationships/image" Target="../media/image3.jpeg"/><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12292" name="Picture 4" descr="http://t3.gstatic.com/images?q=tbn:ANd9GcShkLOGvqX0bGkPOMA2AQCaFtmllVPLvPuFmg8V-c_uFnbwfyn-"/>
          <p:cNvPicPr>
            <a:picLocks noChangeAspect="1" noChangeArrowheads="1"/>
          </p:cNvPicPr>
          <p:nvPr/>
        </p:nvPicPr>
        <p:blipFill>
          <a:blip r:embed="rId3" cstate="print"/>
          <a:srcRect/>
          <a:stretch>
            <a:fillRect/>
          </a:stretch>
        </p:blipFill>
        <p:spPr bwMode="auto">
          <a:xfrm>
            <a:off x="6804248" y="1484784"/>
            <a:ext cx="2143125" cy="2143125"/>
          </a:xfrm>
          <a:prstGeom prst="rect">
            <a:avLst/>
          </a:prstGeom>
          <a:noFill/>
        </p:spPr>
      </p:pic>
      <p:pic>
        <p:nvPicPr>
          <p:cNvPr id="1026" name="Picture 2" descr="C:\Documents and Settings\Rendszergazda\Asztal\megújuló energia\images (3).jpg"/>
          <p:cNvPicPr>
            <a:picLocks noChangeAspect="1" noChangeArrowheads="1"/>
          </p:cNvPicPr>
          <p:nvPr/>
        </p:nvPicPr>
        <p:blipFill>
          <a:blip r:embed="rId4" cstate="print"/>
          <a:srcRect/>
          <a:stretch>
            <a:fillRect/>
          </a:stretch>
        </p:blipFill>
        <p:spPr bwMode="auto">
          <a:xfrm>
            <a:off x="6084168" y="4149080"/>
            <a:ext cx="2238375" cy="2047875"/>
          </a:xfrm>
          <a:prstGeom prst="rect">
            <a:avLst/>
          </a:prstGeom>
          <a:noFill/>
        </p:spPr>
      </p:pic>
      <p:sp>
        <p:nvSpPr>
          <p:cNvPr id="2" name="Cím 1"/>
          <p:cNvSpPr>
            <a:spLocks noGrp="1"/>
          </p:cNvSpPr>
          <p:nvPr>
            <p:ph type="ctrTitle"/>
          </p:nvPr>
        </p:nvSpPr>
        <p:spPr>
          <a:xfrm>
            <a:off x="685800" y="620688"/>
            <a:ext cx="7772400" cy="1470025"/>
          </a:xfrm>
        </p:spPr>
        <p:txBody>
          <a:bodyPr/>
          <a:lstStyle/>
          <a:p>
            <a:r>
              <a:rPr lang="hu-HU"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Megújuló energiák</a:t>
            </a:r>
            <a:endParaRPr lang="hu-HU"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3" name="Alcím 2"/>
          <p:cNvSpPr>
            <a:spLocks noGrp="1"/>
          </p:cNvSpPr>
          <p:nvPr>
            <p:ph type="subTitle" idx="1"/>
          </p:nvPr>
        </p:nvSpPr>
        <p:spPr>
          <a:xfrm>
            <a:off x="179512" y="2276872"/>
            <a:ext cx="8424936" cy="4199892"/>
          </a:xfrm>
        </p:spPr>
        <p:txBody>
          <a:bodyPr>
            <a:normAutofit/>
          </a:bodyPr>
          <a:lstStyle/>
          <a:p>
            <a:pPr algn="l"/>
            <a:r>
              <a:rPr lang="hu-HU" dirty="0" smtClean="0">
                <a:solidFill>
                  <a:schemeClr val="bg2">
                    <a:lumMod val="40000"/>
                    <a:lumOff val="60000"/>
                  </a:schemeClr>
                </a:solidFill>
              </a:rPr>
              <a:t>Nevem:Oláh Adorján</a:t>
            </a:r>
          </a:p>
          <a:p>
            <a:pPr algn="l"/>
            <a:r>
              <a:rPr lang="hu-HU" dirty="0" smtClean="0">
                <a:solidFill>
                  <a:schemeClr val="bg2">
                    <a:lumMod val="40000"/>
                    <a:lumOff val="60000"/>
                  </a:schemeClr>
                </a:solidFill>
              </a:rPr>
              <a:t>Felkészítő tanárom neve:Ravasz Imrén</a:t>
            </a:r>
            <a:r>
              <a:rPr lang="hu-HU" dirty="0" smtClean="0">
                <a:solidFill>
                  <a:schemeClr val="bg1"/>
                </a:solidFill>
              </a:rPr>
              <a:t>é</a:t>
            </a:r>
          </a:p>
          <a:p>
            <a:pPr algn="l"/>
            <a:r>
              <a:rPr lang="hu-HU" dirty="0" smtClean="0">
                <a:solidFill>
                  <a:schemeClr val="bg2">
                    <a:lumMod val="40000"/>
                    <a:lumOff val="60000"/>
                  </a:schemeClr>
                </a:solidFill>
              </a:rPr>
              <a:t>Iskolám: Herendi </a:t>
            </a:r>
            <a:r>
              <a:rPr lang="hu-HU" dirty="0">
                <a:solidFill>
                  <a:schemeClr val="bg2">
                    <a:lumMod val="40000"/>
                    <a:lumOff val="60000"/>
                  </a:schemeClr>
                </a:solidFill>
              </a:rPr>
              <a:t>Általános Iskola és Alapfokú Művészetoktatási </a:t>
            </a:r>
            <a:r>
              <a:rPr lang="hu-HU" dirty="0" smtClean="0">
                <a:solidFill>
                  <a:schemeClr val="bg2">
                    <a:lumMod val="40000"/>
                    <a:lumOff val="60000"/>
                  </a:schemeClr>
                </a:solidFill>
              </a:rPr>
              <a:t>Intézmény</a:t>
            </a:r>
          </a:p>
          <a:p>
            <a:pPr algn="l"/>
            <a:r>
              <a:rPr lang="hu-HU" dirty="0" smtClean="0">
                <a:solidFill>
                  <a:schemeClr val="bg2">
                    <a:lumMod val="40000"/>
                    <a:lumOff val="60000"/>
                  </a:schemeClr>
                </a:solidFill>
              </a:rPr>
              <a:t>8440 Herend Iskola u. 8.</a:t>
            </a:r>
          </a:p>
          <a:p>
            <a:pPr algn="l"/>
            <a:r>
              <a:rPr lang="hu-HU" dirty="0" smtClean="0">
                <a:solidFill>
                  <a:schemeClr val="bg2">
                    <a:lumMod val="40000"/>
                    <a:lumOff val="60000"/>
                  </a:schemeClr>
                </a:solidFill>
              </a:rPr>
              <a:t>Veszprém megye</a:t>
            </a:r>
          </a:p>
          <a:p>
            <a:endParaRPr lang="hu-HU" dirty="0" smtClean="0"/>
          </a:p>
          <a:p>
            <a:endParaRPr lang="hu-HU" dirty="0"/>
          </a:p>
        </p:txBody>
      </p:sp>
      <p:sp>
        <p:nvSpPr>
          <p:cNvPr id="9" name="Jobbra nyíl 8">
            <a:hlinkClick r:id="rId5"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pic>
        <p:nvPicPr>
          <p:cNvPr id="12290" name="Picture 2" descr="http://t3.gstatic.com/images?q=tbn:ANd9GcT0YprOu086pKeVKZVaUYRCrwXyb8QieuHbY6cweX4ISdJW3rQk">
            <a:hlinkClick r:id="" action="ppaction://noaction" highlightClick="1"/>
          </p:cNvPr>
          <p:cNvPicPr>
            <a:picLocks noChangeAspect="1" noChangeArrowheads="1"/>
          </p:cNvPicPr>
          <p:nvPr/>
        </p:nvPicPr>
        <p:blipFill>
          <a:blip r:embed="rId6" cstate="print"/>
          <a:srcRect/>
          <a:stretch>
            <a:fillRect/>
          </a:stretch>
        </p:blipFill>
        <p:spPr bwMode="auto">
          <a:xfrm>
            <a:off x="179512" y="0"/>
            <a:ext cx="1962150" cy="23241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Szövegdoboz 1"/>
          <p:cNvSpPr txBox="1"/>
          <p:nvPr/>
        </p:nvSpPr>
        <p:spPr>
          <a:xfrm>
            <a:off x="3347864" y="620688"/>
            <a:ext cx="4752528" cy="584775"/>
          </a:xfrm>
          <a:prstGeom prst="rect">
            <a:avLst/>
          </a:prstGeom>
          <a:noFill/>
        </p:spPr>
        <p:txBody>
          <a:bodyPr wrap="square" rtlCol="0">
            <a:spAutoFit/>
          </a:bodyPr>
          <a:lstStyle/>
          <a:p>
            <a:r>
              <a:rPr lang="hu-HU" sz="3200" b="1" dirty="0" smtClean="0">
                <a:ln w="10541" cmpd="sng">
                  <a:solidFill>
                    <a:srgbClr val="7D7D7D">
                      <a:tint val="100000"/>
                      <a:shade val="100000"/>
                      <a:satMod val="110000"/>
                    </a:srgbClr>
                  </a:solidFill>
                  <a:prstDash val="solid"/>
                </a:ln>
                <a:solidFill>
                  <a:schemeClr val="bg1"/>
                </a:solidFill>
              </a:rPr>
              <a:t>V</a:t>
            </a:r>
            <a:r>
              <a:rPr lang="hu-HU" sz="3200" dirty="0" smtClean="0">
                <a:solidFill>
                  <a:schemeClr val="bg1"/>
                </a:solidFill>
              </a:rPr>
              <a:t>ízenergia</a:t>
            </a:r>
            <a:endParaRPr lang="hu-HU" sz="3200" dirty="0">
              <a:solidFill>
                <a:schemeClr val="bg1"/>
              </a:solidFill>
            </a:endParaRPr>
          </a:p>
        </p:txBody>
      </p:sp>
      <p:sp>
        <p:nvSpPr>
          <p:cNvPr id="3" name="Szövegdoboz 2"/>
          <p:cNvSpPr txBox="1"/>
          <p:nvPr/>
        </p:nvSpPr>
        <p:spPr>
          <a:xfrm>
            <a:off x="827584" y="1772816"/>
            <a:ext cx="5904656" cy="2585323"/>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A</a:t>
            </a:r>
            <a:r>
              <a:rPr lang="hu-HU" b="1" dirty="0" smtClean="0">
                <a:solidFill>
                  <a:schemeClr val="bg1"/>
                </a:solidFill>
              </a:rPr>
              <a:t> vízenergia hasznosításának sajátosságai, vízerőművek, vízturbinák. A vízenergia is a napenergiából származtatható, nagy mennyiségben rendelkezésre álló és napjainkra a megújuló energiaforrások egyik legnagyobb mértékben hasznosított fajtája. Régóta használja az emberiség, mert kiszámítható, folyamatos és nagy energiák felhasználását teszi lehetővé. Több féle módon alkalmazzuk ma is. A felhasználását a technológia fejlődése egyre hatékonyabbá tette.</a:t>
            </a:r>
            <a:endParaRPr lang="hu-HU" dirty="0">
              <a:solidFill>
                <a:schemeClr val="bg1"/>
              </a:solidFill>
            </a:endParaRPr>
          </a:p>
        </p:txBody>
      </p:sp>
      <p:sp>
        <p:nvSpPr>
          <p:cNvPr id="4" name="Jobbra nyíl 3">
            <a:hlinkClick r:id="rId3"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5" name="Balra nyíl 4">
            <a:hlinkClick r:id="rId4" action="ppaction://hlinksldjump"/>
          </p:cNvPr>
          <p:cNvSpPr/>
          <p:nvPr/>
        </p:nvSpPr>
        <p:spPr>
          <a:xfrm>
            <a:off x="395536" y="5949280"/>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pic>
        <p:nvPicPr>
          <p:cNvPr id="8194" name="Picture 2" descr="C:\Documents and Settings\Rendszergazda\Asztal\megújuló energia\images (10).jpg"/>
          <p:cNvPicPr>
            <a:picLocks noChangeAspect="1" noChangeArrowheads="1"/>
          </p:cNvPicPr>
          <p:nvPr/>
        </p:nvPicPr>
        <p:blipFill>
          <a:blip r:embed="rId5" cstate="print"/>
          <a:srcRect/>
          <a:stretch>
            <a:fillRect/>
          </a:stretch>
        </p:blipFill>
        <p:spPr bwMode="auto">
          <a:xfrm>
            <a:off x="5436096" y="4293096"/>
            <a:ext cx="2552700" cy="1790700"/>
          </a:xfrm>
          <a:prstGeom prst="rect">
            <a:avLst/>
          </a:prstGeom>
          <a:noFill/>
        </p:spPr>
      </p:pic>
      <p:pic>
        <p:nvPicPr>
          <p:cNvPr id="8195" name="Picture 3" descr="C:\Documents and Settings\Rendszergazda\Asztal\megújuló energia\letöltés (4).jpg"/>
          <p:cNvPicPr>
            <a:picLocks noChangeAspect="1" noChangeArrowheads="1"/>
          </p:cNvPicPr>
          <p:nvPr/>
        </p:nvPicPr>
        <p:blipFill>
          <a:blip r:embed="rId6" cstate="print"/>
          <a:srcRect/>
          <a:stretch>
            <a:fillRect/>
          </a:stretch>
        </p:blipFill>
        <p:spPr bwMode="auto">
          <a:xfrm>
            <a:off x="1571625" y="4162425"/>
            <a:ext cx="2343150" cy="1952625"/>
          </a:xfrm>
          <a:prstGeom prst="rect">
            <a:avLst/>
          </a:prstGeom>
          <a:noFill/>
        </p:spPr>
      </p:pic>
      <p:sp>
        <p:nvSpPr>
          <p:cNvPr id="8" name="Téglalap 7">
            <a:hlinkClick r:id="rId7"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par>
                          <p:cTn id="8" fill="hold">
                            <p:stCondLst>
                              <p:cond delay="0"/>
                            </p:stCondLst>
                            <p:childTnLst>
                              <p:par>
                                <p:cTn id="9" presetID="34" presetClass="emph" presetSubtype="0" fill="hold" grpId="0"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2"/>
                                        </p:tgtEl>
                                        <p:attrNameLst>
                                          <p:attrName>ppt_x</p:attrName>
                                          <p:attrName>ppt_y</p:attrName>
                                        </p:attrNameLst>
                                      </p:cBhvr>
                                    </p:animMotion>
                                    <p:animRot by="1500000">
                                      <p:cBhvr>
                                        <p:cTn id="11" dur="125" fill="hold">
                                          <p:stCondLst>
                                            <p:cond delay="0"/>
                                          </p:stCondLst>
                                        </p:cTn>
                                        <p:tgtEl>
                                          <p:spTgt spid="2"/>
                                        </p:tgtEl>
                                        <p:attrNameLst>
                                          <p:attrName>r</p:attrName>
                                        </p:attrNameLst>
                                      </p:cBhvr>
                                    </p:animRot>
                                    <p:animRot by="-1500000">
                                      <p:cBhvr>
                                        <p:cTn id="12" dur="125" fill="hold">
                                          <p:stCondLst>
                                            <p:cond delay="125"/>
                                          </p:stCondLst>
                                        </p:cTn>
                                        <p:tgtEl>
                                          <p:spTgt spid="2"/>
                                        </p:tgtEl>
                                        <p:attrNameLst>
                                          <p:attrName>r</p:attrName>
                                        </p:attrNameLst>
                                      </p:cBhvr>
                                    </p:animRot>
                                    <p:animRot by="-1500000">
                                      <p:cBhvr>
                                        <p:cTn id="13" dur="125" fill="hold">
                                          <p:stCondLst>
                                            <p:cond delay="250"/>
                                          </p:stCondLst>
                                        </p:cTn>
                                        <p:tgtEl>
                                          <p:spTgt spid="2"/>
                                        </p:tgtEl>
                                        <p:attrNameLst>
                                          <p:attrName>r</p:attrName>
                                        </p:attrNameLst>
                                      </p:cBhvr>
                                    </p:animRot>
                                    <p:animRot by="1500000">
                                      <p:cBhvr>
                                        <p:cTn id="14" dur="125" fill="hold">
                                          <p:stCondLst>
                                            <p:cond delay="375"/>
                                          </p:stCondLst>
                                        </p:cTn>
                                        <p:tgtEl>
                                          <p:spTgt spid="2"/>
                                        </p:tgtEl>
                                        <p:attrNameLst>
                                          <p:attrName>r</p:attrName>
                                        </p:attrNameLst>
                                      </p:cBhvr>
                                    </p:animRot>
                                  </p:childTnLst>
                                </p:cTn>
                              </p:par>
                            </p:childTnLst>
                          </p:cTn>
                        </p:par>
                        <p:par>
                          <p:cTn id="15" fill="hold">
                            <p:stCondLst>
                              <p:cond delay="950"/>
                            </p:stCondLst>
                            <p:childTnLst>
                              <p:par>
                                <p:cTn id="16" presetID="15" presetClass="entr" presetSubtype="0" fill="hold" nodeType="afterEffect">
                                  <p:stCondLst>
                                    <p:cond delay="0"/>
                                  </p:stCondLst>
                                  <p:childTnLst>
                                    <p:set>
                                      <p:cBhvr>
                                        <p:cTn id="17" dur="1" fill="hold">
                                          <p:stCondLst>
                                            <p:cond delay="0"/>
                                          </p:stCondLst>
                                        </p:cTn>
                                        <p:tgtEl>
                                          <p:spTgt spid="8194"/>
                                        </p:tgtEl>
                                        <p:attrNameLst>
                                          <p:attrName>style.visibility</p:attrName>
                                        </p:attrNameLst>
                                      </p:cBhvr>
                                      <p:to>
                                        <p:strVal val="visible"/>
                                      </p:to>
                                    </p:set>
                                    <p:anim calcmode="lin" valueType="num">
                                      <p:cBhvr>
                                        <p:cTn id="18" dur="1000" fill="hold"/>
                                        <p:tgtEl>
                                          <p:spTgt spid="8194"/>
                                        </p:tgtEl>
                                        <p:attrNameLst>
                                          <p:attrName>ppt_w</p:attrName>
                                        </p:attrNameLst>
                                      </p:cBhvr>
                                      <p:tavLst>
                                        <p:tav tm="0">
                                          <p:val>
                                            <p:fltVal val="0"/>
                                          </p:val>
                                        </p:tav>
                                        <p:tav tm="100000">
                                          <p:val>
                                            <p:strVal val="#ppt_w"/>
                                          </p:val>
                                        </p:tav>
                                      </p:tavLst>
                                    </p:anim>
                                    <p:anim calcmode="lin" valueType="num">
                                      <p:cBhvr>
                                        <p:cTn id="19" dur="1000" fill="hold"/>
                                        <p:tgtEl>
                                          <p:spTgt spid="8194"/>
                                        </p:tgtEl>
                                        <p:attrNameLst>
                                          <p:attrName>ppt_h</p:attrName>
                                        </p:attrNameLst>
                                      </p:cBhvr>
                                      <p:tavLst>
                                        <p:tav tm="0">
                                          <p:val>
                                            <p:fltVal val="0"/>
                                          </p:val>
                                        </p:tav>
                                        <p:tav tm="100000">
                                          <p:val>
                                            <p:strVal val="#ppt_h"/>
                                          </p:val>
                                        </p:tav>
                                      </p:tavLst>
                                    </p:anim>
                                    <p:anim calcmode="lin" valueType="num">
                                      <p:cBhvr>
                                        <p:cTn id="20" dur="1000" fill="hold"/>
                                        <p:tgtEl>
                                          <p:spTgt spid="8194"/>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8194"/>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1950"/>
                            </p:stCondLst>
                            <p:childTnLst>
                              <p:par>
                                <p:cTn id="23" presetID="51" presetClass="entr" presetSubtype="0" fill="hold" nodeType="afterEffect">
                                  <p:stCondLst>
                                    <p:cond delay="0"/>
                                  </p:stCondLst>
                                  <p:childTnLst>
                                    <p:set>
                                      <p:cBhvr>
                                        <p:cTn id="24" dur="1" fill="hold">
                                          <p:stCondLst>
                                            <p:cond delay="0"/>
                                          </p:stCondLst>
                                        </p:cTn>
                                        <p:tgtEl>
                                          <p:spTgt spid="8195"/>
                                        </p:tgtEl>
                                        <p:attrNameLst>
                                          <p:attrName>style.visibility</p:attrName>
                                        </p:attrNameLst>
                                      </p:cBhvr>
                                      <p:to>
                                        <p:strVal val="visible"/>
                                      </p:to>
                                    </p:set>
                                    <p:animEffect transition="in" filter="fade">
                                      <p:cBhvr>
                                        <p:cTn id="25" dur="770" decel="100000"/>
                                        <p:tgtEl>
                                          <p:spTgt spid="8195"/>
                                        </p:tgtEl>
                                      </p:cBhvr>
                                    </p:animEffect>
                                    <p:animScale>
                                      <p:cBhvr>
                                        <p:cTn id="26" dur="770" decel="100000"/>
                                        <p:tgtEl>
                                          <p:spTgt spid="8195"/>
                                        </p:tgtEl>
                                      </p:cBhvr>
                                      <p:from x="10000" y="10000"/>
                                      <p:to x="200000" y="450000"/>
                                    </p:animScale>
                                    <p:animScale>
                                      <p:cBhvr>
                                        <p:cTn id="27" dur="1230" accel="100000" fill="hold">
                                          <p:stCondLst>
                                            <p:cond delay="770"/>
                                          </p:stCondLst>
                                        </p:cTn>
                                        <p:tgtEl>
                                          <p:spTgt spid="8195"/>
                                        </p:tgtEl>
                                      </p:cBhvr>
                                      <p:from x="200000" y="450000"/>
                                      <p:to x="100000" y="100000"/>
                                    </p:animScale>
                                    <p:set>
                                      <p:cBhvr>
                                        <p:cTn id="28" dur="770" fill="hold"/>
                                        <p:tgtEl>
                                          <p:spTgt spid="8195"/>
                                        </p:tgtEl>
                                        <p:attrNameLst>
                                          <p:attrName>ppt_x</p:attrName>
                                        </p:attrNameLst>
                                      </p:cBhvr>
                                      <p:to>
                                        <p:strVal val="(0.5)"/>
                                      </p:to>
                                    </p:set>
                                    <p:anim from="(0.5)" to="(#ppt_x)" calcmode="lin" valueType="num">
                                      <p:cBhvr>
                                        <p:cTn id="29" dur="1230" accel="100000" fill="hold">
                                          <p:stCondLst>
                                            <p:cond delay="770"/>
                                          </p:stCondLst>
                                        </p:cTn>
                                        <p:tgtEl>
                                          <p:spTgt spid="8195"/>
                                        </p:tgtEl>
                                        <p:attrNameLst>
                                          <p:attrName>ppt_x</p:attrName>
                                        </p:attrNameLst>
                                      </p:cBhvr>
                                    </p:anim>
                                    <p:set>
                                      <p:cBhvr>
                                        <p:cTn id="30" dur="770" fill="hold"/>
                                        <p:tgtEl>
                                          <p:spTgt spid="8195"/>
                                        </p:tgtEl>
                                        <p:attrNameLst>
                                          <p:attrName>ppt_y</p:attrName>
                                        </p:attrNameLst>
                                      </p:cBhvr>
                                      <p:to>
                                        <p:strVal val="(#ppt_y+0.4)"/>
                                      </p:to>
                                    </p:set>
                                    <p:anim from="(#ppt_y+0.4)" to="(#ppt_y)" calcmode="lin" valueType="num">
                                      <p:cBhvr>
                                        <p:cTn id="31" dur="1230" accel="100000" fill="hold">
                                          <p:stCondLst>
                                            <p:cond delay="770"/>
                                          </p:stCondLst>
                                        </p:cTn>
                                        <p:tgtEl>
                                          <p:spTgt spid="819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Jobbra nyíl 2">
            <a:hlinkClick r:id="rId3"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4" name="Balra nyíl 3">
            <a:hlinkClick r:id="rId4" action="ppaction://hlinksldjump"/>
          </p:cNvPr>
          <p:cNvSpPr/>
          <p:nvPr/>
        </p:nvSpPr>
        <p:spPr>
          <a:xfrm>
            <a:off x="539552" y="5877272"/>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6" name="Szövegdoboz 5"/>
          <p:cNvSpPr txBox="1"/>
          <p:nvPr/>
        </p:nvSpPr>
        <p:spPr>
          <a:xfrm>
            <a:off x="3131840" y="476672"/>
            <a:ext cx="4968552" cy="584775"/>
          </a:xfrm>
          <a:prstGeom prst="rect">
            <a:avLst/>
          </a:prstGeom>
          <a:noFill/>
        </p:spPr>
        <p:txBody>
          <a:bodyPr wrap="square" rtlCol="0">
            <a:spAutoFit/>
          </a:bodyPr>
          <a:lstStyle/>
          <a:p>
            <a:r>
              <a:rPr lang="hu-HU" sz="32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H</a:t>
            </a:r>
            <a:r>
              <a:rPr lang="hu-HU" sz="3200" dirty="0" smtClean="0"/>
              <a:t>ullám erőmű</a:t>
            </a:r>
            <a:endParaRPr lang="hu-HU" sz="3200" dirty="0"/>
          </a:p>
        </p:txBody>
      </p:sp>
      <p:pic>
        <p:nvPicPr>
          <p:cNvPr id="9220" name="Picture 4" descr="C:\Documents and Settings\Rendszergazda\Asztal\megújuló energia\39_2.jpg"/>
          <p:cNvPicPr>
            <a:picLocks noChangeAspect="1" noChangeArrowheads="1"/>
          </p:cNvPicPr>
          <p:nvPr/>
        </p:nvPicPr>
        <p:blipFill>
          <a:blip r:embed="rId5" cstate="print"/>
          <a:srcRect/>
          <a:stretch>
            <a:fillRect/>
          </a:stretch>
        </p:blipFill>
        <p:spPr bwMode="auto">
          <a:xfrm>
            <a:off x="4605123" y="2348880"/>
            <a:ext cx="4538877" cy="3094211"/>
          </a:xfrm>
          <a:prstGeom prst="rect">
            <a:avLst/>
          </a:prstGeom>
          <a:noFill/>
        </p:spPr>
      </p:pic>
      <p:pic>
        <p:nvPicPr>
          <p:cNvPr id="9221" name="Picture 5" descr="C:\Documents and Settings\Rendszergazda\Asztal\megújuló energia\images (11).jpg"/>
          <p:cNvPicPr>
            <a:picLocks noChangeAspect="1" noChangeArrowheads="1"/>
          </p:cNvPicPr>
          <p:nvPr/>
        </p:nvPicPr>
        <p:blipFill>
          <a:blip r:embed="rId6" cstate="print"/>
          <a:srcRect/>
          <a:stretch>
            <a:fillRect/>
          </a:stretch>
        </p:blipFill>
        <p:spPr bwMode="auto">
          <a:xfrm>
            <a:off x="323528" y="3717032"/>
            <a:ext cx="3703759" cy="2003673"/>
          </a:xfrm>
          <a:prstGeom prst="rect">
            <a:avLst/>
          </a:prstGeom>
          <a:noFill/>
        </p:spPr>
      </p:pic>
      <p:sp>
        <p:nvSpPr>
          <p:cNvPr id="11" name="Szövegdoboz 10"/>
          <p:cNvSpPr txBox="1"/>
          <p:nvPr/>
        </p:nvSpPr>
        <p:spPr>
          <a:xfrm>
            <a:off x="899592" y="1340768"/>
            <a:ext cx="5184576" cy="1200329"/>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A</a:t>
            </a:r>
            <a:r>
              <a:rPr lang="hu-HU" dirty="0" smtClean="0">
                <a:solidFill>
                  <a:schemeClr val="bg1"/>
                </a:solidFill>
              </a:rPr>
              <a:t> hullámerőművek a tenger állandó hullámzását hasznosítják úgy hogy egy lapot mozgat a víz és az termeli az áramot</a:t>
            </a:r>
          </a:p>
          <a:p>
            <a:endParaRPr lang="hu-HU" dirty="0"/>
          </a:p>
        </p:txBody>
      </p:sp>
      <p:sp>
        <p:nvSpPr>
          <p:cNvPr id="8" name="Téglalap 7">
            <a:hlinkClick r:id="rId7"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par>
                          <p:cTn id="8" fill="hold">
                            <p:stCondLst>
                              <p:cond delay="0"/>
                            </p:stCondLst>
                            <p:childTnLst>
                              <p:par>
                                <p:cTn id="9" presetID="34" presetClass="emph" presetSubtype="0" fill="hold" grpId="1"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6"/>
                                        </p:tgtEl>
                                        <p:attrNameLst>
                                          <p:attrName>ppt_x</p:attrName>
                                          <p:attrName>ppt_y</p:attrName>
                                        </p:attrNameLst>
                                      </p:cBhvr>
                                    </p:animMotion>
                                    <p:animRot by="1500000">
                                      <p:cBhvr>
                                        <p:cTn id="11" dur="125" fill="hold">
                                          <p:stCondLst>
                                            <p:cond delay="0"/>
                                          </p:stCondLst>
                                        </p:cTn>
                                        <p:tgtEl>
                                          <p:spTgt spid="6"/>
                                        </p:tgtEl>
                                        <p:attrNameLst>
                                          <p:attrName>r</p:attrName>
                                        </p:attrNameLst>
                                      </p:cBhvr>
                                    </p:animRot>
                                    <p:animRot by="-1500000">
                                      <p:cBhvr>
                                        <p:cTn id="12" dur="125" fill="hold">
                                          <p:stCondLst>
                                            <p:cond delay="125"/>
                                          </p:stCondLst>
                                        </p:cTn>
                                        <p:tgtEl>
                                          <p:spTgt spid="6"/>
                                        </p:tgtEl>
                                        <p:attrNameLst>
                                          <p:attrName>r</p:attrName>
                                        </p:attrNameLst>
                                      </p:cBhvr>
                                    </p:animRot>
                                    <p:animRot by="-1500000">
                                      <p:cBhvr>
                                        <p:cTn id="13" dur="125" fill="hold">
                                          <p:stCondLst>
                                            <p:cond delay="250"/>
                                          </p:stCondLst>
                                        </p:cTn>
                                        <p:tgtEl>
                                          <p:spTgt spid="6"/>
                                        </p:tgtEl>
                                        <p:attrNameLst>
                                          <p:attrName>r</p:attrName>
                                        </p:attrNameLst>
                                      </p:cBhvr>
                                    </p:animRot>
                                    <p:animRot by="1500000">
                                      <p:cBhvr>
                                        <p:cTn id="14" dur="125" fill="hold">
                                          <p:stCondLst>
                                            <p:cond delay="375"/>
                                          </p:stCondLst>
                                        </p:cTn>
                                        <p:tgtEl>
                                          <p:spTgt spid="6"/>
                                        </p:tgtEl>
                                        <p:attrNameLst>
                                          <p:attrName>r</p:attrName>
                                        </p:attrNameLst>
                                      </p:cBhvr>
                                    </p:animRot>
                                  </p:childTnLst>
                                </p:cTn>
                              </p:par>
                            </p:childTnLst>
                          </p:cTn>
                        </p:par>
                        <p:par>
                          <p:cTn id="15" fill="hold">
                            <p:stCondLst>
                              <p:cond delay="1000"/>
                            </p:stCondLst>
                            <p:childTnLst>
                              <p:par>
                                <p:cTn id="16" presetID="34" presetClass="emph" presetSubtype="0" fill="hold" grpId="0" nodeType="afterEffect">
                                  <p:stCondLst>
                                    <p:cond delay="0"/>
                                  </p:stCondLst>
                                  <p:iterate type="lt">
                                    <p:tmPct val="10000"/>
                                  </p:iterate>
                                  <p:childTnLst>
                                    <p:animMotion origin="layout" path="M 0.0 0.0 L 0.0 -0.07213" pathEditMode="relative" ptsTypes="">
                                      <p:cBhvr>
                                        <p:cTn id="17" dur="500" accel="50000" decel="50000" autoRev="1" fill="hold">
                                          <p:stCondLst>
                                            <p:cond delay="0"/>
                                          </p:stCondLst>
                                        </p:cTn>
                                        <p:tgtEl>
                                          <p:spTgt spid="6"/>
                                        </p:tgtEl>
                                        <p:attrNameLst>
                                          <p:attrName>ppt_x</p:attrName>
                                          <p:attrName>ppt_y</p:attrName>
                                        </p:attrNameLst>
                                      </p:cBhvr>
                                    </p:animMotion>
                                    <p:animRot by="1500000">
                                      <p:cBhvr>
                                        <p:cTn id="18" dur="250" fill="hold">
                                          <p:stCondLst>
                                            <p:cond delay="0"/>
                                          </p:stCondLst>
                                        </p:cTn>
                                        <p:tgtEl>
                                          <p:spTgt spid="6"/>
                                        </p:tgtEl>
                                        <p:attrNameLst>
                                          <p:attrName>r</p:attrName>
                                        </p:attrNameLst>
                                      </p:cBhvr>
                                    </p:animRot>
                                    <p:animRot by="-1500000">
                                      <p:cBhvr>
                                        <p:cTn id="19" dur="250" fill="hold">
                                          <p:stCondLst>
                                            <p:cond delay="250"/>
                                          </p:stCondLst>
                                        </p:cTn>
                                        <p:tgtEl>
                                          <p:spTgt spid="6"/>
                                        </p:tgtEl>
                                        <p:attrNameLst>
                                          <p:attrName>r</p:attrName>
                                        </p:attrNameLst>
                                      </p:cBhvr>
                                    </p:animRot>
                                    <p:animRot by="-1500000">
                                      <p:cBhvr>
                                        <p:cTn id="20" dur="250" fill="hold">
                                          <p:stCondLst>
                                            <p:cond delay="500"/>
                                          </p:stCondLst>
                                        </p:cTn>
                                        <p:tgtEl>
                                          <p:spTgt spid="6"/>
                                        </p:tgtEl>
                                        <p:attrNameLst>
                                          <p:attrName>r</p:attrName>
                                        </p:attrNameLst>
                                      </p:cBhvr>
                                    </p:animRot>
                                    <p:animRot by="1500000">
                                      <p:cBhvr>
                                        <p:cTn id="21" dur="250" fill="hold">
                                          <p:stCondLst>
                                            <p:cond delay="750"/>
                                          </p:stCondLst>
                                        </p:cTn>
                                        <p:tgtEl>
                                          <p:spTgt spid="6"/>
                                        </p:tgtEl>
                                        <p:attrNameLst>
                                          <p:attrName>r</p:attrName>
                                        </p:attrNameLst>
                                      </p:cBhvr>
                                    </p:animRot>
                                  </p:childTnLst>
                                </p:cTn>
                              </p:par>
                            </p:childTnLst>
                          </p:cTn>
                        </p:par>
                        <p:par>
                          <p:cTn id="22" fill="hold">
                            <p:stCondLst>
                              <p:cond delay="3000"/>
                            </p:stCondLst>
                            <p:childTnLst>
                              <p:par>
                                <p:cTn id="23" presetID="31" presetClass="entr" presetSubtype="0" fill="hold" nodeType="afterEffect">
                                  <p:stCondLst>
                                    <p:cond delay="0"/>
                                  </p:stCondLst>
                                  <p:iterate type="lt">
                                    <p:tmPct val="5000"/>
                                  </p:iterate>
                                  <p:childTnLst>
                                    <p:set>
                                      <p:cBhvr>
                                        <p:cTn id="24" dur="1" fill="hold">
                                          <p:stCondLst>
                                            <p:cond delay="0"/>
                                          </p:stCondLst>
                                        </p:cTn>
                                        <p:tgtEl>
                                          <p:spTgt spid="9221"/>
                                        </p:tgtEl>
                                        <p:attrNameLst>
                                          <p:attrName>style.visibility</p:attrName>
                                        </p:attrNameLst>
                                      </p:cBhvr>
                                      <p:to>
                                        <p:strVal val="visible"/>
                                      </p:to>
                                    </p:set>
                                    <p:anim calcmode="lin" valueType="num">
                                      <p:cBhvr>
                                        <p:cTn id="25" dur="1000" fill="hold"/>
                                        <p:tgtEl>
                                          <p:spTgt spid="9221"/>
                                        </p:tgtEl>
                                        <p:attrNameLst>
                                          <p:attrName>ppt_w</p:attrName>
                                        </p:attrNameLst>
                                      </p:cBhvr>
                                      <p:tavLst>
                                        <p:tav tm="0">
                                          <p:val>
                                            <p:fltVal val="0"/>
                                          </p:val>
                                        </p:tav>
                                        <p:tav tm="100000">
                                          <p:val>
                                            <p:strVal val="#ppt_w"/>
                                          </p:val>
                                        </p:tav>
                                      </p:tavLst>
                                    </p:anim>
                                    <p:anim calcmode="lin" valueType="num">
                                      <p:cBhvr>
                                        <p:cTn id="26" dur="1000" fill="hold"/>
                                        <p:tgtEl>
                                          <p:spTgt spid="9221"/>
                                        </p:tgtEl>
                                        <p:attrNameLst>
                                          <p:attrName>ppt_h</p:attrName>
                                        </p:attrNameLst>
                                      </p:cBhvr>
                                      <p:tavLst>
                                        <p:tav tm="0">
                                          <p:val>
                                            <p:fltVal val="0"/>
                                          </p:val>
                                        </p:tav>
                                        <p:tav tm="100000">
                                          <p:val>
                                            <p:strVal val="#ppt_h"/>
                                          </p:val>
                                        </p:tav>
                                      </p:tavLst>
                                    </p:anim>
                                    <p:anim calcmode="lin" valueType="num">
                                      <p:cBhvr>
                                        <p:cTn id="27" dur="1000" fill="hold"/>
                                        <p:tgtEl>
                                          <p:spTgt spid="9221"/>
                                        </p:tgtEl>
                                        <p:attrNameLst>
                                          <p:attrName>style.rotation</p:attrName>
                                        </p:attrNameLst>
                                      </p:cBhvr>
                                      <p:tavLst>
                                        <p:tav tm="0">
                                          <p:val>
                                            <p:fltVal val="90"/>
                                          </p:val>
                                        </p:tav>
                                        <p:tav tm="100000">
                                          <p:val>
                                            <p:fltVal val="0"/>
                                          </p:val>
                                        </p:tav>
                                      </p:tavLst>
                                    </p:anim>
                                    <p:animEffect transition="in" filter="fade">
                                      <p:cBhvr>
                                        <p:cTn id="28" dur="1000"/>
                                        <p:tgtEl>
                                          <p:spTgt spid="9221"/>
                                        </p:tgtEl>
                                      </p:cBhvr>
                                    </p:animEffect>
                                  </p:childTnLst>
                                </p:cTn>
                              </p:par>
                            </p:childTnLst>
                          </p:cTn>
                        </p:par>
                        <p:par>
                          <p:cTn id="29" fill="hold">
                            <p:stCondLst>
                              <p:cond delay="4000"/>
                            </p:stCondLst>
                            <p:childTnLst>
                              <p:par>
                                <p:cTn id="30" presetID="10" presetClass="entr" presetSubtype="0" fill="hold" nodeType="afterEffect">
                                  <p:stCondLst>
                                    <p:cond delay="0"/>
                                  </p:stCondLst>
                                  <p:childTnLst>
                                    <p:set>
                                      <p:cBhvr>
                                        <p:cTn id="31" dur="1" fill="hold">
                                          <p:stCondLst>
                                            <p:cond delay="0"/>
                                          </p:stCondLst>
                                        </p:cTn>
                                        <p:tgtEl>
                                          <p:spTgt spid="9220"/>
                                        </p:tgtEl>
                                        <p:attrNameLst>
                                          <p:attrName>style.visibility</p:attrName>
                                        </p:attrNameLst>
                                      </p:cBhvr>
                                      <p:to>
                                        <p:strVal val="visible"/>
                                      </p:to>
                                    </p:set>
                                    <p:animEffect transition="in" filter="fade">
                                      <p:cBhvr>
                                        <p:cTn id="32" dur="2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Szövegdoboz 2"/>
          <p:cNvSpPr txBox="1"/>
          <p:nvPr/>
        </p:nvSpPr>
        <p:spPr>
          <a:xfrm>
            <a:off x="-252536" y="476672"/>
            <a:ext cx="7272808" cy="523220"/>
          </a:xfrm>
          <a:prstGeom prst="rect">
            <a:avLst/>
          </a:prstGeom>
          <a:solidFill>
            <a:srgbClr val="FF000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wrap="square" rtlCol="0">
            <a:spAutoFit/>
          </a:bodyPr>
          <a:lstStyle/>
          <a:p>
            <a:pPr algn="ctr"/>
            <a:r>
              <a:rPr lang="hu-HU" sz="2800" dirty="0" smtClean="0"/>
              <a:t>Milyen energiát hasznosítottak  régen is?</a:t>
            </a:r>
            <a:endParaRPr lang="hu-HU" sz="2800" dirty="0"/>
          </a:p>
        </p:txBody>
      </p:sp>
      <p:sp>
        <p:nvSpPr>
          <p:cNvPr id="4" name="Téglalap 3">
            <a:hlinkClick r:id="rId3" action="ppaction://hlinksldjump"/>
          </p:cNvPr>
          <p:cNvSpPr/>
          <p:nvPr/>
        </p:nvSpPr>
        <p:spPr>
          <a:xfrm>
            <a:off x="1403648" y="1916832"/>
            <a:ext cx="1944216" cy="108012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hu-HU" dirty="0" smtClean="0">
                <a:solidFill>
                  <a:schemeClr val="tx1"/>
                </a:solidFill>
              </a:rPr>
              <a:t>Megújuló energia</a:t>
            </a:r>
            <a:endParaRPr lang="hu-HU" dirty="0">
              <a:solidFill>
                <a:schemeClr val="tx1"/>
              </a:solidFill>
            </a:endParaRPr>
          </a:p>
        </p:txBody>
      </p:sp>
      <p:sp>
        <p:nvSpPr>
          <p:cNvPr id="6" name="Téglalap 5">
            <a:hlinkClick r:id="rId4" action="ppaction://hlinksldjump"/>
          </p:cNvPr>
          <p:cNvSpPr/>
          <p:nvPr/>
        </p:nvSpPr>
        <p:spPr>
          <a:xfrm>
            <a:off x="4139952" y="1844824"/>
            <a:ext cx="1944216" cy="108012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hu-HU" dirty="0" smtClean="0">
                <a:solidFill>
                  <a:schemeClr val="tx1"/>
                </a:solidFill>
              </a:rPr>
              <a:t>Nem megújuló energia-</a:t>
            </a:r>
            <a:endParaRPr lang="hu-HU" dirty="0">
              <a:solidFill>
                <a:schemeClr val="tx1"/>
              </a:solidFill>
            </a:endParaRPr>
          </a:p>
        </p:txBody>
      </p:sp>
      <p:sp>
        <p:nvSpPr>
          <p:cNvPr id="5" name="Téglalap 4">
            <a:hlinkClick r:id="rId5" action="ppaction://hlinksldjump"/>
          </p:cNvPr>
          <p:cNvSpPr/>
          <p:nvPr/>
        </p:nvSpPr>
        <p:spPr>
          <a:xfrm>
            <a:off x="6660232" y="5301208"/>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par>
                          <p:cTn id="8" fill="hold">
                            <p:stCondLst>
                              <p:cond delay="0"/>
                            </p:stCondLst>
                            <p:childTnLst>
                              <p:par>
                                <p:cTn id="9" presetID="43"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
                                        <p:tgtEl>
                                          <p:spTgt spid="4"/>
                                        </p:tgtEl>
                                      </p:cBhvr>
                                    </p:animEffect>
                                    <p:anim calcmode="lin" valueType="num">
                                      <p:cBhvr>
                                        <p:cTn id="12" dur="400" fill="hold"/>
                                        <p:tgtEl>
                                          <p:spTgt spid="4"/>
                                        </p:tgtEl>
                                        <p:attrNameLst>
                                          <p:attrName>ppt_x</p:attrName>
                                        </p:attrNameLst>
                                      </p:cBhvr>
                                      <p:tavLst>
                                        <p:tav tm="0">
                                          <p:val>
                                            <p:strVal val="#ppt_x"/>
                                          </p:val>
                                        </p:tav>
                                        <p:tav tm="100000">
                                          <p:val>
                                            <p:strVal val="#ppt_x"/>
                                          </p:val>
                                        </p:tav>
                                      </p:tavLst>
                                    </p:anim>
                                    <p:anim calcmode="lin" valueType="num">
                                      <p:cBhvr>
                                        <p:cTn id="13" dur="400" fill="hold"/>
                                        <p:tgtEl>
                                          <p:spTgt spid="4"/>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6" fill="hold">
                            <p:stCondLst>
                              <p:cond delay="1000"/>
                            </p:stCondLst>
                            <p:childTnLst>
                              <p:par>
                                <p:cTn id="17" presetID="43"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
                                        <p:tgtEl>
                                          <p:spTgt spid="6"/>
                                        </p:tgtEl>
                                      </p:cBhvr>
                                    </p:animEffect>
                                    <p:anim calcmode="lin" valueType="num">
                                      <p:cBhvr>
                                        <p:cTn id="20" dur="400" fill="hold"/>
                                        <p:tgtEl>
                                          <p:spTgt spid="6"/>
                                        </p:tgtEl>
                                        <p:attrNameLst>
                                          <p:attrName>ppt_x</p:attrName>
                                        </p:attrNameLst>
                                      </p:cBhvr>
                                      <p:tavLst>
                                        <p:tav tm="0">
                                          <p:val>
                                            <p:strVal val="#ppt_x"/>
                                          </p:val>
                                        </p:tav>
                                        <p:tav tm="100000">
                                          <p:val>
                                            <p:strVal val="#ppt_x"/>
                                          </p:val>
                                        </p:tav>
                                      </p:tavLst>
                                    </p:anim>
                                    <p:anim calcmode="lin" valueType="num">
                                      <p:cBhvr>
                                        <p:cTn id="21" dur="400" fill="hold"/>
                                        <p:tgtEl>
                                          <p:spTgt spid="6"/>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Szövegdoboz 1"/>
          <p:cNvSpPr txBox="1"/>
          <p:nvPr/>
        </p:nvSpPr>
        <p:spPr>
          <a:xfrm>
            <a:off x="1043608" y="548680"/>
            <a:ext cx="7704856" cy="2215991"/>
          </a:xfrm>
          <a:prstGeom prst="rect">
            <a:avLst/>
          </a:prstGeom>
          <a:solidFill>
            <a:srgbClr val="00B0F0"/>
          </a:solidFill>
          <a:effectLst>
            <a:glow rad="228600">
              <a:schemeClr val="accent3">
                <a:satMod val="175000"/>
                <a:alpha val="40000"/>
              </a:schemeClr>
            </a:glow>
            <a:outerShdw blurRad="152400" dist="317500" dir="5400000" sx="90000" sy="-19000" rotWithShape="0">
              <a:prstClr val="black">
                <a:alpha val="15000"/>
              </a:prstClr>
            </a:outerShdw>
            <a:reflection blurRad="6350" stA="50000" endA="295" endPos="92000" dist="101600" dir="5400000" sy="-100000" algn="bl" rotWithShape="0"/>
            <a:softEdge rad="63500"/>
          </a:effectLst>
          <a:scene3d>
            <a:camera prst="isometricOffAxis1Right"/>
            <a:lightRig rig="threePt" dir="t"/>
          </a:scene3d>
          <a:sp3d>
            <a:bevelT w="165100" prst="coolSlant"/>
          </a:sp3d>
        </p:spPr>
        <p:txBody>
          <a:bodyPr wrap="square" rtlCol="0">
            <a:spAutoFit/>
          </a:bodyPr>
          <a:lstStyle/>
          <a:p>
            <a:r>
              <a:rPr lang="hu-HU" sz="13800" dirty="0" smtClean="0"/>
              <a:t>Jó válasz</a:t>
            </a:r>
            <a:endParaRPr lang="hu-HU" sz="13800" dirty="0"/>
          </a:p>
        </p:txBody>
      </p:sp>
      <p:sp>
        <p:nvSpPr>
          <p:cNvPr id="3" name="Ellipszis 2">
            <a:hlinkClick r:id="rId3" action="ppaction://hlinksldjump"/>
          </p:cNvPr>
          <p:cNvSpPr/>
          <p:nvPr/>
        </p:nvSpPr>
        <p:spPr>
          <a:xfrm>
            <a:off x="1835696" y="5085184"/>
            <a:ext cx="5760640" cy="1512168"/>
          </a:xfrm>
          <a:prstGeom prst="ellipse">
            <a:avLst/>
          </a:prstGeom>
          <a:solidFill>
            <a:srgbClr val="00206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3600" dirty="0" smtClean="0">
                <a:solidFill>
                  <a:schemeClr val="bg1"/>
                </a:solidFill>
              </a:rPr>
              <a:t>Következő kérdés</a:t>
            </a:r>
            <a:endParaRPr lang="hu-HU" sz="3600" dirty="0">
              <a:solidFill>
                <a:schemeClr val="bg1"/>
              </a:solidFill>
            </a:endParaRPr>
          </a:p>
        </p:txBody>
      </p:sp>
      <p:sp>
        <p:nvSpPr>
          <p:cNvPr id="4" name="Téglalap 3">
            <a:hlinkClick r:id="rId4" action="ppaction://hlinksldjump"/>
          </p:cNvPr>
          <p:cNvSpPr/>
          <p:nvPr/>
        </p:nvSpPr>
        <p:spPr>
          <a:xfrm>
            <a:off x="6983760" y="5301208"/>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32 ágú csillag 2"/>
          <p:cNvSpPr/>
          <p:nvPr/>
        </p:nvSpPr>
        <p:spPr>
          <a:xfrm>
            <a:off x="1979712" y="476672"/>
            <a:ext cx="4320480" cy="2880320"/>
          </a:xfrm>
          <a:prstGeom prst="star32">
            <a:avLst/>
          </a:prstGeom>
          <a:solidFill>
            <a:srgbClr val="C00000"/>
          </a:solidFill>
          <a:effectLst>
            <a:glow rad="139700">
              <a:schemeClr val="accent6">
                <a:satMod val="175000"/>
                <a:alpha val="40000"/>
              </a:schemeClr>
            </a:glow>
            <a:outerShdw blurRad="76200" dir="13500000" sy="23000" kx="1200000" algn="br" rotWithShape="0">
              <a:prstClr val="black">
                <a:alpha val="20000"/>
              </a:prstClr>
            </a:outerShdw>
            <a:reflection blurRad="6350" stA="52000" endA="300" endPos="35000" dir="5400000" sy="-100000" algn="bl" rotWithShape="0"/>
            <a:softEdge rad="31750"/>
          </a:effectLst>
          <a:scene3d>
            <a:camera prst="perspectiveLef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400" dirty="0" smtClean="0"/>
              <a:t>Rossz válasz</a:t>
            </a:r>
            <a:endParaRPr lang="hu-HU" sz="4400" dirty="0"/>
          </a:p>
        </p:txBody>
      </p:sp>
      <p:sp>
        <p:nvSpPr>
          <p:cNvPr id="5" name="Szalag alulnézetben 4">
            <a:hlinkClick r:id="rId3" action="ppaction://hlinksldjump"/>
          </p:cNvPr>
          <p:cNvSpPr/>
          <p:nvPr/>
        </p:nvSpPr>
        <p:spPr>
          <a:xfrm>
            <a:off x="2195736" y="4653136"/>
            <a:ext cx="4320480" cy="1584176"/>
          </a:xfrm>
          <a:prstGeom prst="ribbon">
            <a:avLst/>
          </a:prstGeom>
          <a:solidFill>
            <a:srgbClr val="C00000"/>
          </a:solidFill>
          <a:effectLst>
            <a:outerShdw blurRad="50800" dist="38100" dir="16200000" rotWithShape="0">
              <a:prstClr val="black">
                <a:alpha val="40000"/>
              </a:prstClr>
            </a:outerShdw>
          </a:effectLst>
          <a:scene3d>
            <a:camera prst="perspectiveHeroicExtreme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Vissza a kérdésre</a:t>
            </a:r>
            <a:endParaRPr lang="hu-HU" dirty="0"/>
          </a:p>
        </p:txBody>
      </p:sp>
      <p:sp>
        <p:nvSpPr>
          <p:cNvPr id="4" name="Téglalap 3">
            <a:hlinkClick r:id="rId4" action="ppaction://hlinksldjump"/>
          </p:cNvPr>
          <p:cNvSpPr/>
          <p:nvPr/>
        </p:nvSpPr>
        <p:spPr>
          <a:xfrm>
            <a:off x="6732240" y="5373216"/>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Szövegdoboz 1"/>
          <p:cNvSpPr txBox="1"/>
          <p:nvPr/>
        </p:nvSpPr>
        <p:spPr>
          <a:xfrm>
            <a:off x="827584" y="1052736"/>
            <a:ext cx="6048672" cy="523220"/>
          </a:xfrm>
          <a:prstGeom prst="rect">
            <a:avLst/>
          </a:prstGeom>
          <a:solidFill>
            <a:srgbClr val="FF000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wrap="square" rtlCol="0">
            <a:spAutoFit/>
          </a:bodyPr>
          <a:lstStyle/>
          <a:p>
            <a:pPr algn="ctr"/>
            <a:r>
              <a:rPr lang="hu-HU" sz="2800" dirty="0" smtClean="0"/>
              <a:t>Mi a szélenergia előnye?</a:t>
            </a:r>
            <a:endParaRPr lang="hu-HU" sz="2800" dirty="0"/>
          </a:p>
        </p:txBody>
      </p:sp>
      <p:sp>
        <p:nvSpPr>
          <p:cNvPr id="3" name="Tekercs függőlegesen 2">
            <a:hlinkClick r:id="rId3" action="ppaction://hlinksldjump"/>
          </p:cNvPr>
          <p:cNvSpPr/>
          <p:nvPr/>
        </p:nvSpPr>
        <p:spPr>
          <a:xfrm>
            <a:off x="1907704" y="2132856"/>
            <a:ext cx="1656184" cy="1440160"/>
          </a:xfrm>
          <a:prstGeom prst="vertic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chemeClr val="tx1"/>
                </a:solidFill>
              </a:rPr>
              <a:t>Ingyenes, bárki használhatja</a:t>
            </a:r>
            <a:endParaRPr lang="hu-HU" dirty="0">
              <a:solidFill>
                <a:schemeClr val="tx1"/>
              </a:solidFill>
            </a:endParaRPr>
          </a:p>
        </p:txBody>
      </p:sp>
      <p:sp>
        <p:nvSpPr>
          <p:cNvPr id="4" name="Tekercs függőlegesen 3">
            <a:hlinkClick r:id="rId4" action="ppaction://hlinksldjump"/>
          </p:cNvPr>
          <p:cNvSpPr/>
          <p:nvPr/>
        </p:nvSpPr>
        <p:spPr>
          <a:xfrm>
            <a:off x="5652120" y="2132856"/>
            <a:ext cx="1584176" cy="1440160"/>
          </a:xfrm>
          <a:prstGeom prst="vertic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chemeClr val="tx1"/>
                </a:solidFill>
              </a:rPr>
              <a:t>Nincs útba senkinek?kis helyen elfér</a:t>
            </a:r>
            <a:endParaRPr lang="hu-HU" dirty="0">
              <a:solidFill>
                <a:schemeClr val="tx1"/>
              </a:solidFill>
            </a:endParaRPr>
          </a:p>
        </p:txBody>
      </p:sp>
      <p:sp>
        <p:nvSpPr>
          <p:cNvPr id="5" name="Téglalap 4">
            <a:hlinkClick r:id="rId5" action="ppaction://hlinksldjump"/>
          </p:cNvPr>
          <p:cNvSpPr/>
          <p:nvPr/>
        </p:nvSpPr>
        <p:spPr>
          <a:xfrm>
            <a:off x="6732240" y="5157192"/>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32 ágú csillag 2"/>
          <p:cNvSpPr/>
          <p:nvPr/>
        </p:nvSpPr>
        <p:spPr>
          <a:xfrm>
            <a:off x="1979712" y="476672"/>
            <a:ext cx="4320480" cy="2880320"/>
          </a:xfrm>
          <a:prstGeom prst="star32">
            <a:avLst/>
          </a:prstGeom>
          <a:solidFill>
            <a:srgbClr val="C00000"/>
          </a:solidFill>
          <a:effectLst>
            <a:glow rad="139700">
              <a:schemeClr val="accent6">
                <a:satMod val="175000"/>
                <a:alpha val="40000"/>
              </a:schemeClr>
            </a:glow>
            <a:outerShdw blurRad="76200" dir="13500000" sy="23000" kx="1200000" algn="br" rotWithShape="0">
              <a:prstClr val="black">
                <a:alpha val="20000"/>
              </a:prstClr>
            </a:outerShdw>
            <a:reflection blurRad="6350" stA="52000" endA="300" endPos="35000" dir="5400000" sy="-100000" algn="bl" rotWithShape="0"/>
            <a:softEdge rad="31750"/>
          </a:effectLst>
          <a:scene3d>
            <a:camera prst="perspectiveLef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400" dirty="0" smtClean="0"/>
              <a:t>Rossz válasz</a:t>
            </a:r>
            <a:endParaRPr lang="hu-HU" sz="4400" dirty="0"/>
          </a:p>
        </p:txBody>
      </p:sp>
      <p:sp>
        <p:nvSpPr>
          <p:cNvPr id="5" name="Szalag alulnézetben 4">
            <a:hlinkClick r:id="rId3" action="ppaction://hlinksldjump"/>
          </p:cNvPr>
          <p:cNvSpPr/>
          <p:nvPr/>
        </p:nvSpPr>
        <p:spPr>
          <a:xfrm>
            <a:off x="2195736" y="4653136"/>
            <a:ext cx="4320480" cy="1584176"/>
          </a:xfrm>
          <a:prstGeom prst="ribbon">
            <a:avLst/>
          </a:prstGeom>
          <a:solidFill>
            <a:srgbClr val="C00000"/>
          </a:solidFill>
          <a:effectLst>
            <a:outerShdw blurRad="50800" dist="38100" dir="16200000" rotWithShape="0">
              <a:prstClr val="black">
                <a:alpha val="40000"/>
              </a:prstClr>
            </a:outerShdw>
          </a:effectLst>
          <a:scene3d>
            <a:camera prst="perspectiveHeroicExtreme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Vissza a kérdésre</a:t>
            </a:r>
            <a:endParaRPr lang="hu-HU" dirty="0"/>
          </a:p>
        </p:txBody>
      </p:sp>
      <p:sp>
        <p:nvSpPr>
          <p:cNvPr id="4" name="Téglalap 3">
            <a:hlinkClick r:id="rId4" action="ppaction://hlinksldjump"/>
          </p:cNvPr>
          <p:cNvSpPr/>
          <p:nvPr/>
        </p:nvSpPr>
        <p:spPr>
          <a:xfrm>
            <a:off x="6804248" y="522920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Szövegdoboz 1"/>
          <p:cNvSpPr txBox="1"/>
          <p:nvPr/>
        </p:nvSpPr>
        <p:spPr>
          <a:xfrm>
            <a:off x="1043608" y="548680"/>
            <a:ext cx="7704856" cy="2215991"/>
          </a:xfrm>
          <a:prstGeom prst="rect">
            <a:avLst/>
          </a:prstGeom>
          <a:solidFill>
            <a:srgbClr val="00B0F0"/>
          </a:solidFill>
          <a:effectLst>
            <a:glow rad="228600">
              <a:schemeClr val="accent3">
                <a:satMod val="175000"/>
                <a:alpha val="40000"/>
              </a:schemeClr>
            </a:glow>
            <a:outerShdw blurRad="152400" dist="317500" dir="5400000" sx="90000" sy="-19000" rotWithShape="0">
              <a:prstClr val="black">
                <a:alpha val="15000"/>
              </a:prstClr>
            </a:outerShdw>
            <a:reflection blurRad="6350" stA="50000" endA="295" endPos="92000" dist="101600" dir="5400000" sy="-100000" algn="bl" rotWithShape="0"/>
            <a:softEdge rad="63500"/>
          </a:effectLst>
          <a:scene3d>
            <a:camera prst="isometricOffAxis1Right"/>
            <a:lightRig rig="threePt" dir="t"/>
          </a:scene3d>
          <a:sp3d>
            <a:bevelT w="165100" prst="coolSlant"/>
          </a:sp3d>
        </p:spPr>
        <p:txBody>
          <a:bodyPr wrap="square" rtlCol="0">
            <a:spAutoFit/>
          </a:bodyPr>
          <a:lstStyle/>
          <a:p>
            <a:r>
              <a:rPr lang="hu-HU" sz="13800" dirty="0" smtClean="0"/>
              <a:t>Jó válasz</a:t>
            </a:r>
            <a:endParaRPr lang="hu-HU" sz="13800" dirty="0"/>
          </a:p>
        </p:txBody>
      </p:sp>
      <p:sp>
        <p:nvSpPr>
          <p:cNvPr id="4" name="Jobbra nyíl 3">
            <a:hlinkClick r:id="rId3"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5" name="Téglalap 4">
            <a:hlinkClick r:id="rId4" action="ppaction://hlinksldjump"/>
          </p:cNvPr>
          <p:cNvSpPr/>
          <p:nvPr/>
        </p:nvSpPr>
        <p:spPr>
          <a:xfrm>
            <a:off x="539552" y="5301208"/>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Szalag felfelé görbítve 2"/>
          <p:cNvSpPr/>
          <p:nvPr/>
        </p:nvSpPr>
        <p:spPr>
          <a:xfrm>
            <a:off x="1547664" y="1196752"/>
            <a:ext cx="6300192" cy="3528392"/>
          </a:xfrm>
          <a:prstGeom prst="ellipseRibbon2">
            <a:avLst/>
          </a:prstGeom>
          <a:solidFill>
            <a:schemeClr val="accent6">
              <a:lumMod val="75000"/>
            </a:schemeClr>
          </a:solidFill>
          <a:ln w="6350">
            <a:gradFill flip="none" rotWithShape="1">
              <a:gsLst>
                <a:gs pos="0">
                  <a:srgbClr val="000000"/>
                </a:gs>
                <a:gs pos="39999">
                  <a:srgbClr val="0A128C"/>
                </a:gs>
                <a:gs pos="70000">
                  <a:srgbClr val="181CC7"/>
                </a:gs>
                <a:gs pos="88000">
                  <a:srgbClr val="7005D4"/>
                </a:gs>
                <a:gs pos="100000">
                  <a:srgbClr val="8C3D91"/>
                </a:gs>
              </a:gsLst>
              <a:lin ang="0" scaled="1"/>
              <a:tileRect/>
            </a:gradFill>
          </a:ln>
          <a:effectLst>
            <a:glow rad="228600">
              <a:schemeClr val="accent5">
                <a:satMod val="175000"/>
                <a:alpha val="40000"/>
              </a:schemeClr>
            </a:glow>
            <a:innerShdw blurRad="114300">
              <a:prstClr val="black"/>
            </a:innerShdw>
          </a:effectLst>
          <a:scene3d>
            <a:camera prst="obliqueBottom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3200" dirty="0" smtClean="0">
                <a:effectLst>
                  <a:glow rad="228600">
                    <a:schemeClr val="accent5">
                      <a:satMod val="175000"/>
                      <a:alpha val="40000"/>
                    </a:schemeClr>
                  </a:glow>
                  <a:outerShdw blurRad="75057" dist="38100" dir="5400000" sy="-20000" rotWithShape="0">
                    <a:prstClr val="black">
                      <a:alpha val="25000"/>
                    </a:prstClr>
                  </a:outerShdw>
                </a:effectLst>
              </a:rPr>
              <a:t>Bibliográfia:</a:t>
            </a:r>
            <a:endParaRPr lang="hu-HU" sz="3200" dirty="0" smtClean="0">
              <a:effectLst>
                <a:glow rad="228600">
                  <a:schemeClr val="accent5">
                    <a:satMod val="175000"/>
                    <a:alpha val="40000"/>
                  </a:schemeClr>
                </a:glow>
                <a:outerShdw blurRad="75057" dist="38100" dir="5400000" sy="-20000" rotWithShape="0">
                  <a:prstClr val="black">
                    <a:alpha val="25000"/>
                  </a:prstClr>
                </a:outerShdw>
              </a:effectLst>
              <a:hlinkClick r:id="rId3"/>
            </a:endParaRPr>
          </a:p>
          <a:p>
            <a:pPr algn="ctr"/>
            <a:r>
              <a:rPr lang="hu-HU" sz="2800" u="sng" dirty="0" err="1" smtClean="0">
                <a:effectLst>
                  <a:glow rad="228600">
                    <a:schemeClr val="accent5">
                      <a:satMod val="175000"/>
                      <a:alpha val="40000"/>
                    </a:schemeClr>
                  </a:glow>
                  <a:outerShdw blurRad="75057" dist="38100" dir="5400000" sy="-20000" rotWithShape="0">
                    <a:prstClr val="black">
                      <a:alpha val="25000"/>
                    </a:prstClr>
                  </a:outerShdw>
                </a:effectLst>
                <a:hlinkClick r:id="rId3"/>
              </a:rPr>
              <a:t>www.wikipedia.hu</a:t>
            </a:r>
            <a:r>
              <a:rPr lang="hu-HU" sz="2800" u="sng" dirty="0" smtClean="0">
                <a:effectLst>
                  <a:glow rad="228600">
                    <a:schemeClr val="accent5">
                      <a:satMod val="175000"/>
                      <a:alpha val="40000"/>
                    </a:schemeClr>
                  </a:glow>
                  <a:outerShdw blurRad="75057" dist="38100" dir="5400000" sy="-20000" rotWithShape="0">
                    <a:prstClr val="black">
                      <a:alpha val="25000"/>
                    </a:prstClr>
                  </a:outerShdw>
                </a:effectLst>
              </a:rPr>
              <a:t/>
            </a:r>
            <a:br>
              <a:rPr lang="hu-HU" sz="2800" u="sng" dirty="0" smtClean="0">
                <a:effectLst>
                  <a:glow rad="228600">
                    <a:schemeClr val="accent5">
                      <a:satMod val="175000"/>
                      <a:alpha val="40000"/>
                    </a:schemeClr>
                  </a:glow>
                  <a:outerShdw blurRad="75057" dist="38100" dir="5400000" sy="-20000" rotWithShape="0">
                    <a:prstClr val="black">
                      <a:alpha val="25000"/>
                    </a:prstClr>
                  </a:outerShdw>
                </a:effectLst>
              </a:rPr>
            </a:br>
            <a:r>
              <a:rPr lang="hu-HU" sz="2800" u="sng" dirty="0" err="1" smtClean="0">
                <a:effectLst>
                  <a:glow rad="228600">
                    <a:schemeClr val="accent5">
                      <a:satMod val="175000"/>
                      <a:alpha val="40000"/>
                    </a:schemeClr>
                  </a:glow>
                  <a:outerShdw blurRad="75057" dist="38100" dir="5400000" sy="-20000" rotWithShape="0">
                    <a:prstClr val="black">
                      <a:alpha val="25000"/>
                    </a:prstClr>
                  </a:outerShdw>
                </a:effectLst>
              </a:rPr>
              <a:t>www.google.hu</a:t>
            </a:r>
            <a:endParaRPr lang="hu-HU" sz="2800" u="sng" dirty="0">
              <a:effectLst>
                <a:glow rad="228600">
                  <a:schemeClr val="accent5">
                    <a:satMod val="175000"/>
                    <a:alpha val="40000"/>
                  </a:schemeClr>
                </a:glow>
                <a:outerShdw blurRad="75057" dist="38100" dir="5400000" sy="-20000" rotWithShape="0">
                  <a:prstClr val="black">
                    <a:alpha val="25000"/>
                  </a:prstClr>
                </a:outerShdw>
              </a:effectLst>
            </a:endParaRPr>
          </a:p>
        </p:txBody>
      </p:sp>
      <p:sp>
        <p:nvSpPr>
          <p:cNvPr id="4" name="Jobbra nyíl 3"/>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hlinkClick r:id="rId4" action="ppaction://hlinksldjump"/>
              </a:rPr>
              <a:t>Következő</a:t>
            </a:r>
            <a:endParaRPr lang="hu-HU" dirty="0"/>
          </a:p>
        </p:txBody>
      </p:sp>
      <p:sp>
        <p:nvSpPr>
          <p:cNvPr id="5" name="Balra nyíl 4">
            <a:hlinkClick r:id="rId5" action="ppaction://hlinksldjump"/>
          </p:cNvPr>
          <p:cNvSpPr/>
          <p:nvPr/>
        </p:nvSpPr>
        <p:spPr>
          <a:xfrm>
            <a:off x="539552" y="5877272"/>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6" name="Téglalap 5">
            <a:hlinkClick r:id="rId6"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Folyamatábra: Dokumentáció 1"/>
          <p:cNvSpPr/>
          <p:nvPr/>
        </p:nvSpPr>
        <p:spPr>
          <a:xfrm>
            <a:off x="1763688" y="764704"/>
            <a:ext cx="5112568" cy="4464496"/>
          </a:xfrm>
          <a:prstGeom prst="flowChartMultidocument">
            <a:avLst/>
          </a:prstGeom>
          <a:solidFill>
            <a:srgbClr val="002060"/>
          </a:solidFill>
          <a:ln w="6350">
            <a:gradFill flip="none" rotWithShape="1">
              <a:gsLst>
                <a:gs pos="0">
                  <a:srgbClr val="FF3399"/>
                </a:gs>
                <a:gs pos="25000">
                  <a:srgbClr val="FF6633"/>
                </a:gs>
                <a:gs pos="50000">
                  <a:srgbClr val="FFFF00"/>
                </a:gs>
                <a:gs pos="75000">
                  <a:srgbClr val="01A78F"/>
                </a:gs>
                <a:gs pos="100000">
                  <a:srgbClr val="3366FF"/>
                </a:gs>
              </a:gsLst>
              <a:lin ang="0" scaled="1"/>
              <a:tileRect/>
            </a:gradFill>
          </a:ln>
          <a:effectLst>
            <a:glow rad="228600">
              <a:schemeClr val="accent1">
                <a:satMod val="175000"/>
                <a:alpha val="40000"/>
              </a:schemeClr>
            </a:glow>
            <a:outerShdw blurRad="76200" dir="18900000" sy="23000" kx="-1200000" algn="bl" rotWithShape="0">
              <a:prstClr val="black">
                <a:alpha val="20000"/>
              </a:prstClr>
            </a:outerShdw>
            <a:reflection blurRad="6350" stA="52000" endA="300" endPos="35000" dir="5400000" sy="-100000" algn="bl" rotWithShape="0"/>
            <a:softEdge rad="63500"/>
          </a:effectLst>
          <a:scene3d>
            <a:camera prst="perspectiveAbove"/>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3200" dirty="0" smtClean="0">
                <a:solidFill>
                  <a:schemeClr val="tx1"/>
                </a:solidFill>
              </a:rPr>
              <a:t>Köszönöm a figyelmet</a:t>
            </a:r>
            <a:endParaRPr lang="hu-HU" sz="3200" dirty="0">
              <a:solidFill>
                <a:schemeClr val="tx1"/>
              </a:solidFill>
            </a:endParaRPr>
          </a:p>
        </p:txBody>
      </p:sp>
      <p:sp>
        <p:nvSpPr>
          <p:cNvPr id="3" name="Balra nyíl 2">
            <a:hlinkClick r:id="rId3" action="ppaction://hlinksldjump"/>
          </p:cNvPr>
          <p:cNvSpPr/>
          <p:nvPr/>
        </p:nvSpPr>
        <p:spPr>
          <a:xfrm>
            <a:off x="0" y="5877272"/>
            <a:ext cx="2123728" cy="764704"/>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Vissza az elejére</a:t>
            </a:r>
            <a:endParaRPr lang="hu-HU" dirty="0"/>
          </a:p>
        </p:txBody>
      </p:sp>
      <p:sp>
        <p:nvSpPr>
          <p:cNvPr id="4" name="Téglalap 3">
            <a:hlinkClick r:id="rId4"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2050" name="Picture 2" descr="C:\Documents and Settings\Rendszergazda\Asztal\megújuló energia\images (6).jpg"/>
          <p:cNvPicPr>
            <a:picLocks noChangeAspect="1" noChangeArrowheads="1"/>
          </p:cNvPicPr>
          <p:nvPr/>
        </p:nvPicPr>
        <p:blipFill>
          <a:blip r:embed="rId3" cstate="print"/>
          <a:srcRect/>
          <a:stretch>
            <a:fillRect/>
          </a:stretch>
        </p:blipFill>
        <p:spPr bwMode="auto">
          <a:xfrm>
            <a:off x="3707904" y="4293096"/>
            <a:ext cx="2066925" cy="2209800"/>
          </a:xfrm>
          <a:prstGeom prst="rect">
            <a:avLst/>
          </a:prstGeom>
          <a:noFill/>
        </p:spPr>
      </p:pic>
      <p:sp>
        <p:nvSpPr>
          <p:cNvPr id="2" name="Szövegdoboz 1"/>
          <p:cNvSpPr txBox="1"/>
          <p:nvPr/>
        </p:nvSpPr>
        <p:spPr>
          <a:xfrm>
            <a:off x="2699792" y="620688"/>
            <a:ext cx="6696744" cy="646331"/>
          </a:xfrm>
          <a:prstGeom prst="rect">
            <a:avLst/>
          </a:prstGeom>
          <a:noFill/>
        </p:spPr>
        <p:txBody>
          <a:bodyPr wrap="square" rtlCol="0">
            <a:spAutoFit/>
          </a:bodyPr>
          <a:lstStyle/>
          <a:p>
            <a:r>
              <a:rPr lang="hu-HU" sz="3600" b="1" dirty="0" smtClean="0">
                <a:ln w="10541" cmpd="sng">
                  <a:solidFill>
                    <a:srgbClr val="7D7D7D">
                      <a:tint val="100000"/>
                      <a:shade val="100000"/>
                      <a:satMod val="110000"/>
                    </a:srgbClr>
                  </a:solidFill>
                  <a:prstDash val="solid"/>
                </a:ln>
                <a:solidFill>
                  <a:schemeClr val="bg1"/>
                </a:solidFill>
              </a:rPr>
              <a:t>B</a:t>
            </a:r>
            <a:r>
              <a:rPr lang="hu-HU" sz="3600" b="1" dirty="0" smtClean="0">
                <a:solidFill>
                  <a:schemeClr val="bg1"/>
                </a:solidFill>
              </a:rPr>
              <a:t>evezetés</a:t>
            </a:r>
            <a:endParaRPr lang="hu-HU" sz="2000" b="1" dirty="0">
              <a:solidFill>
                <a:schemeClr val="bg1"/>
              </a:solidFill>
            </a:endParaRPr>
          </a:p>
        </p:txBody>
      </p:sp>
      <p:sp>
        <p:nvSpPr>
          <p:cNvPr id="3" name="Szövegdoboz 2"/>
          <p:cNvSpPr txBox="1"/>
          <p:nvPr/>
        </p:nvSpPr>
        <p:spPr>
          <a:xfrm>
            <a:off x="251520" y="1124744"/>
            <a:ext cx="7272808" cy="1200329"/>
          </a:xfrm>
          <a:prstGeom prst="rect">
            <a:avLst/>
          </a:prstGeom>
          <a:noFill/>
        </p:spPr>
        <p:txBody>
          <a:bodyPr wrap="square" rtlCol="0">
            <a:spAutoFit/>
          </a:bodyPr>
          <a:lstStyle/>
          <a:p>
            <a:r>
              <a:rPr lang="hu-HU" i="1" dirty="0">
                <a:solidFill>
                  <a:schemeClr val="bg1"/>
                </a:solidFill>
              </a:rPr>
              <a:t>„</a:t>
            </a:r>
            <a:r>
              <a:rPr lang="hu-HU" sz="1200" b="1" i="1" dirty="0">
                <a:ln w="10541" cmpd="sng">
                  <a:solidFill>
                    <a:srgbClr val="7D7D7D">
                      <a:tint val="100000"/>
                      <a:shade val="100000"/>
                      <a:satMod val="110000"/>
                    </a:srgbClr>
                  </a:solidFill>
                  <a:prstDash val="solid"/>
                </a:ln>
                <a:solidFill>
                  <a:schemeClr val="bg1"/>
                </a:solidFill>
              </a:rPr>
              <a:t>N</a:t>
            </a:r>
            <a:r>
              <a:rPr lang="hu-HU" sz="1200" i="1" dirty="0">
                <a:solidFill>
                  <a:schemeClr val="bg1"/>
                </a:solidFill>
              </a:rPr>
              <a:t>em a Föld sérülékeny, hanem mi magunk.</a:t>
            </a:r>
            <a:r>
              <a:rPr lang="hu-HU" sz="1200" dirty="0">
                <a:solidFill>
                  <a:schemeClr val="bg1"/>
                </a:solidFill>
              </a:rPr>
              <a:t> </a:t>
            </a:r>
            <a:br>
              <a:rPr lang="hu-HU" sz="1200" dirty="0">
                <a:solidFill>
                  <a:schemeClr val="bg1"/>
                </a:solidFill>
              </a:rPr>
            </a:br>
            <a:r>
              <a:rPr lang="hu-HU" sz="1200" i="1" dirty="0">
                <a:solidFill>
                  <a:schemeClr val="bg1"/>
                </a:solidFill>
              </a:rPr>
              <a:t>A Természet az általunk </a:t>
            </a:r>
            <a:r>
              <a:rPr lang="hu-HU" sz="1200" i="1" dirty="0" err="1">
                <a:solidFill>
                  <a:schemeClr val="bg1"/>
                </a:solidFill>
              </a:rPr>
              <a:t>elõidézetteknél</a:t>
            </a:r>
            <a:r>
              <a:rPr lang="hu-HU" sz="1200" i="1" dirty="0">
                <a:solidFill>
                  <a:schemeClr val="bg1"/>
                </a:solidFill>
              </a:rPr>
              <a:t> sokkal nagyobb katasztrófát is átvészelt már.</a:t>
            </a:r>
            <a:r>
              <a:rPr lang="hu-HU" sz="1200" dirty="0">
                <a:solidFill>
                  <a:schemeClr val="bg1"/>
                </a:solidFill>
              </a:rPr>
              <a:t> </a:t>
            </a:r>
            <a:br>
              <a:rPr lang="hu-HU" sz="1200" dirty="0">
                <a:solidFill>
                  <a:schemeClr val="bg1"/>
                </a:solidFill>
              </a:rPr>
            </a:br>
            <a:r>
              <a:rPr lang="hu-HU" sz="1200" i="1" dirty="0">
                <a:solidFill>
                  <a:schemeClr val="bg1"/>
                </a:solidFill>
              </a:rPr>
              <a:t>A tevékenységünkkel nem pusztíthatjuk el a természetet, de magunkat annál inkább.”</a:t>
            </a:r>
            <a:endParaRPr lang="hu-HU" sz="1200" dirty="0">
              <a:solidFill>
                <a:schemeClr val="bg1"/>
              </a:solidFill>
            </a:endParaRPr>
          </a:p>
          <a:p>
            <a:r>
              <a:rPr lang="hu-HU" sz="1200" dirty="0"/>
              <a:t>                                                                                                     James </a:t>
            </a:r>
            <a:r>
              <a:rPr lang="hu-HU" sz="1200" dirty="0" err="1"/>
              <a:t>Lovelock</a:t>
            </a:r>
            <a:endParaRPr lang="hu-HU" sz="1200" dirty="0"/>
          </a:p>
          <a:p>
            <a:endParaRPr lang="hu-HU" dirty="0"/>
          </a:p>
        </p:txBody>
      </p:sp>
      <p:sp>
        <p:nvSpPr>
          <p:cNvPr id="4" name="Szövegdoboz 3"/>
          <p:cNvSpPr txBox="1"/>
          <p:nvPr/>
        </p:nvSpPr>
        <p:spPr>
          <a:xfrm>
            <a:off x="2267744" y="2636912"/>
            <a:ext cx="6624736" cy="1200329"/>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V</a:t>
            </a:r>
            <a:r>
              <a:rPr lang="hu-HU" dirty="0" smtClean="0">
                <a:solidFill>
                  <a:schemeClr val="bg1"/>
                </a:solidFill>
              </a:rPr>
              <a:t>ilágossá vált, </a:t>
            </a:r>
            <a:r>
              <a:rPr lang="hu-HU" dirty="0">
                <a:solidFill>
                  <a:schemeClr val="bg1"/>
                </a:solidFill>
              </a:rPr>
              <a:t>hogy </a:t>
            </a:r>
            <a:r>
              <a:rPr lang="hu-HU" dirty="0" smtClean="0">
                <a:solidFill>
                  <a:schemeClr val="bg1"/>
                </a:solidFill>
              </a:rPr>
              <a:t>meg kell állítani az </a:t>
            </a:r>
            <a:r>
              <a:rPr lang="hu-HU" dirty="0">
                <a:solidFill>
                  <a:schemeClr val="bg1"/>
                </a:solidFill>
              </a:rPr>
              <a:t>emberiség </a:t>
            </a:r>
            <a:r>
              <a:rPr lang="hu-HU" dirty="0" smtClean="0">
                <a:solidFill>
                  <a:schemeClr val="bg1"/>
                </a:solidFill>
              </a:rPr>
              <a:t>környezetszennyező </a:t>
            </a:r>
            <a:r>
              <a:rPr lang="hu-HU" dirty="0">
                <a:solidFill>
                  <a:schemeClr val="bg1"/>
                </a:solidFill>
              </a:rPr>
              <a:t>és energia pazarló életvitele </a:t>
            </a:r>
            <a:r>
              <a:rPr lang="hu-HU" dirty="0" smtClean="0">
                <a:solidFill>
                  <a:schemeClr val="bg1"/>
                </a:solidFill>
              </a:rPr>
              <a:t>mert ez a </a:t>
            </a:r>
            <a:r>
              <a:rPr lang="hu-HU" dirty="0">
                <a:solidFill>
                  <a:schemeClr val="bg1"/>
                </a:solidFill>
              </a:rPr>
              <a:t>természeti </a:t>
            </a:r>
            <a:r>
              <a:rPr lang="hu-HU" dirty="0" smtClean="0">
                <a:solidFill>
                  <a:schemeClr val="bg1"/>
                </a:solidFill>
              </a:rPr>
              <a:t>erőforrások </a:t>
            </a:r>
            <a:r>
              <a:rPr lang="hu-HU" dirty="0">
                <a:solidFill>
                  <a:schemeClr val="bg1"/>
                </a:solidFill>
              </a:rPr>
              <a:t>kimerüléséhez, ökológiai katasztrófához </a:t>
            </a:r>
            <a:r>
              <a:rPr lang="hu-HU" dirty="0" smtClean="0">
                <a:solidFill>
                  <a:schemeClr val="bg1"/>
                </a:solidFill>
              </a:rPr>
              <a:t>vezet.</a:t>
            </a:r>
            <a:r>
              <a:rPr lang="hu-HU" dirty="0">
                <a:solidFill>
                  <a:schemeClr val="bg1"/>
                </a:solidFill>
              </a:rPr>
              <a:t> </a:t>
            </a:r>
          </a:p>
        </p:txBody>
      </p:sp>
      <p:pic>
        <p:nvPicPr>
          <p:cNvPr id="1028" name="Picture 4" descr="http://t1.gstatic.com/images?q=tbn:ANd9GcRBQ_btBdRawHSnBbJjipeS8Q86UfBatalYzgMd-JB7giV8nqV9"/>
          <p:cNvPicPr>
            <a:picLocks noChangeAspect="1" noChangeArrowheads="1"/>
          </p:cNvPicPr>
          <p:nvPr/>
        </p:nvPicPr>
        <p:blipFill>
          <a:blip r:embed="rId4" cstate="print"/>
          <a:srcRect/>
          <a:stretch>
            <a:fillRect/>
          </a:stretch>
        </p:blipFill>
        <p:spPr bwMode="auto">
          <a:xfrm>
            <a:off x="323528" y="2492896"/>
            <a:ext cx="1863650" cy="1863650"/>
          </a:xfrm>
          <a:prstGeom prst="rect">
            <a:avLst/>
          </a:prstGeom>
          <a:noFill/>
        </p:spPr>
      </p:pic>
      <p:sp>
        <p:nvSpPr>
          <p:cNvPr id="8" name="Jobbra nyíl 7">
            <a:hlinkClick r:id="rId5" action="ppaction://hlinksldjump"/>
          </p:cNvPr>
          <p:cNvSpPr/>
          <p:nvPr/>
        </p:nvSpPr>
        <p:spPr>
          <a:xfrm>
            <a:off x="6876256" y="6165304"/>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Contrasting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9" name="Balra nyíl 8">
            <a:hlinkClick r:id="rId6" action="ppaction://hlinksldjump"/>
          </p:cNvPr>
          <p:cNvSpPr/>
          <p:nvPr/>
        </p:nvSpPr>
        <p:spPr>
          <a:xfrm>
            <a:off x="323528" y="6237312"/>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pic>
        <p:nvPicPr>
          <p:cNvPr id="11" name="Picture 2" descr="C:\Users\Ravasz\Desktop\herend\fülemüle\images.jpg"/>
          <p:cNvPicPr>
            <a:picLocks noChangeAspect="1" noChangeArrowheads="1"/>
          </p:cNvPicPr>
          <p:nvPr/>
        </p:nvPicPr>
        <p:blipFill>
          <a:blip r:embed="rId7" cstate="print"/>
          <a:srcRect/>
          <a:stretch>
            <a:fillRect/>
          </a:stretch>
        </p:blipFill>
        <p:spPr bwMode="auto">
          <a:xfrm>
            <a:off x="6300192" y="332656"/>
            <a:ext cx="2324100" cy="19716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900"/>
                            </p:stCondLst>
                            <p:childTnLst>
                              <p:par>
                                <p:cTn id="12" presetID="46" presetClass="path" presetSubtype="0" accel="50000" decel="50000" fill="hold" nodeType="afterEffect">
                                  <p:stCondLst>
                                    <p:cond delay="0"/>
                                  </p:stCondLst>
                                  <p:childTnLst>
                                    <p:animMotion origin="layout" path="M 0.04843 -0.03473 C 0.04444 -0.12408 0.09444 -0.20139 0.16145 -0.20672 C 0.22552 -0.21343 0.28541 -0.15348 0.28941 -0.06667 C 0.29444 0.01319 0.25243 0.08796 0.19236 0.09328 C 0.1375 0.09722 0.08541 0.04791 0.08142 -0.02662 C 0.07743 -0.09468 0.1125 -0.1588 0.16336 -0.16412 C 0.21041 -0.16806 0.25451 -0.12662 0.25746 -0.06412 C 0.26041 -0.0081 0.23246 0.04652 0.19045 0.0493 C 0.15243 0.05324 0.11649 0.02129 0.11336 -0.0294 C 0.11145 -0.07477 0.13246 -0.11875 0.16545 -0.1213 C 0.19444 -0.12408 0.22343 -0.1 0.22552 -0.06135 C 0.22743 -0.02801 0.2125 0.00393 0.18836 0.00671 C 0.1684 0.00926 0.14739 -0.00533 0.14635 -0.03195 C 0.14444 -0.05348 0.15243 -0.07616 0.16736 -0.07871 C 0.17951 -0.07871 0.19149 -0.07338 0.1934 -0.0588 C 0.19444 -0.04931 0.19236 -0.04005 0.18645 -0.03611 C 0.1835 -0.03473 0.18142 -0.03473 0.17847 -0.03611 " pathEditMode="relative" rAng="0" ptsTypes="fffffffffffffffff">
                                      <p:cBhvr>
                                        <p:cTn id="13" dur="2000" fill="hold"/>
                                        <p:tgtEl>
                                          <p:spTgt spid="2050"/>
                                        </p:tgtEl>
                                        <p:attrNameLst>
                                          <p:attrName>ppt_x</p:attrName>
                                          <p:attrName>ppt_y</p:attrName>
                                        </p:attrNameLst>
                                      </p:cBhvr>
                                      <p:rCtr x="121" y="-23"/>
                                    </p:animMotion>
                                  </p:childTnLst>
                                </p:cTn>
                              </p:par>
                              <p:par>
                                <p:cTn id="14" presetID="8" presetClass="emph" presetSubtype="0" fill="hold" nodeType="withEffect">
                                  <p:stCondLst>
                                    <p:cond delay="0"/>
                                  </p:stCondLst>
                                  <p:childTnLst>
                                    <p:animRot by="43200000">
                                      <p:cBhvr>
                                        <p:cTn id="15" dur="2000" fill="hold"/>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386" name="AutoShape 2" descr="data:image/jpeg;base64,/9j/4AAQSkZJRgABAQAAAQABAAD/2wCEAAkGBhQSERQUEhQWFRQWFBcVFRUUFBcXFxYXFxUVGBQVGBgXHCYeGBojGRUXHy8gIycpLCwsGB4xNTAqNSYrLCkBCQoKDgwOFA8PGC0cHBwpKSkpKSkpKSkpKSkpKSkwKSkpKSkpKSkpKSkpKSkpKSkpKSkpKSksKSwsKSkpNSopKf/AABEIALcBEwMBIgACEQEDEQH/xAAcAAABBQEBAQAAAAAAAAAAAAAAAQIDBAUGBwj/xABLEAABAwEEBgMLCQYGAQUAAAABAAIRAwQhMUEFElFhcfAGgZETFSJUk6Gxs8HR0hQyNEJTctPh8RYjQ1JzkiQzYoKDsmMHNUSio//EABkBAQEBAQEBAAAAAAAAAAAAAAABAgMEBf/EACURAQACAQMEAgMBAQAAAAAAAAABAhEDEhQTITFhBEEyUXHRsf/aAAwDAQACEQMRAD8Als1ZjdUalMAMZ/Cpx/lt/wBO3NaVM0z9SkP+Kn8MLGqMHg/cp/8ARt6abYWi5bhzbVemwA/u6fVTp/CuRtWmXCoRqsABw7nT27mgq9U0ncR2cniucqtJcTipMtQ1nacN5Ap7v3VO7/6qfR3ScAw+nSdfnRpfCubqSmAKLh6PY+lFm+vQoRMT3ClP/XaujsFpsdQSKNDroUvhXij6ymselnsNx7FdybXvNPRdmP8AAoeQpfCn95rP4vQ8hS+FeUaE6cvpv8JxIOIOC6iz/wDqI0v1SIBiDz1rWYZxLsO81n8XoeQpfCl7zWfxeh5Cl8Kp6P6QUqvzHTGO5aQrAqp3Q95bP4vQ8hS+FHeWz+L0PIUvhVkOTgUMyq95LP4vQ8hS+FHeSz+L0PIUvhVyUSiZlT7yWfxeh5Cl8KO8ln8XoeQpfCrqEMypd5LP4vQ8hS+FHeSz+L0PIUvhV1CLmVLvJZ/F6HkKXwo7yWfxeh5Cl8KuoQzKl3ks/i9DyFL4Ud5LP4vQ8hS+FXUJiDMqXeWz+L0PIUvhSd5bP4vQ8hS+FXUJiDMqXeWz+L0PIUvhSHQtn8XoeQpfCrpSJ2Myp95rP4vQ8hS+FHeWz+L0PIUvhVxCdjupd5bP4vQ8hS+FHeaz+L0PIUvhVxCYgU+81n8XoeQpfCk7z0PF6HkKXwq4gq4hO7yPpxo6k23VQ2lTAilcKbAL6NMm4DaUKx08+n1fu0vUU0q4y6wktLfBZfeadL1bVj1QZIWuymTGzUp+rb7EPsE5dnPBaRzj6JTaVm3Ledo6D7UrdHSoZc++y7lG6w3rpzorwfaofkWqLx7s70wOWtGjSRcsypRLSu2pWQHHtWfpPRwPBJhcuUL1ao2kp1pskKoTCyrZsWl30yC1y7Xo308khlbPB3sOxeaMqKdlS+65WJTD6GsloDhIVoLyXod0zNN3c6x8HIz6V6lY7W2o0OaZBC3E5YmMLQShNBSgqochIlQCEIQCEJJQKkRKRMqVCSUK5AhCRAIRKSUAgolJKASJZSJkeWdPPp9X7tL1FNKk6efT6v3aXqKaVcnSGlRs8invp0/VtVylRGajsw8Gn/Speqar9NnbmtMqtSyDYom2cLQqMTe5oisylzwVW10Bx54q7UcqVepJjnzorOp0Yu5zVS20CcDticObytCoy+RztP57lXeTPt7OtRWDabCDPo9t6zrRohdo6zCML1XtNgEIOFq2MtUF67Kpo4OmfR5uKxLTo6CbuPPWs4VjmuQul6LdOalncGk61Mm8HLaRvXOV6KrBQfQ2ieklKs0Frs4WvSrBwkL51sOkXs+aSDiu96GdNdWKdU54k7StxZmYeogpVXoWkOEgyFMCtJg5KmylQCEkoRAiUShFCEJEBKEJJQKkQkQEoQkQCEkoVHlvTz6fV+7S9RTQjp39Oq/dpeopoXNtu2e5lP8ApUvVMV6i5UGD93T/AKVL1TFIyrHPFaZXHuTXFJTdIlBCKr1nAc87VA6iDz2p9spGOec0+zDhz6VBWfZ+faqFWnfh1n2DNbdobKz6lmvnt56kDbM4TG5S1qMjPimts9/tV+lSnm+dqDHfZ7vb78Vh6RswaQSIGAMchdfVp7u3nFYukLHrTx2THBBx9ps0m4QqVew4wMNy6W0WGMjG6NyiZSEwQeA83p8yg5MgtU9KrK3bXoxpyWBarIaZUV2XRDpq6zkMqkupzdP1Z9i9YsGkmVWhzCCNy+dKNebl0nRvpbUspgeEw/VOXBIkw9zBSysjQWnWWimHtPEZg7CtWVrLJyEiFcgQiUiZCpJRKSUCpEShASkQiUAkQhAhKEFIqPL+nf06r92l6imhHTr6dV+7S9RTQsNN2izwKX9Kl6piV7eeepOpD93S/o0vVMTi30KoRjo/VT06nPvVV46ktC7FBNaWTdmqzQRjwVp7lHqz58kBSPOCR7L+ev0KIkg3dqkagcxt/PPIU4dz5kxreSmk88EDnGRzz+ioVgrjsJ5xVV994vUFX5JIOGHOHWs20WENN3ORuW6MtvPuVW20fAM53Xc4wiucc+Xemc5uy61naVsesHbd+xbDaECM8vf+SjqUfBM5zs6vMg4qpZyE+jVyK1LVZDO7JZdqoRBWZHRdF+krrK/HwSvY9D6YZaKYcxwOExkYBXzxRtGRW5oLpFVsr9am643FpwhInC4e+SiVi9HekTbTTa4G+LxvzWuXrbJ8olVzWUT7VCC5KFUFqUjKqCeUSmByWUCykRKSUCyklJKQoFlCSUiDzLp19Oq/dpeopoR05+nVfu0vUU0KK6Oi391S/o0vVMT3NTLI793S/pUvVNU2sqiLuUjnnJL3GFMxqeWIKWttTqRSV6ZBu2+39ENwUDalP8vMkByVnVVZ7IPvRVqmVHUSU6nPO5SOF3PP6IISVE5nP6blI03wUjzHBBXe3aBN0/qh7pG/DPakr1IF2N/bt8yjoIIbVZwBAuEThw9ywLQ6Ls8esTguoqkREYYx1wuZ0nTDXyLpyywQVKrJG6Fm2+xmLt+XnWsb+Houw57FGTIIOV8STwUHI1acJ9nr7b1bt9AgrOcb1FdDoXTT7O8PYbsxtXquhelLLQwQYJGE5rw+jVWrovSZovDh6cUiTD2411Wq1ZzzWFobT4rNBm9aZrT51pFru+qpKdu9qyHvJ4lI2rF/oQdJRryrQKwtG23WO/itppQSJJSSiUClJKREoFlIUiFR5n04+nVfu0vUU0I6cfTav3aXqKaFBtUbUAymD9lTH/5NUzLSNqw6tZoDZJnudP1bE2jaJzC5TqRDcacujp2xu33Kf5U3auebaRsJO4cFM2o436hTq1OnZrVa7Tmmms2+9ZVWoRENjdj51Ebdf80jrU6tV6dm62uNqr1azTgc/esn5SIz4KFlaTdftEq9SE2S2WWloMTerTa4OfaufDzOE9YVtusdn9whN6bWg54yOCa+IxGztVOo266D/uUGq8DFn9w52K74NspLU4bePPYlo1sIPN+Cza1kcZEtHB3p2oFmcBe5g3yd2ab4Nstao8RfHoWNphgcMcBJuOfIUwdAvc03XQd6pWo+CTrN4GccsU3G2WSx0EjPC5SETfnuxwVZtKXTI52q53ERGsNxHnV3G2VG2MBbfj6eQsStZu1blqs8fWHFUG0S7NMpiWLeFapVlZq2O+8xz+azqlMsdBQ8NnR2k3UnAg3bJXTWDpO5725DMc4/kuGpVJxUjapbgUyr1pltacCO29VrRaYPMLzqxaUc0iXG5dPY9J6xF461cph2GjTeCNq6eg65clo6sPBvF/uPPWujoV7sQm6F2y0JSSq3dd6DX4JuhNsrJKTWVOrVkY+dVi3eO1XMGJ/TVlJKz2PInwh2pdd+0dqm4xLhOm/02p92l6mmhM6Xn/F1Jx1aXqaaFpFevIIg/UZ/0apG1yDJjBFQ3jPwGYxd4DUjXyYgRsnG/wAy8VvMvXWO0L1C1Pi6MtivNtjzeQN2RVKi8bOufcpflGyM4vXKcOsQsVK5cPzVaoXG+BO32J9SuLkMtoGIm6erPzIYRGTjHYojZjlHHzK0dLUnNIgg5HbuSWW0sIvMbN/FXLOFZgcFapVHdW70q3SrtB2+g8FMyqwHAziPapuXCiXTyUPN2KvVmsqYY5XeZVHUSML1MwuFLWvz6uHPYorQZHzjnkL9qmq2d04EHdzeo6tmcDhPUedq3Es4UHWjeb8i0cOtZttr/wCqb9i0a9nOy/Z7POsu0UiDeNi61lzlFZr8x2HmVpMZABkHaL559yzrLjhw5C0W1xncAYuPBWWYiCVrHrXwL8LoyWfZrK7X1YEzcO1TO0wGtiMiBfnfz+qhoVgQDMOJmN5MXSU7rMQsW3RvgzAEZrn7dY9YSMvQugdaCA4OwHskceSsi3VILmjCeJn9Z7ErMpaIYYdq3Kw0yo7QwyoqVQgrs4+F0MlX9HVouOSzWvvCfJBlZluHdaKtBlo2tm48AOGK64ENY1xzE48Pf515roQuLw68gAeZdgKlZ7YazE+YGQF5rziXopWJdV8lH+mbvrbcEjaAIJBbH3vZiuTNasx0OBm8nfddf1BWqWmoEETdt2LMS1tdKNHzgW/3qUaGdsHU9YFLT7ZhwEbjgkrdIaYzAHZlh2pmU2w2KmjwMZBu+sM8M1WOoMS7E+ad6wm9Jac39sGO3aq9XpHTJuPVB33pussVqqdKI+Uvi8atOCf6TEKvpSrr1NbGWU/VsSr318Q8NvMs2225rahDg/BuEfyNw5Krm2MOJqAZxC1LZYqZIOrJ1WE5TLG/n2qq6yMA+YJ2g4YSedqxuq3tshZWpz86qNh5OCcLU0fxaoP3PR4Upw0YMdS6++/0i5K7Rzboa7rccQd3OCb6LsuY63DOrVP+3LrdzKhdbP8AyVMo8HKdxUztHAXgk7tb8inU7Dfe50Rf4Xmwm9M1TF1I2r/yPjK4zhxSi3GLqj/P71efZxkajhdPgt9vu2KKpQcMGk73NaMeAVzVMXV228x/mv7TCdSthMfvX8JPsyUjaDs2x/sGR4KVlC4YDqjDbA4LFrVjw3WlpDXuI8Ko8jZrG/2AqSlant/iPj75UtCxPdc1pPV7etaVm6JVnQCA0YzM+j8lwtqQ7RpSzTb6n2j5++7C/elp1KtQ6rS9x2AuJ7AutsvQukANYuc7O/VHYPetmy6Oa0QwBrQIujbhPauM60fUOsaU/bgX6HtRiWVjN/znTddeJux7Cq1o6O14lzK2EyZN2a9PbQj3ei5PNKLj1cysxr2j6WdGHjJsJF4ed3IT22Ta93ANn0uC9Vtthp1L6jGvuiSJI6xeFztv6HtIJovIuENdeCbrtY3ievFdq/IifLlbQx4cnR0TTP8AFI4tAnGYvOxWB0dYQC2tOP1fReo6ljeHBhY7WmCNU3xOAzwyUDs+P6LvGpH6cZ05Mt+j2Urn1YcdxiJ5uS2jQjQwE1hJggAGYIxgwe2E005xvjb+as0bA93zWOI26pjak6lYI07Sx36Lk/OunGL1WtOg3YtIPG78l0j7CW/O3j9Egs6x1XTouSFB7bnAjq9oQ166wUTl2c8Fn2zQ+veJbF1wEHitRqxPlidKY8G6Jo1D8wE3E3RgDtO8+ddI2vaqZh2qCG68OdTubMT86N0LmtHsdRd4UlsiTfETeSACboXZWPuTmS2MyPBBdGV2JmPPG1dYpWznvtTsq07VWeCdVjvB1oFVjTEfy609SlsljtLpPcGgZeG1gF2IOvf7+tSVawpmBqmcJZSIkXHBpWTpCpWqxLXEfVDGN2wbmNGYOP65tpUq3XVvJ1fTMEt7myRcfD1hdmCDBE7MVnPtJeZN53YDcArVLo/XJ/ynASRfAjPM4b1LV6PVmAuLARgQ1wLo2wPZsXCZrHh2iLT5Ve4i8DwhtvEHzKxSskpKdFwMOa8GRcWOF5wWzo6nfqw7WEXua4RjjIi/mVytZ1rEM62s1XRsYz1bUKbpAIruBv8ABp+qYhfQp+Mfx8+/5T/TK1kJcI/lp/8ARqaLCc/bzK6uyaPaWU3HE0qZ7aTPzQ6y05g8+7NfOtbvL31jtDlzZYm447+vNL8k3GZ2n0di6dtnpjCJwNwPtTnWVsxHm7M9yzuaw5YWE3gYKQWQ9mK6UWBpnIjLV4XXH9E+jSaDhj147u1N0rhy/wAizv7Obk75J5/RmurNFkCc92fsSizsjLbndfkI3KbjDnaeiZMG4Z7eq5a9l0CxsSJvvJE9gwyVxgad+3JS6rdmF2M47hwWZmZWMGU3NaIGqAMYi7O9TitO3HMKCtZGHGJmYI4X3gycOzcpqFIC4RmbgBhGUrGJaymDs7oxvU2v2RlwVQVLuGMYiMU41TEDtGWz9FnvC5hNrwebr0tSvrfOv2dV/uUJG/fx4eZOLht5lAoftGzjftCjq0Zgg5jnil14SB+3jyfaioHG8TlJF+d+XmWRbOjNKo+Z1YybF5kklxM3mccVuubKYXds3QO1aiZhJiJVbNo+lTbqtY0NmTN5P3pmcfQo61HZccoH5+1XA4zgbzj5+Hn9Ce2jJwd/aQBu/RO8naGDaNG62Qnfjz7lQq6Fi4DgM12BsbTdjvxAI39SjOjWnECMvz52qxMwky406McMj1DDmFGbGRILSJzzuXZ07I2SBP3S4n2pKljughoyvJPoJ/JazKZchQ8AGGjWyMG4Xz6fMrdj1XtiqxmqIJdF5MmIAHDsXUUbA0YeYEenqwTLTosERHVuTdKdvthOslCQ5rA6ReDM3nY7rVltJjZIDjlDRMAgDDGOGxXWaNInVIG4jW9yZXsTj2XkH81mbTPlqIj6RG0sPzXAwMARhwy44JlnqB4DgZacPPkb0Cm5v1ZuvmBMmff2pKzJ1biJwGN84xfv7cllo1jRrXmQThE3RhsGeV6stbu5CrU2v1pu2tA4yJPWe1Wad4vEG+QI33gxBv2oOW6SD/EO+7T9UxCOkX0h03nVp+qYhfZ0/wAK/wAh8jU/Kf67nR7f3NHD/Jo+qZjepRQH1oPo85uyT9GR3GgJGt8nokCRMdybfGO3sVl1MCJxNw37t6+XfO6X0a4xCmbK0iAABjdjPs6kfIBgROcq5cMk5w3T2LLSgLI0YB3OWZSusIicPvE3K9dwSDV47o96ZFEaPZsvjG/tTvkl+N0cOyMvzVlpHDbl+Sk1hu9CmRVbSE4jhAjjtUdaxNdBFx3SMjkr7qfMJHUeHYi5ZrtHxeHnfB96RtM/zAz/ADCevBaIoX4DjyFJ8mBxCIzgy/EY5R7rkoAAxBEX3kexXXWbd54RTssYt88571RnEibnDryvy8ylp0NnnBPmjm5XxQ3ADnqTm0huUFJo4nq9CG0zw35q8KPV1pRR2gFUUyw4eeT5kCmd/t53K81qchlnCyX/ADjftzu4KSnZgD7QNyuas/olFJBSfZgTf7vRuTxQbxU7mHIDrTH0jiRfxKCvUojaY2TA7ENp4RPPJVkU7kjW3YRwv9HBQyhLEjlOaY/QBDALxF/MbkMq+tld+ScaIOxSVW5Zej2qMNjP08bkMm9zVavo9jry29XWwc+1IRvUXLNfoofzEXRl1XxOSY3R8EeF2339o5K2qdubZ6NesW62ozW1cJN8CSLgTnks3ov0yqV7Q+nUYCG1u4n/AA9SlD+5GqC0vJDmwCIMG9rsCJ9en8Wb03RLhf5Gy2MOE6Vti1PH+ml6piFY/wDUT/3Gv/x+ppoXvrGIiHhtOZmW5YukNkdRpTWpz3Ck2XUaji0tpapiWRi4nMSArQ6S2Wf86lfj+5rXgVG1A0+DJALQ2P5RG9CFnp+/+f43NvRlPpBZQZ7uzEG6jUEQIhsMuG7edpm2eltl+3b5Or+GhCxb49bT3mVjWmvgw9K7LH0hvk6v4aaek1k+3B/2VvgQhZ4lPbXIuVvSmyD+M0/7Kv4ad+1dlv8A37fJ1fw0ITiU9nIse3pbZB/HbO6nV/DQ7pdZPGI4Mq/AlQrxKezkWOHS+x+MDydX4Ep6X2P7ceTq/hoQnFp7TkWIel9k+3b5Ot+Gl/a6x+MD+yt8CRCcWns5FiHpbY5+kCP6db4EjulljP8A8hvk634aVCcSns5FzmdLrEP47fJ1vw04dL7F9uPJ1vw0iFeLT2vXsP2vsf248nW/DSftdY/GB5Or+GhCcWns69zT0tseVcf2Vvw0g6YWQ41x/ZW/DQhTiU9nIsP2tsgwtAH/AB1vw0o6XWTO0Dydb4EISPi09nXsR3S6yZV2+Tq/hpD0tsn27fJ1vw0IV4lPZ17AdLbJ4wP7K34acOltj+3Hk63wIQsz8akfs69jH9LLIf47fJ1fw1H+1Vl+3b/ZW/DQhXi09nXsQ9KLJ9u0f8dX4ErOlVmH8dvDUq/hpEKcWns5FlyydL7DqvbVrNLXt1XDudUggzII7nhesvSNvsGq11mttSlXpu16Ln/KajGmC0scxzYcwtJaZvjO5CF3pSK1xDle02nMuM6bdIqFW21XtqhwIp3hlQAkUmAwCJF4KEIWmX//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u-HU"/>
          </a:p>
        </p:txBody>
      </p:sp>
      <p:sp>
        <p:nvSpPr>
          <p:cNvPr id="16388" name="AutoShape 4" descr="data:image/jpeg;base64,/9j/4AAQSkZJRgABAQAAAQABAAD/2wCEAAkGBhQSERQUEhQWFRQWFBcVFRUUFBcXFxYXFxUVGBQVGBgXHCYeGBojGRUXHy8gIycpLCwsGB4xNTAqNSYrLCkBCQoKDgwOFA8PGC0cHBwpKSkpKSkpKSkpKSkpKSkwKSkpKSkpKSkpKSkpKSkpKSkpKSkpKSksKSwsKSkpNSopKf/AABEIALcBEwMBIgACEQEDEQH/xAAcAAABBQEBAQAAAAAAAAAAAAAAAQIDBAUGBwj/xABLEAABAwEEBgMLCQYGAQUAAAABAAIRAwQhMUEFElFhcfAGgZETFSJUk6Gxs8HR0hQyNEJTctPh8RYjQ1JzkiQzYoKDsmMHNUSio//EABkBAQEBAQEBAAAAAAAAAAAAAAABAgMEBf/EACURAQACAQMEAgMBAQAAAAAAAAABAhEDEhQTITFhBEEyUXHRsf/aAAwDAQACEQMRAD8Als1ZjdUalMAMZ/Cpx/lt/wBO3NaVM0z9SkP+Kn8MLGqMHg/cp/8ARt6abYWi5bhzbVemwA/u6fVTp/CuRtWmXCoRqsABw7nT27mgq9U0ncR2cniucqtJcTipMtQ1nacN5Ap7v3VO7/6qfR3ScAw+nSdfnRpfCubqSmAKLh6PY+lFm+vQoRMT3ClP/XaujsFpsdQSKNDroUvhXij6ymselnsNx7FdybXvNPRdmP8AAoeQpfCn95rP4vQ8hS+FeUaE6cvpv8JxIOIOC6iz/wDqI0v1SIBiDz1rWYZxLsO81n8XoeQpfCl7zWfxeh5Cl8Kp6P6QUqvzHTGO5aQrAqp3Q95bP4vQ8hS+FHeWz+L0PIUvhVkOTgUMyq95LP4vQ8hS+FHeSz+L0PIUvhVyUSiZlT7yWfxeh5Cl8KO8ln8XoeQpfCrqEMypd5LP4vQ8hS+FHeSz+L0PIUvhV1CLmVLvJZ/F6HkKXwo7yWfxeh5Cl8KuoQzKl3ks/i9DyFL4Ud5LP4vQ8hS+FXUJiDMqXeWz+L0PIUvhSd5bP4vQ8hS+FXUJiDMqXeWz+L0PIUvhSHQtn8XoeQpfCrpSJ2Myp95rP4vQ8hS+FHeWz+L0PIUvhVxCdjupd5bP4vQ8hS+FHeaz+L0PIUvhVxCYgU+81n8XoeQpfCk7z0PF6HkKXwq4gq4hO7yPpxo6k23VQ2lTAilcKbAL6NMm4DaUKx08+n1fu0vUU0q4y6wktLfBZfeadL1bVj1QZIWuymTGzUp+rb7EPsE5dnPBaRzj6JTaVm3Ledo6D7UrdHSoZc++y7lG6w3rpzorwfaofkWqLx7s70wOWtGjSRcsypRLSu2pWQHHtWfpPRwPBJhcuUL1ao2kp1pskKoTCyrZsWl30yC1y7Xo308khlbPB3sOxeaMqKdlS+65WJTD6GsloDhIVoLyXod0zNN3c6x8HIz6V6lY7W2o0OaZBC3E5YmMLQShNBSgqochIlQCEIQCEJJQKkRKRMqVCSUK5AhCRAIRKSUAgolJKASJZSJkeWdPPp9X7tL1FNKk6efT6v3aXqKaVcnSGlRs8invp0/VtVylRGajsw8Gn/Speqar9NnbmtMqtSyDYom2cLQqMTe5oisylzwVW10Bx54q7UcqVepJjnzorOp0Yu5zVS20CcDticObytCoy+RztP57lXeTPt7OtRWDabCDPo9t6zrRohdo6zCML1XtNgEIOFq2MtUF67Kpo4OmfR5uKxLTo6CbuPPWs4VjmuQul6LdOalncGk61Mm8HLaRvXOV6KrBQfQ2ieklKs0Frs4WvSrBwkL51sOkXs+aSDiu96GdNdWKdU54k7StxZmYeogpVXoWkOEgyFMCtJg5KmylQCEkoRAiUShFCEJEBKEJJQKkQkQEoQkQCEkoVHlvTz6fV+7S9RTQjp39Oq/dpeopoXNtu2e5lP8ApUvVMV6i5UGD93T/AKVL1TFIyrHPFaZXHuTXFJTdIlBCKr1nAc87VA6iDz2p9spGOec0+zDhz6VBWfZ+faqFWnfh1n2DNbdobKz6lmvnt56kDbM4TG5S1qMjPimts9/tV+lSnm+dqDHfZ7vb78Vh6RswaQSIGAMchdfVp7u3nFYukLHrTx2THBBx9ps0m4QqVew4wMNy6W0WGMjG6NyiZSEwQeA83p8yg5MgtU9KrK3bXoxpyWBarIaZUV2XRDpq6zkMqkupzdP1Z9i9YsGkmVWhzCCNy+dKNebl0nRvpbUspgeEw/VOXBIkw9zBSysjQWnWWimHtPEZg7CtWVrLJyEiFcgQiUiZCpJRKSUCpEShASkQiUAkQhAhKEFIqPL+nf06r92l6imhHTr6dV+7S9RTQsNN2izwKX9Kl6piV7eeepOpD93S/o0vVMTi30KoRjo/VT06nPvVV46ktC7FBNaWTdmqzQRjwVp7lHqz58kBSPOCR7L+ev0KIkg3dqkagcxt/PPIU4dz5kxreSmk88EDnGRzz+ioVgrjsJ5xVV994vUFX5JIOGHOHWs20WENN3ORuW6MtvPuVW20fAM53Xc4wiucc+Xemc5uy61naVsesHbd+xbDaECM8vf+SjqUfBM5zs6vMg4qpZyE+jVyK1LVZDO7JZdqoRBWZHRdF+krrK/HwSvY9D6YZaKYcxwOExkYBXzxRtGRW5oLpFVsr9am643FpwhInC4e+SiVi9HekTbTTa4G+LxvzWuXrbJ8olVzWUT7VCC5KFUFqUjKqCeUSmByWUCykRKSUCyklJKQoFlCSUiDzLp19Oq/dpeopoR05+nVfu0vUU0KK6Oi391S/o0vVMT3NTLI793S/pUvVNU2sqiLuUjnnJL3GFMxqeWIKWttTqRSV6ZBu2+39ENwUDalP8vMkByVnVVZ7IPvRVqmVHUSU6nPO5SOF3PP6IISVE5nP6blI03wUjzHBBXe3aBN0/qh7pG/DPakr1IF2N/bt8yjoIIbVZwBAuEThw9ywLQ6Ls8esTguoqkREYYx1wuZ0nTDXyLpyywQVKrJG6Fm2+xmLt+XnWsb+Houw57FGTIIOV8STwUHI1acJ9nr7b1bt9AgrOcb1FdDoXTT7O8PYbsxtXquhelLLQwQYJGE5rw+jVWrovSZovDh6cUiTD2411Wq1ZzzWFobT4rNBm9aZrT51pFru+qpKdu9qyHvJ4lI2rF/oQdJRryrQKwtG23WO/itppQSJJSSiUClJKREoFlIUiFR5n04+nVfu0vUU0I6cfTav3aXqKaFBtUbUAymD9lTH/5NUzLSNqw6tZoDZJnudP1bE2jaJzC5TqRDcacujp2xu33Kf5U3auebaRsJO4cFM2o436hTq1OnZrVa7Tmmms2+9ZVWoRENjdj51Ebdf80jrU6tV6dm62uNqr1azTgc/esn5SIz4KFlaTdftEq9SE2S2WWloMTerTa4OfaufDzOE9YVtusdn9whN6bWg54yOCa+IxGztVOo266D/uUGq8DFn9w52K74NspLU4bePPYlo1sIPN+Cza1kcZEtHB3p2oFmcBe5g3yd2ab4Nstao8RfHoWNphgcMcBJuOfIUwdAvc03XQd6pWo+CTrN4GccsU3G2WSx0EjPC5SETfnuxwVZtKXTI52q53ERGsNxHnV3G2VG2MBbfj6eQsStZu1blqs8fWHFUG0S7NMpiWLeFapVlZq2O+8xz+azqlMsdBQ8NnR2k3UnAg3bJXTWDpO5725DMc4/kuGpVJxUjapbgUyr1pltacCO29VrRaYPMLzqxaUc0iXG5dPY9J6xF461cph2GjTeCNq6eg65clo6sPBvF/uPPWujoV7sQm6F2y0JSSq3dd6DX4JuhNsrJKTWVOrVkY+dVi3eO1XMGJ/TVlJKz2PInwh2pdd+0dqm4xLhOm/02p92l6mmhM6Xn/F1Jx1aXqaaFpFevIIg/UZ/0apG1yDJjBFQ3jPwGYxd4DUjXyYgRsnG/wAy8VvMvXWO0L1C1Pi6MtivNtjzeQN2RVKi8bOufcpflGyM4vXKcOsQsVK5cPzVaoXG+BO32J9SuLkMtoGIm6erPzIYRGTjHYojZjlHHzK0dLUnNIgg5HbuSWW0sIvMbN/FXLOFZgcFapVHdW70q3SrtB2+g8FMyqwHAziPapuXCiXTyUPN2KvVmsqYY5XeZVHUSML1MwuFLWvz6uHPYorQZHzjnkL9qmq2d04EHdzeo6tmcDhPUedq3Es4UHWjeb8i0cOtZttr/wCqb9i0a9nOy/Z7POsu0UiDeNi61lzlFZr8x2HmVpMZABkHaL559yzrLjhw5C0W1xncAYuPBWWYiCVrHrXwL8LoyWfZrK7X1YEzcO1TO0wGtiMiBfnfz+qhoVgQDMOJmN5MXSU7rMQsW3RvgzAEZrn7dY9YSMvQugdaCA4OwHskceSsi3VILmjCeJn9Z7ErMpaIYYdq3Kw0yo7QwyoqVQgrs4+F0MlX9HVouOSzWvvCfJBlZluHdaKtBlo2tm48AOGK64ENY1xzE48Pf515roQuLw68gAeZdgKlZ7YazE+YGQF5rziXopWJdV8lH+mbvrbcEjaAIJBbH3vZiuTNasx0OBm8nfddf1BWqWmoEETdt2LMS1tdKNHzgW/3qUaGdsHU9YFLT7ZhwEbjgkrdIaYzAHZlh2pmU2w2KmjwMZBu+sM8M1WOoMS7E+ad6wm9Jac39sGO3aq9XpHTJuPVB33pussVqqdKI+Uvi8atOCf6TEKvpSrr1NbGWU/VsSr318Q8NvMs2225rahDg/BuEfyNw5Krm2MOJqAZxC1LZYqZIOrJ1WE5TLG/n2qq6yMA+YJ2g4YSedqxuq3tshZWpz86qNh5OCcLU0fxaoP3PR4Upw0YMdS6++/0i5K7Rzboa7rccQd3OCb6LsuY63DOrVP+3LrdzKhdbP8AyVMo8HKdxUztHAXgk7tb8inU7Dfe50Rf4Xmwm9M1TF1I2r/yPjK4zhxSi3GLqj/P71efZxkajhdPgt9vu2KKpQcMGk73NaMeAVzVMXV228x/mv7TCdSthMfvX8JPsyUjaDs2x/sGR4KVlC4YDqjDbA4LFrVjw3WlpDXuI8Ko8jZrG/2AqSlant/iPj75UtCxPdc1pPV7etaVm6JVnQCA0YzM+j8lwtqQ7RpSzTb6n2j5++7C/elp1KtQ6rS9x2AuJ7AutsvQukANYuc7O/VHYPetmy6Oa0QwBrQIujbhPauM60fUOsaU/bgX6HtRiWVjN/znTddeJux7Cq1o6O14lzK2EyZN2a9PbQj3ei5PNKLj1cysxr2j6WdGHjJsJF4ed3IT22Ta93ANn0uC9Vtthp1L6jGvuiSJI6xeFztv6HtIJovIuENdeCbrtY3ievFdq/IifLlbQx4cnR0TTP8AFI4tAnGYvOxWB0dYQC2tOP1fReo6ljeHBhY7WmCNU3xOAzwyUDs+P6LvGpH6cZ05Mt+j2Urn1YcdxiJ5uS2jQjQwE1hJggAGYIxgwe2E005xvjb+as0bA93zWOI26pjak6lYI07Sx36Lk/OunGL1WtOg3YtIPG78l0j7CW/O3j9Egs6x1XTouSFB7bnAjq9oQ166wUTl2c8Fn2zQ+veJbF1wEHitRqxPlidKY8G6Jo1D8wE3E3RgDtO8+ddI2vaqZh2qCG68OdTubMT86N0LmtHsdRd4UlsiTfETeSACboXZWPuTmS2MyPBBdGV2JmPPG1dYpWznvtTsq07VWeCdVjvB1oFVjTEfy609SlsljtLpPcGgZeG1gF2IOvf7+tSVawpmBqmcJZSIkXHBpWTpCpWqxLXEfVDGN2wbmNGYOP65tpUq3XVvJ1fTMEt7myRcfD1hdmCDBE7MVnPtJeZN53YDcArVLo/XJ/ynASRfAjPM4b1LV6PVmAuLARgQ1wLo2wPZsXCZrHh2iLT5Ve4i8DwhtvEHzKxSskpKdFwMOa8GRcWOF5wWzo6nfqw7WEXua4RjjIi/mVytZ1rEM62s1XRsYz1bUKbpAIruBv8ABp+qYhfQp+Mfx8+/5T/TK1kJcI/lp/8ARqaLCc/bzK6uyaPaWU3HE0qZ7aTPzQ6y05g8+7NfOtbvL31jtDlzZYm447+vNL8k3GZ2n0di6dtnpjCJwNwPtTnWVsxHm7M9yzuaw5YWE3gYKQWQ9mK6UWBpnIjLV4XXH9E+jSaDhj147u1N0rhy/wAizv7Obk75J5/RmurNFkCc92fsSizsjLbndfkI3KbjDnaeiZMG4Z7eq5a9l0CxsSJvvJE9gwyVxgad+3JS6rdmF2M47hwWZmZWMGU3NaIGqAMYi7O9TitO3HMKCtZGHGJmYI4X3gycOzcpqFIC4RmbgBhGUrGJaymDs7oxvU2v2RlwVQVLuGMYiMU41TEDtGWz9FnvC5hNrwebr0tSvrfOv2dV/uUJG/fx4eZOLht5lAoftGzjftCjq0Zgg5jnil14SB+3jyfaioHG8TlJF+d+XmWRbOjNKo+Z1YybF5kklxM3mccVuubKYXds3QO1aiZhJiJVbNo+lTbqtY0NmTN5P3pmcfQo61HZccoH5+1XA4zgbzj5+Hn9Ce2jJwd/aQBu/RO8naGDaNG62Qnfjz7lQq6Fi4DgM12BsbTdjvxAI39SjOjWnECMvz52qxMwky406McMj1DDmFGbGRILSJzzuXZ07I2SBP3S4n2pKljughoyvJPoJ/JazKZchQ8AGGjWyMG4Xz6fMrdj1XtiqxmqIJdF5MmIAHDsXUUbA0YeYEenqwTLTosERHVuTdKdvthOslCQ5rA6ReDM3nY7rVltJjZIDjlDRMAgDDGOGxXWaNInVIG4jW9yZXsTj2XkH81mbTPlqIj6RG0sPzXAwMARhwy44JlnqB4DgZacPPkb0Cm5v1ZuvmBMmff2pKzJ1biJwGN84xfv7cllo1jRrXmQThE3RhsGeV6stbu5CrU2v1pu2tA4yJPWe1Wad4vEG+QI33gxBv2oOW6SD/EO+7T9UxCOkX0h03nVp+qYhfZ0/wAK/wAh8jU/Kf67nR7f3NHD/Jo+qZjepRQH1oPo85uyT9GR3GgJGt8nokCRMdybfGO3sVl1MCJxNw37t6+XfO6X0a4xCmbK0iAABjdjPs6kfIBgROcq5cMk5w3T2LLSgLI0YB3OWZSusIicPvE3K9dwSDV47o96ZFEaPZsvjG/tTvkl+N0cOyMvzVlpHDbl+Sk1hu9CmRVbSE4jhAjjtUdaxNdBFx3SMjkr7qfMJHUeHYi5ZrtHxeHnfB96RtM/zAz/ADCevBaIoX4DjyFJ8mBxCIzgy/EY5R7rkoAAxBEX3kexXXWbd54RTssYt88571RnEibnDryvy8ylp0NnnBPmjm5XxQ3ADnqTm0huUFJo4nq9CG0zw35q8KPV1pRR2gFUUyw4eeT5kCmd/t53K81qchlnCyX/ADjftzu4KSnZgD7QNyuas/olFJBSfZgTf7vRuTxQbxU7mHIDrTH0jiRfxKCvUojaY2TA7ENp4RPPJVkU7kjW3YRwv9HBQyhLEjlOaY/QBDALxF/MbkMq+tld+ScaIOxSVW5Zej2qMNjP08bkMm9zVavo9jry29XWwc+1IRvUXLNfoofzEXRl1XxOSY3R8EeF2339o5K2qdubZ6NesW62ozW1cJN8CSLgTnks3ov0yqV7Q+nUYCG1u4n/AA9SlD+5GqC0vJDmwCIMG9rsCJ9en8Wb03RLhf5Gy2MOE6Vti1PH+ml6piFY/wDUT/3Gv/x+ppoXvrGIiHhtOZmW5YukNkdRpTWpz3Ck2XUaji0tpapiWRi4nMSArQ6S2Wf86lfj+5rXgVG1A0+DJALQ2P5RG9CFnp+/+f43NvRlPpBZQZ7uzEG6jUEQIhsMuG7edpm2eltl+3b5Or+GhCxb49bT3mVjWmvgw9K7LH0hvk6v4aaek1k+3B/2VvgQhZ4lPbXIuVvSmyD+M0/7Kv4ad+1dlv8A37fJ1fw0ITiU9nIse3pbZB/HbO6nV/DQ7pdZPGI4Mq/AlQrxKezkWOHS+x+MDydX4Ep6X2P7ceTq/hoQnFp7TkWIel9k+3b5Ot+Gl/a6x+MD+yt8CRCcWns5FiHpbY5+kCP6db4EjulljP8A8hvk634aVCcSns5FzmdLrEP47fJ1vw04dL7F9uPJ1vw0iFeLT2vXsP2vsf248nW/DSftdY/GB5Or+GhCcWns69zT0tseVcf2Vvw0g6YWQ41x/ZW/DQhTiU9nIsP2tsgwtAH/AB1vw0o6XWTO0Dydb4EISPi09nXsR3S6yZV2+Tq/hpD0tsn27fJ1vw0IV4lPZ17AdLbJ4wP7K34acOltj+3Hk63wIQsz8akfs69jH9LLIf47fJ1fw1H+1Vl+3b/ZW/DQhXi09nXsQ9KLJ9u0f8dX4ErOlVmH8dvDUq/hpEKcWns5FlyydL7DqvbVrNLXt1XDudUggzII7nhesvSNvsGq11mttSlXpu16Ln/KajGmC0scxzYcwtJaZvjO5CF3pSK1xDle02nMuM6bdIqFW21XtqhwIp3hlQAkUmAwCJF4KEIWmX//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u-HU"/>
          </a:p>
        </p:txBody>
      </p:sp>
      <p:sp>
        <p:nvSpPr>
          <p:cNvPr id="5" name="Jobbra nyíl 4">
            <a:hlinkClick r:id="rId3" action="ppaction://hlinksldjump"/>
          </p:cNvPr>
          <p:cNvSpPr/>
          <p:nvPr/>
        </p:nvSpPr>
        <p:spPr>
          <a:xfrm>
            <a:off x="7236296" y="6021288"/>
            <a:ext cx="1728192" cy="648072"/>
          </a:xfrm>
          <a:prstGeom prst="rightArrow">
            <a:avLst/>
          </a:prstGeom>
          <a:solidFill>
            <a:srgbClr val="00B0F0"/>
          </a:solidFill>
          <a:ln>
            <a:noFill/>
          </a:ln>
          <a:effectLst>
            <a:glow rad="228600">
              <a:schemeClr val="accent3">
                <a:satMod val="175000"/>
                <a:alpha val="40000"/>
              </a:schemeClr>
            </a:glow>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6" name="Balra nyíl 5">
            <a:hlinkClick r:id="rId4" action="ppaction://hlinksldjump"/>
          </p:cNvPr>
          <p:cNvSpPr/>
          <p:nvPr/>
        </p:nvSpPr>
        <p:spPr>
          <a:xfrm>
            <a:off x="467544" y="6093296"/>
            <a:ext cx="1728192" cy="576064"/>
          </a:xfrm>
          <a:prstGeom prst="leftArrow">
            <a:avLst/>
          </a:prstGeom>
          <a:solidFill>
            <a:srgbClr val="00B0F0"/>
          </a:solidFill>
          <a:ln>
            <a:noFill/>
          </a:ln>
          <a:effectLst>
            <a:glow rad="228600">
              <a:schemeClr val="accent3">
                <a:satMod val="175000"/>
                <a:alpha val="40000"/>
              </a:schemeClr>
            </a:glow>
          </a:effectLst>
          <a:scene3d>
            <a:camera prst="perspectiveHeroicExtreme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7" name="Szövegdoboz 6"/>
          <p:cNvSpPr txBox="1"/>
          <p:nvPr/>
        </p:nvSpPr>
        <p:spPr>
          <a:xfrm>
            <a:off x="467544" y="188640"/>
            <a:ext cx="1872208" cy="5940088"/>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a:t>
            </a:r>
            <a:r>
              <a:rPr lang="hu-HU"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 emberiség régen is már megújuló energiát hasznát, mint a tűzifát, faszenet vagy a szél és vízimalmokat, a megújuló energiákat  az ipari forradalom után  hátra szorultak, ám a modern megoldások miatt és a globális energiaválság miatt  a megújuló energiaforrások használata reneszánszát éli.</a:t>
            </a:r>
            <a:endParaRPr lang="hu-H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074" name="Picture 2" descr="C:\Documents and Settings\Rendszergazda\Asztal\megújuló energia\images (9).jpg"/>
          <p:cNvPicPr>
            <a:picLocks noChangeAspect="1" noChangeArrowheads="1"/>
          </p:cNvPicPr>
          <p:nvPr/>
        </p:nvPicPr>
        <p:blipFill>
          <a:blip r:embed="rId5" cstate="print"/>
          <a:srcRect/>
          <a:stretch>
            <a:fillRect/>
          </a:stretch>
        </p:blipFill>
        <p:spPr bwMode="auto">
          <a:xfrm>
            <a:off x="3635896" y="2492896"/>
            <a:ext cx="3384376" cy="2441696"/>
          </a:xfrm>
          <a:prstGeom prst="rect">
            <a:avLst/>
          </a:prstGeom>
          <a:noFill/>
          <a:ln>
            <a:noFill/>
          </a:ln>
          <a:effectLst>
            <a:innerShdw blurRad="114300">
              <a:prstClr val="black"/>
            </a:innerShdw>
            <a:softEdge rad="31750"/>
          </a:effectLst>
          <a:scene3d>
            <a:camera prst="obliqueTopLeft"/>
            <a:lightRig rig="glow" dir="t">
              <a:rot lat="0" lon="0" rev="4800000"/>
            </a:lightRig>
          </a:scene3d>
          <a:sp3d prstMaterial="matte">
            <a:bevelT w="127000" h="63500" prst="softRound"/>
          </a:sp3d>
        </p:spPr>
      </p:pic>
      <p:sp>
        <p:nvSpPr>
          <p:cNvPr id="8" name="Téglalap 7">
            <a:hlinkClick r:id="rId3"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par>
                          <p:cTn id="8" fill="hold">
                            <p:stCondLst>
                              <p:cond delay="0"/>
                            </p:stCondLst>
                            <p:childTnLst>
                              <p:par>
                                <p:cTn id="9" presetID="47"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0" presetClass="entr" presetSubtype="0"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800" decel="100000"/>
                                        <p:tgtEl>
                                          <p:spTgt spid="3074"/>
                                        </p:tgtEl>
                                      </p:cBhvr>
                                    </p:animEffect>
                                    <p:anim calcmode="lin" valueType="num">
                                      <p:cBhvr>
                                        <p:cTn id="18" dur="800" decel="100000" fill="hold"/>
                                        <p:tgtEl>
                                          <p:spTgt spid="3074"/>
                                        </p:tgtEl>
                                        <p:attrNameLst>
                                          <p:attrName>style.rotation</p:attrName>
                                        </p:attrNameLst>
                                      </p:cBhvr>
                                      <p:tavLst>
                                        <p:tav tm="0">
                                          <p:val>
                                            <p:fltVal val="-90"/>
                                          </p:val>
                                        </p:tav>
                                        <p:tav tm="100000">
                                          <p:val>
                                            <p:fltVal val="0"/>
                                          </p:val>
                                        </p:tav>
                                      </p:tavLst>
                                    </p:anim>
                                    <p:anim calcmode="lin" valueType="num">
                                      <p:cBhvr>
                                        <p:cTn id="19" dur="800" decel="100000" fill="hold"/>
                                        <p:tgtEl>
                                          <p:spTgt spid="3074"/>
                                        </p:tgtEl>
                                        <p:attrNameLst>
                                          <p:attrName>ppt_x</p:attrName>
                                        </p:attrNameLst>
                                      </p:cBhvr>
                                      <p:tavLst>
                                        <p:tav tm="0">
                                          <p:val>
                                            <p:strVal val="#ppt_x+0.4"/>
                                          </p:val>
                                        </p:tav>
                                        <p:tav tm="100000">
                                          <p:val>
                                            <p:strVal val="#ppt_x-0.05"/>
                                          </p:val>
                                        </p:tav>
                                      </p:tavLst>
                                    </p:anim>
                                    <p:anim calcmode="lin" valueType="num">
                                      <p:cBhvr>
                                        <p:cTn id="20" dur="800" decel="100000" fill="hold"/>
                                        <p:tgtEl>
                                          <p:spTgt spid="307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07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07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grpSp>
        <p:nvGrpSpPr>
          <p:cNvPr id="7" name="Csoportba foglalás 6"/>
          <p:cNvGrpSpPr/>
          <p:nvPr/>
        </p:nvGrpSpPr>
        <p:grpSpPr>
          <a:xfrm>
            <a:off x="-612576" y="1772816"/>
            <a:ext cx="3663440" cy="1571402"/>
            <a:chOff x="35496" y="4149080"/>
            <a:chExt cx="3663440" cy="1571402"/>
          </a:xfrm>
        </p:grpSpPr>
        <p:sp>
          <p:nvSpPr>
            <p:cNvPr id="8" name="Ellipszis 7">
              <a:hlinkClick r:id="rId3"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a:hlinkClick r:id="rId3" action="ppaction://hlinksldjump"/>
            </p:cNvPr>
            <p:cNvSpPr/>
            <p:nvPr/>
          </p:nvSpPr>
          <p:spPr>
            <a:xfrm>
              <a:off x="35496" y="4797152"/>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Napenergia</a:t>
              </a:r>
            </a:p>
            <a:p>
              <a:pPr algn="ctr"/>
              <a:endParaRPr lang="hu-HU"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grpSp>
        <p:nvGrpSpPr>
          <p:cNvPr id="10" name="Csoportba foglalás 9"/>
          <p:cNvGrpSpPr/>
          <p:nvPr/>
        </p:nvGrpSpPr>
        <p:grpSpPr>
          <a:xfrm>
            <a:off x="5589080" y="3789040"/>
            <a:ext cx="3663440" cy="1427386"/>
            <a:chOff x="-27544" y="4149080"/>
            <a:chExt cx="3663440" cy="1427386"/>
          </a:xfrm>
        </p:grpSpPr>
        <p:sp>
          <p:nvSpPr>
            <p:cNvPr id="11" name="Ellipszis 10">
              <a:hlinkClick r:id="rId5"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a:hlinkClick r:id="rId5" action="ppaction://hlinksldjump"/>
            </p:cNvPr>
            <p:cNvSpPr/>
            <p:nvPr/>
          </p:nvSpPr>
          <p:spPr>
            <a:xfrm>
              <a:off x="-27544" y="4653136"/>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Kérdések</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13" name="Csoportba foglalás 12"/>
          <p:cNvGrpSpPr/>
          <p:nvPr/>
        </p:nvGrpSpPr>
        <p:grpSpPr>
          <a:xfrm>
            <a:off x="-675616" y="0"/>
            <a:ext cx="3663440" cy="1472010"/>
            <a:chOff x="44464" y="4149080"/>
            <a:chExt cx="3663440" cy="1472010"/>
          </a:xfrm>
        </p:grpSpPr>
        <p:sp>
          <p:nvSpPr>
            <p:cNvPr id="14" name="Ellipszis 13"/>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Téglalap 14">
              <a:hlinkClick r:id="rId6" action="ppaction://hlinksldjump"/>
            </p:cNvPr>
            <p:cNvSpPr/>
            <p:nvPr/>
          </p:nvSpPr>
          <p:spPr>
            <a:xfrm>
              <a:off x="44464" y="4697760"/>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Nem megújuló energia</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16" name="Csoportba foglalás 15"/>
          <p:cNvGrpSpPr/>
          <p:nvPr/>
        </p:nvGrpSpPr>
        <p:grpSpPr>
          <a:xfrm>
            <a:off x="5508104" y="0"/>
            <a:ext cx="3663440" cy="1412776"/>
            <a:chOff x="-424096" y="4581128"/>
            <a:chExt cx="3663440" cy="1412776"/>
          </a:xfrm>
        </p:grpSpPr>
        <p:sp>
          <p:nvSpPr>
            <p:cNvPr id="17" name="Ellipszis 16">
              <a:hlinkClick r:id="rId7" action="ppaction://hlinksldjump"/>
            </p:cNvPr>
            <p:cNvSpPr/>
            <p:nvPr/>
          </p:nvSpPr>
          <p:spPr>
            <a:xfrm>
              <a:off x="755576" y="4581128"/>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Téglalap 17">
              <a:hlinkClick r:id="rId7" action="ppaction://hlinksldjump"/>
            </p:cNvPr>
            <p:cNvSpPr/>
            <p:nvPr/>
          </p:nvSpPr>
          <p:spPr>
            <a:xfrm>
              <a:off x="-424096" y="5070574"/>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Szélenergia</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19" name="Csoportba foglalás 18"/>
          <p:cNvGrpSpPr/>
          <p:nvPr/>
        </p:nvGrpSpPr>
        <p:grpSpPr>
          <a:xfrm>
            <a:off x="2555776" y="0"/>
            <a:ext cx="3663440" cy="1400002"/>
            <a:chOff x="179512" y="4149080"/>
            <a:chExt cx="3663440" cy="1400002"/>
          </a:xfrm>
        </p:grpSpPr>
        <p:sp>
          <p:nvSpPr>
            <p:cNvPr id="20" name="Ellipszis 19">
              <a:hlinkClick r:id="rId8"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a:hlinkClick r:id="rId8" action="ppaction://hlinksldjump"/>
            </p:cNvPr>
            <p:cNvSpPr/>
            <p:nvPr/>
          </p:nvSpPr>
          <p:spPr>
            <a:xfrm>
              <a:off x="179512" y="4625752"/>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 megújuló energia régen</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25" name="Csoportba foglalás 24"/>
          <p:cNvGrpSpPr/>
          <p:nvPr/>
        </p:nvGrpSpPr>
        <p:grpSpPr>
          <a:xfrm>
            <a:off x="5733096" y="1700808"/>
            <a:ext cx="3663440" cy="1427386"/>
            <a:chOff x="116472" y="4149080"/>
            <a:chExt cx="3663440" cy="1427386"/>
          </a:xfrm>
        </p:grpSpPr>
        <p:sp>
          <p:nvSpPr>
            <p:cNvPr id="26" name="Ellipszis 25">
              <a:hlinkClick r:id="rId9"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7" name="Téglalap 26">
              <a:hlinkClick r:id="rId9" action="ppaction://hlinksldjump"/>
            </p:cNvPr>
            <p:cNvSpPr/>
            <p:nvPr/>
          </p:nvSpPr>
          <p:spPr>
            <a:xfrm>
              <a:off x="116472" y="4653136"/>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 napenergia hasznosítása</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28" name="Csoportba foglalás 27"/>
          <p:cNvGrpSpPr/>
          <p:nvPr/>
        </p:nvGrpSpPr>
        <p:grpSpPr>
          <a:xfrm>
            <a:off x="2555776" y="1700808"/>
            <a:ext cx="3663440" cy="1499394"/>
            <a:chOff x="107504" y="4149080"/>
            <a:chExt cx="3663440" cy="1499394"/>
          </a:xfrm>
        </p:grpSpPr>
        <p:sp>
          <p:nvSpPr>
            <p:cNvPr id="29" name="Ellipszis 28">
              <a:hlinkClick r:id="rId10"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0" name="Téglalap 29">
              <a:hlinkClick r:id="rId10" action="ppaction://hlinksldjump"/>
            </p:cNvPr>
            <p:cNvSpPr/>
            <p:nvPr/>
          </p:nvSpPr>
          <p:spPr>
            <a:xfrm>
              <a:off x="107504" y="4725144"/>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Napenergiával működő járművek</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31" name="Csoportba foglalás 30"/>
          <p:cNvGrpSpPr/>
          <p:nvPr/>
        </p:nvGrpSpPr>
        <p:grpSpPr>
          <a:xfrm>
            <a:off x="-612576" y="3573016"/>
            <a:ext cx="3663440" cy="1643410"/>
            <a:chOff x="107504" y="4149080"/>
            <a:chExt cx="3663440" cy="1643410"/>
          </a:xfrm>
        </p:grpSpPr>
        <p:sp>
          <p:nvSpPr>
            <p:cNvPr id="32" name="Ellipszis 31">
              <a:hlinkClick r:id="rId11"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3" name="Téglalap 32">
              <a:hlinkClick r:id="rId11" action="ppaction://hlinksldjump"/>
            </p:cNvPr>
            <p:cNvSpPr/>
            <p:nvPr/>
          </p:nvSpPr>
          <p:spPr>
            <a:xfrm>
              <a:off x="107504" y="4869160"/>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Vízenergia </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nvGrpSpPr>
          <p:cNvPr id="34" name="Csoportba foglalás 33"/>
          <p:cNvGrpSpPr/>
          <p:nvPr/>
        </p:nvGrpSpPr>
        <p:grpSpPr>
          <a:xfrm>
            <a:off x="2483768" y="3645024"/>
            <a:ext cx="3663440" cy="1571402"/>
            <a:chOff x="35496" y="4149080"/>
            <a:chExt cx="3663440" cy="1571402"/>
          </a:xfrm>
        </p:grpSpPr>
        <p:sp>
          <p:nvSpPr>
            <p:cNvPr id="35" name="Ellipszis 34">
              <a:hlinkClick r:id="rId12" action="ppaction://hlinksldjump"/>
            </p:cNvPr>
            <p:cNvSpPr/>
            <p:nvPr/>
          </p:nvSpPr>
          <p:spPr>
            <a:xfrm>
              <a:off x="1115616" y="4149080"/>
              <a:ext cx="1512168" cy="1224136"/>
            </a:xfrm>
            <a:prstGeom prst="ellipse">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6" name="Téglalap 35">
              <a:hlinkClick r:id="rId12" action="ppaction://hlinksldjump"/>
            </p:cNvPr>
            <p:cNvSpPr/>
            <p:nvPr/>
          </p:nvSpPr>
          <p:spPr>
            <a:xfrm>
              <a:off x="35496" y="4797152"/>
              <a:ext cx="3663440" cy="923330"/>
            </a:xfrm>
            <a:prstGeom prst="rect">
              <a:avLst/>
            </a:prstGeom>
            <a:noFill/>
          </p:spPr>
          <p:txBody>
            <a:bodyPr wrap="none" lIns="91440" tIns="45720" rIns="91440" bIns="45720">
              <a:prstTxWarp prst="textArchDown">
                <a:avLst/>
              </a:prstTxWarp>
              <a:spAutoFit/>
            </a:bodyPr>
            <a:lstStyle/>
            <a:p>
              <a:pPr algn="ctr"/>
              <a:r>
                <a:rPr lang="hu-H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Hullám erőművek</a:t>
              </a:r>
              <a:endParaRPr lang="hu-H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withEffect">
                                  <p:stCondLst>
                                    <p:cond delay="0"/>
                                  </p:stCondLst>
                                  <p:childTnLst>
                                    <p:animEffect transition="out" filter="fade">
                                      <p:cBhvr>
                                        <p:cTn id="6" dur="500" tmFilter="0, 0; .2, .5; .8, .5; 1, 0"/>
                                        <p:tgtEl>
                                          <p:spTgt spid="1026"/>
                                        </p:tgtEl>
                                      </p:cBhvr>
                                    </p:animEffect>
                                    <p:animScale>
                                      <p:cBhvr>
                                        <p:cTn id="7" dur="250" autoRev="1" fill="hold"/>
                                        <p:tgtEl>
                                          <p:spTgt spid="10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Szövegdoboz 1"/>
          <p:cNvSpPr txBox="1"/>
          <p:nvPr/>
        </p:nvSpPr>
        <p:spPr>
          <a:xfrm>
            <a:off x="1691680" y="476672"/>
            <a:ext cx="5400600" cy="523220"/>
          </a:xfrm>
          <a:prstGeom prst="rect">
            <a:avLst/>
          </a:prstGeom>
          <a:noFill/>
        </p:spPr>
        <p:txBody>
          <a:bodyPr wrap="square" rtlCol="0">
            <a:spAutoFit/>
          </a:bodyPr>
          <a:lstStyle/>
          <a:p>
            <a:pPr algn="ctr"/>
            <a:r>
              <a:rPr lang="hu-HU" sz="2800" b="1" dirty="0" smtClean="0">
                <a:ln w="10541" cmpd="sng">
                  <a:solidFill>
                    <a:srgbClr val="7D7D7D">
                      <a:tint val="100000"/>
                      <a:shade val="100000"/>
                      <a:satMod val="110000"/>
                    </a:srgbClr>
                  </a:solidFill>
                  <a:prstDash val="solid"/>
                </a:ln>
                <a:solidFill>
                  <a:schemeClr val="bg1"/>
                </a:solidFill>
              </a:rPr>
              <a:t>N</a:t>
            </a:r>
            <a:r>
              <a:rPr lang="hu-HU" sz="2800" dirty="0" smtClean="0">
                <a:solidFill>
                  <a:schemeClr val="bg1"/>
                </a:solidFill>
              </a:rPr>
              <a:t>em megújuló energia</a:t>
            </a:r>
            <a:endParaRPr lang="hu-HU" sz="2800" dirty="0">
              <a:solidFill>
                <a:schemeClr val="bg1"/>
              </a:solidFill>
            </a:endParaRPr>
          </a:p>
        </p:txBody>
      </p:sp>
      <p:sp>
        <p:nvSpPr>
          <p:cNvPr id="3" name="Szövegdoboz 2"/>
          <p:cNvSpPr txBox="1"/>
          <p:nvPr/>
        </p:nvSpPr>
        <p:spPr>
          <a:xfrm>
            <a:off x="683568" y="1556792"/>
            <a:ext cx="8136904" cy="2031325"/>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A</a:t>
            </a:r>
            <a:r>
              <a:rPr lang="hu-HU" dirty="0" smtClean="0">
                <a:solidFill>
                  <a:schemeClr val="bg1"/>
                </a:solidFill>
              </a:rPr>
              <a:t> nem megújuló energia források olyan természeti erőforrás, aminek túl hosszú idő az újraképződése vagy egyáltalán nem képződik újra. A nem megújuló energiaforrások nem állíthatóak elő mesterségesen sem a fogyasztással megközelítő mértékben.</a:t>
            </a:r>
          </a:p>
          <a:p>
            <a:r>
              <a:rPr lang="hu-HU" dirty="0" smtClean="0">
                <a:solidFill>
                  <a:schemeClr val="bg1"/>
                </a:solidFill>
              </a:rPr>
              <a:t>Ezekre példa: kőszén, kőolaj, földgáz, propán-bután gáz illetve az urán, mint az atomenergia energiahordozó anyaga. Ezek egy idő után elfogynak a földről vagy a föld alól és kitermelésük egyre költségesebbé, felhasználásuk egyre környezetszennyezőbbé válik</a:t>
            </a:r>
            <a:r>
              <a:rPr lang="hu-HU" dirty="0" smtClean="0"/>
              <a:t>.</a:t>
            </a:r>
            <a:endParaRPr lang="hu-HU" dirty="0"/>
          </a:p>
        </p:txBody>
      </p:sp>
      <p:pic>
        <p:nvPicPr>
          <p:cNvPr id="10242" name="Picture 2" descr="G:\megújuló energia\nem\nem_megujulo_t.jpg"/>
          <p:cNvPicPr>
            <a:picLocks noChangeAspect="1" noChangeArrowheads="1"/>
          </p:cNvPicPr>
          <p:nvPr/>
        </p:nvPicPr>
        <p:blipFill>
          <a:blip r:embed="rId3" cstate="print"/>
          <a:srcRect/>
          <a:stretch>
            <a:fillRect/>
          </a:stretch>
        </p:blipFill>
        <p:spPr bwMode="auto">
          <a:xfrm>
            <a:off x="971600" y="4005064"/>
            <a:ext cx="3810000" cy="2590800"/>
          </a:xfrm>
          <a:prstGeom prst="rect">
            <a:avLst/>
          </a:prstGeom>
          <a:noFill/>
        </p:spPr>
      </p:pic>
      <p:pic>
        <p:nvPicPr>
          <p:cNvPr id="10243" name="Picture 3" descr="G:\megújuló energia\nem\images (1).jpg"/>
          <p:cNvPicPr>
            <a:picLocks noChangeAspect="1" noChangeArrowheads="1"/>
          </p:cNvPicPr>
          <p:nvPr/>
        </p:nvPicPr>
        <p:blipFill>
          <a:blip r:embed="rId4" cstate="print"/>
          <a:srcRect/>
          <a:stretch>
            <a:fillRect/>
          </a:stretch>
        </p:blipFill>
        <p:spPr bwMode="auto">
          <a:xfrm>
            <a:off x="5292080" y="4221088"/>
            <a:ext cx="2919106" cy="1978149"/>
          </a:xfrm>
          <a:prstGeom prst="rect">
            <a:avLst/>
          </a:prstGeom>
          <a:noFill/>
        </p:spPr>
      </p:pic>
      <p:sp>
        <p:nvSpPr>
          <p:cNvPr id="6" name="Jobbra nyíl 5">
            <a:hlinkClick r:id="rId5" action="ppaction://hlinksldjump"/>
          </p:cNvPr>
          <p:cNvSpPr/>
          <p:nvPr/>
        </p:nvSpPr>
        <p:spPr>
          <a:xfrm>
            <a:off x="7236296" y="6021288"/>
            <a:ext cx="1728192" cy="648072"/>
          </a:xfrm>
          <a:prstGeom prst="rightArrow">
            <a:avLst/>
          </a:prstGeom>
          <a:solidFill>
            <a:srgbClr val="00B0F0"/>
          </a:solidFill>
          <a:ln>
            <a:noFill/>
          </a:ln>
          <a:effectLst>
            <a:glow rad="228600">
              <a:schemeClr val="accent3">
                <a:satMod val="175000"/>
                <a:alpha val="40000"/>
              </a:schemeClr>
            </a:glow>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7" name="Balra nyíl 6">
            <a:hlinkClick r:id="rId6" action="ppaction://hlinksldjump"/>
          </p:cNvPr>
          <p:cNvSpPr/>
          <p:nvPr/>
        </p:nvSpPr>
        <p:spPr>
          <a:xfrm>
            <a:off x="-180528" y="6093296"/>
            <a:ext cx="1728192" cy="576064"/>
          </a:xfrm>
          <a:prstGeom prst="leftArrow">
            <a:avLst/>
          </a:prstGeom>
          <a:solidFill>
            <a:srgbClr val="00B0F0"/>
          </a:solidFill>
          <a:ln>
            <a:noFill/>
          </a:ln>
          <a:effectLst>
            <a:glow rad="228600">
              <a:schemeClr val="accent3">
                <a:satMod val="175000"/>
                <a:alpha val="40000"/>
              </a:schemeClr>
            </a:glow>
          </a:effectLst>
          <a:scene3d>
            <a:camera prst="perspectiveHeroicExtreme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8" name="Téglalap 7">
            <a:hlinkClick r:id="rId6"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par>
                          <p:cTn id="8" fill="hold">
                            <p:stCondLst>
                              <p:cond delay="0"/>
                            </p:stCondLst>
                            <p:childTnLst>
                              <p:par>
                                <p:cTn id="9" presetID="34" presetClass="emph" presetSubtype="0" fill="hold" grpId="0"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2"/>
                                        </p:tgtEl>
                                        <p:attrNameLst>
                                          <p:attrName>ppt_x</p:attrName>
                                          <p:attrName>ppt_y</p:attrName>
                                        </p:attrNameLst>
                                      </p:cBhvr>
                                    </p:animMotion>
                                    <p:animRot by="1500000">
                                      <p:cBhvr>
                                        <p:cTn id="11" dur="125" fill="hold">
                                          <p:stCondLst>
                                            <p:cond delay="0"/>
                                          </p:stCondLst>
                                        </p:cTn>
                                        <p:tgtEl>
                                          <p:spTgt spid="2"/>
                                        </p:tgtEl>
                                        <p:attrNameLst>
                                          <p:attrName>r</p:attrName>
                                        </p:attrNameLst>
                                      </p:cBhvr>
                                    </p:animRot>
                                    <p:animRot by="-1500000">
                                      <p:cBhvr>
                                        <p:cTn id="12" dur="125" fill="hold">
                                          <p:stCondLst>
                                            <p:cond delay="125"/>
                                          </p:stCondLst>
                                        </p:cTn>
                                        <p:tgtEl>
                                          <p:spTgt spid="2"/>
                                        </p:tgtEl>
                                        <p:attrNameLst>
                                          <p:attrName>r</p:attrName>
                                        </p:attrNameLst>
                                      </p:cBhvr>
                                    </p:animRot>
                                    <p:animRot by="-1500000">
                                      <p:cBhvr>
                                        <p:cTn id="13" dur="125" fill="hold">
                                          <p:stCondLst>
                                            <p:cond delay="250"/>
                                          </p:stCondLst>
                                        </p:cTn>
                                        <p:tgtEl>
                                          <p:spTgt spid="2"/>
                                        </p:tgtEl>
                                        <p:attrNameLst>
                                          <p:attrName>r</p:attrName>
                                        </p:attrNameLst>
                                      </p:cBhvr>
                                    </p:animRot>
                                    <p:animRot by="1500000">
                                      <p:cBhvr>
                                        <p:cTn id="14" dur="125" fill="hold">
                                          <p:stCondLst>
                                            <p:cond delay="375"/>
                                          </p:stCondLst>
                                        </p:cTn>
                                        <p:tgtEl>
                                          <p:spTgt spid="2"/>
                                        </p:tgtEl>
                                        <p:attrNameLst>
                                          <p:attrName>r</p:attrName>
                                        </p:attrNameLst>
                                      </p:cBhvr>
                                    </p:animRot>
                                  </p:childTnLst>
                                </p:cTn>
                              </p:par>
                            </p:childTnLst>
                          </p:cTn>
                        </p:par>
                        <p:par>
                          <p:cTn id="15" fill="hold">
                            <p:stCondLst>
                              <p:cond delay="1350"/>
                            </p:stCondLst>
                            <p:childTnLst>
                              <p:par>
                                <p:cTn id="16" presetID="49" presetClass="entr" presetSubtype="0" decel="100000" fill="hold" nodeType="afterEffect">
                                  <p:stCondLst>
                                    <p:cond delay="0"/>
                                  </p:stCondLst>
                                  <p:childTnLst>
                                    <p:set>
                                      <p:cBhvr>
                                        <p:cTn id="17" dur="1" fill="hold">
                                          <p:stCondLst>
                                            <p:cond delay="0"/>
                                          </p:stCondLst>
                                        </p:cTn>
                                        <p:tgtEl>
                                          <p:spTgt spid="10242"/>
                                        </p:tgtEl>
                                        <p:attrNameLst>
                                          <p:attrName>style.visibility</p:attrName>
                                        </p:attrNameLst>
                                      </p:cBhvr>
                                      <p:to>
                                        <p:strVal val="visible"/>
                                      </p:to>
                                    </p:set>
                                    <p:anim calcmode="lin" valueType="num">
                                      <p:cBhvr>
                                        <p:cTn id="18" dur="500" fill="hold"/>
                                        <p:tgtEl>
                                          <p:spTgt spid="10242"/>
                                        </p:tgtEl>
                                        <p:attrNameLst>
                                          <p:attrName>ppt_w</p:attrName>
                                        </p:attrNameLst>
                                      </p:cBhvr>
                                      <p:tavLst>
                                        <p:tav tm="0">
                                          <p:val>
                                            <p:fltVal val="0"/>
                                          </p:val>
                                        </p:tav>
                                        <p:tav tm="100000">
                                          <p:val>
                                            <p:strVal val="#ppt_w"/>
                                          </p:val>
                                        </p:tav>
                                      </p:tavLst>
                                    </p:anim>
                                    <p:anim calcmode="lin" valueType="num">
                                      <p:cBhvr>
                                        <p:cTn id="19" dur="500" fill="hold"/>
                                        <p:tgtEl>
                                          <p:spTgt spid="10242"/>
                                        </p:tgtEl>
                                        <p:attrNameLst>
                                          <p:attrName>ppt_h</p:attrName>
                                        </p:attrNameLst>
                                      </p:cBhvr>
                                      <p:tavLst>
                                        <p:tav tm="0">
                                          <p:val>
                                            <p:fltVal val="0"/>
                                          </p:val>
                                        </p:tav>
                                        <p:tav tm="100000">
                                          <p:val>
                                            <p:strVal val="#ppt_h"/>
                                          </p:val>
                                        </p:tav>
                                      </p:tavLst>
                                    </p:anim>
                                    <p:anim calcmode="lin" valueType="num">
                                      <p:cBhvr>
                                        <p:cTn id="20" dur="500" fill="hold"/>
                                        <p:tgtEl>
                                          <p:spTgt spid="10242"/>
                                        </p:tgtEl>
                                        <p:attrNameLst>
                                          <p:attrName>style.rotation</p:attrName>
                                        </p:attrNameLst>
                                      </p:cBhvr>
                                      <p:tavLst>
                                        <p:tav tm="0">
                                          <p:val>
                                            <p:fltVal val="360"/>
                                          </p:val>
                                        </p:tav>
                                        <p:tav tm="100000">
                                          <p:val>
                                            <p:fltVal val="0"/>
                                          </p:val>
                                        </p:tav>
                                      </p:tavLst>
                                    </p:anim>
                                    <p:animEffect transition="in" filter="fade">
                                      <p:cBhvr>
                                        <p:cTn id="21" dur="500"/>
                                        <p:tgtEl>
                                          <p:spTgt spid="10242"/>
                                        </p:tgtEl>
                                      </p:cBhvr>
                                    </p:animEffect>
                                  </p:childTnLst>
                                </p:cTn>
                              </p:par>
                            </p:childTnLst>
                          </p:cTn>
                        </p:par>
                        <p:par>
                          <p:cTn id="22" fill="hold">
                            <p:stCondLst>
                              <p:cond delay="1850"/>
                            </p:stCondLst>
                            <p:childTnLst>
                              <p:par>
                                <p:cTn id="23" presetID="30" presetClass="entr" presetSubtype="0" fill="hold" nodeType="afterEffect">
                                  <p:stCondLst>
                                    <p:cond delay="0"/>
                                  </p:stCondLst>
                                  <p:childTnLst>
                                    <p:set>
                                      <p:cBhvr>
                                        <p:cTn id="24" dur="1" fill="hold">
                                          <p:stCondLst>
                                            <p:cond delay="0"/>
                                          </p:stCondLst>
                                        </p:cTn>
                                        <p:tgtEl>
                                          <p:spTgt spid="10243"/>
                                        </p:tgtEl>
                                        <p:attrNameLst>
                                          <p:attrName>style.visibility</p:attrName>
                                        </p:attrNameLst>
                                      </p:cBhvr>
                                      <p:to>
                                        <p:strVal val="visible"/>
                                      </p:to>
                                    </p:set>
                                    <p:animEffect transition="in" filter="fade">
                                      <p:cBhvr>
                                        <p:cTn id="25" dur="800" decel="100000"/>
                                        <p:tgtEl>
                                          <p:spTgt spid="10243"/>
                                        </p:tgtEl>
                                      </p:cBhvr>
                                    </p:animEffect>
                                    <p:anim calcmode="lin" valueType="num">
                                      <p:cBhvr>
                                        <p:cTn id="26" dur="800" decel="100000" fill="hold"/>
                                        <p:tgtEl>
                                          <p:spTgt spid="10243"/>
                                        </p:tgtEl>
                                        <p:attrNameLst>
                                          <p:attrName>style.rotation</p:attrName>
                                        </p:attrNameLst>
                                      </p:cBhvr>
                                      <p:tavLst>
                                        <p:tav tm="0">
                                          <p:val>
                                            <p:fltVal val="-90"/>
                                          </p:val>
                                        </p:tav>
                                        <p:tav tm="100000">
                                          <p:val>
                                            <p:fltVal val="0"/>
                                          </p:val>
                                        </p:tav>
                                      </p:tavLst>
                                    </p:anim>
                                    <p:anim calcmode="lin" valueType="num">
                                      <p:cBhvr>
                                        <p:cTn id="27" dur="800" decel="100000" fill="hold"/>
                                        <p:tgtEl>
                                          <p:spTgt spid="10243"/>
                                        </p:tgtEl>
                                        <p:attrNameLst>
                                          <p:attrName>ppt_x</p:attrName>
                                        </p:attrNameLst>
                                      </p:cBhvr>
                                      <p:tavLst>
                                        <p:tav tm="0">
                                          <p:val>
                                            <p:strVal val="#ppt_x+0.4"/>
                                          </p:val>
                                        </p:tav>
                                        <p:tav tm="100000">
                                          <p:val>
                                            <p:strVal val="#ppt_x-0.05"/>
                                          </p:val>
                                        </p:tav>
                                      </p:tavLst>
                                    </p:anim>
                                    <p:anim calcmode="lin" valueType="num">
                                      <p:cBhvr>
                                        <p:cTn id="28" dur="800" decel="100000" fill="hold"/>
                                        <p:tgtEl>
                                          <p:spTgt spid="1024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024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024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Szövegdoboz 2"/>
          <p:cNvSpPr txBox="1"/>
          <p:nvPr/>
        </p:nvSpPr>
        <p:spPr>
          <a:xfrm>
            <a:off x="899592" y="3429000"/>
            <a:ext cx="5472608" cy="3277820"/>
          </a:xfrm>
          <a:prstGeom prst="rect">
            <a:avLst/>
          </a:prstGeom>
          <a:noFill/>
        </p:spPr>
        <p:txBody>
          <a:bodyPr wrap="square" rtlCol="0">
            <a:spAutoFit/>
          </a:bodyPr>
          <a:lstStyle/>
          <a:p>
            <a:pPr>
              <a:lnSpc>
                <a:spcPct val="150000"/>
              </a:lnSpc>
            </a:pPr>
            <a:r>
              <a:rPr lang="hu-HU" b="1" dirty="0">
                <a:ln w="10541" cmpd="sng">
                  <a:solidFill>
                    <a:srgbClr val="7D7D7D">
                      <a:tint val="100000"/>
                      <a:shade val="100000"/>
                      <a:satMod val="110000"/>
                    </a:srgbClr>
                  </a:solidFill>
                  <a:prstDash val="solid"/>
                </a:ln>
                <a:solidFill>
                  <a:schemeClr val="bg1"/>
                </a:solidFill>
              </a:rPr>
              <a:t>A</a:t>
            </a:r>
            <a:r>
              <a:rPr lang="hu-HU" b="1" dirty="0">
                <a:solidFill>
                  <a:schemeClr val="bg1"/>
                </a:solidFill>
              </a:rPr>
              <a:t> Nap alapadatai</a:t>
            </a:r>
            <a:endParaRPr lang="hu-HU" dirty="0">
              <a:solidFill>
                <a:schemeClr val="bg1"/>
              </a:solidFill>
            </a:endParaRPr>
          </a:p>
          <a:p>
            <a:pPr>
              <a:lnSpc>
                <a:spcPct val="150000"/>
              </a:lnSpc>
            </a:pPr>
            <a:r>
              <a:rPr lang="hu-HU" b="1" dirty="0">
                <a:ln w="10541" cmpd="sng">
                  <a:solidFill>
                    <a:srgbClr val="7D7D7D">
                      <a:tint val="100000"/>
                      <a:shade val="100000"/>
                      <a:satMod val="110000"/>
                    </a:srgbClr>
                  </a:solidFill>
                  <a:prstDash val="solid"/>
                </a:ln>
                <a:solidFill>
                  <a:schemeClr val="bg1"/>
                </a:solidFill>
              </a:rPr>
              <a:t>A </a:t>
            </a:r>
            <a:r>
              <a:rPr lang="hu-HU" dirty="0">
                <a:solidFill>
                  <a:schemeClr val="bg1"/>
                </a:solidFill>
              </a:rPr>
              <a:t>Nap a Naprendszer legnagyobb tagja, egy </a:t>
            </a:r>
            <a:r>
              <a:rPr lang="hu-HU" b="1" dirty="0">
                <a:ln w="10541" cmpd="sng">
                  <a:solidFill>
                    <a:srgbClr val="7D7D7D">
                      <a:tint val="100000"/>
                      <a:shade val="100000"/>
                      <a:satMod val="110000"/>
                    </a:srgbClr>
                  </a:solidFill>
                  <a:prstDash val="solid"/>
                </a:ln>
                <a:solidFill>
                  <a:schemeClr val="bg1"/>
                </a:solidFill>
              </a:rPr>
              <a:t>p</a:t>
            </a:r>
            <a:r>
              <a:rPr lang="hu-HU" dirty="0">
                <a:solidFill>
                  <a:schemeClr val="bg1"/>
                </a:solidFill>
              </a:rPr>
              <a:t>lazmaállapotú, sugárzó gömb</a:t>
            </a:r>
          </a:p>
          <a:p>
            <a:pPr>
              <a:lnSpc>
                <a:spcPct val="150000"/>
              </a:lnSpc>
            </a:pPr>
            <a:r>
              <a:rPr lang="hu-HU" b="1" dirty="0">
                <a:ln w="10541" cmpd="sng">
                  <a:solidFill>
                    <a:srgbClr val="7D7D7D">
                      <a:tint val="100000"/>
                      <a:shade val="100000"/>
                      <a:satMod val="110000"/>
                    </a:srgbClr>
                  </a:solidFill>
                  <a:prstDash val="solid"/>
                </a:ln>
                <a:solidFill>
                  <a:schemeClr val="bg1"/>
                </a:solidFill>
              </a:rPr>
              <a:t>á</a:t>
            </a:r>
            <a:r>
              <a:rPr lang="hu-HU" dirty="0">
                <a:solidFill>
                  <a:schemeClr val="bg1"/>
                </a:solidFill>
              </a:rPr>
              <a:t>tmérő: 1.390.000 km</a:t>
            </a:r>
          </a:p>
          <a:p>
            <a:pPr>
              <a:lnSpc>
                <a:spcPct val="150000"/>
              </a:lnSpc>
            </a:pPr>
            <a:r>
              <a:rPr lang="hu-HU" b="1" dirty="0">
                <a:ln w="10541" cmpd="sng">
                  <a:solidFill>
                    <a:srgbClr val="7D7D7D">
                      <a:tint val="100000"/>
                      <a:shade val="100000"/>
                      <a:satMod val="110000"/>
                    </a:srgbClr>
                  </a:solidFill>
                  <a:prstDash val="solid"/>
                </a:ln>
                <a:solidFill>
                  <a:schemeClr val="bg1"/>
                </a:solidFill>
              </a:rPr>
              <a:t>t</a:t>
            </a:r>
            <a:r>
              <a:rPr lang="hu-HU" dirty="0">
                <a:solidFill>
                  <a:schemeClr val="bg1"/>
                </a:solidFill>
              </a:rPr>
              <a:t>ömeg: 1.989e30 kg</a:t>
            </a:r>
          </a:p>
          <a:p>
            <a:pPr>
              <a:lnSpc>
                <a:spcPct val="150000"/>
              </a:lnSpc>
            </a:pPr>
            <a:r>
              <a:rPr lang="hu-HU" b="1" dirty="0">
                <a:ln w="10541" cmpd="sng">
                  <a:solidFill>
                    <a:srgbClr val="7D7D7D">
                      <a:tint val="100000"/>
                      <a:shade val="100000"/>
                      <a:satMod val="110000"/>
                    </a:srgbClr>
                  </a:solidFill>
                  <a:prstDash val="solid"/>
                </a:ln>
                <a:solidFill>
                  <a:schemeClr val="bg1"/>
                </a:solidFill>
              </a:rPr>
              <a:t>a</a:t>
            </a:r>
            <a:r>
              <a:rPr lang="hu-HU" dirty="0">
                <a:solidFill>
                  <a:schemeClr val="bg1"/>
                </a:solidFill>
              </a:rPr>
              <a:t> mag hőmérséklete: 15.000.000 </a:t>
            </a:r>
            <a:r>
              <a:rPr lang="hu-HU" baseline="30000" dirty="0" err="1">
                <a:solidFill>
                  <a:schemeClr val="bg1"/>
                </a:solidFill>
              </a:rPr>
              <a:t>o</a:t>
            </a:r>
            <a:r>
              <a:rPr lang="hu-HU" dirty="0" err="1">
                <a:solidFill>
                  <a:schemeClr val="bg1"/>
                </a:solidFill>
              </a:rPr>
              <a:t>K</a:t>
            </a:r>
            <a:r>
              <a:rPr lang="hu-HU" dirty="0">
                <a:solidFill>
                  <a:schemeClr val="bg1"/>
                </a:solidFill>
              </a:rPr>
              <a:t>.</a:t>
            </a:r>
          </a:p>
          <a:p>
            <a:pPr>
              <a:lnSpc>
                <a:spcPct val="150000"/>
              </a:lnSpc>
            </a:pPr>
            <a:r>
              <a:rPr lang="hu-HU" b="1" dirty="0">
                <a:ln w="10541" cmpd="sng">
                  <a:solidFill>
                    <a:srgbClr val="7D7D7D">
                      <a:tint val="100000"/>
                      <a:shade val="100000"/>
                      <a:satMod val="110000"/>
                    </a:srgbClr>
                  </a:solidFill>
                  <a:prstDash val="solid"/>
                </a:ln>
                <a:solidFill>
                  <a:schemeClr val="bg1"/>
                </a:solidFill>
              </a:rPr>
              <a:t>f</a:t>
            </a:r>
            <a:r>
              <a:rPr lang="hu-HU" dirty="0">
                <a:solidFill>
                  <a:schemeClr val="bg1"/>
                </a:solidFill>
              </a:rPr>
              <a:t>elszíni hőmérséklet: 5800 </a:t>
            </a:r>
            <a:r>
              <a:rPr lang="hu-HU" baseline="30000" dirty="0" err="1">
                <a:solidFill>
                  <a:schemeClr val="bg1"/>
                </a:solidFill>
              </a:rPr>
              <a:t>o</a:t>
            </a:r>
            <a:r>
              <a:rPr lang="hu-HU" dirty="0" err="1">
                <a:solidFill>
                  <a:schemeClr val="bg1"/>
                </a:solidFill>
              </a:rPr>
              <a:t>K</a:t>
            </a:r>
            <a:endParaRPr lang="hu-HU" dirty="0">
              <a:solidFill>
                <a:schemeClr val="bg1"/>
              </a:solidFill>
            </a:endParaRPr>
          </a:p>
          <a:p>
            <a:endParaRPr lang="hu-HU" dirty="0"/>
          </a:p>
        </p:txBody>
      </p:sp>
      <p:sp>
        <p:nvSpPr>
          <p:cNvPr id="4" name="Szövegdoboz 3"/>
          <p:cNvSpPr txBox="1"/>
          <p:nvPr/>
        </p:nvSpPr>
        <p:spPr>
          <a:xfrm>
            <a:off x="971600" y="476672"/>
            <a:ext cx="5976664" cy="584775"/>
          </a:xfrm>
          <a:prstGeom prst="rect">
            <a:avLst/>
          </a:prstGeom>
          <a:noFill/>
        </p:spPr>
        <p:txBody>
          <a:bodyPr wrap="square" rtlCol="0">
            <a:spAutoFit/>
          </a:bodyPr>
          <a:lstStyle/>
          <a:p>
            <a:r>
              <a:rPr lang="hu-HU" sz="3200" b="1" dirty="0" smtClean="0">
                <a:ln w="10541" cmpd="sng">
                  <a:solidFill>
                    <a:srgbClr val="7D7D7D">
                      <a:tint val="100000"/>
                      <a:shade val="100000"/>
                      <a:satMod val="110000"/>
                    </a:srgbClr>
                  </a:solidFill>
                  <a:prstDash val="solid"/>
                </a:ln>
                <a:solidFill>
                  <a:schemeClr val="bg1"/>
                </a:solidFill>
                <a:latin typeface="Arial Black" pitchFamily="34" charset="0"/>
              </a:rPr>
              <a:t>N</a:t>
            </a:r>
            <a:r>
              <a:rPr lang="hu-HU" sz="3200" dirty="0" smtClean="0">
                <a:solidFill>
                  <a:schemeClr val="bg1"/>
                </a:solidFill>
                <a:effectLst>
                  <a:outerShdw blurRad="38100" dist="38100" dir="2700000" algn="tl">
                    <a:srgbClr val="000000">
                      <a:alpha val="43137"/>
                    </a:srgbClr>
                  </a:outerShdw>
                </a:effectLst>
                <a:latin typeface="Arial Black" pitchFamily="34" charset="0"/>
              </a:rPr>
              <a:t> A P E N E R G I A</a:t>
            </a:r>
            <a:endParaRPr lang="hu-HU" sz="3200" dirty="0">
              <a:solidFill>
                <a:schemeClr val="bg1"/>
              </a:solidFill>
              <a:effectLst>
                <a:outerShdw blurRad="38100" dist="38100" dir="2700000" algn="tl">
                  <a:srgbClr val="000000">
                    <a:alpha val="43137"/>
                  </a:srgbClr>
                </a:outerShdw>
              </a:effectLst>
              <a:latin typeface="Arial Black" pitchFamily="34" charset="0"/>
            </a:endParaRPr>
          </a:p>
        </p:txBody>
      </p:sp>
      <p:sp>
        <p:nvSpPr>
          <p:cNvPr id="5" name="Jobbra nyíl 4">
            <a:hlinkClick r:id="rId3"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6" name="Balra nyíl 5">
            <a:hlinkClick r:id="rId4" action="ppaction://hlinksldjump"/>
          </p:cNvPr>
          <p:cNvSpPr/>
          <p:nvPr/>
        </p:nvSpPr>
        <p:spPr>
          <a:xfrm>
            <a:off x="4860032" y="6021288"/>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7" name="Téglalap 6"/>
          <p:cNvSpPr/>
          <p:nvPr/>
        </p:nvSpPr>
        <p:spPr>
          <a:xfrm>
            <a:off x="899592" y="1988840"/>
            <a:ext cx="6012160" cy="369332"/>
          </a:xfrm>
          <a:prstGeom prst="rect">
            <a:avLst/>
          </a:prstGeom>
        </p:spPr>
        <p:txBody>
          <a:bodyPr wrap="square">
            <a:spAutoFit/>
          </a:bodyPr>
          <a:lstStyle/>
          <a:p>
            <a:r>
              <a:rPr lang="hu-HU" b="1" dirty="0" smtClean="0">
                <a:ln w="10541" cmpd="sng">
                  <a:solidFill>
                    <a:srgbClr val="7D7D7D">
                      <a:tint val="100000"/>
                      <a:shade val="100000"/>
                      <a:satMod val="110000"/>
                    </a:srgbClr>
                  </a:solidFill>
                  <a:prstDash val="solid"/>
                </a:ln>
                <a:solidFill>
                  <a:schemeClr val="bg1"/>
                </a:solidFill>
              </a:rPr>
              <a:t>A</a:t>
            </a:r>
            <a:r>
              <a:rPr lang="hu-HU" b="1" dirty="0" smtClean="0">
                <a:ln w="17780" cmpd="sng">
                  <a:solidFill>
                    <a:srgbClr val="FFFFFF"/>
                  </a:solidFill>
                  <a:prstDash val="solid"/>
                  <a:miter lim="800000"/>
                </a:ln>
                <a:solidFill>
                  <a:schemeClr val="bg1"/>
                </a:solidFill>
                <a:effectLst>
                  <a:outerShdw blurRad="50800" algn="tl" rotWithShape="0">
                    <a:srgbClr val="000000"/>
                  </a:outerShdw>
                </a:effectLst>
              </a:rPr>
              <a:t> </a:t>
            </a:r>
            <a:r>
              <a:rPr lang="hu-HU" dirty="0" smtClean="0">
                <a:solidFill>
                  <a:schemeClr val="bg1"/>
                </a:solidFill>
              </a:rPr>
              <a:t>napenergia a Földet érő napsugárzásból kinyerhető energia. </a:t>
            </a:r>
            <a:endParaRPr lang="hu-HU" dirty="0">
              <a:solidFill>
                <a:schemeClr val="bg1"/>
              </a:solidFill>
            </a:endParaRPr>
          </a:p>
        </p:txBody>
      </p:sp>
      <p:pic>
        <p:nvPicPr>
          <p:cNvPr id="4098" name="Picture 2" descr="C:\Documents and Settings\Rendszergazda\Asztal\megújuló energia\images.jpg"/>
          <p:cNvPicPr>
            <a:picLocks noChangeAspect="1" noChangeArrowheads="1"/>
          </p:cNvPicPr>
          <p:nvPr/>
        </p:nvPicPr>
        <p:blipFill>
          <a:blip r:embed="rId5" cstate="print"/>
          <a:srcRect/>
          <a:stretch>
            <a:fillRect/>
          </a:stretch>
        </p:blipFill>
        <p:spPr bwMode="auto">
          <a:xfrm>
            <a:off x="5364088" y="2699264"/>
            <a:ext cx="3278113" cy="2424045"/>
          </a:xfrm>
          <a:prstGeom prst="rect">
            <a:avLst/>
          </a:prstGeom>
          <a:noFill/>
        </p:spPr>
      </p:pic>
      <p:sp>
        <p:nvSpPr>
          <p:cNvPr id="8" name="Téglalap 7">
            <a:hlinkClick r:id="rId6"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par>
                          <p:cTn id="8" fill="hold">
                            <p:stCondLst>
                              <p:cond delay="0"/>
                            </p:stCondLst>
                            <p:childTnLst>
                              <p:par>
                                <p:cTn id="9" presetID="18" presetClass="emph" presetSubtype="0" fill="hold" grpId="0" nodeType="afterEffect">
                                  <p:stCondLst>
                                    <p:cond delay="0"/>
                                  </p:stCondLst>
                                  <p:iterate type="lt">
                                    <p:tmPct val="4000"/>
                                  </p:iterate>
                                  <p:childTnLst>
                                    <p:set>
                                      <p:cBhvr override="childStyle">
                                        <p:cTn id="10" dur="500" fill="hold"/>
                                        <p:tgtEl>
                                          <p:spTgt spid="4"/>
                                        </p:tgtEl>
                                        <p:attrNameLst>
                                          <p:attrName>style.textDecorationUnderline</p:attrName>
                                        </p:attrNameLst>
                                      </p:cBhvr>
                                      <p:to>
                                        <p:strVal val="true"/>
                                      </p:to>
                                    </p:set>
                                  </p:childTnLst>
                                </p:cTn>
                              </p:par>
                              <p:par>
                                <p:cTn id="11" presetID="6" presetClass="emph" presetSubtype="0" fill="hold" grpId="1" nodeType="withEffect">
                                  <p:stCondLst>
                                    <p:cond delay="0"/>
                                  </p:stCondLst>
                                  <p:iterate type="lt">
                                    <p:tmPct val="0"/>
                                  </p:iterate>
                                  <p:childTnLst>
                                    <p:animScale>
                                      <p:cBhvr>
                                        <p:cTn id="12" dur="2000" fill="hold"/>
                                        <p:tgtEl>
                                          <p:spTgt spid="4"/>
                                        </p:tgtEl>
                                      </p:cBhvr>
                                      <p:by x="150000" y="150000"/>
                                    </p:animScale>
                                  </p:childTnLst>
                                </p:cTn>
                              </p:par>
                            </p:childTnLst>
                          </p:cTn>
                        </p:par>
                        <p:par>
                          <p:cTn id="13" fill="hold">
                            <p:stCondLst>
                              <p:cond delay="2000"/>
                            </p:stCondLst>
                            <p:childTnLst>
                              <p:par>
                                <p:cTn id="14" presetID="29"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ppt_x</p:attrName>
                                        </p:attrNameLst>
                                      </p:cBhvr>
                                      <p:tavLst>
                                        <p:tav tm="0">
                                          <p:val>
                                            <p:strVal val="#ppt_x-.2"/>
                                          </p:val>
                                        </p:tav>
                                        <p:tav tm="100000">
                                          <p:val>
                                            <p:strVal val="#ppt_x"/>
                                          </p:val>
                                        </p:tav>
                                      </p:tavLst>
                                    </p:anim>
                                    <p:anim calcmode="lin" valueType="num">
                                      <p:cBhvr>
                                        <p:cTn id="17"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3"/>
                                        </p:tgtEl>
                                      </p:cBhvr>
                                    </p:animEffect>
                                  </p:childTnLst>
                                </p:cTn>
                              </p:par>
                            </p:childTnLst>
                          </p:cTn>
                        </p:par>
                        <p:par>
                          <p:cTn id="19" fill="hold">
                            <p:stCondLst>
                              <p:cond delay="3000"/>
                            </p:stCondLst>
                            <p:childTnLst>
                              <p:par>
                                <p:cTn id="20" presetID="19" presetClass="entr" presetSubtype="10" fill="hold" nodeType="afterEffect">
                                  <p:stCondLst>
                                    <p:cond delay="0"/>
                                  </p:stCondLst>
                                  <p:childTnLst>
                                    <p:set>
                                      <p:cBhvr>
                                        <p:cTn id="21" dur="1" fill="hold">
                                          <p:stCondLst>
                                            <p:cond delay="0"/>
                                          </p:stCondLst>
                                        </p:cTn>
                                        <p:tgtEl>
                                          <p:spTgt spid="4098"/>
                                        </p:tgtEl>
                                        <p:attrNameLst>
                                          <p:attrName>style.visibility</p:attrName>
                                        </p:attrNameLst>
                                      </p:cBhvr>
                                      <p:to>
                                        <p:strVal val="visible"/>
                                      </p:to>
                                    </p:set>
                                    <p:anim calcmode="lin" valueType="num">
                                      <p:cBhvr>
                                        <p:cTn id="22" dur="5000" fill="hold"/>
                                        <p:tgtEl>
                                          <p:spTgt spid="4098"/>
                                        </p:tgtEl>
                                        <p:attrNameLst>
                                          <p:attrName>ppt_w</p:attrName>
                                        </p:attrNameLst>
                                      </p:cBhvr>
                                      <p:tavLst>
                                        <p:tav tm="0" fmla="#ppt_w*sin(2.5*pi*$)">
                                          <p:val>
                                            <p:fltVal val="0"/>
                                          </p:val>
                                        </p:tav>
                                        <p:tav tm="100000">
                                          <p:val>
                                            <p:fltVal val="1"/>
                                          </p:val>
                                        </p:tav>
                                      </p:tavLst>
                                    </p:anim>
                                    <p:anim calcmode="lin" valueType="num">
                                      <p:cBhvr>
                                        <p:cTn id="23" dur="5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Jobbra nyíl 6">
            <a:hlinkClick r:id="rId3" action="ppaction://hlinksldjump"/>
          </p:cNvPr>
          <p:cNvSpPr/>
          <p:nvPr/>
        </p:nvSpPr>
        <p:spPr>
          <a:xfrm>
            <a:off x="6804248" y="6021288"/>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8" name="Balra nyíl 7">
            <a:hlinkClick r:id="rId4" action="ppaction://hlinksldjump"/>
          </p:cNvPr>
          <p:cNvSpPr/>
          <p:nvPr/>
        </p:nvSpPr>
        <p:spPr>
          <a:xfrm>
            <a:off x="323528" y="5949280"/>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9" name="Szövegdoboz 8"/>
          <p:cNvSpPr txBox="1"/>
          <p:nvPr/>
        </p:nvSpPr>
        <p:spPr>
          <a:xfrm>
            <a:off x="1979712" y="260648"/>
            <a:ext cx="5472608" cy="523220"/>
          </a:xfrm>
          <a:prstGeom prst="rect">
            <a:avLst/>
          </a:prstGeom>
          <a:noFill/>
        </p:spPr>
        <p:txBody>
          <a:bodyPr wrap="square" rtlCol="0">
            <a:spAutoFit/>
          </a:bodyPr>
          <a:lstStyle/>
          <a:p>
            <a:r>
              <a:rPr lang="hu-HU" sz="2800" b="1" dirty="0" smtClean="0">
                <a:ln w="10541" cmpd="sng">
                  <a:solidFill>
                    <a:srgbClr val="7D7D7D">
                      <a:tint val="100000"/>
                      <a:shade val="100000"/>
                      <a:satMod val="110000"/>
                    </a:srgbClr>
                  </a:solidFill>
                  <a:prstDash val="solid"/>
                </a:ln>
                <a:solidFill>
                  <a:schemeClr val="bg1"/>
                </a:solidFill>
              </a:rPr>
              <a:t>A </a:t>
            </a:r>
            <a:r>
              <a:rPr lang="hu-HU" sz="2800" b="1" dirty="0" smtClean="0">
                <a:solidFill>
                  <a:schemeClr val="bg1"/>
                </a:solidFill>
              </a:rPr>
              <a:t>napenergia hasznosítása</a:t>
            </a:r>
          </a:p>
        </p:txBody>
      </p:sp>
      <p:sp>
        <p:nvSpPr>
          <p:cNvPr id="10" name="Szövegdoboz 9"/>
          <p:cNvSpPr txBox="1"/>
          <p:nvPr/>
        </p:nvSpPr>
        <p:spPr>
          <a:xfrm>
            <a:off x="683568" y="1196752"/>
            <a:ext cx="6264696" cy="646331"/>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N</a:t>
            </a:r>
            <a:r>
              <a:rPr lang="hu-HU" dirty="0" smtClean="0">
                <a:solidFill>
                  <a:schemeClr val="bg1"/>
                </a:solidFill>
              </a:rPr>
              <a:t>apjainkba legtöbbször a </a:t>
            </a:r>
            <a:r>
              <a:rPr lang="hu-HU" dirty="0" smtClean="0"/>
              <a:t>napen</a:t>
            </a:r>
            <a:r>
              <a:rPr lang="hu-HU" dirty="0" smtClean="0">
                <a:solidFill>
                  <a:schemeClr val="bg1"/>
                </a:solidFill>
              </a:rPr>
              <a:t>ergiát áramtermelésre használjuk</a:t>
            </a:r>
          </a:p>
          <a:p>
            <a:endParaRPr lang="hu-HU" dirty="0"/>
          </a:p>
        </p:txBody>
      </p:sp>
      <p:pic>
        <p:nvPicPr>
          <p:cNvPr id="5122" name="Picture 2" descr="C:\Documents and Settings\Rendszergazda\Asztal\megújuló energia\images (7).jpg"/>
          <p:cNvPicPr>
            <a:picLocks noChangeAspect="1" noChangeArrowheads="1"/>
          </p:cNvPicPr>
          <p:nvPr/>
        </p:nvPicPr>
        <p:blipFill>
          <a:blip r:embed="rId5" cstate="print"/>
          <a:srcRect/>
          <a:stretch>
            <a:fillRect/>
          </a:stretch>
        </p:blipFill>
        <p:spPr bwMode="auto">
          <a:xfrm>
            <a:off x="6372200" y="1700808"/>
            <a:ext cx="2592288" cy="1765996"/>
          </a:xfrm>
          <a:prstGeom prst="rect">
            <a:avLst/>
          </a:prstGeom>
          <a:noFill/>
        </p:spPr>
      </p:pic>
      <p:pic>
        <p:nvPicPr>
          <p:cNvPr id="5126" name="Picture 6" descr="C:\Documents and Settings\Rendszergazda\Asztal\megújuló energia\images (5).jpg"/>
          <p:cNvPicPr>
            <a:picLocks noChangeAspect="1" noChangeArrowheads="1"/>
          </p:cNvPicPr>
          <p:nvPr/>
        </p:nvPicPr>
        <p:blipFill>
          <a:blip r:embed="rId6" cstate="print"/>
          <a:srcRect/>
          <a:stretch>
            <a:fillRect/>
          </a:stretch>
        </p:blipFill>
        <p:spPr bwMode="auto">
          <a:xfrm>
            <a:off x="3707904" y="4725144"/>
            <a:ext cx="2620775" cy="1728192"/>
          </a:xfrm>
          <a:prstGeom prst="rect">
            <a:avLst/>
          </a:prstGeom>
          <a:noFill/>
        </p:spPr>
      </p:pic>
      <p:pic>
        <p:nvPicPr>
          <p:cNvPr id="5127" name="Picture 7" descr="C:\Documents and Settings\Rendszergazda\Asztal\megújuló energia\images (8).jpg"/>
          <p:cNvPicPr>
            <a:picLocks noChangeAspect="1" noChangeArrowheads="1"/>
          </p:cNvPicPr>
          <p:nvPr/>
        </p:nvPicPr>
        <p:blipFill>
          <a:blip r:embed="rId7" cstate="print"/>
          <a:srcRect/>
          <a:stretch>
            <a:fillRect/>
          </a:stretch>
        </p:blipFill>
        <p:spPr bwMode="auto">
          <a:xfrm>
            <a:off x="755576" y="2492896"/>
            <a:ext cx="3456384" cy="2538663"/>
          </a:xfrm>
          <a:prstGeom prst="rect">
            <a:avLst/>
          </a:prstGeom>
          <a:noFill/>
        </p:spPr>
      </p:pic>
      <p:sp>
        <p:nvSpPr>
          <p:cNvPr id="11" name="Téglalap 10">
            <a:hlinkClick r:id="rId8"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to="" calcmode="lin" valueType="num">
                                      <p:cBhvr>
                                        <p:cTn id="7" dur="1" fill="hold"/>
                                        <p:tgtEl>
                                          <p:spTgt spid="11"/>
                                        </p:tgtEl>
                                        <p:attrNameLst>
                                          <p:attrName/>
                                        </p:attrNameLst>
                                      </p:cBhvr>
                                    </p:anim>
                                  </p:childTnLst>
                                </p:cTn>
                              </p:par>
                            </p:childTnLst>
                          </p:cTn>
                        </p:par>
                        <p:par>
                          <p:cTn id="8" fill="hold">
                            <p:stCondLst>
                              <p:cond delay="0"/>
                            </p:stCondLst>
                            <p:childTnLst>
                              <p:par>
                                <p:cTn id="9" presetID="34" presetClass="emph" presetSubtype="0" fill="hold" grpId="0"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9"/>
                                        </p:tgtEl>
                                        <p:attrNameLst>
                                          <p:attrName>ppt_x</p:attrName>
                                          <p:attrName>ppt_y</p:attrName>
                                        </p:attrNameLst>
                                      </p:cBhvr>
                                    </p:animMotion>
                                    <p:animRot by="1500000">
                                      <p:cBhvr>
                                        <p:cTn id="11" dur="125" fill="hold">
                                          <p:stCondLst>
                                            <p:cond delay="0"/>
                                          </p:stCondLst>
                                        </p:cTn>
                                        <p:tgtEl>
                                          <p:spTgt spid="9"/>
                                        </p:tgtEl>
                                        <p:attrNameLst>
                                          <p:attrName>r</p:attrName>
                                        </p:attrNameLst>
                                      </p:cBhvr>
                                    </p:animRot>
                                    <p:animRot by="-1500000">
                                      <p:cBhvr>
                                        <p:cTn id="12" dur="125" fill="hold">
                                          <p:stCondLst>
                                            <p:cond delay="125"/>
                                          </p:stCondLst>
                                        </p:cTn>
                                        <p:tgtEl>
                                          <p:spTgt spid="9"/>
                                        </p:tgtEl>
                                        <p:attrNameLst>
                                          <p:attrName>r</p:attrName>
                                        </p:attrNameLst>
                                      </p:cBhvr>
                                    </p:animRot>
                                    <p:animRot by="-1500000">
                                      <p:cBhvr>
                                        <p:cTn id="13" dur="125" fill="hold">
                                          <p:stCondLst>
                                            <p:cond delay="250"/>
                                          </p:stCondLst>
                                        </p:cTn>
                                        <p:tgtEl>
                                          <p:spTgt spid="9"/>
                                        </p:tgtEl>
                                        <p:attrNameLst>
                                          <p:attrName>r</p:attrName>
                                        </p:attrNameLst>
                                      </p:cBhvr>
                                    </p:animRot>
                                    <p:animRot by="1500000">
                                      <p:cBhvr>
                                        <p:cTn id="14" dur="125" fill="hold">
                                          <p:stCondLst>
                                            <p:cond delay="375"/>
                                          </p:stCondLst>
                                        </p:cTn>
                                        <p:tgtEl>
                                          <p:spTgt spid="9"/>
                                        </p:tgtEl>
                                        <p:attrNameLst>
                                          <p:attrName>r</p:attrName>
                                        </p:attrNameLst>
                                      </p:cBhvr>
                                    </p:animRot>
                                  </p:childTnLst>
                                </p:cTn>
                              </p:par>
                            </p:childTnLst>
                          </p:cTn>
                        </p:par>
                        <p:par>
                          <p:cTn id="15" fill="hold">
                            <p:stCondLst>
                              <p:cond delay="1600"/>
                            </p:stCondLst>
                            <p:childTnLst>
                              <p:par>
                                <p:cTn id="16" presetID="0" presetClass="path" presetSubtype="0" accel="50000" decel="50000" fill="hold" nodeType="afterEffect">
                                  <p:stCondLst>
                                    <p:cond delay="0"/>
                                  </p:stCondLst>
                                  <p:childTnLst>
                                    <p:animMotion origin="layout" path="M 2.5E-6 -5.18519E-6 L 0.55121 -0.1051 " pathEditMode="relative" ptsTypes="AA">
                                      <p:cBhvr>
                                        <p:cTn id="17" dur="2000" fill="hold"/>
                                        <p:tgtEl>
                                          <p:spTgt spid="5127"/>
                                        </p:tgtEl>
                                        <p:attrNameLst>
                                          <p:attrName>ppt_x</p:attrName>
                                          <p:attrName>ppt_y</p:attrName>
                                        </p:attrNameLst>
                                      </p:cBhvr>
                                    </p:animMotion>
                                  </p:childTnLst>
                                </p:cTn>
                              </p:par>
                            </p:childTnLst>
                          </p:cTn>
                        </p:par>
                        <p:par>
                          <p:cTn id="18" fill="hold">
                            <p:stCondLst>
                              <p:cond delay="3600"/>
                            </p:stCondLst>
                            <p:childTnLst>
                              <p:par>
                                <p:cTn id="19" presetID="0" presetClass="path" presetSubtype="0" accel="50000" decel="50000" fill="hold" nodeType="afterEffect">
                                  <p:stCondLst>
                                    <p:cond delay="0"/>
                                  </p:stCondLst>
                                  <p:childTnLst>
                                    <p:animMotion origin="layout" path="M 3.88889E-6 -3.7037E-7 L -0.60643 0.17847 " pathEditMode="relative" ptsTypes="AA">
                                      <p:cBhvr>
                                        <p:cTn id="20" dur="2000" fill="hold"/>
                                        <p:tgtEl>
                                          <p:spTgt spid="51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Szöveg helye 3"/>
          <p:cNvSpPr>
            <a:spLocks noGrp="1"/>
          </p:cNvSpPr>
          <p:nvPr>
            <p:ph type="body" idx="1"/>
          </p:nvPr>
        </p:nvSpPr>
        <p:spPr/>
        <p:txBody>
          <a:bodyPr/>
          <a:lstStyle/>
          <a:p>
            <a:r>
              <a:rPr lang="hu-HU" dirty="0" smtClean="0">
                <a:ln w="10541" cmpd="sng">
                  <a:solidFill>
                    <a:srgbClr val="7D7D7D">
                      <a:tint val="100000"/>
                      <a:shade val="100000"/>
                      <a:satMod val="110000"/>
                    </a:srgbClr>
                  </a:solidFill>
                  <a:prstDash val="solid"/>
                </a:ln>
                <a:solidFill>
                  <a:schemeClr val="bg1"/>
                </a:solidFill>
              </a:rPr>
              <a:t>N</a:t>
            </a:r>
            <a:r>
              <a:rPr lang="hu-HU" dirty="0" smtClean="0">
                <a:solidFill>
                  <a:schemeClr val="bg1"/>
                </a:solidFill>
              </a:rPr>
              <a:t>apenergiás autók</a:t>
            </a:r>
            <a:endParaRPr lang="hu-HU" dirty="0">
              <a:solidFill>
                <a:schemeClr val="bg1"/>
              </a:solidFill>
            </a:endParaRPr>
          </a:p>
        </p:txBody>
      </p:sp>
      <p:pic>
        <p:nvPicPr>
          <p:cNvPr id="9" name="Tartalom helye 8" descr="images (13).jpg"/>
          <p:cNvPicPr>
            <a:picLocks noGrp="1" noChangeAspect="1"/>
          </p:cNvPicPr>
          <p:nvPr>
            <p:ph sz="half" idx="2"/>
          </p:nvPr>
        </p:nvPicPr>
        <p:blipFill>
          <a:blip r:embed="rId3" cstate="print"/>
          <a:stretch>
            <a:fillRect/>
          </a:stretch>
        </p:blipFill>
        <p:spPr>
          <a:xfrm>
            <a:off x="323528" y="2420888"/>
            <a:ext cx="2914650" cy="1571625"/>
          </a:xfrm>
        </p:spPr>
      </p:pic>
      <p:sp>
        <p:nvSpPr>
          <p:cNvPr id="6" name="Szöveg helye 5"/>
          <p:cNvSpPr>
            <a:spLocks noGrp="1"/>
          </p:cNvSpPr>
          <p:nvPr>
            <p:ph type="body" sz="quarter" idx="3"/>
          </p:nvPr>
        </p:nvSpPr>
        <p:spPr/>
        <p:txBody>
          <a:bodyPr/>
          <a:lstStyle/>
          <a:p>
            <a:r>
              <a:rPr lang="hu-HU" dirty="0" smtClean="0">
                <a:ln w="10541" cmpd="sng">
                  <a:solidFill>
                    <a:srgbClr val="7D7D7D">
                      <a:tint val="100000"/>
                      <a:shade val="100000"/>
                      <a:satMod val="110000"/>
                    </a:srgbClr>
                  </a:solidFill>
                  <a:prstDash val="solid"/>
                </a:ln>
                <a:solidFill>
                  <a:schemeClr val="bg1"/>
                </a:solidFill>
              </a:rPr>
              <a:t>E</a:t>
            </a:r>
            <a:r>
              <a:rPr lang="hu-HU" dirty="0" smtClean="0">
                <a:solidFill>
                  <a:schemeClr val="bg1"/>
                </a:solidFill>
              </a:rPr>
              <a:t>gyéb járművek</a:t>
            </a:r>
            <a:endParaRPr lang="hu-HU" dirty="0">
              <a:solidFill>
                <a:schemeClr val="bg1"/>
              </a:solidFill>
            </a:endParaRPr>
          </a:p>
        </p:txBody>
      </p:sp>
      <p:pic>
        <p:nvPicPr>
          <p:cNvPr id="11" name="Tartalom helye 10" descr="naphajo1-725x300.jpg"/>
          <p:cNvPicPr>
            <a:picLocks noGrp="1" noChangeAspect="1"/>
          </p:cNvPicPr>
          <p:nvPr>
            <p:ph sz="quarter" idx="4"/>
          </p:nvPr>
        </p:nvPicPr>
        <p:blipFill>
          <a:blip r:embed="rId4" cstate="print"/>
          <a:stretch>
            <a:fillRect/>
          </a:stretch>
        </p:blipFill>
        <p:spPr>
          <a:xfrm>
            <a:off x="4788024" y="4797152"/>
            <a:ext cx="4041775" cy="1672459"/>
          </a:xfrm>
        </p:spPr>
      </p:pic>
      <p:sp>
        <p:nvSpPr>
          <p:cNvPr id="8" name="Cím 7"/>
          <p:cNvSpPr txBox="1">
            <a:spLocks noGrp="1"/>
          </p:cNvSpPr>
          <p:nvPr>
            <p:ph type="title"/>
          </p:nvPr>
        </p:nvSpPr>
        <p:spPr>
          <a:xfrm>
            <a:off x="468313" y="302667"/>
            <a:ext cx="8229600" cy="769441"/>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N</a:t>
            </a:r>
            <a:r>
              <a:rPr lang="hu-HU" dirty="0" smtClean="0">
                <a:solidFill>
                  <a:schemeClr val="bg1"/>
                </a:solidFill>
              </a:rPr>
              <a:t>apenergiával működő járművek</a:t>
            </a:r>
            <a:endParaRPr lang="hu-HU" dirty="0">
              <a:solidFill>
                <a:schemeClr val="bg1"/>
              </a:solidFill>
            </a:endParaRPr>
          </a:p>
        </p:txBody>
      </p:sp>
      <p:pic>
        <p:nvPicPr>
          <p:cNvPr id="6146" name="Picture 2" descr="C:\Documents and Settings\Rendszergazda\Asztal\megújuló energia\images (14).jpg"/>
          <p:cNvPicPr>
            <a:picLocks noChangeAspect="1" noChangeArrowheads="1"/>
          </p:cNvPicPr>
          <p:nvPr/>
        </p:nvPicPr>
        <p:blipFill>
          <a:blip r:embed="rId5" cstate="print"/>
          <a:srcRect/>
          <a:stretch>
            <a:fillRect/>
          </a:stretch>
        </p:blipFill>
        <p:spPr bwMode="auto">
          <a:xfrm>
            <a:off x="1825625" y="4657725"/>
            <a:ext cx="2619375" cy="1743075"/>
          </a:xfrm>
          <a:prstGeom prst="rect">
            <a:avLst/>
          </a:prstGeom>
          <a:noFill/>
        </p:spPr>
      </p:pic>
      <p:pic>
        <p:nvPicPr>
          <p:cNvPr id="6147" name="Picture 3" descr="C:\Documents and Settings\Rendszergazda\Asztal\megújuló energia\images (15).jpg"/>
          <p:cNvPicPr>
            <a:picLocks noChangeAspect="1" noChangeArrowheads="1"/>
          </p:cNvPicPr>
          <p:nvPr/>
        </p:nvPicPr>
        <p:blipFill>
          <a:blip r:embed="rId6" cstate="print"/>
          <a:srcRect/>
          <a:stretch>
            <a:fillRect/>
          </a:stretch>
        </p:blipFill>
        <p:spPr bwMode="auto">
          <a:xfrm>
            <a:off x="6012160" y="3068960"/>
            <a:ext cx="2733675" cy="1676400"/>
          </a:xfrm>
          <a:prstGeom prst="rect">
            <a:avLst/>
          </a:prstGeom>
          <a:noFill/>
        </p:spPr>
      </p:pic>
      <p:sp>
        <p:nvSpPr>
          <p:cNvPr id="13" name="Szövegdoboz 12"/>
          <p:cNvSpPr txBox="1"/>
          <p:nvPr/>
        </p:nvSpPr>
        <p:spPr>
          <a:xfrm>
            <a:off x="4932040" y="2276872"/>
            <a:ext cx="3528392" cy="646331"/>
          </a:xfrm>
          <a:prstGeom prst="rect">
            <a:avLst/>
          </a:prstGeom>
          <a:noFill/>
        </p:spPr>
        <p:txBody>
          <a:bodyPr wrap="square" rtlCol="0">
            <a:spAutoFit/>
          </a:bodyPr>
          <a:lstStyle/>
          <a:p>
            <a:r>
              <a:rPr lang="hu-HU" b="1" dirty="0" smtClean="0">
                <a:ln w="10541" cmpd="sng">
                  <a:solidFill>
                    <a:srgbClr val="7D7D7D">
                      <a:tint val="100000"/>
                      <a:shade val="100000"/>
                      <a:satMod val="110000"/>
                    </a:srgbClr>
                  </a:solidFill>
                  <a:prstDash val="solid"/>
                </a:ln>
                <a:solidFill>
                  <a:schemeClr val="bg1"/>
                </a:solidFill>
              </a:rPr>
              <a:t>N</a:t>
            </a:r>
            <a:r>
              <a:rPr lang="hu-HU" dirty="0" smtClean="0">
                <a:solidFill>
                  <a:schemeClr val="bg1"/>
                </a:solidFill>
              </a:rPr>
              <a:t>apenergiával más járműveket is terveztek. </a:t>
            </a:r>
            <a:r>
              <a:rPr lang="hu-HU" dirty="0" err="1" smtClean="0">
                <a:solidFill>
                  <a:schemeClr val="bg1"/>
                </a:solidFill>
              </a:rPr>
              <a:t>pl</a:t>
            </a:r>
            <a:r>
              <a:rPr lang="hu-HU" dirty="0" smtClean="0">
                <a:solidFill>
                  <a:schemeClr val="bg1"/>
                </a:solidFill>
              </a:rPr>
              <a:t>:hajó,repülő </a:t>
            </a:r>
            <a:endParaRPr lang="hu-HU" dirty="0">
              <a:solidFill>
                <a:schemeClr val="bg1"/>
              </a:solidFill>
            </a:endParaRPr>
          </a:p>
        </p:txBody>
      </p:sp>
      <p:sp>
        <p:nvSpPr>
          <p:cNvPr id="14" name="Jobbra nyíl 13">
            <a:hlinkClick r:id="rId7"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15" name="Balra nyíl 14">
            <a:hlinkClick r:id="rId8" action="ppaction://hlinksldjump"/>
          </p:cNvPr>
          <p:cNvSpPr/>
          <p:nvPr/>
        </p:nvSpPr>
        <p:spPr>
          <a:xfrm>
            <a:off x="323528" y="6237312"/>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12" name="Téglalap 11">
            <a:hlinkClick r:id="rId9" action="ppaction://hlinksldjump"/>
          </p:cNvPr>
          <p:cNvSpPr/>
          <p:nvPr/>
        </p:nvSpPr>
        <p:spPr>
          <a:xfrm>
            <a:off x="3347864" y="3140968"/>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to="" calcmode="lin" valueType="num">
                                      <p:cBhvr>
                                        <p:cTn id="7" dur="1" fill="hold"/>
                                        <p:tgtEl>
                                          <p:spTgt spid="12"/>
                                        </p:tgtEl>
                                        <p:attrNameLst>
                                          <p:attrName/>
                                        </p:attrNameLst>
                                      </p:cBhvr>
                                    </p:anim>
                                  </p:childTnLst>
                                </p:cTn>
                              </p:par>
                            </p:childTnLst>
                          </p:cTn>
                        </p:par>
                        <p:par>
                          <p:cTn id="8" fill="hold">
                            <p:stCondLst>
                              <p:cond delay="0"/>
                            </p:stCondLst>
                            <p:childTnLst>
                              <p:par>
                                <p:cTn id="9" presetID="34" presetClass="emph" presetSubtype="0" fill="hold" grpId="0"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8"/>
                                        </p:tgtEl>
                                        <p:attrNameLst>
                                          <p:attrName>ppt_x</p:attrName>
                                          <p:attrName>ppt_y</p:attrName>
                                        </p:attrNameLst>
                                      </p:cBhvr>
                                    </p:animMotion>
                                    <p:animRot by="1500000">
                                      <p:cBhvr>
                                        <p:cTn id="11" dur="125" fill="hold">
                                          <p:stCondLst>
                                            <p:cond delay="0"/>
                                          </p:stCondLst>
                                        </p:cTn>
                                        <p:tgtEl>
                                          <p:spTgt spid="8"/>
                                        </p:tgtEl>
                                        <p:attrNameLst>
                                          <p:attrName>r</p:attrName>
                                        </p:attrNameLst>
                                      </p:cBhvr>
                                    </p:animRot>
                                    <p:animRot by="-1500000">
                                      <p:cBhvr>
                                        <p:cTn id="12" dur="125" fill="hold">
                                          <p:stCondLst>
                                            <p:cond delay="125"/>
                                          </p:stCondLst>
                                        </p:cTn>
                                        <p:tgtEl>
                                          <p:spTgt spid="8"/>
                                        </p:tgtEl>
                                        <p:attrNameLst>
                                          <p:attrName>r</p:attrName>
                                        </p:attrNameLst>
                                      </p:cBhvr>
                                    </p:animRot>
                                    <p:animRot by="-1500000">
                                      <p:cBhvr>
                                        <p:cTn id="13" dur="125" fill="hold">
                                          <p:stCondLst>
                                            <p:cond delay="250"/>
                                          </p:stCondLst>
                                        </p:cTn>
                                        <p:tgtEl>
                                          <p:spTgt spid="8"/>
                                        </p:tgtEl>
                                        <p:attrNameLst>
                                          <p:attrName>r</p:attrName>
                                        </p:attrNameLst>
                                      </p:cBhvr>
                                    </p:animRot>
                                    <p:animRot by="1500000">
                                      <p:cBhvr>
                                        <p:cTn id="14" dur="125" fill="hold">
                                          <p:stCondLst>
                                            <p:cond delay="375"/>
                                          </p:stCondLst>
                                        </p:cTn>
                                        <p:tgtEl>
                                          <p:spTgt spid="8"/>
                                        </p:tgtEl>
                                        <p:attrNameLst>
                                          <p:attrName>r</p:attrName>
                                        </p:attrNameLst>
                                      </p:cBhvr>
                                    </p:animRot>
                                  </p:childTnLst>
                                </p:cTn>
                              </p:par>
                            </p:childTnLst>
                          </p:cTn>
                        </p:par>
                        <p:par>
                          <p:cTn id="15" fill="hold">
                            <p:stCondLst>
                              <p:cond delay="1800"/>
                            </p:stCondLst>
                            <p:childTnLst>
                              <p:par>
                                <p:cTn id="16" presetID="15" presetClass="entr" presetSubtype="0"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ppt_w</p:attrName>
                                        </p:attrNameLst>
                                      </p:cBhvr>
                                      <p:tavLst>
                                        <p:tav tm="0">
                                          <p:val>
                                            <p:fltVal val="0"/>
                                          </p:val>
                                        </p:tav>
                                        <p:tav tm="100000">
                                          <p:val>
                                            <p:strVal val="#ppt_w"/>
                                          </p:val>
                                        </p:tav>
                                      </p:tavLst>
                                    </p:anim>
                                    <p:anim calcmode="lin" valueType="num">
                                      <p:cBhvr>
                                        <p:cTn id="19" dur="1000" fill="hold"/>
                                        <p:tgtEl>
                                          <p:spTgt spid="9"/>
                                        </p:tgtEl>
                                        <p:attrNameLst>
                                          <p:attrName>ppt_h</p:attrName>
                                        </p:attrNameLst>
                                      </p:cBhvr>
                                      <p:tavLst>
                                        <p:tav tm="0">
                                          <p:val>
                                            <p:fltVal val="0"/>
                                          </p:val>
                                        </p:tav>
                                        <p:tav tm="100000">
                                          <p:val>
                                            <p:strVal val="#ppt_h"/>
                                          </p:val>
                                        </p:tav>
                                      </p:tavLst>
                                    </p:anim>
                                    <p:anim calcmode="lin" valueType="num">
                                      <p:cBhvr>
                                        <p:cTn id="20"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2800"/>
                            </p:stCondLst>
                            <p:childTnLst>
                              <p:par>
                                <p:cTn id="23" presetID="29" presetClass="entr" presetSubtype="0" fill="hold" nodeType="afterEffect">
                                  <p:stCondLst>
                                    <p:cond delay="0"/>
                                  </p:stCondLst>
                                  <p:childTnLst>
                                    <p:set>
                                      <p:cBhvr>
                                        <p:cTn id="24" dur="1" fill="hold">
                                          <p:stCondLst>
                                            <p:cond delay="0"/>
                                          </p:stCondLst>
                                        </p:cTn>
                                        <p:tgtEl>
                                          <p:spTgt spid="6147"/>
                                        </p:tgtEl>
                                        <p:attrNameLst>
                                          <p:attrName>style.visibility</p:attrName>
                                        </p:attrNameLst>
                                      </p:cBhvr>
                                      <p:to>
                                        <p:strVal val="visible"/>
                                      </p:to>
                                    </p:set>
                                    <p:anim calcmode="lin" valueType="num">
                                      <p:cBhvr>
                                        <p:cTn id="25" dur="1000" fill="hold"/>
                                        <p:tgtEl>
                                          <p:spTgt spid="6147"/>
                                        </p:tgtEl>
                                        <p:attrNameLst>
                                          <p:attrName>ppt_x</p:attrName>
                                        </p:attrNameLst>
                                      </p:cBhvr>
                                      <p:tavLst>
                                        <p:tav tm="0">
                                          <p:val>
                                            <p:strVal val="#ppt_x-.2"/>
                                          </p:val>
                                        </p:tav>
                                        <p:tav tm="100000">
                                          <p:val>
                                            <p:strVal val="#ppt_x"/>
                                          </p:val>
                                        </p:tav>
                                      </p:tavLst>
                                    </p:anim>
                                    <p:anim calcmode="lin" valueType="num">
                                      <p:cBhvr>
                                        <p:cTn id="26" dur="1000" fill="hold"/>
                                        <p:tgtEl>
                                          <p:spTgt spid="6147"/>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147"/>
                                        </p:tgtEl>
                                      </p:cBhvr>
                                    </p:animEffect>
                                  </p:childTnLst>
                                </p:cTn>
                              </p:par>
                            </p:childTnLst>
                          </p:cTn>
                        </p:par>
                        <p:par>
                          <p:cTn id="28" fill="hold">
                            <p:stCondLst>
                              <p:cond delay="3800"/>
                            </p:stCondLst>
                            <p:childTnLst>
                              <p:par>
                                <p:cTn id="29" presetID="58" presetClass="entr" presetSubtype="0" accel="100000" fill="hold" nodeType="afterEffect">
                                  <p:stCondLst>
                                    <p:cond delay="0"/>
                                  </p:stCondLst>
                                  <p:childTnLst>
                                    <p:set>
                                      <p:cBhvr>
                                        <p:cTn id="30" dur="1" fill="hold">
                                          <p:stCondLst>
                                            <p:cond delay="0"/>
                                          </p:stCondLst>
                                        </p:cTn>
                                        <p:tgtEl>
                                          <p:spTgt spid="6146"/>
                                        </p:tgtEl>
                                        <p:attrNameLst>
                                          <p:attrName>style.visibility</p:attrName>
                                        </p:attrNameLst>
                                      </p:cBhvr>
                                      <p:to>
                                        <p:strVal val="visible"/>
                                      </p:to>
                                    </p:set>
                                    <p:anim calcmode="lin" valueType="num">
                                      <p:cBhvr>
                                        <p:cTn id="31" dur="500" fill="hold"/>
                                        <p:tgtEl>
                                          <p:spTgt spid="6146"/>
                                        </p:tgtEl>
                                        <p:attrNameLst>
                                          <p:attrName>ppt_w</p:attrName>
                                        </p:attrNameLst>
                                      </p:cBhvr>
                                      <p:tavLst>
                                        <p:tav tm="0">
                                          <p:val>
                                            <p:strVal val="#ppt_w*2.5"/>
                                          </p:val>
                                        </p:tav>
                                        <p:tav tm="100000">
                                          <p:val>
                                            <p:strVal val="#ppt_w"/>
                                          </p:val>
                                        </p:tav>
                                      </p:tavLst>
                                    </p:anim>
                                    <p:anim calcmode="lin" valueType="num">
                                      <p:cBhvr>
                                        <p:cTn id="32" dur="500" fill="hold"/>
                                        <p:tgtEl>
                                          <p:spTgt spid="6146"/>
                                        </p:tgtEl>
                                        <p:attrNameLst>
                                          <p:attrName>ppt_h</p:attrName>
                                        </p:attrNameLst>
                                      </p:cBhvr>
                                      <p:tavLst>
                                        <p:tav tm="0">
                                          <p:val>
                                            <p:strVal val="#ppt_h*0.01"/>
                                          </p:val>
                                        </p:tav>
                                        <p:tav tm="100000">
                                          <p:val>
                                            <p:strVal val="#ppt_h"/>
                                          </p:val>
                                        </p:tav>
                                      </p:tavLst>
                                    </p:anim>
                                    <p:anim calcmode="lin" valueType="num">
                                      <p:cBhvr>
                                        <p:cTn id="33" dur="500" fill="hold"/>
                                        <p:tgtEl>
                                          <p:spTgt spid="6146"/>
                                        </p:tgtEl>
                                        <p:attrNameLst>
                                          <p:attrName>ppt_x</p:attrName>
                                        </p:attrNameLst>
                                      </p:cBhvr>
                                      <p:tavLst>
                                        <p:tav tm="0">
                                          <p:val>
                                            <p:strVal val="#ppt_x"/>
                                          </p:val>
                                        </p:tav>
                                        <p:tav tm="100000">
                                          <p:val>
                                            <p:strVal val="#ppt_x"/>
                                          </p:val>
                                        </p:tav>
                                      </p:tavLst>
                                    </p:anim>
                                    <p:anim calcmode="lin" valueType="num">
                                      <p:cBhvr>
                                        <p:cTn id="34" dur="500" fill="hold"/>
                                        <p:tgtEl>
                                          <p:spTgt spid="6146"/>
                                        </p:tgtEl>
                                        <p:attrNameLst>
                                          <p:attrName>ppt_y</p:attrName>
                                        </p:attrNameLst>
                                      </p:cBhvr>
                                      <p:tavLst>
                                        <p:tav tm="0">
                                          <p:val>
                                            <p:strVal val="#ppt_h+1"/>
                                          </p:val>
                                        </p:tav>
                                        <p:tav tm="100000">
                                          <p:val>
                                            <p:strVal val="#ppt_y"/>
                                          </p:val>
                                        </p:tav>
                                      </p:tavLst>
                                    </p:anim>
                                    <p:animEffect transition="in" filter="fade">
                                      <p:cBhvr>
                                        <p:cTn id="35" dur="500"/>
                                        <p:tgtEl>
                                          <p:spTgt spid="6146"/>
                                        </p:tgtEl>
                                      </p:cBhvr>
                                    </p:animEffect>
                                  </p:childTnLst>
                                </p:cTn>
                              </p:par>
                            </p:childTnLst>
                          </p:cTn>
                        </p:par>
                        <p:par>
                          <p:cTn id="36" fill="hold">
                            <p:stCondLst>
                              <p:cond delay="4300"/>
                            </p:stCondLst>
                            <p:childTnLst>
                              <p:par>
                                <p:cTn id="37" presetID="48" presetClass="entr" presetSubtype="0" accel="50000"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1000" fill="hold"/>
                                        <p:tgtEl>
                                          <p:spTgt spid="1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11"/>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11"/>
                                        </p:tgtEl>
                                        <p:attrNameLst>
                                          <p:attrName>ppt_y</p:attrName>
                                        </p:attrNameLst>
                                      </p:cBhvr>
                                      <p:tavLst>
                                        <p:tav tm="0">
                                          <p:val>
                                            <p:strVal val="#ppt_y"/>
                                          </p:val>
                                        </p:tav>
                                        <p:tav tm="100000">
                                          <p:val>
                                            <p:strVal val="#ppt_y"/>
                                          </p:val>
                                        </p:tav>
                                      </p:tavLst>
                                    </p:anim>
                                    <p:animEffect transition="in" filter="fade">
                                      <p:cBhvr>
                                        <p:cTn id="4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descr="E:\megújuló energia\letölté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16" name="Picture 2" descr="http://www.zeroenergiahaz.hu/kep/szelen/nagy/9.jpg"/>
          <p:cNvPicPr>
            <a:picLocks noChangeAspect="1" noChangeArrowheads="1"/>
          </p:cNvPicPr>
          <p:nvPr/>
        </p:nvPicPr>
        <p:blipFill>
          <a:blip r:embed="rId3" cstate="print"/>
          <a:srcRect/>
          <a:stretch>
            <a:fillRect/>
          </a:stretch>
        </p:blipFill>
        <p:spPr bwMode="auto">
          <a:xfrm>
            <a:off x="2267744" y="2924944"/>
            <a:ext cx="1799999" cy="1800000"/>
          </a:xfrm>
          <a:prstGeom prst="rect">
            <a:avLst/>
          </a:prstGeom>
          <a:noFill/>
        </p:spPr>
      </p:pic>
      <p:pic>
        <p:nvPicPr>
          <p:cNvPr id="7170" name="Picture 2" descr="C:\Documents and Settings\Rendszergazda\Asztal\megújuló energia\images (1).jpg"/>
          <p:cNvPicPr>
            <a:picLocks noChangeAspect="1" noChangeArrowheads="1"/>
          </p:cNvPicPr>
          <p:nvPr/>
        </p:nvPicPr>
        <p:blipFill>
          <a:blip r:embed="rId4" cstate="print"/>
          <a:srcRect/>
          <a:stretch>
            <a:fillRect/>
          </a:stretch>
        </p:blipFill>
        <p:spPr bwMode="auto">
          <a:xfrm>
            <a:off x="6732240" y="2060848"/>
            <a:ext cx="2095500" cy="1524001"/>
          </a:xfrm>
          <a:prstGeom prst="rect">
            <a:avLst/>
          </a:prstGeom>
          <a:noFill/>
        </p:spPr>
      </p:pic>
      <p:pic>
        <p:nvPicPr>
          <p:cNvPr id="7171" name="Picture 3" descr="C:\Documents and Settings\Rendszergazda\Asztal\megújuló energia\images (3).jpg"/>
          <p:cNvPicPr>
            <a:picLocks noChangeAspect="1" noChangeArrowheads="1"/>
          </p:cNvPicPr>
          <p:nvPr/>
        </p:nvPicPr>
        <p:blipFill>
          <a:blip r:embed="rId5" cstate="print"/>
          <a:srcRect/>
          <a:stretch>
            <a:fillRect/>
          </a:stretch>
        </p:blipFill>
        <p:spPr bwMode="auto">
          <a:xfrm>
            <a:off x="7692689" y="3933056"/>
            <a:ext cx="1451311" cy="1327795"/>
          </a:xfrm>
          <a:prstGeom prst="rect">
            <a:avLst/>
          </a:prstGeom>
          <a:noFill/>
        </p:spPr>
      </p:pic>
      <p:sp>
        <p:nvSpPr>
          <p:cNvPr id="2" name="Szövegdoboz 1"/>
          <p:cNvSpPr txBox="1"/>
          <p:nvPr/>
        </p:nvSpPr>
        <p:spPr>
          <a:xfrm>
            <a:off x="323528" y="1268760"/>
            <a:ext cx="8496944" cy="880369"/>
          </a:xfrm>
          <a:prstGeom prst="rect">
            <a:avLst/>
          </a:prstGeom>
          <a:noFill/>
        </p:spPr>
        <p:txBody>
          <a:bodyPr wrap="square" rtlCol="0">
            <a:spAutoFit/>
          </a:bodyPr>
          <a:lstStyle/>
          <a:p>
            <a:pPr>
              <a:lnSpc>
                <a:spcPct val="150000"/>
              </a:lnSpc>
            </a:pPr>
            <a:r>
              <a:rPr lang="hu-HU" b="1" i="1" dirty="0" smtClean="0">
                <a:ln w="10541" cmpd="sng">
                  <a:solidFill>
                    <a:srgbClr val="7D7D7D">
                      <a:tint val="100000"/>
                      <a:shade val="100000"/>
                      <a:satMod val="110000"/>
                    </a:srgbClr>
                  </a:solidFill>
                  <a:prstDash val="solid"/>
                </a:ln>
                <a:solidFill>
                  <a:schemeClr val="bg1"/>
                </a:solidFill>
              </a:rPr>
              <a:t>S</a:t>
            </a:r>
            <a:r>
              <a:rPr lang="hu-HU" b="1" i="1" dirty="0" smtClean="0">
                <a:solidFill>
                  <a:schemeClr val="bg1"/>
                </a:solidFill>
              </a:rPr>
              <a:t>zélenergia az egyik leggyorsabban fejlődő és az utóbbi időben a legnagyobb kapacitásbővülést elérő megújuló energiaforrás. </a:t>
            </a:r>
            <a:endParaRPr lang="hu-HU" dirty="0">
              <a:solidFill>
                <a:schemeClr val="bg1"/>
              </a:solidFill>
            </a:endParaRPr>
          </a:p>
        </p:txBody>
      </p:sp>
      <p:sp>
        <p:nvSpPr>
          <p:cNvPr id="10" name="Szövegdoboz 9"/>
          <p:cNvSpPr txBox="1"/>
          <p:nvPr/>
        </p:nvSpPr>
        <p:spPr>
          <a:xfrm>
            <a:off x="323528" y="3573016"/>
            <a:ext cx="8064896" cy="2585323"/>
          </a:xfrm>
          <a:prstGeom prst="rect">
            <a:avLst/>
          </a:prstGeom>
          <a:noFill/>
        </p:spPr>
        <p:txBody>
          <a:bodyPr wrap="square" rtlCol="0">
            <a:spAutoFit/>
          </a:bodyPr>
          <a:lstStyle/>
          <a:p>
            <a:pPr>
              <a:lnSpc>
                <a:spcPct val="150000"/>
              </a:lnSpc>
            </a:pPr>
            <a:r>
              <a:rPr lang="hu-HU" b="1" dirty="0">
                <a:ln w="10541" cmpd="sng">
                  <a:solidFill>
                    <a:srgbClr val="7D7D7D">
                      <a:tint val="100000"/>
                      <a:shade val="100000"/>
                      <a:satMod val="110000"/>
                    </a:srgbClr>
                  </a:solidFill>
                  <a:prstDash val="solid"/>
                </a:ln>
                <a:solidFill>
                  <a:schemeClr val="bg1"/>
                </a:solidFill>
              </a:rPr>
              <a:t>A </a:t>
            </a:r>
            <a:r>
              <a:rPr lang="hu-HU" dirty="0">
                <a:solidFill>
                  <a:schemeClr val="bg1"/>
                </a:solidFill>
              </a:rPr>
              <a:t>szélenergia haszn</a:t>
            </a:r>
            <a:r>
              <a:rPr lang="hu-HU" dirty="0"/>
              <a:t>osítását többféleképpen </a:t>
            </a:r>
            <a:r>
              <a:rPr lang="hu-HU" dirty="0">
                <a:solidFill>
                  <a:schemeClr val="bg1"/>
                </a:solidFill>
              </a:rPr>
              <a:t>csoportosíthatjuk, például felhasználók jelleg szerint (ipari </a:t>
            </a:r>
            <a:r>
              <a:rPr lang="hu-HU" dirty="0"/>
              <a:t>vagy magán), vagy </a:t>
            </a:r>
            <a:r>
              <a:rPr lang="hu-HU" dirty="0">
                <a:solidFill>
                  <a:schemeClr val="bg1"/>
                </a:solidFill>
              </a:rPr>
              <a:t>a felhasználás módja szerint (áramtermelés, vízszivattyúzás), de </a:t>
            </a:r>
            <a:r>
              <a:rPr lang="hu-HU" dirty="0"/>
              <a:t>akár a tengelyek sze</a:t>
            </a:r>
            <a:r>
              <a:rPr lang="hu-HU" dirty="0">
                <a:solidFill>
                  <a:schemeClr val="bg1"/>
                </a:solidFill>
              </a:rPr>
              <a:t>rint is, mert van vízszintes és függőleges tengelyű. Áram termelhető ipari létesítményeknek éppen úgy, mint családi házak, vagy hétvégi házak számára. Ezek mellett kielégíthetjük vele elszigetelt területek áramszükségletét, vagy úszó járművek, hajók, uszályok áramigényét is. </a:t>
            </a:r>
          </a:p>
        </p:txBody>
      </p:sp>
      <p:sp>
        <p:nvSpPr>
          <p:cNvPr id="11" name="Szövegdoboz 10"/>
          <p:cNvSpPr txBox="1"/>
          <p:nvPr/>
        </p:nvSpPr>
        <p:spPr>
          <a:xfrm>
            <a:off x="2483768" y="404664"/>
            <a:ext cx="5328592" cy="584775"/>
          </a:xfrm>
          <a:prstGeom prst="rect">
            <a:avLst/>
          </a:prstGeom>
          <a:noFill/>
        </p:spPr>
        <p:txBody>
          <a:bodyPr wrap="square" rtlCol="0">
            <a:spAutoFit/>
          </a:bodyPr>
          <a:lstStyle/>
          <a:p>
            <a:r>
              <a:rPr lang="hu-HU" sz="3200" b="1" dirty="0" smtClean="0">
                <a:ln w="10541" cmpd="sng">
                  <a:solidFill>
                    <a:srgbClr val="7D7D7D">
                      <a:tint val="100000"/>
                      <a:shade val="100000"/>
                      <a:satMod val="110000"/>
                    </a:srgbClr>
                  </a:solidFill>
                  <a:prstDash val="solid"/>
                </a:ln>
                <a:solidFill>
                  <a:schemeClr val="bg1"/>
                </a:solidFill>
              </a:rPr>
              <a:t>S</a:t>
            </a:r>
            <a:r>
              <a:rPr lang="hu-HU" sz="3200" dirty="0" smtClean="0">
                <a:solidFill>
                  <a:schemeClr val="bg1"/>
                </a:solidFill>
              </a:rPr>
              <a:t>ZÉLENERGIA</a:t>
            </a:r>
            <a:endParaRPr lang="hu-HU" sz="3200" dirty="0">
              <a:solidFill>
                <a:schemeClr val="bg1"/>
              </a:solidFill>
            </a:endParaRPr>
          </a:p>
        </p:txBody>
      </p:sp>
      <p:sp>
        <p:nvSpPr>
          <p:cNvPr id="12" name="Téglalap 11"/>
          <p:cNvSpPr/>
          <p:nvPr/>
        </p:nvSpPr>
        <p:spPr>
          <a:xfrm>
            <a:off x="0" y="2708920"/>
            <a:ext cx="9144000" cy="369332"/>
          </a:xfrm>
          <a:prstGeom prst="rect">
            <a:avLst/>
          </a:prstGeom>
        </p:spPr>
        <p:txBody>
          <a:bodyPr wrap="square">
            <a:spAutoFit/>
          </a:bodyPr>
          <a:lstStyle/>
          <a:p>
            <a:r>
              <a:rPr lang="hu-HU" b="1" dirty="0" smtClean="0">
                <a:ln w="10541" cmpd="sng">
                  <a:solidFill>
                    <a:srgbClr val="7D7D7D">
                      <a:tint val="100000"/>
                      <a:shade val="100000"/>
                      <a:satMod val="110000"/>
                    </a:srgbClr>
                  </a:solidFill>
                  <a:prstDash val="solid"/>
                </a:ln>
                <a:solidFill>
                  <a:schemeClr val="bg1"/>
                </a:solidFill>
              </a:rPr>
              <a:t>A</a:t>
            </a:r>
            <a:r>
              <a:rPr lang="hu-HU" dirty="0" smtClean="0">
                <a:solidFill>
                  <a:schemeClr val="bg1"/>
                </a:solidFill>
              </a:rPr>
              <a:t> szélenergia legnagyobb előnye az, hogy ingyenesen, és hogy bárkinek a rendelkezésére áll.</a:t>
            </a:r>
            <a:endParaRPr lang="hu-HU" dirty="0">
              <a:solidFill>
                <a:schemeClr val="bg1"/>
              </a:solidFill>
            </a:endParaRPr>
          </a:p>
        </p:txBody>
      </p:sp>
      <p:sp>
        <p:nvSpPr>
          <p:cNvPr id="13" name="Jobbra nyíl 12">
            <a:hlinkClick r:id="rId6" action="ppaction://hlinksldjump"/>
          </p:cNvPr>
          <p:cNvSpPr/>
          <p:nvPr/>
        </p:nvSpPr>
        <p:spPr>
          <a:xfrm>
            <a:off x="6948264" y="5949280"/>
            <a:ext cx="1944216" cy="692696"/>
          </a:xfrm>
          <a:prstGeom prst="rightArrow">
            <a:avLst/>
          </a:prstGeom>
          <a:solidFill>
            <a:srgbClr val="00B0F0"/>
          </a:solidFill>
          <a:ln>
            <a:noFill/>
          </a:ln>
          <a:effectLst>
            <a:glow rad="228600">
              <a:schemeClr val="accent3">
                <a:satMod val="175000"/>
                <a:alpha val="40000"/>
              </a:schemeClr>
            </a:glow>
            <a:softEdge rad="31750"/>
          </a:effectLst>
          <a:scene3d>
            <a:camera prst="perspectiveHeroicExtremeRigh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Következő</a:t>
            </a:r>
            <a:endParaRPr lang="hu-HU" dirty="0"/>
          </a:p>
        </p:txBody>
      </p:sp>
      <p:sp>
        <p:nvSpPr>
          <p:cNvPr id="14" name="Balra nyíl 13">
            <a:hlinkClick r:id="rId7" action="ppaction://hlinksldjump"/>
          </p:cNvPr>
          <p:cNvSpPr/>
          <p:nvPr/>
        </p:nvSpPr>
        <p:spPr>
          <a:xfrm>
            <a:off x="323528" y="6237312"/>
            <a:ext cx="1944216" cy="620688"/>
          </a:xfrm>
          <a:prstGeom prst="leftArrow">
            <a:avLst/>
          </a:prstGeom>
          <a:solidFill>
            <a:srgbClr val="00B0F0"/>
          </a:solidFill>
          <a:ln>
            <a:noFill/>
          </a:ln>
          <a:effectLst>
            <a:glow rad="228600">
              <a:schemeClr val="accent3">
                <a:satMod val="175000"/>
                <a:alpha val="40000"/>
              </a:schemeClr>
            </a:glow>
            <a:softEdge rad="31750"/>
          </a:effectLst>
          <a:scene3d>
            <a:camera prst="perspectiveContrastingLeftFacing"/>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Előző</a:t>
            </a:r>
            <a:endParaRPr lang="hu-HU" dirty="0"/>
          </a:p>
        </p:txBody>
      </p:sp>
      <p:sp>
        <p:nvSpPr>
          <p:cNvPr id="15" name="Téglalap 14">
            <a:hlinkClick r:id="rId8" action="ppaction://hlinksldjump"/>
          </p:cNvPr>
          <p:cNvSpPr/>
          <p:nvPr/>
        </p:nvSpPr>
        <p:spPr>
          <a:xfrm>
            <a:off x="6660232" y="188640"/>
            <a:ext cx="2160240" cy="1296144"/>
          </a:xfrm>
          <a:prstGeom prst="rect">
            <a:avLst/>
          </a:prstGeom>
          <a:solidFill>
            <a:srgbClr val="00B0F0"/>
          </a:solidFill>
          <a:effectLst>
            <a:glow rad="228600">
              <a:schemeClr val="accent3">
                <a:satMod val="175000"/>
                <a:alpha val="40000"/>
              </a:schemeClr>
            </a:glow>
            <a:softEdge rad="31750"/>
          </a:effectLst>
          <a:scene3d>
            <a:camera prst="isometricOffAxis2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Menü</a:t>
            </a:r>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to="" calcmode="lin" valueType="num">
                                      <p:cBhvr>
                                        <p:cTn id="7" dur="1" fill="hold"/>
                                        <p:tgtEl>
                                          <p:spTgt spid="15"/>
                                        </p:tgtEl>
                                        <p:attrNameLst>
                                          <p:attrName/>
                                        </p:attrNameLst>
                                      </p:cBhvr>
                                    </p:anim>
                                  </p:childTnLst>
                                </p:cTn>
                              </p:par>
                            </p:childTnLst>
                          </p:cTn>
                        </p:par>
                        <p:par>
                          <p:cTn id="8" fill="hold">
                            <p:stCondLst>
                              <p:cond delay="0"/>
                            </p:stCondLst>
                            <p:childTnLst>
                              <p:par>
                                <p:cTn id="9" presetID="34" presetClass="emph" presetSubtype="0" fill="hold" grpId="1" nodeType="after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11"/>
                                        </p:tgtEl>
                                        <p:attrNameLst>
                                          <p:attrName>ppt_x</p:attrName>
                                          <p:attrName>ppt_y</p:attrName>
                                        </p:attrNameLst>
                                      </p:cBhvr>
                                    </p:animMotion>
                                    <p:animRot by="1500000">
                                      <p:cBhvr>
                                        <p:cTn id="11" dur="125" fill="hold">
                                          <p:stCondLst>
                                            <p:cond delay="0"/>
                                          </p:stCondLst>
                                        </p:cTn>
                                        <p:tgtEl>
                                          <p:spTgt spid="11"/>
                                        </p:tgtEl>
                                        <p:attrNameLst>
                                          <p:attrName>r</p:attrName>
                                        </p:attrNameLst>
                                      </p:cBhvr>
                                    </p:animRot>
                                    <p:animRot by="-1500000">
                                      <p:cBhvr>
                                        <p:cTn id="12" dur="125" fill="hold">
                                          <p:stCondLst>
                                            <p:cond delay="125"/>
                                          </p:stCondLst>
                                        </p:cTn>
                                        <p:tgtEl>
                                          <p:spTgt spid="11"/>
                                        </p:tgtEl>
                                        <p:attrNameLst>
                                          <p:attrName>r</p:attrName>
                                        </p:attrNameLst>
                                      </p:cBhvr>
                                    </p:animRot>
                                    <p:animRot by="-1500000">
                                      <p:cBhvr>
                                        <p:cTn id="13" dur="125" fill="hold">
                                          <p:stCondLst>
                                            <p:cond delay="250"/>
                                          </p:stCondLst>
                                        </p:cTn>
                                        <p:tgtEl>
                                          <p:spTgt spid="11"/>
                                        </p:tgtEl>
                                        <p:attrNameLst>
                                          <p:attrName>r</p:attrName>
                                        </p:attrNameLst>
                                      </p:cBhvr>
                                    </p:animRot>
                                    <p:animRot by="1500000">
                                      <p:cBhvr>
                                        <p:cTn id="14" dur="125" fill="hold">
                                          <p:stCondLst>
                                            <p:cond delay="375"/>
                                          </p:stCondLst>
                                        </p:cTn>
                                        <p:tgtEl>
                                          <p:spTgt spid="11"/>
                                        </p:tgtEl>
                                        <p:attrNameLst>
                                          <p:attrName>r</p:attrName>
                                        </p:attrNameLst>
                                      </p:cBhvr>
                                    </p:animRot>
                                  </p:childTnLst>
                                </p:cTn>
                              </p:par>
                            </p:childTnLst>
                          </p:cTn>
                        </p:par>
                        <p:par>
                          <p:cTn id="15" fill="hold">
                            <p:stCondLst>
                              <p:cond delay="1000"/>
                            </p:stCondLst>
                            <p:childTnLst>
                              <p:par>
                                <p:cTn id="16" presetID="34" presetClass="emph" presetSubtype="0" fill="hold" grpId="0" nodeType="afterEffect">
                                  <p:stCondLst>
                                    <p:cond delay="0"/>
                                  </p:stCondLst>
                                  <p:iterate type="lt">
                                    <p:tmPct val="10000"/>
                                  </p:iterate>
                                  <p:childTnLst>
                                    <p:animMotion origin="layout" path="M 0.0 0.0 L 0.0 -0.07213" pathEditMode="relative" ptsTypes="">
                                      <p:cBhvr>
                                        <p:cTn id="17" dur="500" accel="50000" decel="50000" autoRev="1" fill="hold">
                                          <p:stCondLst>
                                            <p:cond delay="0"/>
                                          </p:stCondLst>
                                        </p:cTn>
                                        <p:tgtEl>
                                          <p:spTgt spid="11"/>
                                        </p:tgtEl>
                                        <p:attrNameLst>
                                          <p:attrName>ppt_x</p:attrName>
                                          <p:attrName>ppt_y</p:attrName>
                                        </p:attrNameLst>
                                      </p:cBhvr>
                                    </p:animMotion>
                                    <p:animRot by="1500000">
                                      <p:cBhvr>
                                        <p:cTn id="18" dur="250" fill="hold">
                                          <p:stCondLst>
                                            <p:cond delay="0"/>
                                          </p:stCondLst>
                                        </p:cTn>
                                        <p:tgtEl>
                                          <p:spTgt spid="11"/>
                                        </p:tgtEl>
                                        <p:attrNameLst>
                                          <p:attrName>r</p:attrName>
                                        </p:attrNameLst>
                                      </p:cBhvr>
                                    </p:animRot>
                                    <p:animRot by="-1500000">
                                      <p:cBhvr>
                                        <p:cTn id="19" dur="250" fill="hold">
                                          <p:stCondLst>
                                            <p:cond delay="250"/>
                                          </p:stCondLst>
                                        </p:cTn>
                                        <p:tgtEl>
                                          <p:spTgt spid="11"/>
                                        </p:tgtEl>
                                        <p:attrNameLst>
                                          <p:attrName>r</p:attrName>
                                        </p:attrNameLst>
                                      </p:cBhvr>
                                    </p:animRot>
                                    <p:animRot by="-1500000">
                                      <p:cBhvr>
                                        <p:cTn id="20" dur="250" fill="hold">
                                          <p:stCondLst>
                                            <p:cond delay="500"/>
                                          </p:stCondLst>
                                        </p:cTn>
                                        <p:tgtEl>
                                          <p:spTgt spid="11"/>
                                        </p:tgtEl>
                                        <p:attrNameLst>
                                          <p:attrName>r</p:attrName>
                                        </p:attrNameLst>
                                      </p:cBhvr>
                                    </p:animRot>
                                    <p:animRot by="1500000">
                                      <p:cBhvr>
                                        <p:cTn id="21" dur="250" fill="hold">
                                          <p:stCondLst>
                                            <p:cond delay="750"/>
                                          </p:stCondLst>
                                        </p:cTn>
                                        <p:tgtEl>
                                          <p:spTgt spid="11"/>
                                        </p:tgtEl>
                                        <p:attrNameLst>
                                          <p:attrName>r</p:attrName>
                                        </p:attrNameLst>
                                      </p:cBhvr>
                                    </p:animRot>
                                  </p:childTnLst>
                                </p:cTn>
                              </p:par>
                            </p:childTnLst>
                          </p:cTn>
                        </p:par>
                        <p:par>
                          <p:cTn id="22" fill="hold">
                            <p:stCondLst>
                              <p:cond delay="3000"/>
                            </p:stCondLst>
                            <p:childTnLst>
                              <p:par>
                                <p:cTn id="23" presetID="8" presetClass="emph" presetSubtype="0" fill="hold" nodeType="afterEffect">
                                  <p:stCondLst>
                                    <p:cond delay="0"/>
                                  </p:stCondLst>
                                  <p:childTnLst>
                                    <p:animRot by="21600000">
                                      <p:cBhvr>
                                        <p:cTn id="24" dur="2000" fill="hold"/>
                                        <p:tgtEl>
                                          <p:spTgt spid="717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5" grpId="0" animBg="1"/>
    </p:bldLst>
  </p:timing>
</p:sld>
</file>

<file path=ppt/theme/theme1.xml><?xml version="1.0" encoding="utf-8"?>
<a:theme xmlns:a="http://schemas.openxmlformats.org/drawingml/2006/main" name="Office-téma">
  <a:themeElements>
    <a:clrScheme name="Hegycsúcs">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ó">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1143</TotalTime>
  <Words>557</Words>
  <Application>Microsoft Office PowerPoint</Application>
  <PresentationFormat>Diavetítés a képernyőre (4:3 oldalarány)</PresentationFormat>
  <Paragraphs>100</Paragraphs>
  <Slides>19</Slides>
  <Notes>0</Notes>
  <HiddenSlides>0</HiddenSlides>
  <MMClips>0</MMClips>
  <ScaleCrop>false</ScaleCrop>
  <HeadingPairs>
    <vt:vector size="4" baseType="variant">
      <vt:variant>
        <vt:lpstr>Téma</vt:lpstr>
      </vt:variant>
      <vt:variant>
        <vt:i4>1</vt:i4>
      </vt:variant>
      <vt:variant>
        <vt:lpstr>Diacímek</vt:lpstr>
      </vt:variant>
      <vt:variant>
        <vt:i4>19</vt:i4>
      </vt:variant>
    </vt:vector>
  </HeadingPairs>
  <TitlesOfParts>
    <vt:vector size="20" baseType="lpstr">
      <vt:lpstr>Office-téma</vt:lpstr>
      <vt:lpstr>Megújuló energiák</vt:lpstr>
      <vt:lpstr>2. dia</vt:lpstr>
      <vt:lpstr>3. dia</vt:lpstr>
      <vt:lpstr>4. dia</vt:lpstr>
      <vt:lpstr>5. dia</vt:lpstr>
      <vt:lpstr>6. dia</vt:lpstr>
      <vt:lpstr>7. dia</vt:lpstr>
      <vt:lpstr>Napenergiával működő járművek</vt:lpstr>
      <vt:lpstr>9. dia</vt:lpstr>
      <vt:lpstr>10. dia</vt:lpstr>
      <vt:lpstr>11. dia</vt:lpstr>
      <vt:lpstr>12. dia</vt:lpstr>
      <vt:lpstr>13. dia</vt:lpstr>
      <vt:lpstr>14. dia</vt:lpstr>
      <vt:lpstr>15. dia</vt:lpstr>
      <vt:lpstr>16. dia</vt:lpstr>
      <vt:lpstr>17. dia</vt:lpstr>
      <vt:lpstr>18. dia</vt:lpstr>
      <vt:lpstr>19.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Megújuló energiák</dc:title>
  <dc:creator>Olhá Adorján</dc:creator>
  <cp:keywords>Megújúló energia</cp:keywords>
  <cp:lastModifiedBy>Ravasz</cp:lastModifiedBy>
  <cp:revision>122</cp:revision>
  <dcterms:created xsi:type="dcterms:W3CDTF">2013-01-28T11:56:32Z</dcterms:created>
  <dcterms:modified xsi:type="dcterms:W3CDTF">2013-02-15T10:17:32Z</dcterms:modified>
</cp:coreProperties>
</file>