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8" r:id="rId3"/>
    <p:sldId id="278" r:id="rId4"/>
    <p:sldId id="271" r:id="rId5"/>
    <p:sldId id="273" r:id="rId6"/>
    <p:sldId id="272" r:id="rId7"/>
    <p:sldId id="274" r:id="rId8"/>
    <p:sldId id="275" r:id="rId9"/>
    <p:sldId id="283" r:id="rId10"/>
    <p:sldId id="276" r:id="rId11"/>
    <p:sldId id="277" r:id="rId12"/>
    <p:sldId id="259" r:id="rId13"/>
    <p:sldId id="260" r:id="rId14"/>
    <p:sldId id="284" r:id="rId15"/>
    <p:sldId id="261" r:id="rId16"/>
    <p:sldId id="262" r:id="rId17"/>
    <p:sldId id="263" r:id="rId18"/>
    <p:sldId id="264" r:id="rId19"/>
    <p:sldId id="265" r:id="rId20"/>
    <p:sldId id="282" r:id="rId21"/>
    <p:sldId id="281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D3D"/>
    <a:srgbClr val="1DC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3" autoAdjust="0"/>
  </p:normalViewPr>
  <p:slideViewPr>
    <p:cSldViewPr>
      <p:cViewPr>
        <p:scale>
          <a:sx n="104" d="100"/>
          <a:sy n="104" d="100"/>
        </p:scale>
        <p:origin x="-7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Comic Sans MS" pitchFamily="66" charset="0"/>
              </a:defRPr>
            </a:pPr>
            <a:r>
              <a:rPr lang="hu-HU" dirty="0" smtClean="0">
                <a:latin typeface="Comic Sans MS" pitchFamily="66" charset="0"/>
              </a:rPr>
              <a:t>Energia</a:t>
            </a:r>
            <a:r>
              <a:rPr lang="hu-HU" baseline="0" dirty="0" smtClean="0">
                <a:latin typeface="Comic Sans MS" pitchFamily="66" charset="0"/>
              </a:rPr>
              <a:t>fajták</a:t>
            </a:r>
            <a:endParaRPr lang="en-US" dirty="0">
              <a:latin typeface="Comic Sans MS" pitchFamily="66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explosion val="25"/>
          <c:cat>
            <c:strRef>
              <c:f>Munka1!$A$2:$A$6</c:f>
              <c:strCache>
                <c:ptCount val="5"/>
                <c:pt idx="0">
                  <c:v>Vízenergia</c:v>
                </c:pt>
                <c:pt idx="1">
                  <c:v>Szélenergia</c:v>
                </c:pt>
                <c:pt idx="2">
                  <c:v>Napenergia</c:v>
                </c:pt>
                <c:pt idx="3">
                  <c:v>Biomasszák</c:v>
                </c:pt>
                <c:pt idx="4">
                  <c:v>Egyéb energiaforrások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63</c:v>
                </c:pt>
                <c:pt idx="1">
                  <c:v>5</c:v>
                </c:pt>
                <c:pt idx="2">
                  <c:v>7</c:v>
                </c:pt>
                <c:pt idx="3">
                  <c:v>20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hu-HU"/>
          </a:p>
        </c:txPr>
      </c:legendEntry>
      <c:legendEntry>
        <c:idx val="2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hu-HU"/>
          </a:p>
        </c:txPr>
      </c:legendEntry>
      <c:legendEntry>
        <c:idx val="3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hu-H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133EA-00A1-49AB-A9B2-E3B5520B1B5B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FAFEF-DCCA-4C18-B3B9-A9E060264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32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http://www.fotopedia.com/items/flickr-2275020795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37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http://hu.wikipedia.org/w/index.php?title=F%C3%A1jl:DanishWindT</a:t>
            </a:r>
          </a:p>
          <a:p>
            <a:r>
              <a:rPr lang="hu-HU" dirty="0" err="1" smtClean="0"/>
              <a:t>urbines.jpg&amp;filetimestamp</a:t>
            </a:r>
            <a:r>
              <a:rPr lang="hu-HU" dirty="0" smtClean="0"/>
              <a:t>=20120226043542</a:t>
            </a:r>
          </a:p>
          <a:p>
            <a:r>
              <a:rPr lang="hu-HU" dirty="0" smtClean="0"/>
              <a:t>Elmélet: http://hu.wikipedia.org/wiki/Sz%C3%A9lenergia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2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http://hu.wikipedia.org/wiki/F%C3%A1jl:Solar_parabola.jpg</a:t>
            </a:r>
          </a:p>
          <a:p>
            <a:r>
              <a:rPr lang="hu-HU" dirty="0" smtClean="0"/>
              <a:t>Elmélet: http://hu.wikipedia.org/wiki/Napenergia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15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http://hu.wikipedia.org/wiki/F%C3%A1jl:Helios_in_flight.jpg</a:t>
            </a:r>
          </a:p>
          <a:p>
            <a:r>
              <a:rPr lang="hu-HU" dirty="0" smtClean="0"/>
              <a:t>Elmélet: http://hu.wikipedia.org/wiki/Napenergia</a:t>
            </a:r>
            <a:r>
              <a:rPr lang="hu-HU" baseline="0" dirty="0"/>
              <a:t> </a:t>
            </a:r>
            <a:r>
              <a:rPr lang="hu-HU" baseline="0" dirty="0" smtClean="0"/>
              <a:t>,</a:t>
            </a:r>
          </a:p>
          <a:p>
            <a:r>
              <a:rPr lang="hu-HU" dirty="0" smtClean="0"/>
              <a:t>http://en.wikipedia.org/wiki/NASA_Pathfinder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38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képet a </a:t>
            </a:r>
            <a:r>
              <a:rPr lang="hu-HU" dirty="0" err="1" smtClean="0"/>
              <a:t>LogoMotion</a:t>
            </a:r>
            <a:r>
              <a:rPr lang="hu-HU" dirty="0" smtClean="0"/>
              <a:t> segítségével készítettem.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213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http://hu.wikipedia.org/wiki/F%C3%A1jl:Rice_chaffs.jpg</a:t>
            </a:r>
          </a:p>
          <a:p>
            <a:r>
              <a:rPr lang="hu-HU" dirty="0" smtClean="0"/>
              <a:t>Elmélet: http://hu.wikipedia.org/wiki/Biomassza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674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 http://hu.wikipedia.org/wiki/Biomassza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71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http://hu.wikipedia.org/wiki/Meg%C3%BAjul%C3%B3_energiaforr%C3%A1s a </a:t>
            </a:r>
            <a:r>
              <a:rPr lang="hu-HU" dirty="0" err="1" smtClean="0"/>
              <a:t>diagramm</a:t>
            </a:r>
            <a:r>
              <a:rPr lang="hu-HU" dirty="0" smtClean="0"/>
              <a:t> adatainak</a:t>
            </a:r>
            <a:r>
              <a:rPr lang="hu-HU" baseline="0" dirty="0" smtClean="0"/>
              <a:t> forrása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690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http://www.chem.elte.hu/pr/alkimia_ma_20080403.html</a:t>
            </a:r>
          </a:p>
          <a:p>
            <a:r>
              <a:rPr lang="hu-HU" dirty="0" smtClean="0"/>
              <a:t>http://hu.wikipedia.org/wiki/%C3%9Cvegh%C3%A1zhat%C3%A1s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28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http://hu.wikipedia.org/wiki/V%C3%ADzszennyez%C3%A9s</a:t>
            </a:r>
          </a:p>
          <a:p>
            <a:r>
              <a:rPr lang="hu-HU" dirty="0" smtClean="0"/>
              <a:t>elmélet:http://</a:t>
            </a:r>
            <a:r>
              <a:rPr lang="hu-HU" dirty="0" err="1" smtClean="0"/>
              <a:t>hu.wikipedia.org</a:t>
            </a:r>
            <a:r>
              <a:rPr lang="hu-HU" dirty="0" smtClean="0"/>
              <a:t>/</a:t>
            </a:r>
            <a:r>
              <a:rPr lang="hu-HU" dirty="0" err="1" smtClean="0"/>
              <a:t>wiki</a:t>
            </a:r>
            <a:r>
              <a:rPr lang="hu-HU" dirty="0" smtClean="0"/>
              <a:t>/V%C3%ADzszennyez%C3%A9s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86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http://hu.wikipedia.org/w/index.php?title=F%C3%A1jl:Air-pollution.JPG&amp;filetimestamp=20051119201818</a:t>
            </a:r>
            <a:br>
              <a:rPr lang="hu-HU" dirty="0" smtClean="0"/>
            </a:br>
            <a:r>
              <a:rPr lang="hu-HU" dirty="0" smtClean="0"/>
              <a:t>elmélet:</a:t>
            </a:r>
            <a:r>
              <a:rPr lang="hu-HU" baseline="0" dirty="0" smtClean="0"/>
              <a:t> http://hu.wikipedia.org/wiki/Leveg%C5%91szennyez%C3%A9s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50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http://pixabay.com/hu/g%C3%A1t-t%C3%BAlcsordul%C3%A1s-v%C3%ADz-energia-20765/</a:t>
            </a:r>
          </a:p>
          <a:p>
            <a:r>
              <a:rPr lang="hu-HU" dirty="0" smtClean="0"/>
              <a:t>Elmélet: http://www.nyf.hu/others/html/kornyezettud/megujulo/vizenergia/Vizenergia.html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02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http://hu.wikipedia.org/w/index.php?title=F%C3%A1jl:Alto_de_Grandas_de_Salime.jpg&amp;filetimestamp=20090606111530</a:t>
            </a:r>
          </a:p>
          <a:p>
            <a:r>
              <a:rPr lang="hu-HU" dirty="0" smtClean="0"/>
              <a:t>Elmélet: http://www.nyf.hu/others/html/kornyezettud/megujulo/vizenergia/Vizenergia.html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275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http://hu.wikipedia.org/w/index.php?title=F%C3%A1jl:Hydroelectric_dam-letters.svg&amp;filetimestamp=20080111205226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26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http://hu.wikipedia.org/w/index.php?title=F%C3%A1jl:11_turbines_E-126_7,5MW_wind_farm_Estinnes_Belgium.jpg&amp;filetimestamp=20101023232504</a:t>
            </a:r>
          </a:p>
          <a:p>
            <a:r>
              <a:rPr lang="hu-HU" dirty="0" smtClean="0"/>
              <a:t>Elmélet:</a:t>
            </a:r>
            <a:r>
              <a:rPr lang="hu-HU" baseline="0" dirty="0" smtClean="0"/>
              <a:t> http://hu.wikipedia.org/wiki/Sz%C3%A9lenergia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AFEF-DCCA-4C18-B3B9-A9E06026432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98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4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3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7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6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2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0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5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8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10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C561"/>
            </a:gs>
            <a:gs pos="50000">
              <a:srgbClr val="92D050"/>
            </a:gs>
            <a:gs pos="27100">
              <a:srgbClr val="5CCB58"/>
            </a:gs>
            <a:gs pos="100000">
              <a:srgbClr val="1B9D3D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9F75-6B45-4707-8C6F-3BFA61D5AF91}" type="datetimeFigureOut">
              <a:rPr lang="hu-HU" smtClean="0"/>
              <a:t>2013.02.12.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AA95-9875-4DC1-BC98-2F6D83CA12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52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hu-HU" dirty="0" smtClean="0">
                <a:latin typeface="Comic Sans MS" pitchFamily="66" charset="0"/>
              </a:rPr>
              <a:t>Megújuló energiaforrások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4312212" cy="2664296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-100544" y="494116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hu-HU" sz="2800" dirty="0" smtClean="0">
                <a:latin typeface="Comic Sans MS" pitchFamily="66" charset="0"/>
              </a:rPr>
              <a:t>Készítette: </a:t>
            </a:r>
            <a:r>
              <a:rPr lang="hu-HU" sz="2800" dirty="0" err="1" smtClean="0">
                <a:latin typeface="Comic Sans MS" pitchFamily="66" charset="0"/>
              </a:rPr>
              <a:t>Nouas</a:t>
            </a:r>
            <a:r>
              <a:rPr lang="hu-HU" sz="2800" dirty="0" smtClean="0">
                <a:latin typeface="Comic Sans MS" pitchFamily="66" charset="0"/>
              </a:rPr>
              <a:t> </a:t>
            </a:r>
            <a:r>
              <a:rPr lang="hu-HU" sz="2800" dirty="0" err="1" smtClean="0">
                <a:latin typeface="Comic Sans MS" pitchFamily="66" charset="0"/>
              </a:rPr>
              <a:t>Rachid</a:t>
            </a:r>
            <a:endParaRPr lang="hu-HU" sz="2800" dirty="0" smtClean="0">
              <a:latin typeface="Comic Sans MS" pitchFamily="66" charset="0"/>
            </a:endParaRP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hu-HU" sz="2800" dirty="0" smtClean="0">
                <a:latin typeface="Comic Sans MS" pitchFamily="66" charset="0"/>
              </a:rPr>
              <a:t>Felkészítő tanár: </a:t>
            </a:r>
            <a:r>
              <a:rPr lang="hu-HU" sz="2800" dirty="0" err="1" smtClean="0">
                <a:latin typeface="Comic Sans MS" pitchFamily="66" charset="0"/>
              </a:rPr>
              <a:t>Endrészné</a:t>
            </a:r>
            <a:r>
              <a:rPr lang="hu-HU" sz="2800" dirty="0" smtClean="0">
                <a:latin typeface="Comic Sans MS" pitchFamily="66" charset="0"/>
              </a:rPr>
              <a:t> Monori Gyöngyi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hu-HU" sz="2800" dirty="0" smtClean="0">
                <a:latin typeface="Comic Sans MS" pitchFamily="66" charset="0"/>
              </a:rPr>
              <a:t>Iskola: Kazinczy Ferenc Általános Iskola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r>
              <a:rPr lang="hu-HU" sz="2800" dirty="0" smtClean="0">
                <a:latin typeface="Comic Sans MS" pitchFamily="66" charset="0"/>
              </a:rPr>
              <a:t>Békéscsaba, Irányi utca 14.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</a:pPr>
            <a:endParaRPr lang="hu-HU" sz="2800" dirty="0">
              <a:latin typeface="Comic Sans MS" pitchFamily="66" charset="0"/>
            </a:endParaRPr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8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uiExpand="1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11860" y="18864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dirty="0" smtClean="0">
                <a:latin typeface="Comic Sans MS" pitchFamily="66" charset="0"/>
              </a:rPr>
              <a:t>Szélenergia</a:t>
            </a:r>
            <a:endParaRPr lang="hu-HU" sz="3200" u="sng" dirty="0">
              <a:latin typeface="Comic Sans MS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66420" y="1412776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omic Sans MS" pitchFamily="66" charset="0"/>
              </a:rPr>
              <a:t>A szélenergiát szintén elektromos áram előállítására használjuk. A legismertebb kinyerési fajtája a szélturbina, melynek </a:t>
            </a:r>
            <a:br>
              <a:rPr lang="hu-HU" sz="2200" dirty="0" smtClean="0">
                <a:latin typeface="Comic Sans MS" pitchFamily="66" charset="0"/>
              </a:rPr>
            </a:br>
            <a:r>
              <a:rPr lang="hu-HU" sz="2200" dirty="0" smtClean="0">
                <a:latin typeface="Comic Sans MS" pitchFamily="66" charset="0"/>
              </a:rPr>
              <a:t>őse</a:t>
            </a:r>
            <a:r>
              <a:rPr lang="hu-HU" sz="2200" dirty="0">
                <a:latin typeface="Comic Sans MS" pitchFamily="66" charset="0"/>
              </a:rPr>
              <a:t> </a:t>
            </a:r>
            <a:r>
              <a:rPr lang="hu-HU" sz="2200" dirty="0" smtClean="0">
                <a:latin typeface="Comic Sans MS" pitchFamily="66" charset="0"/>
              </a:rPr>
              <a:t>a szélmalom.</a:t>
            </a:r>
            <a:endParaRPr lang="hu-HU" sz="2200" dirty="0">
              <a:latin typeface="Comic Sans MS" pitchFamily="66" charset="0"/>
            </a:endParaRPr>
          </a:p>
        </p:txBody>
      </p:sp>
      <p:pic>
        <p:nvPicPr>
          <p:cNvPr id="4098" name="Picture 2" descr="C:\Users\Majoros\AppData\Local\Microsoft\Windows\Temporary Internet Files\Content.IE5\YDVGWQS2\MC9004418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84" y="1124744"/>
            <a:ext cx="1828800" cy="183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Szövegdoboz 4"/>
          <p:cNvSpPr txBox="1"/>
          <p:nvPr/>
        </p:nvSpPr>
        <p:spPr>
          <a:xfrm>
            <a:off x="5580112" y="3646147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Comic Sans MS" pitchFamily="66" charset="0"/>
              </a:rPr>
              <a:t>A szél </a:t>
            </a:r>
            <a:r>
              <a:rPr lang="hu-HU" sz="2200" dirty="0" smtClean="0">
                <a:latin typeface="Comic Sans MS" pitchFamily="66" charset="0"/>
              </a:rPr>
              <a:t>energiát használtak </a:t>
            </a:r>
            <a:r>
              <a:rPr lang="hu-HU" sz="2200" dirty="0">
                <a:latin typeface="Comic Sans MS" pitchFamily="66" charset="0"/>
              </a:rPr>
              <a:t>a középkorból ismert szélmalmok </a:t>
            </a:r>
            <a:r>
              <a:rPr lang="hu-HU" sz="2200" dirty="0" smtClean="0">
                <a:latin typeface="Comic Sans MS" pitchFamily="66" charset="0"/>
              </a:rPr>
              <a:t>is,amik </a:t>
            </a:r>
            <a:r>
              <a:rPr lang="hu-HU" sz="2200" dirty="0">
                <a:latin typeface="Comic Sans MS" pitchFamily="66" charset="0"/>
              </a:rPr>
              <a:t>a 9. században </a:t>
            </a:r>
            <a:r>
              <a:rPr lang="hu-HU" sz="2200" dirty="0" smtClean="0">
                <a:latin typeface="Comic Sans MS" pitchFamily="66" charset="0"/>
              </a:rPr>
              <a:t>jelentek meg </a:t>
            </a:r>
            <a:br>
              <a:rPr lang="hu-HU" sz="2200" dirty="0" smtClean="0">
                <a:latin typeface="Comic Sans MS" pitchFamily="66" charset="0"/>
              </a:rPr>
            </a:br>
            <a:r>
              <a:rPr lang="hu-HU" sz="2200" dirty="0" smtClean="0">
                <a:latin typeface="Comic Sans MS" pitchFamily="66" charset="0"/>
              </a:rPr>
              <a:t>először Irán</a:t>
            </a:r>
            <a:r>
              <a:rPr lang="hu-HU" sz="2200" dirty="0">
                <a:latin typeface="Comic Sans MS" pitchFamily="66" charset="0"/>
              </a:rPr>
              <a:t> </a:t>
            </a:r>
            <a:r>
              <a:rPr lang="hu-HU" sz="2200" dirty="0" smtClean="0">
                <a:latin typeface="Comic Sans MS" pitchFamily="66" charset="0"/>
              </a:rPr>
              <a:t>területén.</a:t>
            </a:r>
            <a:endParaRPr lang="hu-HU" sz="2200" dirty="0">
              <a:latin typeface="Comic Sans MS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695293"/>
            <a:ext cx="4824535" cy="1664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Akciógomb: Tovább vagy Következő 7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3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5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1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91880" y="391621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omic Sans MS" pitchFamily="66" charset="0"/>
              </a:rPr>
              <a:t>Sajnos hazánkban nem túl erős az átlagos szélsebesség,de azért néhány szélerőmű működik például</a:t>
            </a:r>
            <a:r>
              <a:rPr lang="hu-HU" sz="2200" dirty="0">
                <a:latin typeface="Comic Sans MS" pitchFamily="66" charset="0"/>
              </a:rPr>
              <a:t> </a:t>
            </a:r>
            <a:r>
              <a:rPr lang="hu-HU" sz="2200" dirty="0" smtClean="0">
                <a:latin typeface="Comic Sans MS" pitchFamily="66" charset="0"/>
              </a:rPr>
              <a:t>Kulcson, Újrónafőn,</a:t>
            </a:r>
            <a:r>
              <a:rPr lang="hu-HU" sz="2200" dirty="0">
                <a:latin typeface="Comic Sans MS" pitchFamily="66" charset="0"/>
              </a:rPr>
              <a:t> </a:t>
            </a:r>
            <a:r>
              <a:rPr lang="hu-HU" sz="2200" dirty="0" smtClean="0">
                <a:latin typeface="Comic Sans MS" pitchFamily="66" charset="0"/>
              </a:rPr>
              <a:t>Vépen,</a:t>
            </a:r>
            <a:r>
              <a:rPr lang="hu-HU" sz="2200" dirty="0">
                <a:latin typeface="Comic Sans MS" pitchFamily="66" charset="0"/>
              </a:rPr>
              <a:t> </a:t>
            </a:r>
            <a:r>
              <a:rPr lang="hu-HU" sz="2200" dirty="0" smtClean="0">
                <a:latin typeface="Comic Sans MS" pitchFamily="66" charset="0"/>
              </a:rPr>
              <a:t>és</a:t>
            </a:r>
            <a:r>
              <a:rPr lang="hu-HU" sz="2200" dirty="0">
                <a:latin typeface="Comic Sans MS" pitchFamily="66" charset="0"/>
              </a:rPr>
              <a:t> </a:t>
            </a:r>
            <a:r>
              <a:rPr lang="hu-HU" sz="2200" dirty="0" smtClean="0">
                <a:latin typeface="Comic Sans MS" pitchFamily="66" charset="0"/>
              </a:rPr>
              <a:t>Szápáron.</a:t>
            </a:r>
            <a:endParaRPr lang="hu-HU" sz="2200" dirty="0">
              <a:latin typeface="Comic Sans MS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2397227"/>
            <a:ext cx="3816424" cy="22075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" name="Csoportba foglalás 2"/>
          <p:cNvGrpSpPr/>
          <p:nvPr/>
        </p:nvGrpSpPr>
        <p:grpSpPr>
          <a:xfrm>
            <a:off x="251520" y="764704"/>
            <a:ext cx="3672408" cy="5170646"/>
            <a:chOff x="251520" y="764704"/>
            <a:chExt cx="3672408" cy="5170646"/>
          </a:xfrm>
        </p:grpSpPr>
        <p:sp>
          <p:nvSpPr>
            <p:cNvPr id="4" name="Téglalap 3"/>
            <p:cNvSpPr/>
            <p:nvPr/>
          </p:nvSpPr>
          <p:spPr>
            <a:xfrm>
              <a:off x="251520" y="764704"/>
              <a:ext cx="2286000" cy="51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200" dirty="0">
                  <a:latin typeface="Comic Sans MS" pitchFamily="66" charset="0"/>
                </a:rPr>
                <a:t>A víz </a:t>
              </a:r>
              <a:r>
                <a:rPr lang="hu-HU" sz="2200" dirty="0" smtClean="0">
                  <a:latin typeface="Comic Sans MS" pitchFamily="66" charset="0"/>
                </a:rPr>
                <a:t>felett erősen, </a:t>
              </a:r>
              <a:r>
                <a:rPr lang="hu-HU" sz="2200" dirty="0">
                  <a:latin typeface="Comic Sans MS" pitchFamily="66" charset="0"/>
                </a:rPr>
                <a:t>és folyamatosan fúj a szél, mivel nem ütközik akadályokba. </a:t>
              </a:r>
              <a:r>
                <a:rPr lang="hu-HU" sz="2200" dirty="0" smtClean="0">
                  <a:latin typeface="Comic Sans MS" pitchFamily="66" charset="0"/>
                </a:rPr>
                <a:t>Ezt használják ki egy</a:t>
              </a:r>
              <a:r>
                <a:rPr lang="hu-HU" sz="2200" dirty="0">
                  <a:latin typeface="Comic Sans MS" pitchFamily="66" charset="0"/>
                </a:rPr>
                <a:t> Koppenhága közelében lévő </a:t>
              </a:r>
              <a:r>
                <a:rPr lang="hu-HU" sz="2200" dirty="0" smtClean="0">
                  <a:latin typeface="Comic Sans MS" pitchFamily="66" charset="0"/>
                </a:rPr>
                <a:t>szélfarmon</a:t>
              </a:r>
              <a:r>
                <a:rPr lang="hu-HU" sz="2200" dirty="0">
                  <a:latin typeface="Comic Sans MS" pitchFamily="66" charset="0"/>
                </a:rPr>
                <a:t> </a:t>
              </a:r>
              <a:r>
                <a:rPr lang="hu-HU" sz="2200" dirty="0" smtClean="0">
                  <a:latin typeface="Comic Sans MS" pitchFamily="66" charset="0"/>
                </a:rPr>
                <a:t>ahol, lassabban forognak a turbinák, de mégis állandóan.</a:t>
              </a:r>
              <a:endParaRPr lang="hu-HU" sz="2200" dirty="0">
                <a:latin typeface="Comic Sans MS" pitchFamily="66" charset="0"/>
              </a:endParaRPr>
            </a:p>
          </p:txBody>
        </p:sp>
        <p:sp>
          <p:nvSpPr>
            <p:cNvPr id="6" name="Jobbra nyíl 5"/>
            <p:cNvSpPr/>
            <p:nvPr/>
          </p:nvSpPr>
          <p:spPr>
            <a:xfrm>
              <a:off x="2537520" y="3140968"/>
              <a:ext cx="1386408" cy="72008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3220176" y="4941168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omic Sans MS" pitchFamily="66" charset="0"/>
              </a:rPr>
              <a:t>Amikor még csak kezdetlegesek voltak a szélmalmok főként őrlésre használták őket. Csak a 20. századtól kezdve használták arra amire ma is.</a:t>
            </a:r>
            <a:endParaRPr lang="hu-HU" sz="2200" dirty="0">
              <a:latin typeface="Comic Sans MS" pitchFamily="66" charset="0"/>
            </a:endParaRPr>
          </a:p>
        </p:txBody>
      </p:sp>
      <p:sp>
        <p:nvSpPr>
          <p:cNvPr id="8" name="Akciógomb: Tovább vagy Következő 7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7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75856" y="1886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dirty="0" smtClean="0">
                <a:latin typeface="Comic Sans MS" pitchFamily="66" charset="0"/>
              </a:rPr>
              <a:t>Napenergia</a:t>
            </a:r>
            <a:endParaRPr lang="hu-HU" sz="3200" u="sng" dirty="0">
              <a:latin typeface="Comic Sans MS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4056" y="1124744"/>
            <a:ext cx="53285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omic Sans MS" pitchFamily="66" charset="0"/>
              </a:rPr>
              <a:t>A napenergia hő formájában éri el a Földet, amelyet a napkollektorok begyűjtenek. Ezt főként fűtésre használjuk, de vízmelegítésre és még sok minden másra is használható. </a:t>
            </a:r>
            <a:endParaRPr lang="hu-HU" sz="2200" dirty="0">
              <a:latin typeface="Comic Sans MS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62" y="773415"/>
            <a:ext cx="3637116" cy="2727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-3400" y="3380125"/>
            <a:ext cx="3816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omic Sans MS" pitchFamily="66" charset="0"/>
              </a:rPr>
              <a:t>Előnyei:</a:t>
            </a:r>
            <a:endParaRPr lang="hu-HU" sz="22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hu-HU" sz="2200" dirty="0">
                <a:latin typeface="Comic Sans MS" pitchFamily="66" charset="0"/>
              </a:rPr>
              <a:t>Ha már egy </a:t>
            </a:r>
            <a:r>
              <a:rPr lang="hu-HU" sz="2200" dirty="0" smtClean="0">
                <a:latin typeface="Comic Sans MS" pitchFamily="66" charset="0"/>
              </a:rPr>
              <a:t>napkollektor fel van szerelve onnantól kezdve az energia </a:t>
            </a:r>
            <a:r>
              <a:rPr lang="hu-HU" sz="2200" u="sng" dirty="0" smtClean="0">
                <a:latin typeface="Comic Sans MS" pitchFamily="66" charset="0"/>
              </a:rPr>
              <a:t>ingyen</a:t>
            </a:r>
            <a:r>
              <a:rPr lang="hu-HU" sz="2200" dirty="0" smtClean="0">
                <a:latin typeface="Comic Sans MS" pitchFamily="66" charset="0"/>
              </a:rPr>
              <a:t> van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sz="2200" dirty="0" smtClean="0">
                <a:latin typeface="Comic Sans MS" pitchFamily="66" charset="0"/>
              </a:rPr>
              <a:t>Kifejezetten környezetbarát megoldás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sz="2200" dirty="0" smtClean="0">
                <a:latin typeface="Comic Sans MS" pitchFamily="66" charset="0"/>
              </a:rPr>
              <a:t>Csökkenti a többi országtól való függést</a:t>
            </a:r>
          </a:p>
          <a:p>
            <a:endParaRPr lang="hu-HU" sz="2200" dirty="0">
              <a:latin typeface="Comic Sans MS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23928" y="3789040"/>
            <a:ext cx="5220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omic Sans MS" pitchFamily="66" charset="0"/>
              </a:rPr>
              <a:t>Hátrányai: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sz="2200" dirty="0" smtClean="0">
                <a:latin typeface="Comic Sans MS" pitchFamily="66" charset="0"/>
              </a:rPr>
              <a:t>Nem befolyásolható hogy mikor tud működni és mikor nem, mert az időjárástól függ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sz="2200" dirty="0" smtClean="0">
                <a:latin typeface="Comic Sans MS" pitchFamily="66" charset="0"/>
              </a:rPr>
              <a:t>Egyenlőre az árak még magasak. 100.000 Ft fölött</a:t>
            </a:r>
            <a:endParaRPr lang="hu-HU" sz="2200" dirty="0">
              <a:latin typeface="Comic Sans MS" pitchFamily="66" charset="0"/>
            </a:endParaRPr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818"/>
            <a:ext cx="4462273" cy="2928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7" name="Csoportba foglalás 6"/>
          <p:cNvGrpSpPr/>
          <p:nvPr/>
        </p:nvGrpSpPr>
        <p:grpSpPr>
          <a:xfrm>
            <a:off x="0" y="420417"/>
            <a:ext cx="4320480" cy="2800767"/>
            <a:chOff x="0" y="420417"/>
            <a:chExt cx="4320480" cy="2800767"/>
          </a:xfrm>
        </p:grpSpPr>
        <p:sp>
          <p:nvSpPr>
            <p:cNvPr id="3" name="Szövegdoboz 2"/>
            <p:cNvSpPr txBox="1"/>
            <p:nvPr/>
          </p:nvSpPr>
          <p:spPr>
            <a:xfrm>
              <a:off x="0" y="420417"/>
              <a:ext cx="374441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>
                  <a:latin typeface="Comic Sans MS" pitchFamily="66" charset="0"/>
                </a:rPr>
                <a:t>A NASA kifejlesztett egy napkollektorokkal felszerelt repülőgépet a </a:t>
              </a:r>
              <a:r>
                <a:rPr lang="hu-HU" sz="2200" dirty="0" err="1" smtClean="0">
                  <a:latin typeface="Comic Sans MS" pitchFamily="66" charset="0"/>
                </a:rPr>
                <a:t>Helios</a:t>
              </a:r>
              <a:r>
                <a:rPr lang="hu-HU" sz="2200" dirty="0" smtClean="0">
                  <a:latin typeface="Comic Sans MS" pitchFamily="66" charset="0"/>
                </a:rPr>
                <a:t> UAV –</a:t>
              </a:r>
              <a:r>
                <a:rPr lang="hu-HU" sz="2200" dirty="0" err="1" smtClean="0">
                  <a:latin typeface="Comic Sans MS" pitchFamily="66" charset="0"/>
                </a:rPr>
                <a:t>ot</a:t>
              </a:r>
              <a:r>
                <a:rPr lang="hu-HU" sz="2200" dirty="0" smtClean="0">
                  <a:latin typeface="Comic Sans MS" pitchFamily="66" charset="0"/>
                </a:rPr>
                <a:t>. Ez egy távirányítású prototípus. Célja: Kb. 30.000 méter magasságban tartósan repülni. </a:t>
              </a:r>
              <a:endParaRPr lang="hu-HU" sz="2200" dirty="0">
                <a:latin typeface="Comic Sans MS" pitchFamily="66" charset="0"/>
              </a:endParaRPr>
            </a:p>
          </p:txBody>
        </p:sp>
        <p:sp>
          <p:nvSpPr>
            <p:cNvPr id="4" name="Jobbra nyíl 3"/>
            <p:cNvSpPr/>
            <p:nvPr/>
          </p:nvSpPr>
          <p:spPr>
            <a:xfrm>
              <a:off x="3168352" y="1412776"/>
              <a:ext cx="1152128" cy="64807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1977140" y="4149080"/>
            <a:ext cx="5189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omic Sans MS" pitchFamily="66" charset="0"/>
              </a:rPr>
              <a:t>A napenergiát már a Római birodalomban is használták. Üvegházakhoz, ahova növényeket ültettek, és a beáramló napfény hője nem tudott kijutni ezért állandóan meleg volt bent.</a:t>
            </a:r>
            <a:endParaRPr lang="hu-HU" sz="2200" dirty="0">
              <a:latin typeface="Comic Sans MS" pitchFamily="66" charset="0"/>
            </a:endParaRPr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10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52" y="1484784"/>
            <a:ext cx="5280248" cy="396018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1520" y="348639"/>
            <a:ext cx="2808312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 smtClean="0">
                <a:latin typeface="Comic Sans MS" pitchFamily="66" charset="0"/>
              </a:rPr>
              <a:t>A napelem a ház tetején begyűjti a nap sugarait és elraktározza. A szélturbinák a szelet felhasználva áramot termelnek. Ezek elraktározzák az energiát és </a:t>
            </a:r>
            <a:r>
              <a:rPr lang="hu-HU" sz="2100" dirty="0">
                <a:latin typeface="Comic Sans MS" pitchFamily="66" charset="0"/>
              </a:rPr>
              <a:t>k</a:t>
            </a:r>
            <a:r>
              <a:rPr lang="hu-HU" sz="2100" dirty="0" smtClean="0">
                <a:latin typeface="Comic Sans MS" pitchFamily="66" charset="0"/>
              </a:rPr>
              <a:t>ésőbb vagy akár rögtön is felhasználhatóak. Így ha például szélcsend van, vagy ha nem süt a nap mindig lesz energiánk. Akár egy kisebb áramszünetet is átvészelhetünk így.</a:t>
            </a:r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3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91880" y="1166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dirty="0" smtClean="0">
                <a:latin typeface="Comic Sans MS" pitchFamily="66" charset="0"/>
              </a:rPr>
              <a:t>Biomassza</a:t>
            </a:r>
            <a:endParaRPr lang="hu-HU" sz="3200" u="sng" dirty="0">
              <a:latin typeface="Comic Sans MS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5596" y="83671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2200" dirty="0">
                <a:latin typeface="Comic Sans MS" pitchFamily="66" charset="0"/>
              </a:rPr>
              <a:t>A biomasszaként felhasználható energia 5 forrásból </a:t>
            </a:r>
            <a:r>
              <a:rPr lang="hu-HU" sz="2200" dirty="0" smtClean="0">
                <a:latin typeface="Comic Sans MS" pitchFamily="66" charset="0"/>
              </a:rPr>
              <a:t>nyerhető ki, </a:t>
            </a:r>
            <a:r>
              <a:rPr lang="hu-HU" sz="2200" dirty="0">
                <a:latin typeface="Comic Sans MS" pitchFamily="66" charset="0"/>
              </a:rPr>
              <a:t>ezek a szemét, a fa, a hulladék, a biogáz és az alkohol alapú </a:t>
            </a:r>
            <a:r>
              <a:rPr lang="hu-HU" sz="2200" dirty="0" smtClean="0">
                <a:latin typeface="Comic Sans MS" pitchFamily="66" charset="0"/>
              </a:rPr>
              <a:t>üzemanyagok.</a:t>
            </a:r>
            <a:endParaRPr lang="hu-HU" sz="2200" dirty="0">
              <a:latin typeface="Comic Sans MS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08516" y="456461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dirty="0">
                <a:latin typeface="Comic Sans MS" pitchFamily="66" charset="0"/>
              </a:rPr>
              <a:t>A fa </a:t>
            </a:r>
            <a:r>
              <a:rPr lang="hu-HU" sz="2200" dirty="0" smtClean="0">
                <a:latin typeface="Comic Sans MS" pitchFamily="66" charset="0"/>
              </a:rPr>
              <a:t>elégetéséből közvetlenül is kinyerhetjük az energiát.</a:t>
            </a:r>
            <a:endParaRPr lang="hu-HU" sz="2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87276"/>
            <a:ext cx="3816085" cy="286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162752" y="3140968"/>
            <a:ext cx="4804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>
                <a:latin typeface="Comic Sans MS" pitchFamily="66" charset="0"/>
              </a:rPr>
              <a:t>A biomassza</a:t>
            </a:r>
            <a:r>
              <a:rPr lang="hu-HU" sz="2200" dirty="0">
                <a:latin typeface="Comic Sans MS" pitchFamily="66" charset="0"/>
              </a:rPr>
              <a:t> </a:t>
            </a:r>
            <a:r>
              <a:rPr lang="hu-HU" sz="2200" dirty="0" smtClean="0">
                <a:latin typeface="Comic Sans MS" pitchFamily="66" charset="0"/>
              </a:rPr>
              <a:t>szén, hidrogén</a:t>
            </a:r>
            <a:r>
              <a:rPr lang="hu-HU" sz="2200" dirty="0">
                <a:latin typeface="Comic Sans MS" pitchFamily="66" charset="0"/>
              </a:rPr>
              <a:t> és oxigén </a:t>
            </a:r>
            <a:r>
              <a:rPr lang="hu-HU" sz="2200" dirty="0" smtClean="0">
                <a:latin typeface="Comic Sans MS" pitchFamily="66" charset="0"/>
              </a:rPr>
              <a:t>alapú.</a:t>
            </a:r>
            <a:endParaRPr lang="hu-HU" sz="2200" dirty="0">
              <a:latin typeface="Comic Sans MS" pitchFamily="66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62752" y="5661248"/>
            <a:ext cx="6965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>
                <a:latin typeface="Comic Sans MS" pitchFamily="66" charset="0"/>
              </a:rPr>
              <a:t>A </a:t>
            </a:r>
            <a:r>
              <a:rPr lang="hu-HU" sz="2200" dirty="0" smtClean="0">
                <a:latin typeface="Comic Sans MS" pitchFamily="66" charset="0"/>
              </a:rPr>
              <a:t>hulladék energiája szintén </a:t>
            </a:r>
            <a:r>
              <a:rPr lang="hu-HU" sz="2200" dirty="0">
                <a:latin typeface="Comic Sans MS" pitchFamily="66" charset="0"/>
              </a:rPr>
              <a:t>égetés vagy biogáz létrehozásának </a:t>
            </a:r>
            <a:r>
              <a:rPr lang="hu-HU" sz="2200" dirty="0" smtClean="0">
                <a:latin typeface="Comic Sans MS" pitchFamily="66" charset="0"/>
              </a:rPr>
              <a:t>segítségével nyerhető ki.</a:t>
            </a:r>
            <a:endParaRPr lang="hu-HU" sz="2200" dirty="0">
              <a:latin typeface="Comic Sans MS" pitchFamily="66" charset="0"/>
            </a:endParaRPr>
          </a:p>
        </p:txBody>
      </p:sp>
      <p:sp>
        <p:nvSpPr>
          <p:cNvPr id="9" name="Akciógomb: Tovább vagy Következő 8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6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6571" y="6921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dirty="0">
                <a:latin typeface="Comic Sans MS" pitchFamily="66" charset="0"/>
              </a:rPr>
              <a:t> A magas cukor vagy olajtartalmú növények, mint a cukornád vagy a kukorica felhasználásával </a:t>
            </a:r>
            <a:r>
              <a:rPr lang="hu-HU" sz="2200" dirty="0" err="1" smtClean="0">
                <a:latin typeface="Comic Sans MS" pitchFamily="66" charset="0"/>
              </a:rPr>
              <a:t>bio</a:t>
            </a:r>
            <a:r>
              <a:rPr lang="hu-HU" sz="2200" dirty="0" smtClean="0">
                <a:latin typeface="Comic Sans MS" pitchFamily="66" charset="0"/>
              </a:rPr>
              <a:t> üzemanyagok készíthetőek.</a:t>
            </a:r>
            <a:endParaRPr lang="hu-HU" sz="2200" dirty="0">
              <a:latin typeface="Comic Sans MS" pitchFamily="66" charset="0"/>
            </a:endParaRPr>
          </a:p>
        </p:txBody>
      </p:sp>
      <p:pic>
        <p:nvPicPr>
          <p:cNvPr id="2050" name="Picture 2" descr="C:\Users\Majoros\AppData\Local\Microsoft\Windows\Temporary Internet Files\Content.IE5\YDVGWQS2\MC9004401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6011"/>
            <a:ext cx="1527796" cy="17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51520" y="2852936"/>
            <a:ext cx="753283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dirty="0">
                <a:latin typeface="Comic Sans MS" pitchFamily="66" charset="0"/>
              </a:rPr>
              <a:t>Csoportosítása </a:t>
            </a:r>
            <a:r>
              <a:rPr lang="hu-HU" sz="2200" dirty="0" smtClean="0">
                <a:latin typeface="Comic Sans MS" pitchFamily="66" charset="0"/>
              </a:rPr>
              <a:t>felhasználás szerint: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sz="2200" dirty="0">
                <a:latin typeface="Comic Sans MS" pitchFamily="66" charset="0"/>
              </a:rPr>
              <a:t>Tüzelhető biomassza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sz="2200" dirty="0">
                <a:latin typeface="Comic Sans MS" pitchFamily="66" charset="0"/>
              </a:rPr>
              <a:t>Elgázosítható biomassza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sz="2200" dirty="0">
                <a:latin typeface="Comic Sans MS" pitchFamily="66" charset="0"/>
              </a:rPr>
              <a:t>Gépjármű-üzemanyagként hasznosítható </a:t>
            </a:r>
            <a:r>
              <a:rPr lang="hu-HU" sz="2200" dirty="0" smtClean="0">
                <a:latin typeface="Comic Sans MS" pitchFamily="66" charset="0"/>
              </a:rPr>
              <a:t>biomassza</a:t>
            </a:r>
            <a:r>
              <a:rPr lang="hu-HU" sz="2200" dirty="0">
                <a:latin typeface="Comic Sans MS" pitchFamily="66" charset="0"/>
              </a:rPr>
              <a:t> </a:t>
            </a:r>
          </a:p>
          <a:p>
            <a:pPr marL="285750" indent="-285750">
              <a:buFont typeface="Wingdings" pitchFamily="2" charset="2"/>
              <a:buChar char="§"/>
            </a:pPr>
            <a:endParaRPr lang="hu-HU" sz="2200" dirty="0"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5559" y="4941168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Comic Sans MS" pitchFamily="66" charset="0"/>
              </a:rPr>
              <a:t>A biomasszák jelentősége, hogy fosszilis energiahordozók válthatók ki </a:t>
            </a:r>
            <a:r>
              <a:rPr lang="hu-HU" sz="2200" dirty="0" smtClean="0">
                <a:latin typeface="Comic Sans MS" pitchFamily="66" charset="0"/>
              </a:rPr>
              <a:t>velük. Mi is az a fosszilis? A nem megújuló energiákat hívjuk így. Például kőolaj, földgáz, szén.</a:t>
            </a:r>
            <a:endParaRPr lang="hu-HU" sz="2200" dirty="0">
              <a:latin typeface="Comic Sans MS" pitchFamily="66" charset="0"/>
            </a:endParaRPr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5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2555776" y="118243"/>
            <a:ext cx="4104456" cy="1179894"/>
            <a:chOff x="2555776" y="118243"/>
            <a:chExt cx="4104456" cy="1179894"/>
          </a:xfrm>
        </p:grpSpPr>
        <p:sp>
          <p:nvSpPr>
            <p:cNvPr id="2" name="Szövegdoboz 1"/>
            <p:cNvSpPr txBox="1"/>
            <p:nvPr/>
          </p:nvSpPr>
          <p:spPr>
            <a:xfrm>
              <a:off x="2555776" y="118243"/>
              <a:ext cx="4104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 smtClean="0">
                  <a:latin typeface="Comic Sans MS" pitchFamily="66" charset="0"/>
                </a:rPr>
                <a:t>Jöjjön egy kis játék:</a:t>
              </a:r>
              <a:endParaRPr lang="hu-HU" sz="3200" dirty="0">
                <a:latin typeface="Comic Sans MS" pitchFamily="66" charset="0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4067944" y="713362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u="sng" dirty="0" smtClean="0">
                  <a:latin typeface="Comic Sans MS" pitchFamily="66" charset="0"/>
                </a:rPr>
                <a:t>Kvíz</a:t>
              </a:r>
              <a:endParaRPr lang="hu-HU" sz="3200" u="sng" dirty="0">
                <a:latin typeface="Comic Sans MS" pitchFamily="66" charset="0"/>
              </a:endParaRPr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179512" y="191683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 kérdés:</a:t>
            </a:r>
          </a:p>
          <a:p>
            <a:r>
              <a:rPr lang="hu-HU" dirty="0" smtClean="0"/>
              <a:t>Miért fontosak a megújuló energiák?</a:t>
            </a:r>
          </a:p>
          <a:p>
            <a:pPr marL="342900" indent="-342900">
              <a:buAutoNum type="alphaUcParenR"/>
            </a:pPr>
            <a:r>
              <a:rPr lang="hu-HU" dirty="0" smtClean="0">
                <a:hlinkClick r:id="rId2" action="ppaction://hlinksldjump"/>
              </a:rPr>
              <a:t>Mert olcsóak?</a:t>
            </a:r>
            <a:endParaRPr lang="hu-HU" dirty="0" smtClean="0"/>
          </a:p>
          <a:p>
            <a:pPr marL="342900" indent="-342900">
              <a:buAutoNum type="alphaUcParenR"/>
            </a:pPr>
            <a:r>
              <a:rPr lang="hu-HU" dirty="0" smtClean="0">
                <a:hlinkClick r:id="rId3" action="ppaction://hlinksldjump"/>
              </a:rPr>
              <a:t>Mert felhasználásukkal megóvható a környezet?</a:t>
            </a:r>
            <a:endParaRPr lang="hu-HU" dirty="0" smtClean="0"/>
          </a:p>
          <a:p>
            <a:pPr marL="342900" indent="-342900">
              <a:buAutoNum type="alphaUcParenR"/>
            </a:pPr>
            <a:r>
              <a:rPr lang="hu-HU" dirty="0" smtClean="0">
                <a:hlinkClick r:id="rId2" action="ppaction://hlinksldjump"/>
              </a:rPr>
              <a:t>Mert bárhol megszerezhetőek?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3573016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Második kérdés:</a:t>
            </a:r>
          </a:p>
          <a:p>
            <a:r>
              <a:rPr lang="hu-HU" dirty="0" smtClean="0"/>
              <a:t>Melyik energia fajta a leggyakoribb?</a:t>
            </a:r>
          </a:p>
          <a:p>
            <a:pPr marL="342900" indent="-342900">
              <a:buAutoNum type="alphaUcParenR"/>
            </a:pPr>
            <a:r>
              <a:rPr lang="hu-HU" dirty="0" smtClean="0">
                <a:hlinkClick r:id="rId2" action="ppaction://hlinksldjump"/>
              </a:rPr>
              <a:t>A szélenergia</a:t>
            </a:r>
            <a:r>
              <a:rPr lang="hu-HU" dirty="0" smtClean="0"/>
              <a:t>.</a:t>
            </a:r>
          </a:p>
          <a:p>
            <a:pPr marL="342900" indent="-342900">
              <a:buAutoNum type="alphaUcParenR"/>
            </a:pPr>
            <a:r>
              <a:rPr lang="hu-HU" dirty="0" smtClean="0">
                <a:hlinkClick r:id="rId3" action="ppaction://hlinksldjump"/>
              </a:rPr>
              <a:t>A vízenergia</a:t>
            </a:r>
            <a:r>
              <a:rPr lang="hu-HU" dirty="0" smtClean="0"/>
              <a:t>.</a:t>
            </a:r>
          </a:p>
          <a:p>
            <a:pPr marL="342900" indent="-342900">
              <a:buAutoNum type="alphaUcParenR"/>
            </a:pPr>
            <a:r>
              <a:rPr lang="hu-HU" dirty="0" smtClean="0">
                <a:hlinkClick r:id="rId2" action="ppaction://hlinksldjump"/>
              </a:rPr>
              <a:t>A napenergia</a:t>
            </a:r>
            <a:r>
              <a:rPr lang="hu-HU" dirty="0" smtClean="0"/>
              <a:t>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9512" y="5301207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Harmadik kérdés:</a:t>
            </a:r>
          </a:p>
          <a:p>
            <a:r>
              <a:rPr lang="hu-HU" dirty="0" smtClean="0"/>
              <a:t>Mi az dolog amelyet a NASA fejlesztett ki, és mi a célja?</a:t>
            </a:r>
          </a:p>
          <a:p>
            <a:pPr marL="342900" indent="-342900">
              <a:buAutoNum type="alphaUcParenR"/>
            </a:pPr>
            <a:r>
              <a:rPr lang="hu-HU" dirty="0" smtClean="0">
                <a:hlinkClick r:id="rId3" action="ppaction://hlinksldjump"/>
              </a:rPr>
              <a:t>Egy robot repülő, aminek a célja 30.000 méteren történő repülés.</a:t>
            </a:r>
            <a:endParaRPr lang="hu-HU" dirty="0" smtClean="0"/>
          </a:p>
          <a:p>
            <a:pPr marL="342900" indent="-342900">
              <a:buAutoNum type="alphaUcParenR"/>
            </a:pPr>
            <a:r>
              <a:rPr lang="hu-HU" dirty="0" smtClean="0">
                <a:hlinkClick r:id="rId2" action="ppaction://hlinksldjump"/>
              </a:rPr>
              <a:t>Egy űrszonda és a célja a Mars felszínének kutatása.</a:t>
            </a:r>
            <a:endParaRPr lang="hu-HU" dirty="0" smtClean="0"/>
          </a:p>
          <a:p>
            <a:pPr marL="342900" indent="-342900">
              <a:buAutoNum type="alphaUcParenR"/>
            </a:pPr>
            <a:r>
              <a:rPr lang="hu-HU" dirty="0" smtClean="0">
                <a:hlinkClick r:id="rId2" action="ppaction://hlinksldjump"/>
              </a:rPr>
              <a:t>Egy műhold aminek az űrkutatás a célja.</a:t>
            </a:r>
            <a:endParaRPr lang="hu-HU" dirty="0"/>
          </a:p>
        </p:txBody>
      </p:sp>
      <p:sp>
        <p:nvSpPr>
          <p:cNvPr id="10" name="Akciógomb: Tovább vagy Következő 9">
            <a:hlinkClick r:id="rId4" action="ppaction://hlinksldjump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5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59832" y="3326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latin typeface="Comic Sans MS" pitchFamily="66" charset="0"/>
              </a:rPr>
              <a:t>A válasz:</a:t>
            </a:r>
            <a:endParaRPr lang="hu-HU" sz="4800" dirty="0">
              <a:latin typeface="Comic Sans MS" pitchFamily="66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2411760" y="2204864"/>
            <a:ext cx="4032448" cy="3389420"/>
            <a:chOff x="2411760" y="2204864"/>
            <a:chExt cx="4032448" cy="3389420"/>
          </a:xfrm>
        </p:grpSpPr>
        <p:sp>
          <p:nvSpPr>
            <p:cNvPr id="3" name="Szövegdoboz 2"/>
            <p:cNvSpPr txBox="1"/>
            <p:nvPr/>
          </p:nvSpPr>
          <p:spPr>
            <a:xfrm>
              <a:off x="2411760" y="2204864"/>
              <a:ext cx="40324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6600" dirty="0" smtClean="0">
                  <a:solidFill>
                    <a:srgbClr val="FF0000"/>
                  </a:solidFill>
                  <a:latin typeface="Comic Sans MS" pitchFamily="66" charset="0"/>
                </a:rPr>
                <a:t>Helytelen</a:t>
              </a:r>
              <a:endParaRPr lang="hu-HU" sz="66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pic>
          <p:nvPicPr>
            <p:cNvPr id="3074" name="Picture 2" descr="C:\Users\Majoros\AppData\Local\Microsoft\Windows\Temporary Internet Files\Content.IE5\YDVGWQS2\MC90034631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165" y="3312860"/>
              <a:ext cx="2847637" cy="228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395536" y="5805264"/>
            <a:ext cx="93610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1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59832" y="3326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latin typeface="Comic Sans MS" pitchFamily="66" charset="0"/>
              </a:rPr>
              <a:t>A válasz:</a:t>
            </a:r>
            <a:endParaRPr lang="hu-HU" sz="4800" dirty="0">
              <a:latin typeface="Comic Sans MS" pitchFamily="66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2699792" y="2293421"/>
            <a:ext cx="3456384" cy="2847751"/>
            <a:chOff x="2699792" y="2293421"/>
            <a:chExt cx="3456384" cy="2847751"/>
          </a:xfrm>
        </p:grpSpPr>
        <p:sp>
          <p:nvSpPr>
            <p:cNvPr id="3" name="Szövegdoboz 2"/>
            <p:cNvSpPr txBox="1"/>
            <p:nvPr/>
          </p:nvSpPr>
          <p:spPr>
            <a:xfrm>
              <a:off x="3311860" y="2293421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8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Helyes</a:t>
              </a:r>
              <a:endParaRPr lang="hu-HU" sz="4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pic>
          <p:nvPicPr>
            <p:cNvPr id="4098" name="Picture 2" descr="C:\Users\Majoros\AppData\Local\Microsoft\Windows\Temporary Internet Files\Content.IE5\LSA3QWZA\MC90023194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996952"/>
              <a:ext cx="3456384" cy="214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kciógomb: Vissza vagy Előző 5">
            <a:hlinkClick r:id="" action="ppaction://hlinkshowjump?jump=lastslideviewed" highlightClick="1"/>
          </p:cNvPr>
          <p:cNvSpPr/>
          <p:nvPr/>
        </p:nvSpPr>
        <p:spPr>
          <a:xfrm>
            <a:off x="395536" y="5805264"/>
            <a:ext cx="93610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2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75656" y="11663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Comic Sans MS" pitchFamily="66" charset="0"/>
              </a:rPr>
              <a:t>Megújuló energia fajták</a:t>
            </a:r>
            <a:endParaRPr lang="hu-HU" sz="4400" dirty="0"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6318269"/>
              </p:ext>
            </p:extLst>
          </p:nvPr>
        </p:nvGraphicFramePr>
        <p:xfrm>
          <a:off x="1490952" y="88607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79512" y="5175884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omic Sans MS" pitchFamily="66" charset="0"/>
              </a:rPr>
              <a:t>Fontos hogy megújuló energiákat használjunk mert, teljesen környezetbarát megoldások. Ellenben a kőolaj, a földgáz amelyek miatt van </a:t>
            </a:r>
            <a:r>
              <a:rPr lang="hu-HU" sz="2200" dirty="0">
                <a:latin typeface="Comic Sans MS" pitchFamily="66" charset="0"/>
              </a:rPr>
              <a:t>az </a:t>
            </a:r>
            <a:r>
              <a:rPr lang="hu-HU" sz="2200" dirty="0" smtClean="0">
                <a:latin typeface="Comic Sans MS" pitchFamily="66" charset="0"/>
              </a:rPr>
              <a:t>üvegházhatás, </a:t>
            </a:r>
            <a:r>
              <a:rPr lang="hu-HU" sz="2200" dirty="0">
                <a:latin typeface="Comic Sans MS" pitchFamily="66" charset="0"/>
              </a:rPr>
              <a:t>a </a:t>
            </a:r>
            <a:r>
              <a:rPr lang="hu-HU" sz="2200" dirty="0" smtClean="0">
                <a:latin typeface="Comic Sans MS" pitchFamily="66" charset="0"/>
              </a:rPr>
              <a:t>levegőszennyezés</a:t>
            </a:r>
            <a:br>
              <a:rPr lang="hu-HU" sz="2200" dirty="0" smtClean="0">
                <a:latin typeface="Comic Sans MS" pitchFamily="66" charset="0"/>
              </a:rPr>
            </a:br>
            <a:r>
              <a:rPr lang="hu-HU" sz="2200" dirty="0" smtClean="0">
                <a:latin typeface="Comic Sans MS" pitchFamily="66" charset="0"/>
              </a:rPr>
              <a:t> </a:t>
            </a:r>
            <a:r>
              <a:rPr lang="hu-HU" sz="2200" dirty="0">
                <a:latin typeface="Comic Sans MS" pitchFamily="66" charset="0"/>
              </a:rPr>
              <a:t>vagy a vízszennyezés.</a:t>
            </a:r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05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475656" y="1124744"/>
            <a:ext cx="7056784" cy="5188722"/>
            <a:chOff x="1475656" y="1124744"/>
            <a:chExt cx="7056784" cy="5188722"/>
          </a:xfrm>
        </p:grpSpPr>
        <p:sp>
          <p:nvSpPr>
            <p:cNvPr id="2" name="Szövegdoboz 1"/>
            <p:cNvSpPr txBox="1"/>
            <p:nvPr/>
          </p:nvSpPr>
          <p:spPr>
            <a:xfrm>
              <a:off x="1475656" y="1124744"/>
              <a:ext cx="705678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hu-HU" sz="54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mic Sans MS" pitchFamily="66" charset="0"/>
                </a:rPr>
                <a:t>Források az előadói jegyzetekben!</a:t>
              </a:r>
              <a:endParaRPr lang="hu-H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endParaRPr>
            </a:p>
          </p:txBody>
        </p:sp>
        <p:pic>
          <p:nvPicPr>
            <p:cNvPr id="6146" name="Picture 2" descr="C:\Users\Majoros\AppData\Local\Microsoft\Windows\Temporary Internet Files\Content.IE5\99BHKA3V\MC900442094[1]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140752"/>
              <a:ext cx="3528392" cy="2172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33256"/>
            <a:ext cx="9636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2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60648"/>
            <a:ext cx="9144000" cy="2016223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u-HU" sz="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Köszönöm hogy </a:t>
            </a:r>
            <a:r>
              <a:rPr lang="hu-HU" sz="9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megtekintették! </a:t>
            </a:r>
            <a:endParaRPr lang="hu-HU" sz="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77788" y="2564904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u-H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Remélem most már tudják hogy miért fontosak a megújuló energiák!</a:t>
            </a:r>
            <a:endParaRPr lang="hu-H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3" name="Picture 3" descr="C:\Users\Majoros\AppData\Local\Microsoft\Windows\Temporary Internet Files\Content.IE5\XDP5M96K\MC9004373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8" y="3934071"/>
            <a:ext cx="2552684" cy="291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4755" y="158616"/>
            <a:ext cx="910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Comic Sans MS" pitchFamily="66" charset="0"/>
              </a:rPr>
              <a:t>Hogyan is mutatkoznak meg ezek a problémák?</a:t>
            </a:r>
            <a:endParaRPr lang="hu-HU" sz="3200" dirty="0">
              <a:latin typeface="Comic Sans MS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851920" y="1389381"/>
            <a:ext cx="399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omic Sans MS" pitchFamily="66" charset="0"/>
                <a:hlinkClick r:id="rId2" action="ppaction://hlinksldjump"/>
              </a:rPr>
              <a:t>I. Az üvegházhatás</a:t>
            </a:r>
            <a:endParaRPr lang="hu-HU" sz="2800" dirty="0" smtClean="0"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-36512" y="323124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omic Sans MS" pitchFamily="66" charset="0"/>
                <a:hlinkClick r:id="rId3" action="ppaction://hlinksldjump"/>
              </a:rPr>
              <a:t>II. A vízszennyezés</a:t>
            </a:r>
            <a:endParaRPr lang="hu-HU" sz="2800" dirty="0"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067944" y="5353205"/>
            <a:ext cx="457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omic Sans MS" pitchFamily="66" charset="0"/>
                <a:hlinkClick r:id="rId4" action="ppaction://hlinksldjump"/>
              </a:rPr>
              <a:t>III. A </a:t>
            </a:r>
            <a:r>
              <a:rPr lang="hu-HU" sz="2800" dirty="0" smtClean="0">
                <a:latin typeface="Comic Sans MS" pitchFamily="66" charset="0"/>
                <a:hlinkClick r:id="rId4" action="ppaction://hlinksldjump"/>
              </a:rPr>
              <a:t>levegőszennyezés</a:t>
            </a:r>
            <a:endParaRPr lang="hu-HU" sz="2800" dirty="0">
              <a:latin typeface="Comic Sans MS" pitchFamily="66" charset="0"/>
            </a:endParaRPr>
          </a:p>
        </p:txBody>
      </p:sp>
      <p:pic>
        <p:nvPicPr>
          <p:cNvPr id="1027" name="Picture 3" descr="C:\Users\Majoros\AppData\Local\Microsoft\Windows\Temporary Internet Files\Content.IE5\XDP5M96K\MC90043388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61" y="2150676"/>
            <a:ext cx="2930510" cy="2930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303748" y="298236"/>
            <a:ext cx="41404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2400" u="sng" dirty="0" smtClean="0">
                <a:latin typeface="Comic Sans MS" pitchFamily="66" charset="0"/>
              </a:rPr>
              <a:t>Először is az üvegházhatás:</a:t>
            </a:r>
            <a:endParaRPr lang="hu-HU" sz="2400" u="sng" dirty="0"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79318" y="1124744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latin typeface="Comic Sans MS" pitchFamily="66" charset="0"/>
              </a:rPr>
              <a:t>Az üvegházhatású gázok falat alkotnak a Föld felszín és a világűr között, és nem engedik kijutni a Föld által kisugárzott felesleges energiákat, ezáltal a hőmérséklet egyre csak növekszik.</a:t>
            </a:r>
            <a:r>
              <a:rPr lang="hu-HU" sz="2400" dirty="0">
                <a:latin typeface="Comic Sans MS" pitchFamily="66" charset="0"/>
              </a:rPr>
              <a:t> </a:t>
            </a:r>
            <a:r>
              <a:rPr lang="hu-HU" sz="2400" dirty="0" smtClean="0">
                <a:latin typeface="Comic Sans MS" pitchFamily="66" charset="0"/>
              </a:rPr>
              <a:t>Egyes </a:t>
            </a:r>
            <a:r>
              <a:rPr lang="hu-HU" sz="2400" dirty="0">
                <a:latin typeface="Comic Sans MS" pitchFamily="66" charset="0"/>
              </a:rPr>
              <a:t>becslések szerint 2020-ra a Föld átlaghőmérséklete </a:t>
            </a:r>
            <a:r>
              <a:rPr lang="hu-HU" sz="2400" dirty="0" smtClean="0">
                <a:latin typeface="Comic Sans MS" pitchFamily="66" charset="0"/>
              </a:rPr>
              <a:t>1,3°C-kal </a:t>
            </a:r>
            <a:r>
              <a:rPr lang="hu-HU" sz="2400" dirty="0">
                <a:latin typeface="Comic Sans MS" pitchFamily="66" charset="0"/>
              </a:rPr>
              <a:t>melegebb lesz, mint most, 2070-re pedig már </a:t>
            </a:r>
            <a:r>
              <a:rPr lang="hu-HU" sz="2400" dirty="0" smtClean="0">
                <a:latin typeface="Comic Sans MS" pitchFamily="66" charset="0"/>
              </a:rPr>
              <a:t>3°C-kal </a:t>
            </a:r>
            <a:r>
              <a:rPr lang="hu-HU" sz="2400" dirty="0">
                <a:latin typeface="Comic Sans MS" pitchFamily="66" charset="0"/>
              </a:rPr>
              <a:t>lesz </a:t>
            </a:r>
            <a:r>
              <a:rPr lang="hu-HU" sz="2400" dirty="0" smtClean="0">
                <a:latin typeface="Comic Sans MS" pitchFamily="66" charset="0"/>
              </a:rPr>
              <a:t>több.</a:t>
            </a:r>
            <a:endParaRPr lang="hu-HU" sz="2200" dirty="0" smtClean="0"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384377" cy="2538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Akciógomb: Kezdő dia 3">
            <a:hlinkClick r:id="" action="ppaction://hlinkshowjump?jump=lastslideviewed" highlightClick="1"/>
          </p:cNvPr>
          <p:cNvSpPr/>
          <p:nvPr/>
        </p:nvSpPr>
        <p:spPr>
          <a:xfrm>
            <a:off x="107504" y="5949280"/>
            <a:ext cx="871814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41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71800" y="11728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dirty="0" smtClean="0">
                <a:latin typeface="Comic Sans MS" pitchFamily="66" charset="0"/>
              </a:rPr>
              <a:t>A vízszennyezés</a:t>
            </a:r>
            <a:endParaRPr lang="hu-HU" sz="3200" u="sng" dirty="0"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3528" y="1628800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omic Sans MS" pitchFamily="66" charset="0"/>
              </a:rPr>
              <a:t>A vizek megóvása nagyon fontos feladat! Nem szabad beleönteni vegyszereket, szennyező anyagokat és a hulladékot sem szabad a vizekben hagyni. Ez mind az ott élő állat és növény világra, és ránk nézve is veszélyes.</a:t>
            </a:r>
            <a:endParaRPr lang="hu-HU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09" y="3284984"/>
            <a:ext cx="463463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8945"/>
            <a:ext cx="2143859" cy="1865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kciógomb: Kezdő dia 5">
            <a:hlinkClick r:id="" action="ppaction://hlinkshowjump?jump=lastslideviewed" highlightClick="1"/>
          </p:cNvPr>
          <p:cNvSpPr/>
          <p:nvPr/>
        </p:nvSpPr>
        <p:spPr>
          <a:xfrm>
            <a:off x="107504" y="5949280"/>
            <a:ext cx="871814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21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55776" y="11663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dirty="0" smtClean="0">
                <a:latin typeface="Comic Sans MS" pitchFamily="66" charset="0"/>
              </a:rPr>
              <a:t>A levegőszennyezés</a:t>
            </a:r>
            <a:endParaRPr lang="hu-HU" sz="3200" u="sng" dirty="0">
              <a:latin typeface="Comic Sans MS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183560" y="1412776"/>
            <a:ext cx="39604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latin typeface="Comic Sans MS" pitchFamily="66" charset="0"/>
              </a:rPr>
              <a:t>A kipufogógázok, a gyárak, mind szennyezik levegőt. Ezek szmogot és ózont hoznak létre, asztmát okozhatnak, ami egy légúti betegség. Becslések szerint 700.000 –</a:t>
            </a:r>
            <a:r>
              <a:rPr lang="hu-HU" sz="2200" dirty="0" err="1" smtClean="0">
                <a:latin typeface="Comic Sans MS" pitchFamily="66" charset="0"/>
              </a:rPr>
              <a:t>rel</a:t>
            </a:r>
            <a:r>
              <a:rPr lang="hu-HU" sz="2200" dirty="0" smtClean="0">
                <a:latin typeface="Comic Sans MS" pitchFamily="66" charset="0"/>
              </a:rPr>
              <a:t> kevesebb ember halna meg ha ezeknek  a levegőszennyező anyagoknak a mértékét csökkentenénk!</a:t>
            </a:r>
            <a:endParaRPr lang="hu-HU" sz="22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3" y="1412776"/>
            <a:ext cx="4764360" cy="3573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Majoros\AppData\Local\Microsoft\Windows\Temporary Internet Files\Content.IE5\XDP5M96K\MC9004376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33" y="5054174"/>
            <a:ext cx="17335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3777233" y="5213483"/>
            <a:ext cx="1622425" cy="1622426"/>
            <a:chOff x="1949500" y="5054173"/>
            <a:chExt cx="1622425" cy="16224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943150" y="5060524"/>
              <a:ext cx="1622425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500" y="5054173"/>
              <a:ext cx="1622425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Akciógomb: Kezdő dia 10">
            <a:hlinkClick r:id="" action="ppaction://hlinkshowjump?jump=lastslideviewed" highlightClick="1"/>
          </p:cNvPr>
          <p:cNvSpPr/>
          <p:nvPr/>
        </p:nvSpPr>
        <p:spPr>
          <a:xfrm>
            <a:off x="107504" y="5949280"/>
            <a:ext cx="871814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7604" y="18863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Comic Sans MS" pitchFamily="66" charset="0"/>
              </a:rPr>
              <a:t>A kis kitérő után jöjjön a </a:t>
            </a:r>
            <a:r>
              <a:rPr lang="hu-HU" sz="3200" u="sng" dirty="0" smtClean="0">
                <a:latin typeface="Comic Sans MS" pitchFamily="66" charset="0"/>
              </a:rPr>
              <a:t>vízenergia</a:t>
            </a:r>
            <a:endParaRPr lang="hu-HU" sz="3200" u="sng" dirty="0">
              <a:latin typeface="Comic Sans MS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88760" y="1028055"/>
            <a:ext cx="3563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omic Sans MS" pitchFamily="66" charset="0"/>
              </a:rPr>
              <a:t>A vizet elektromos áram előállítására használjuk.</a:t>
            </a:r>
            <a:endParaRPr lang="hu-HU" sz="2200" dirty="0">
              <a:latin typeface="Comic Sans MS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3096344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églalap 4"/>
          <p:cNvSpPr/>
          <p:nvPr/>
        </p:nvSpPr>
        <p:spPr>
          <a:xfrm>
            <a:off x="2771800" y="451024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dirty="0">
                <a:latin typeface="Comic Sans MS" pitchFamily="66" charset="0"/>
              </a:rPr>
              <a:t>Hazai vízerőművek: a </a:t>
            </a:r>
            <a:r>
              <a:rPr lang="hu-HU" sz="2200" dirty="0" smtClean="0">
                <a:latin typeface="Comic Sans MS" pitchFamily="66" charset="0"/>
              </a:rPr>
              <a:t>Kiskörei-, </a:t>
            </a:r>
            <a:r>
              <a:rPr lang="hu-HU" sz="2200" dirty="0">
                <a:latin typeface="Comic Sans MS" pitchFamily="66" charset="0"/>
              </a:rPr>
              <a:t>a </a:t>
            </a:r>
            <a:r>
              <a:rPr lang="hu-HU" sz="2200" dirty="0" smtClean="0">
                <a:latin typeface="Comic Sans MS" pitchFamily="66" charset="0"/>
              </a:rPr>
              <a:t>Tiszai-, </a:t>
            </a:r>
            <a:r>
              <a:rPr lang="hu-HU" sz="2200" dirty="0">
                <a:latin typeface="Comic Sans MS" pitchFamily="66" charset="0"/>
              </a:rPr>
              <a:t>az </a:t>
            </a:r>
            <a:r>
              <a:rPr lang="hu-HU" sz="2200" dirty="0" smtClean="0">
                <a:latin typeface="Comic Sans MS" pitchFamily="66" charset="0"/>
              </a:rPr>
              <a:t>Ikervár-, </a:t>
            </a:r>
            <a:r>
              <a:rPr lang="hu-HU" sz="2200" dirty="0">
                <a:latin typeface="Comic Sans MS" pitchFamily="66" charset="0"/>
              </a:rPr>
              <a:t>a </a:t>
            </a:r>
            <a:r>
              <a:rPr lang="hu-HU" sz="2200" dirty="0" smtClean="0">
                <a:latin typeface="Comic Sans MS" pitchFamily="66" charset="0"/>
              </a:rPr>
              <a:t>Kenyeri-, </a:t>
            </a:r>
            <a:r>
              <a:rPr lang="hu-HU" sz="2200" dirty="0">
                <a:latin typeface="Comic Sans MS" pitchFamily="66" charset="0"/>
              </a:rPr>
              <a:t>a </a:t>
            </a:r>
            <a:r>
              <a:rPr lang="hu-HU" sz="2200" dirty="0" smtClean="0">
                <a:latin typeface="Comic Sans MS" pitchFamily="66" charset="0"/>
              </a:rPr>
              <a:t>Körmendi-, </a:t>
            </a:r>
            <a:r>
              <a:rPr lang="hu-HU" sz="2200" dirty="0">
                <a:latin typeface="Comic Sans MS" pitchFamily="66" charset="0"/>
              </a:rPr>
              <a:t>a </a:t>
            </a:r>
            <a:r>
              <a:rPr lang="hu-HU" sz="2200" dirty="0" smtClean="0">
                <a:latin typeface="Comic Sans MS" pitchFamily="66" charset="0"/>
              </a:rPr>
              <a:t>Csörötneki-, </a:t>
            </a:r>
            <a:r>
              <a:rPr lang="hu-HU" sz="2200" dirty="0">
                <a:latin typeface="Comic Sans MS" pitchFamily="66" charset="0"/>
              </a:rPr>
              <a:t>a </a:t>
            </a:r>
            <a:r>
              <a:rPr lang="hu-HU" sz="2200" dirty="0" smtClean="0">
                <a:latin typeface="Comic Sans MS" pitchFamily="66" charset="0"/>
              </a:rPr>
              <a:t>Kesznyéteni-, </a:t>
            </a:r>
            <a:r>
              <a:rPr lang="hu-HU" sz="2200" dirty="0">
                <a:latin typeface="Comic Sans MS" pitchFamily="66" charset="0"/>
              </a:rPr>
              <a:t>a </a:t>
            </a:r>
            <a:r>
              <a:rPr lang="hu-HU" sz="2200" dirty="0" smtClean="0">
                <a:latin typeface="Comic Sans MS" pitchFamily="66" charset="0"/>
              </a:rPr>
              <a:t>Felsődobszai-, </a:t>
            </a:r>
            <a:r>
              <a:rPr lang="hu-HU" sz="2200" dirty="0">
                <a:latin typeface="Comic Sans MS" pitchFamily="66" charset="0"/>
              </a:rPr>
              <a:t>a </a:t>
            </a:r>
            <a:r>
              <a:rPr lang="hu-HU" sz="2200" dirty="0" smtClean="0">
                <a:latin typeface="Comic Sans MS" pitchFamily="66" charset="0"/>
              </a:rPr>
              <a:t>Gibárti-, </a:t>
            </a:r>
            <a:r>
              <a:rPr lang="hu-HU" sz="2200" dirty="0">
                <a:latin typeface="Comic Sans MS" pitchFamily="66" charset="0"/>
              </a:rPr>
              <a:t>az </a:t>
            </a:r>
            <a:r>
              <a:rPr lang="hu-HU" sz="2200" dirty="0" smtClean="0">
                <a:latin typeface="Comic Sans MS" pitchFamily="66" charset="0"/>
              </a:rPr>
              <a:t>Alsószölnöki,</a:t>
            </a:r>
            <a:r>
              <a:rPr lang="hu-HU" sz="2200" dirty="0">
                <a:latin typeface="Comic Sans MS" pitchFamily="66" charset="0"/>
              </a:rPr>
              <a:t> és a </a:t>
            </a:r>
            <a:r>
              <a:rPr lang="hu-HU" sz="2200" dirty="0" err="1">
                <a:latin typeface="Comic Sans MS" pitchFamily="66" charset="0"/>
              </a:rPr>
              <a:t>Kvassay</a:t>
            </a:r>
            <a:r>
              <a:rPr lang="hu-HU" sz="2200" dirty="0">
                <a:latin typeface="Comic Sans MS" pitchFamily="66" charset="0"/>
              </a:rPr>
              <a:t> </a:t>
            </a:r>
            <a:r>
              <a:rPr lang="hu-HU" sz="2200" dirty="0" smtClean="0">
                <a:latin typeface="Comic Sans MS" pitchFamily="66" charset="0"/>
              </a:rPr>
              <a:t>Vízerőmű</a:t>
            </a:r>
            <a:r>
              <a:rPr lang="hu-HU" sz="22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1520" y="2204864"/>
            <a:ext cx="30243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Comic Sans MS" pitchFamily="66" charset="0"/>
              </a:rPr>
              <a:t>A víz teljes tömegét 1,4 milliárd km</a:t>
            </a:r>
            <a:r>
              <a:rPr lang="hu-HU" sz="2200" baseline="30000" dirty="0">
                <a:latin typeface="Comic Sans MS" pitchFamily="66" charset="0"/>
              </a:rPr>
              <a:t>3</a:t>
            </a:r>
            <a:r>
              <a:rPr lang="hu-HU" sz="2200" dirty="0">
                <a:latin typeface="Comic Sans MS" pitchFamily="66" charset="0"/>
              </a:rPr>
              <a:t>-re becsüljük és ennek 97,3 %-a az óceánokban található</a:t>
            </a:r>
            <a:r>
              <a:rPr lang="hu-HU" sz="2200" dirty="0" smtClean="0">
                <a:latin typeface="Comic Sans MS" pitchFamily="66" charset="0"/>
              </a:rPr>
              <a:t>. Ez a sok víz mind részt vesz egy körforgásban ami nagyjából 9 napig tart.</a:t>
            </a:r>
            <a:endParaRPr lang="hu-HU" sz="2200" dirty="0">
              <a:latin typeface="Comic Sans MS" pitchFamily="66" charset="0"/>
            </a:endParaRPr>
          </a:p>
        </p:txBody>
      </p:sp>
      <p:sp>
        <p:nvSpPr>
          <p:cNvPr id="8" name="Akciógomb: Tovább vagy Következő 7">
            <a:hlinkClick r:id="" action="ppaction://hlinkshowjump?jump=nextslide" highlightClick="1"/>
          </p:cNvPr>
          <p:cNvSpPr/>
          <p:nvPr/>
        </p:nvSpPr>
        <p:spPr>
          <a:xfrm>
            <a:off x="7956376" y="5949280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8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1303604" y="299854"/>
            <a:ext cx="5887512" cy="2317306"/>
            <a:chOff x="467544" y="1147120"/>
            <a:chExt cx="5887512" cy="2317306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3966208" y="1147120"/>
              <a:ext cx="2388848" cy="1587624"/>
              <a:chOff x="3554752" y="3212976"/>
              <a:chExt cx="2388848" cy="1587624"/>
            </a:xfrm>
          </p:grpSpPr>
          <p:pic>
            <p:nvPicPr>
              <p:cNvPr id="3075" name="Picture 3" descr="C:\Users\Majoros\AppData\Local\Microsoft\Windows\Temporary Internet Files\Content.IE5\LSA3QWZA\MC900441750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3212976"/>
                <a:ext cx="1587624" cy="1587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C:\Users\Majoros\AppData\Local\Microsoft\Windows\Temporary Internet Files\Content.IE5\YDVGWQS2\MC900441498[1]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4752" y="3549817"/>
                <a:ext cx="1250783" cy="1250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Szövegdoboz 2"/>
            <p:cNvSpPr txBox="1"/>
            <p:nvPr/>
          </p:nvSpPr>
          <p:spPr>
            <a:xfrm>
              <a:off x="467544" y="1340768"/>
              <a:ext cx="342456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>
                  <a:latin typeface="Comic Sans MS" pitchFamily="66" charset="0"/>
                </a:rPr>
                <a:t>Amikor </a:t>
              </a:r>
              <a:r>
                <a:rPr lang="hu-HU" sz="2200" dirty="0" smtClean="0">
                  <a:latin typeface="Comic Sans MS" pitchFamily="66" charset="0"/>
                </a:rPr>
                <a:t>megiszunk </a:t>
              </a:r>
              <a:r>
                <a:rPr lang="hu-HU" sz="2200" dirty="0">
                  <a:latin typeface="Comic Sans MS" pitchFamily="66" charset="0"/>
                </a:rPr>
                <a:t>egy pohár vizet, </a:t>
              </a:r>
              <a:r>
                <a:rPr lang="hu-HU" sz="2200" dirty="0" smtClean="0">
                  <a:latin typeface="Comic Sans MS" pitchFamily="66" charset="0"/>
                </a:rPr>
                <a:t>nem </a:t>
              </a:r>
              <a:r>
                <a:rPr lang="hu-HU" sz="2200" dirty="0">
                  <a:latin typeface="Comic Sans MS" pitchFamily="66" charset="0"/>
                </a:rPr>
                <a:t>tudhatjuk, hogy egy-egy </a:t>
              </a:r>
              <a:r>
                <a:rPr lang="hu-HU" sz="2200" dirty="0" smtClean="0">
                  <a:latin typeface="Comic Sans MS" pitchFamily="66" charset="0"/>
                </a:rPr>
                <a:t>vízrészecskét hányadszor </a:t>
              </a:r>
              <a:r>
                <a:rPr lang="hu-HU" sz="2200" dirty="0">
                  <a:latin typeface="Comic Sans MS" pitchFamily="66" charset="0"/>
                </a:rPr>
                <a:t>öntünk le a torkunkon.</a:t>
              </a:r>
            </a:p>
          </p:txBody>
        </p:sp>
      </p:grpSp>
      <p:sp>
        <p:nvSpPr>
          <p:cNvPr id="8" name="Téglalap 7"/>
          <p:cNvSpPr/>
          <p:nvPr/>
        </p:nvSpPr>
        <p:spPr>
          <a:xfrm>
            <a:off x="1187624" y="5517232"/>
            <a:ext cx="7039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>
                <a:latin typeface="Comic Sans MS" pitchFamily="66" charset="0"/>
              </a:rPr>
              <a:t>A</a:t>
            </a:r>
            <a:r>
              <a:rPr lang="hu-HU" sz="2200" dirty="0" smtClean="0">
                <a:latin typeface="Comic Sans MS" pitchFamily="66" charset="0"/>
              </a:rPr>
              <a:t>z </a:t>
            </a:r>
            <a:r>
              <a:rPr lang="hu-HU" sz="2200" dirty="0">
                <a:latin typeface="Comic Sans MS" pitchFamily="66" charset="0"/>
              </a:rPr>
              <a:t>első sikeres </a:t>
            </a:r>
            <a:r>
              <a:rPr lang="hu-HU" sz="2200" dirty="0" smtClean="0">
                <a:latin typeface="Comic Sans MS" pitchFamily="66" charset="0"/>
              </a:rPr>
              <a:t>vízturbinát a </a:t>
            </a:r>
            <a:r>
              <a:rPr lang="hu-HU" sz="2200" dirty="0">
                <a:latin typeface="Comic Sans MS" pitchFamily="66" charset="0"/>
              </a:rPr>
              <a:t>feltaláló Benoit </a:t>
            </a:r>
            <a:r>
              <a:rPr lang="hu-HU" sz="2200" dirty="0" err="1" smtClean="0">
                <a:latin typeface="Comic Sans MS" pitchFamily="66" charset="0"/>
              </a:rPr>
              <a:t>Fourneyron</a:t>
            </a:r>
            <a:r>
              <a:rPr lang="hu-HU" sz="2200" dirty="0" smtClean="0">
                <a:latin typeface="Comic Sans MS" pitchFamily="66" charset="0"/>
              </a:rPr>
              <a:t> </a:t>
            </a:r>
            <a:r>
              <a:rPr lang="hu-HU" sz="2200" dirty="0">
                <a:latin typeface="Comic Sans MS" pitchFamily="66" charset="0"/>
              </a:rPr>
              <a:t>egy francia </a:t>
            </a:r>
            <a:r>
              <a:rPr lang="hu-HU" sz="2200" dirty="0" smtClean="0">
                <a:latin typeface="Comic Sans MS" pitchFamily="66" charset="0"/>
              </a:rPr>
              <a:t>mérnök alkotta meg.</a:t>
            </a:r>
            <a:endParaRPr lang="hu-HU" sz="2200" dirty="0">
              <a:latin typeface="Comic Sans MS" pitchFamily="66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1" y="2768983"/>
            <a:ext cx="2664296" cy="2279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Csoportba foglalás 3"/>
          <p:cNvGrpSpPr/>
          <p:nvPr/>
        </p:nvGrpSpPr>
        <p:grpSpPr>
          <a:xfrm>
            <a:off x="3419872" y="2799839"/>
            <a:ext cx="5399488" cy="2123658"/>
            <a:chOff x="3419872" y="2799839"/>
            <a:chExt cx="5399488" cy="2123658"/>
          </a:xfrm>
        </p:grpSpPr>
        <p:sp>
          <p:nvSpPr>
            <p:cNvPr id="7" name="Téglalap 6"/>
            <p:cNvSpPr/>
            <p:nvPr/>
          </p:nvSpPr>
          <p:spPr>
            <a:xfrm>
              <a:off x="4247360" y="2799839"/>
              <a:ext cx="4572000" cy="21236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u-HU" sz="2200" dirty="0">
                  <a:latin typeface="Comic Sans MS" pitchFamily="66" charset="0"/>
                </a:rPr>
                <a:t>Ahol </a:t>
              </a:r>
              <a:r>
                <a:rPr lang="hu-HU" sz="2200" dirty="0" smtClean="0">
                  <a:latin typeface="Comic Sans MS" pitchFamily="66" charset="0"/>
                </a:rPr>
                <a:t>magas helyekről zúdul le a víz, </a:t>
              </a:r>
              <a:r>
                <a:rPr lang="hu-HU" sz="2200" dirty="0">
                  <a:latin typeface="Comic Sans MS" pitchFamily="66" charset="0"/>
                </a:rPr>
                <a:t>azok a helyek kiválóan alkalmasak vízerőmű építésére: pl. Skandináv félszigeten, az Alpokban, a Pireneusokban, a Sziklás-hegységben.</a:t>
              </a:r>
            </a:p>
          </p:txBody>
        </p:sp>
        <p:sp>
          <p:nvSpPr>
            <p:cNvPr id="10" name="Balra nyíl 9"/>
            <p:cNvSpPr/>
            <p:nvPr/>
          </p:nvSpPr>
          <p:spPr>
            <a:xfrm>
              <a:off x="3419872" y="3573636"/>
              <a:ext cx="648072" cy="576064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Akciógomb: Tovább vagy Következő 10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4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9772" y="260647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Comic Sans MS" pitchFamily="66" charset="0"/>
              </a:rPr>
              <a:t>Vízerőmű működése</a:t>
            </a:r>
            <a:endParaRPr lang="hu-HU" sz="3200" dirty="0">
              <a:latin typeface="Comic Sans MS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1916251"/>
            <a:ext cx="4979861" cy="3377645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7236296" y="3796557"/>
            <a:ext cx="1715065" cy="741899"/>
            <a:chOff x="6889383" y="3605654"/>
            <a:chExt cx="1715065" cy="741899"/>
          </a:xfrm>
        </p:grpSpPr>
        <p:sp>
          <p:nvSpPr>
            <p:cNvPr id="6" name="Lefelé nyíl 5"/>
            <p:cNvSpPr/>
            <p:nvPr/>
          </p:nvSpPr>
          <p:spPr>
            <a:xfrm rot="3479323">
              <a:off x="7161096" y="3787808"/>
              <a:ext cx="288032" cy="831458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7668344" y="3605654"/>
              <a:ext cx="936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>
                  <a:latin typeface="Comic Sans MS" pitchFamily="66" charset="0"/>
                </a:rPr>
                <a:t>Folyó</a:t>
              </a:r>
              <a:endParaRPr lang="hu-HU" sz="2200" dirty="0">
                <a:latin typeface="Comic Sans MS" pitchFamily="66" charset="0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76557" y="2074005"/>
            <a:ext cx="2142213" cy="885629"/>
            <a:chOff x="0" y="2120842"/>
            <a:chExt cx="2142213" cy="8856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43453">
              <a:off x="1398469" y="2262727"/>
              <a:ext cx="841375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Szövegdoboz 9"/>
            <p:cNvSpPr txBox="1"/>
            <p:nvPr/>
          </p:nvSpPr>
          <p:spPr>
            <a:xfrm>
              <a:off x="0" y="2120842"/>
              <a:ext cx="15476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>
                  <a:latin typeface="Comic Sans MS" pitchFamily="66" charset="0"/>
                </a:rPr>
                <a:t>Víztározó</a:t>
              </a:r>
              <a:endParaRPr lang="hu-HU" sz="2200" dirty="0">
                <a:latin typeface="Comic Sans MS" pitchFamily="66" charset="0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3845064" y="1671742"/>
            <a:ext cx="1508134" cy="1464346"/>
            <a:chOff x="3369576" y="1661430"/>
            <a:chExt cx="1508134" cy="146434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05844">
              <a:off x="3860122" y="2108189"/>
              <a:ext cx="981075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Szövegdoboz 11"/>
            <p:cNvSpPr txBox="1"/>
            <p:nvPr/>
          </p:nvSpPr>
          <p:spPr>
            <a:xfrm>
              <a:off x="3369576" y="1661430"/>
              <a:ext cx="1440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>
                  <a:latin typeface="Comic Sans MS" pitchFamily="66" charset="0"/>
                </a:rPr>
                <a:t>Gépház</a:t>
              </a:r>
              <a:endParaRPr lang="hu-HU" sz="2200" dirty="0">
                <a:latin typeface="Comic Sans MS" pitchFamily="66" charset="0"/>
              </a:endParaRP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5508104" y="2469459"/>
            <a:ext cx="2115122" cy="1229328"/>
            <a:chOff x="5032846" y="2276872"/>
            <a:chExt cx="2115122" cy="1229328"/>
          </a:xfrm>
        </p:grpSpPr>
        <p:sp>
          <p:nvSpPr>
            <p:cNvPr id="14" name="Balra nyíl 13"/>
            <p:cNvSpPr/>
            <p:nvPr/>
          </p:nvSpPr>
          <p:spPr>
            <a:xfrm rot="18560114">
              <a:off x="4679394" y="2851540"/>
              <a:ext cx="1008112" cy="301207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508104" y="2276872"/>
              <a:ext cx="16398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>
                  <a:latin typeface="Comic Sans MS" pitchFamily="66" charset="0"/>
                </a:rPr>
                <a:t>Generátor</a:t>
              </a:r>
              <a:endParaRPr lang="hu-HU" sz="2200" dirty="0">
                <a:latin typeface="Comic Sans MS" pitchFamily="66" charset="0"/>
              </a:endParaRP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2306673" y="4186018"/>
            <a:ext cx="3127794" cy="1938574"/>
            <a:chOff x="1988582" y="4186018"/>
            <a:chExt cx="3127794" cy="1938574"/>
          </a:xfrm>
        </p:grpSpPr>
        <p:sp>
          <p:nvSpPr>
            <p:cNvPr id="17" name="Balra nyíl 16"/>
            <p:cNvSpPr/>
            <p:nvPr/>
          </p:nvSpPr>
          <p:spPr>
            <a:xfrm rot="5914082">
              <a:off x="3034413" y="4750586"/>
              <a:ext cx="1489176" cy="360040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1988582" y="5693705"/>
              <a:ext cx="31277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>
                  <a:latin typeface="Comic Sans MS" pitchFamily="66" charset="0"/>
                </a:rPr>
                <a:t>Vízbevezető csatorna</a:t>
              </a:r>
              <a:endParaRPr lang="hu-HU" sz="2200" dirty="0">
                <a:latin typeface="Comic Sans MS" pitchFamily="66" charset="0"/>
              </a:endParaRP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-2" y="3615371"/>
            <a:ext cx="2845243" cy="430887"/>
            <a:chOff x="-2" y="3615371"/>
            <a:chExt cx="2845243" cy="430887"/>
          </a:xfrm>
        </p:grpSpPr>
        <p:sp>
          <p:nvSpPr>
            <p:cNvPr id="20" name="Jobbra nyíl 19"/>
            <p:cNvSpPr/>
            <p:nvPr/>
          </p:nvSpPr>
          <p:spPr>
            <a:xfrm>
              <a:off x="1932183" y="3644452"/>
              <a:ext cx="913058" cy="34249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-2" y="3615371"/>
              <a:ext cx="19321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>
                  <a:latin typeface="Comic Sans MS" pitchFamily="66" charset="0"/>
                </a:rPr>
                <a:t>Vízbevezetés</a:t>
              </a:r>
              <a:endParaRPr lang="hu-HU" sz="2200" dirty="0">
                <a:latin typeface="Comic Sans MS" pitchFamily="66" charset="0"/>
              </a:endParaRP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5434467" y="4417849"/>
            <a:ext cx="1649596" cy="1865121"/>
            <a:chOff x="5434467" y="4417849"/>
            <a:chExt cx="1649596" cy="1865121"/>
          </a:xfrm>
        </p:grpSpPr>
        <p:sp>
          <p:nvSpPr>
            <p:cNvPr id="22" name="Felfelé nyíl 21"/>
            <p:cNvSpPr/>
            <p:nvPr/>
          </p:nvSpPr>
          <p:spPr>
            <a:xfrm rot="20846505">
              <a:off x="5724128" y="4417849"/>
              <a:ext cx="370564" cy="1410824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5434467" y="5852083"/>
              <a:ext cx="16495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>
                  <a:latin typeface="Comic Sans MS" pitchFamily="66" charset="0"/>
                </a:rPr>
                <a:t>Vízturbina</a:t>
              </a:r>
              <a:endParaRPr lang="hu-HU" sz="2200" dirty="0">
                <a:latin typeface="Comic Sans MS" pitchFamily="66" charset="0"/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7048124" y="2810009"/>
            <a:ext cx="2209125" cy="769441"/>
            <a:chOff x="7048124" y="2810009"/>
            <a:chExt cx="2209125" cy="769441"/>
          </a:xfrm>
        </p:grpSpPr>
        <p:sp>
          <p:nvSpPr>
            <p:cNvPr id="24" name="Balra nyíl 23"/>
            <p:cNvSpPr/>
            <p:nvPr/>
          </p:nvSpPr>
          <p:spPr>
            <a:xfrm rot="20467272">
              <a:off x="7048124" y="3225136"/>
              <a:ext cx="570704" cy="300077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7612882" y="2810009"/>
              <a:ext cx="16443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>
                  <a:latin typeface="Comic Sans MS" pitchFamily="66" charset="0"/>
                </a:rPr>
                <a:t>Villamos távvezeték</a:t>
              </a:r>
              <a:endParaRPr lang="hu-HU" sz="2200" dirty="0">
                <a:latin typeface="Comic Sans MS" pitchFamily="66" charset="0"/>
              </a:endParaRPr>
            </a:p>
          </p:txBody>
        </p:sp>
      </p:grpSp>
      <p:sp>
        <p:nvSpPr>
          <p:cNvPr id="31" name="Akciógomb: Tovább vagy Következő 30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936104" cy="82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98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theme/theme1.xml><?xml version="1.0" encoding="utf-8"?>
<a:theme xmlns:a="http://schemas.openxmlformats.org/drawingml/2006/main" name="Rach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Rachid</Template>
  <TotalTime>589</TotalTime>
  <Words>906</Words>
  <Application>Microsoft Office PowerPoint</Application>
  <PresentationFormat>Diavetítés a képernyőre (4:3 oldalarány)</PresentationFormat>
  <Paragraphs>128</Paragraphs>
  <Slides>21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Rachid</vt:lpstr>
      <vt:lpstr>Megújuló energiaforrások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blabla</dc:title>
  <dc:creator>Majoros</dc:creator>
  <cp:lastModifiedBy>Felhasználó</cp:lastModifiedBy>
  <cp:revision>62</cp:revision>
  <dcterms:created xsi:type="dcterms:W3CDTF">2013-01-27T14:28:23Z</dcterms:created>
  <dcterms:modified xsi:type="dcterms:W3CDTF">2013-02-12T16:33:28Z</dcterms:modified>
</cp:coreProperties>
</file>