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3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7" r:id="rId19"/>
    <p:sldId id="278" r:id="rId20"/>
    <p:sldId id="279" r:id="rId21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>
      <p:cViewPr varScale="1">
        <p:scale>
          <a:sx n="59" d="100"/>
          <a:sy n="59" d="100"/>
        </p:scale>
        <p:origin x="-147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k-SK" noProof="0" smtClean="0"/>
          </a:p>
        </p:txBody>
      </p:sp>
    </p:spTree>
    <p:extLst>
      <p:ext uri="{BB962C8B-B14F-4D97-AF65-F5344CB8AC3E}">
        <p14:creationId xmlns:p14="http://schemas.microsoft.com/office/powerpoint/2010/main" val="4272656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</p:spPr>
        <p:txBody>
          <a:bodyPr wrap="none" anchor="ctr"/>
          <a:lstStyle/>
          <a:p>
            <a:endParaRPr lang="sk-S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105275"/>
          </a:xfrm>
          <a:noFill/>
        </p:spPr>
        <p:txBody>
          <a:bodyPr wrap="none" anchor="ctr"/>
          <a:lstStyle/>
          <a:p>
            <a:endParaRPr lang="sk-S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105275"/>
          </a:xfrm>
          <a:noFill/>
        </p:spPr>
        <p:txBody>
          <a:bodyPr wrap="none" anchor="ctr"/>
          <a:lstStyle/>
          <a:p>
            <a:endParaRPr lang="sk-S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105275"/>
          </a:xfrm>
          <a:noFill/>
        </p:spPr>
        <p:txBody>
          <a:bodyPr wrap="none" anchor="ctr"/>
          <a:lstStyle/>
          <a:p>
            <a:endParaRPr lang="sk-SK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105275"/>
          </a:xfrm>
          <a:noFill/>
        </p:spPr>
        <p:txBody>
          <a:bodyPr wrap="none" anchor="ctr"/>
          <a:lstStyle/>
          <a:p>
            <a:endParaRPr lang="sk-SK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105275"/>
          </a:xfrm>
          <a:noFill/>
        </p:spPr>
        <p:txBody>
          <a:bodyPr wrap="none" anchor="ctr"/>
          <a:lstStyle/>
          <a:p>
            <a:endParaRPr lang="sk-S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</p:spPr>
        <p:txBody>
          <a:bodyPr wrap="none" anchor="ctr"/>
          <a:lstStyle/>
          <a:p>
            <a:endParaRPr lang="sk-SK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105275"/>
          </a:xfrm>
          <a:noFill/>
        </p:spPr>
        <p:txBody>
          <a:bodyPr wrap="none" anchor="ctr"/>
          <a:lstStyle/>
          <a:p>
            <a:endParaRPr lang="sk-SK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</p:spPr>
        <p:txBody>
          <a:bodyPr wrap="none" anchor="ctr"/>
          <a:lstStyle/>
          <a:p>
            <a:endParaRPr lang="sk-SK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</p:spPr>
        <p:txBody>
          <a:bodyPr wrap="none" anchor="ctr"/>
          <a:lstStyle/>
          <a:p>
            <a:endParaRPr lang="sk-SK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</p:spPr>
        <p:txBody>
          <a:bodyPr wrap="none" anchor="ctr"/>
          <a:lstStyle/>
          <a:p>
            <a:endParaRPr 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</p:spPr>
        <p:txBody>
          <a:bodyPr wrap="none" anchor="ctr"/>
          <a:lstStyle/>
          <a:p>
            <a:endParaRPr lang="sk-S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</p:spPr>
        <p:txBody>
          <a:bodyPr wrap="none" anchor="ctr"/>
          <a:lstStyle/>
          <a:p>
            <a:endParaRPr lang="sk-S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105275"/>
          </a:xfrm>
          <a:noFill/>
        </p:spPr>
        <p:txBody>
          <a:bodyPr wrap="none" anchor="ctr"/>
          <a:lstStyle/>
          <a:p>
            <a:endParaRPr lang="sk-S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105275"/>
          </a:xfrm>
          <a:noFill/>
        </p:spPr>
        <p:txBody>
          <a:bodyPr wrap="none" anchor="ctr"/>
          <a:lstStyle/>
          <a:p>
            <a:endParaRPr lang="sk-S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</p:spPr>
        <p:txBody>
          <a:bodyPr wrap="none" anchor="ctr"/>
          <a:lstStyle/>
          <a:p>
            <a:endParaRPr lang="sk-S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</p:spPr>
        <p:txBody>
          <a:bodyPr wrap="none" anchor="ctr"/>
          <a:lstStyle/>
          <a:p>
            <a:endParaRPr lang="sk-S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105275"/>
          </a:xfrm>
          <a:noFill/>
        </p:spPr>
        <p:txBody>
          <a:bodyPr wrap="none" anchor="ctr"/>
          <a:lstStyle/>
          <a:p>
            <a:endParaRPr lang="sk-S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105275"/>
          </a:xfrm>
          <a:noFill/>
        </p:spPr>
        <p:txBody>
          <a:bodyPr wrap="none" anchor="ctr"/>
          <a:lstStyle/>
          <a:p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B62D8-533F-4CF2-A2A4-7789AA08FEE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9DD89-13B1-4E10-B3D4-F017FF0AF25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312EF-2603-4D4C-A8F6-DDF1D77A57A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88036" y="1511935"/>
            <a:ext cx="8655897" cy="2015913"/>
          </a:xfrm>
          <a:ln>
            <a:noFill/>
          </a:ln>
        </p:spPr>
        <p:txBody>
          <a:bodyPr vert="horz" tIns="0" rIns="2015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88036" y="3558863"/>
            <a:ext cx="8659257" cy="1931917"/>
          </a:xfrm>
        </p:spPr>
        <p:txBody>
          <a:bodyPr lIns="0" rIns="20159"/>
          <a:lstStyle>
            <a:lvl1pPr marL="0" marR="50397" indent="0" algn="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4676" y="1451458"/>
            <a:ext cx="8568531" cy="150185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84676" y="2981391"/>
            <a:ext cx="8568531" cy="1664178"/>
          </a:xfrm>
        </p:spPr>
        <p:txBody>
          <a:bodyPr lIns="50397" rIns="50397"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04031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124318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 tIns="50397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04031" y="2045068"/>
            <a:ext cx="4454027" cy="726813"/>
          </a:xfrm>
        </p:spPr>
        <p:txBody>
          <a:bodyPr lIns="50397" tIns="0" rIns="50397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5120818" y="2050038"/>
            <a:ext cx="4455776" cy="721843"/>
          </a:xfrm>
        </p:spPr>
        <p:txBody>
          <a:bodyPr lIns="50397" tIns="0" rIns="50397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504031" y="2771881"/>
            <a:ext cx="4454027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5120818" y="2771881"/>
            <a:ext cx="4455776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156568" cy="1259946"/>
          </a:xfrm>
        </p:spPr>
        <p:txBody>
          <a:bodyPr vert="horz" tIns="5039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6047" y="566978"/>
            <a:ext cx="3024188" cy="128094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756047" y="1847921"/>
            <a:ext cx="3024188" cy="5039783"/>
          </a:xfrm>
        </p:spPr>
        <p:txBody>
          <a:bodyPr lIns="20159" rIns="20159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941245" y="1847921"/>
            <a:ext cx="5635349" cy="5039783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F4AFA-2333-452D-B827-AA2C80A756D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490023" y="1221450"/>
            <a:ext cx="5796359" cy="453580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824002" y="5908153"/>
            <a:ext cx="171371" cy="17135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042" y="1297420"/>
            <a:ext cx="2439511" cy="1744547"/>
          </a:xfrm>
        </p:spPr>
        <p:txBody>
          <a:bodyPr vert="horz" lIns="50397" tIns="50397" rIns="50397" bIns="50397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2042" y="3118211"/>
            <a:ext cx="2436151" cy="2402297"/>
          </a:xfrm>
        </p:spPr>
        <p:txBody>
          <a:bodyPr lIns="70556" rIns="50397" bIns="50397" anchor="t"/>
          <a:lstStyle>
            <a:lvl1pPr marL="0" indent="0" algn="l">
              <a:spcBef>
                <a:spcPts val="276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904552" y="7006699"/>
            <a:ext cx="672042" cy="402483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842845" y="1322245"/>
            <a:ext cx="5090716" cy="433421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10501" y="6411724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830299" y="6856206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308453" y="1007958"/>
            <a:ext cx="2268141" cy="5745004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04031" y="1007958"/>
            <a:ext cx="6636411" cy="5745004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1363" y="282575"/>
            <a:ext cx="8605837" cy="1258888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B5AA0-AECC-4812-83DF-B8B116A7E27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B22D0-ACF0-4E04-AB3D-182BDB9134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EE0D-ECB1-41BB-86AB-D253AAC7FA8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2C99-C3F4-46C3-AB15-6B4F0C96996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B634C-74DB-4451-BCF4-F4CFB053A81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1BC4E-AA55-44ED-BC92-A9BF78E4DAC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3A49E-0B4E-4A88-B61A-02C782F9CA6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Címszöveg formátumának szerkesztése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Vázlatszöveg formátumának szerkesztése</a:t>
            </a:r>
          </a:p>
          <a:p>
            <a:pPr lvl="1"/>
            <a:r>
              <a:rPr lang="en-GB" smtClean="0"/>
              <a:t>Második vázlatszint</a:t>
            </a:r>
          </a:p>
          <a:p>
            <a:pPr lvl="2"/>
            <a:r>
              <a:rPr lang="en-GB" smtClean="0"/>
              <a:t>Harmadik vázlatszint</a:t>
            </a:r>
          </a:p>
          <a:p>
            <a:pPr lvl="3"/>
            <a:r>
              <a:rPr lang="en-GB" smtClean="0"/>
              <a:t>Negyedik vázlatszint</a:t>
            </a:r>
          </a:p>
          <a:p>
            <a:pPr lvl="4"/>
            <a:r>
              <a:rPr lang="en-GB" smtClean="0"/>
              <a:t>Ötödik vázlatszint</a:t>
            </a:r>
          </a:p>
          <a:p>
            <a:pPr lvl="4"/>
            <a:r>
              <a:rPr lang="en-GB" smtClean="0"/>
              <a:t>Hatodik vázlatszint</a:t>
            </a:r>
          </a:p>
          <a:p>
            <a:pPr lvl="4"/>
            <a:r>
              <a:rPr lang="en-GB" smtClean="0"/>
              <a:t>Hetedik vázlatszint</a:t>
            </a:r>
          </a:p>
          <a:p>
            <a:pPr lvl="4"/>
            <a:r>
              <a:rPr lang="en-GB" smtClean="0"/>
              <a:t>Nyolcadik vázlatszint</a:t>
            </a:r>
          </a:p>
          <a:p>
            <a:pPr lvl="4"/>
            <a:r>
              <a:rPr lang="en-GB" smtClean="0"/>
              <a:t>Kilencedik vázlatszint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586152-CAE9-420D-A5DD-00366ABD8FD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10501" y="-7875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830299" y="-7875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  <a:prstGeom prst="rect">
            <a:avLst/>
          </a:prstGeom>
        </p:spPr>
        <p:txBody>
          <a:bodyPr vert="horz" lIns="0" tIns="50397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940182" y="7006699"/>
            <a:ext cx="3696229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4586152-CAE9-420D-A5DD-00366ABD8FD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grpSp>
        <p:nvGrpSpPr>
          <p:cNvPr id="2" name="Skupina 1"/>
          <p:cNvGrpSpPr/>
          <p:nvPr/>
        </p:nvGrpSpPr>
        <p:grpSpPr>
          <a:xfrm>
            <a:off x="-20965" y="223117"/>
            <a:ext cx="10120917" cy="715649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55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27214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7214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10326" indent="-23182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09" indent="-231827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092" indent="-23182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0158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9063" indent="-201589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21446" indent="-20158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779705"/>
            <a:ext cx="8772525" cy="3657603"/>
          </a:xfrm>
        </p:spPr>
        <p:txBody>
          <a:bodyPr tIns="0" anchor="ctr">
            <a:normAutofit fontScale="47500" lnSpcReduction="20000"/>
          </a:bodyPr>
          <a:lstStyle/>
          <a:p>
            <a:pPr indent="-341313" algn="ctr" eaLnBrk="1">
              <a:lnSpc>
                <a:spcPct val="132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800" dirty="0" smtClean="0">
              <a:solidFill>
                <a:srgbClr val="CCCCCC"/>
              </a:solidFill>
              <a:latin typeface="Apple Chancery" pitchFamily="64" charset="0"/>
            </a:endParaRPr>
          </a:p>
          <a:p>
            <a:pPr indent="-341313" algn="ctr" eaLnBrk="1">
              <a:lnSpc>
                <a:spcPct val="132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800" dirty="0" smtClean="0">
              <a:solidFill>
                <a:srgbClr val="CCCCCC"/>
              </a:solidFill>
              <a:latin typeface="Apple Chancery" pitchFamily="64" charset="0"/>
            </a:endParaRPr>
          </a:p>
          <a:p>
            <a:pPr indent="-341313" algn="ctr" eaLnBrk="1">
              <a:lnSpc>
                <a:spcPct val="132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800" dirty="0" smtClean="0">
              <a:solidFill>
                <a:srgbClr val="CCCCCC"/>
              </a:solidFill>
              <a:latin typeface="Apple Chancery" pitchFamily="64" charset="0"/>
            </a:endParaRPr>
          </a:p>
          <a:p>
            <a:pPr indent="-341313" algn="ctr" eaLnBrk="1">
              <a:lnSpc>
                <a:spcPct val="132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800" dirty="0" smtClean="0">
              <a:solidFill>
                <a:srgbClr val="CCCCCC"/>
              </a:solidFill>
              <a:latin typeface="Apple Chancery" pitchFamily="64" charset="0"/>
            </a:endParaRPr>
          </a:p>
          <a:p>
            <a:pPr indent="-341313" algn="ctr" eaLnBrk="1">
              <a:lnSpc>
                <a:spcPct val="132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800" dirty="0" smtClean="0">
              <a:solidFill>
                <a:srgbClr val="CCCCCC"/>
              </a:solidFill>
              <a:latin typeface="Apple Chancery" pitchFamily="64" charset="0"/>
            </a:endParaRPr>
          </a:p>
          <a:p>
            <a:pPr indent="-341313" algn="ctr" eaLnBrk="1">
              <a:lnSpc>
                <a:spcPct val="132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5900" b="1" dirty="0" smtClean="0">
                <a:latin typeface="Apple Chancery" pitchFamily="64" charset="0"/>
              </a:rPr>
              <a:t>Készítette: </a:t>
            </a:r>
            <a:r>
              <a:rPr lang="hu-HU" sz="5900" dirty="0" err="1" smtClean="0">
                <a:latin typeface="Apple Chancery" pitchFamily="64" charset="0"/>
              </a:rPr>
              <a:t>Néveri</a:t>
            </a:r>
            <a:r>
              <a:rPr lang="hu-HU" sz="5900" dirty="0" smtClean="0">
                <a:latin typeface="Apple Chancery" pitchFamily="64" charset="0"/>
              </a:rPr>
              <a:t> Mercédesz</a:t>
            </a:r>
          </a:p>
          <a:p>
            <a:pPr indent="-341313" algn="ctr" eaLnBrk="1">
              <a:lnSpc>
                <a:spcPct val="132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5900" b="1" dirty="0" smtClean="0">
                <a:latin typeface="Apple Chancery" pitchFamily="64" charset="0"/>
              </a:rPr>
              <a:t>Felkészítő tanár: </a:t>
            </a:r>
            <a:r>
              <a:rPr lang="hu-HU" sz="5900" dirty="0" err="1" smtClean="0">
                <a:latin typeface="Apple Chancery" pitchFamily="64" charset="0"/>
              </a:rPr>
              <a:t>PaedDr</a:t>
            </a:r>
            <a:r>
              <a:rPr lang="hu-HU" sz="5900" dirty="0" smtClean="0">
                <a:latin typeface="Apple Chancery" pitchFamily="64" charset="0"/>
              </a:rPr>
              <a:t>. </a:t>
            </a:r>
            <a:r>
              <a:rPr lang="hu-HU" sz="5900" dirty="0" err="1" smtClean="0">
                <a:latin typeface="Apple Chancery" pitchFamily="64" charset="0"/>
              </a:rPr>
              <a:t>Spek</a:t>
            </a:r>
            <a:r>
              <a:rPr lang="hu-HU" sz="5900" dirty="0" smtClean="0">
                <a:latin typeface="Apple Chancery" pitchFamily="64" charset="0"/>
              </a:rPr>
              <a:t> Krisztina</a:t>
            </a:r>
          </a:p>
          <a:p>
            <a:pPr indent="-341313" algn="ctr" eaLnBrk="1">
              <a:lnSpc>
                <a:spcPct val="132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5900" b="1" dirty="0" smtClean="0">
                <a:latin typeface="Apple Chancery" pitchFamily="64" charset="0"/>
              </a:rPr>
              <a:t>Iskola: </a:t>
            </a:r>
            <a:r>
              <a:rPr lang="hu-HU" sz="5900" dirty="0" smtClean="0">
                <a:latin typeface="Apple Chancery" pitchFamily="64" charset="0"/>
              </a:rPr>
              <a:t>Magyar Tannyelvű Magán Szakközépiskola, </a:t>
            </a:r>
            <a:r>
              <a:rPr lang="hu-HU" sz="5900" dirty="0" err="1" smtClean="0">
                <a:latin typeface="Apple Chancery" pitchFamily="64" charset="0"/>
              </a:rPr>
              <a:t>Gúta</a:t>
            </a:r>
            <a:r>
              <a:rPr lang="hu-HU" sz="5900" dirty="0" smtClean="0">
                <a:latin typeface="Apple Chancery" pitchFamily="64" charset="0"/>
              </a:rPr>
              <a:t>, Szlovákia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2612" y="2208201"/>
            <a:ext cx="3248013" cy="2931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325404" y="1350945"/>
            <a:ext cx="7622343" cy="16380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halkduster" charset="0"/>
              </a:rPr>
              <a:t>ENERGIATAKARÉKOS</a:t>
            </a:r>
            <a:b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halkduster" charset="0"/>
              </a:rPr>
            </a:br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halkduster" charset="0"/>
              </a:rPr>
              <a:t>  MEGOLDÁSOK</a:t>
            </a:r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 additive="repl">
                                        <p:cTn id="11" dur="20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 additive="repl">
                                        <p:cTn id="13" dur="20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 additive="repl">
                                        <p:cTn id="15" dur="20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608013" y="282575"/>
            <a:ext cx="8607425" cy="661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400" dirty="0">
                <a:solidFill>
                  <a:srgbClr val="FF950E"/>
                </a:solidFill>
                <a:latin typeface="Chalkduster" charset="0"/>
              </a:rPr>
              <a:t>                                          </a:t>
            </a:r>
            <a:r>
              <a:rPr lang="hu-HU" sz="2600" dirty="0">
                <a:solidFill>
                  <a:srgbClr val="FF950E"/>
                </a:solidFill>
                <a:latin typeface="Chalkduster" charset="0"/>
              </a:rPr>
              <a:t>Napenergia</a:t>
            </a:r>
            <a:r>
              <a:rPr lang="hu-HU" sz="2400" dirty="0">
                <a:solidFill>
                  <a:srgbClr val="FF950E"/>
                </a:solidFill>
                <a:latin typeface="Chalkduster" charset="0"/>
              </a:rPr>
              <a:t> </a:t>
            </a: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600" b="1" dirty="0">
                <a:solidFill>
                  <a:schemeClr val="tx1"/>
                </a:solidFill>
                <a:latin typeface="Chalkduster" charset="0"/>
              </a:rPr>
              <a:t>Atomenergia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63" y="674688"/>
            <a:ext cx="6119812" cy="331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7425" y="3311525"/>
            <a:ext cx="5975350" cy="352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741363" y="282575"/>
            <a:ext cx="8607425" cy="661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800" b="1" dirty="0">
                <a:solidFill>
                  <a:schemeClr val="tx1"/>
                </a:solidFill>
                <a:latin typeface="Chalkduster" charset="0"/>
              </a:rPr>
              <a:t>Otthonunkat energiatakarékosabbá tehetjük a ma már ismert és rendelkezésünkre álló berendezésekkel és természeti  </a:t>
            </a:r>
            <a:r>
              <a:rPr lang="hu-HU" sz="4800" b="1" dirty="0" smtClean="0">
                <a:solidFill>
                  <a:schemeClr val="tx1"/>
                </a:solidFill>
                <a:latin typeface="Chalkduster" charset="0"/>
              </a:rPr>
              <a:t>erőforrásainkkal </a:t>
            </a:r>
            <a:endParaRPr lang="hu-HU" sz="4800" b="1" dirty="0">
              <a:solidFill>
                <a:schemeClr val="tx1"/>
              </a:solidFill>
              <a:latin typeface="Chalkduster" charset="0"/>
            </a:endParaRPr>
          </a:p>
        </p:txBody>
      </p:sp>
    </p:spTree>
  </p:cSld>
  <p:clrMapOvr>
    <a:masterClrMapping/>
  </p:clrMapOvr>
  <p:transition spd="slow" advTm="15000"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823913" y="182563"/>
            <a:ext cx="8607425" cy="7392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800" b="1" dirty="0">
                <a:solidFill>
                  <a:schemeClr val="tx1"/>
                </a:solidFill>
                <a:latin typeface="Chalkduster" charset="0"/>
              </a:rPr>
              <a:t>Napenergiával ami segítségével 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800" b="1" dirty="0">
                <a:solidFill>
                  <a:schemeClr val="tx1"/>
                </a:solidFill>
                <a:latin typeface="Chalkduster" charset="0"/>
              </a:rPr>
              <a:t>a </a:t>
            </a:r>
            <a:r>
              <a:rPr lang="hu-HU" sz="2800" b="1" dirty="0" err="1">
                <a:solidFill>
                  <a:schemeClr val="tx1"/>
                </a:solidFill>
                <a:latin typeface="Chalkduster" charset="0"/>
              </a:rPr>
              <a:t>melegvízeőállítást</a:t>
            </a:r>
            <a:r>
              <a:rPr lang="hu-HU" sz="2800" b="1" dirty="0">
                <a:solidFill>
                  <a:schemeClr val="tx1"/>
                </a:solidFill>
                <a:latin typeface="Chalkduster" charset="0"/>
              </a:rPr>
              <a:t> és a plusz 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800" b="1" dirty="0" err="1">
                <a:solidFill>
                  <a:schemeClr val="tx1"/>
                </a:solidFill>
                <a:latin typeface="Chalkduster" charset="0"/>
              </a:rPr>
              <a:t>energiaelőállítást</a:t>
            </a:r>
            <a:r>
              <a:rPr lang="hu-HU" sz="2800" b="1" dirty="0">
                <a:solidFill>
                  <a:schemeClr val="tx1"/>
                </a:solidFill>
                <a:latin typeface="Chalkduster" charset="0"/>
              </a:rPr>
              <a:t> biztosíthatjuk otthonunkba.</a:t>
            </a: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200" dirty="0">
                <a:solidFill>
                  <a:srgbClr val="FF950E"/>
                </a:solidFill>
                <a:latin typeface="Chalkduster" charset="0"/>
              </a:rPr>
              <a:t>                                 </a:t>
            </a:r>
            <a:r>
              <a:rPr lang="hu-HU" sz="2400" dirty="0">
                <a:solidFill>
                  <a:srgbClr val="FF950E"/>
                </a:solidFill>
                <a:latin typeface="Chalkduster" charset="0"/>
              </a:rPr>
              <a:t>                          </a:t>
            </a: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400" dirty="0">
                <a:solidFill>
                  <a:srgbClr val="FF950E"/>
                </a:solidFill>
                <a:latin typeface="Chalkduster" charset="0"/>
              </a:rPr>
              <a:t>                   </a:t>
            </a: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400" dirty="0">
                <a:solidFill>
                  <a:srgbClr val="FF950E"/>
                </a:solidFill>
                <a:latin typeface="Chalkduster" charset="0"/>
              </a:rPr>
              <a:t> </a:t>
            </a:r>
            <a:r>
              <a:rPr lang="hu-HU" sz="2400" dirty="0" err="1">
                <a:solidFill>
                  <a:srgbClr val="FF950E"/>
                </a:solidFill>
                <a:latin typeface="Chalkduster" charset="0"/>
              </a:rPr>
              <a:t>Melegvízelőállítás</a:t>
            </a: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400" dirty="0">
                <a:solidFill>
                  <a:srgbClr val="FF950E"/>
                </a:solidFill>
                <a:latin typeface="Chalkduster" charset="0"/>
              </a:rPr>
              <a:t>                           </a:t>
            </a: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400" dirty="0">
                <a:solidFill>
                  <a:srgbClr val="FF950E"/>
                </a:solidFill>
                <a:latin typeface="Chalkduster" charset="0"/>
              </a:rPr>
              <a:t>  </a:t>
            </a: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400" dirty="0">
                <a:solidFill>
                  <a:srgbClr val="FF950E"/>
                </a:solidFill>
                <a:latin typeface="Chalkduster" charset="0"/>
              </a:rPr>
              <a:t>                                    </a:t>
            </a:r>
            <a:r>
              <a:rPr lang="hu-HU" sz="2600" dirty="0" err="1">
                <a:solidFill>
                  <a:srgbClr val="FF950E"/>
                </a:solidFill>
                <a:latin typeface="Chalkduster" charset="0"/>
              </a:rPr>
              <a:t>Áramelőállítás</a:t>
            </a:r>
            <a:r>
              <a:rPr lang="hu-HU" sz="2600" dirty="0">
                <a:solidFill>
                  <a:srgbClr val="FF950E"/>
                </a:solidFill>
                <a:latin typeface="Chalkduster" charset="0"/>
              </a:rPr>
              <a:t>   </a:t>
            </a:r>
            <a:r>
              <a:rPr lang="hu-HU" sz="2400" dirty="0">
                <a:solidFill>
                  <a:srgbClr val="FF950E"/>
                </a:solidFill>
                <a:latin typeface="Chalkduster" charset="0"/>
              </a:rPr>
              <a:t>                   </a:t>
            </a: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400" dirty="0">
                <a:solidFill>
                  <a:srgbClr val="FF950E"/>
                </a:solidFill>
                <a:latin typeface="Chalkduster" charset="0"/>
              </a:rPr>
              <a:t>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25" y="2213011"/>
            <a:ext cx="3159157" cy="2617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7350" y="2662238"/>
            <a:ext cx="4154488" cy="345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788" y="2303463"/>
            <a:ext cx="5483225" cy="4567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53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53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additive="repl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 additive="repl"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 additive="repl"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 additive="repl"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741363" y="282575"/>
            <a:ext cx="8607425" cy="661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800" b="1" dirty="0">
                <a:solidFill>
                  <a:schemeClr val="tx1"/>
                </a:solidFill>
                <a:latin typeface="Chalkduster" charset="0"/>
              </a:rPr>
              <a:t>Szélenergia úgyszintén </a:t>
            </a:r>
            <a:r>
              <a:rPr lang="hu-HU" sz="2800" b="1" dirty="0" err="1" smtClean="0">
                <a:solidFill>
                  <a:schemeClr val="tx1"/>
                </a:solidFill>
                <a:latin typeface="Chalkduster" charset="0"/>
              </a:rPr>
              <a:t>áramelőállítással</a:t>
            </a:r>
            <a:r>
              <a:rPr lang="hu-HU" sz="2800" b="1" dirty="0" smtClean="0">
                <a:solidFill>
                  <a:schemeClr val="tx1"/>
                </a:solidFill>
                <a:latin typeface="Chalkduster" charset="0"/>
              </a:rPr>
              <a:t> </a:t>
            </a: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800" b="1" dirty="0" smtClean="0">
                <a:solidFill>
                  <a:schemeClr val="tx1"/>
                </a:solidFill>
                <a:latin typeface="Chalkduster" charset="0"/>
              </a:rPr>
              <a:t>könnyíti </a:t>
            </a:r>
            <a:r>
              <a:rPr lang="hu-HU" sz="2800" b="1" dirty="0">
                <a:solidFill>
                  <a:schemeClr val="tx1"/>
                </a:solidFill>
                <a:latin typeface="Chalkduster" charset="0"/>
              </a:rPr>
              <a:t>meg az energiatakarékoskodást </a:t>
            </a: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400" dirty="0">
                <a:solidFill>
                  <a:srgbClr val="FF950E"/>
                </a:solidFill>
                <a:latin typeface="Chalkduster" charset="0"/>
              </a:rPr>
              <a:t> 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03463"/>
            <a:ext cx="10079038" cy="427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 advTm="15000"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741363" y="282575"/>
            <a:ext cx="8607425" cy="661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400" b="1" dirty="0">
                <a:solidFill>
                  <a:schemeClr val="tx1"/>
                </a:solidFill>
                <a:latin typeface="Chalkduster" charset="0"/>
              </a:rPr>
              <a:t>Talajvíz használata, ami persze </a:t>
            </a:r>
            <a:r>
              <a:rPr lang="hu-HU" sz="2400" b="1" dirty="0" err="1">
                <a:solidFill>
                  <a:schemeClr val="tx1"/>
                </a:solidFill>
                <a:latin typeface="Chalkduster" charset="0"/>
              </a:rPr>
              <a:t>jóminőségű</a:t>
            </a:r>
            <a:r>
              <a:rPr lang="hu-HU" sz="2400" b="1" dirty="0">
                <a:solidFill>
                  <a:schemeClr val="tx1"/>
                </a:solidFill>
                <a:latin typeface="Chalkduster" charset="0"/>
              </a:rPr>
              <a:t> és alkalmas az illemhely használat utáni leöblítésre és még más célokra is. Segít a vízspórolásban. </a:t>
            </a: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400" dirty="0">
                <a:solidFill>
                  <a:srgbClr val="FF950E"/>
                </a:solidFill>
                <a:latin typeface="Chalkduster" charset="0"/>
              </a:rPr>
              <a:t>                                 </a:t>
            </a:r>
            <a:r>
              <a:rPr lang="hu-HU" sz="2400" dirty="0" err="1">
                <a:solidFill>
                  <a:srgbClr val="FF950E"/>
                </a:solidFill>
                <a:latin typeface="Chalkduster" charset="0"/>
              </a:rPr>
              <a:t>fűttésre</a:t>
            </a: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3" y="2663825"/>
            <a:ext cx="4895850" cy="324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8150" y="2376488"/>
            <a:ext cx="5375275" cy="422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0" fill="hold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0" fill="hold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741363" y="282575"/>
            <a:ext cx="8609012" cy="6618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800" b="1" dirty="0">
                <a:solidFill>
                  <a:schemeClr val="tx1"/>
                </a:solidFill>
                <a:latin typeface="Arial Rounded MT Bold" pitchFamily="34" charset="0"/>
              </a:rPr>
              <a:t>Az elmúlt években egyre inkább előtérbe került az energiatakarékos, megújuló és környezettudatos technológiák alkalmazása. </a:t>
            </a:r>
          </a:p>
        </p:txBody>
      </p:sp>
    </p:spTree>
  </p:cSld>
  <p:clrMapOvr>
    <a:masterClrMapping/>
  </p:clrMapOvr>
  <p:transition spd="slow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741363" y="282575"/>
            <a:ext cx="8607425" cy="661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 háztartási gépek fogyasztási teljesítményét különböző kategóriák szerint csoportosították </a:t>
            </a:r>
          </a:p>
        </p:txBody>
      </p:sp>
    </p:spTree>
  </p:cSld>
  <p:clrMapOvr>
    <a:masterClrMapping/>
  </p:clrMapOvr>
  <p:transition spd="slow" advTm="15000"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741363" y="282575"/>
            <a:ext cx="8609012" cy="6618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741363" y="282575"/>
            <a:ext cx="8607425" cy="661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5668" y="993755"/>
            <a:ext cx="5234007" cy="62881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3.gstatic.com/images?q=tbn:ANd9GcQky1T9lopByXztQSh_NVZPpNjyYKw1Ks6K_nJrwkR1EH1my4A6y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11" y="1157199"/>
            <a:ext cx="7200800" cy="59046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4697910" y="3347251"/>
            <a:ext cx="708848" cy="10546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A</a:t>
            </a:r>
            <a:endParaRPr lang="sk-SK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2708263" y="4931965"/>
            <a:ext cx="4688142" cy="12372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Figyelmet</a:t>
            </a:r>
            <a:endParaRPr lang="sk-SK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5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71438" y="150813"/>
            <a:ext cx="9936162" cy="683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ctr">
              <a:lnSpc>
                <a:spcPct val="109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hu-HU" sz="2400" dirty="0">
                <a:solidFill>
                  <a:schemeClr val="tx1"/>
                </a:solidFill>
                <a:latin typeface="Thonburi" charset="0"/>
              </a:rPr>
              <a:t>http://www.energia-csokkentes.hu/index.php?option=com_content&amp;view=article&amp;id=3&amp;Itemid=3</a:t>
            </a:r>
          </a:p>
          <a:p>
            <a:pPr algn="ctr">
              <a:lnSpc>
                <a:spcPct val="10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hu-HU" sz="2400" dirty="0">
              <a:solidFill>
                <a:srgbClr val="B3B3B3"/>
              </a:solidFill>
              <a:latin typeface="Thonburi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425069" y="1188087"/>
            <a:ext cx="7301999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halkduster" charset="0"/>
              </a:rPr>
              <a:t>Felhasznált irodalom: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04" y="5351473"/>
            <a:ext cx="785818" cy="9368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Obdĺžnik 3"/>
          <p:cNvSpPr/>
          <p:nvPr/>
        </p:nvSpPr>
        <p:spPr>
          <a:xfrm>
            <a:off x="396842" y="2708267"/>
            <a:ext cx="9148658" cy="16380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alkduster" charset="0"/>
              </a:rPr>
              <a:t>Mi az energiatakarékosság </a:t>
            </a:r>
            <a:endParaRPr lang="hu-H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halkduster" charset="0"/>
            </a:endParaRPr>
          </a:p>
          <a:p>
            <a:pPr algn="ctr"/>
            <a:r>
              <a:rPr lang="hu-H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alkduster" charset="0"/>
              </a:rPr>
              <a:t>és </a:t>
            </a:r>
            <a:r>
              <a:rPr lang="hu-H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alkduster" charset="0"/>
              </a:rPr>
              <a:t>miért fontos ?</a:t>
            </a:r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5536" y="4708531"/>
            <a:ext cx="785818" cy="9368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4230" y="5494349"/>
            <a:ext cx="785818" cy="9368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2924" y="4708531"/>
            <a:ext cx="785818" cy="9368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1618" y="5494349"/>
            <a:ext cx="785818" cy="9368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312" y="4708531"/>
            <a:ext cx="785818" cy="9368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006" y="5494349"/>
            <a:ext cx="785818" cy="9368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7700" y="4851407"/>
            <a:ext cx="785818" cy="9368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94" y="5494349"/>
            <a:ext cx="785818" cy="9368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6526" y="4922845"/>
            <a:ext cx="785818" cy="9368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741363" y="282575"/>
            <a:ext cx="8609012" cy="6618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ctr">
              <a:lnSpc>
                <a:spcPct val="10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ctr">
              <a:lnSpc>
                <a:spcPct val="10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ctr">
              <a:lnSpc>
                <a:spcPct val="10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ctr">
              <a:lnSpc>
                <a:spcPct val="10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ctr">
              <a:lnSpc>
                <a:spcPct val="10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ctr">
              <a:lnSpc>
                <a:spcPct val="10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200" b="1" dirty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Korunkban egyre inkább előtérbe kerülnek az energiafelhasználás kérdései, mert jóval több energiát és nyersanyagot használunk, mint amennyire valójában szükségünk lenne.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79095">
            <a:off x="3766826" y="1093451"/>
            <a:ext cx="2027801" cy="1446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5" name="Picture 5" descr="http://wl.static.fotolia.com/jpg/00/18/73/10/400_F_18731006_ihAoOogfnBGnj5TCPsfqJBVLbpaKVBY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966" y="6065853"/>
            <a:ext cx="928694" cy="1100656"/>
          </a:xfrm>
          <a:prstGeom prst="rect">
            <a:avLst/>
          </a:prstGeom>
          <a:noFill/>
        </p:spPr>
      </p:pic>
      <p:pic>
        <p:nvPicPr>
          <p:cNvPr id="5" name="Picture 5" descr="http://wl.static.fotolia.com/jpg/00/18/73/10/400_F_18731006_ihAoOogfnBGnj5TCPsfqJBVLbpaKVBY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55088" y="6137291"/>
            <a:ext cx="928694" cy="1100656"/>
          </a:xfrm>
          <a:prstGeom prst="rect">
            <a:avLst/>
          </a:prstGeom>
          <a:noFill/>
        </p:spPr>
      </p:pic>
      <p:pic>
        <p:nvPicPr>
          <p:cNvPr id="6" name="Picture 5" descr="http://wl.static.fotolia.com/jpg/00/18/73/10/400_F_18731006_ihAoOogfnBGnj5TCPsfqJBVLbpaKVBY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966" y="1636697"/>
            <a:ext cx="928694" cy="1100656"/>
          </a:xfrm>
          <a:prstGeom prst="rect">
            <a:avLst/>
          </a:prstGeom>
          <a:noFill/>
        </p:spPr>
      </p:pic>
      <p:pic>
        <p:nvPicPr>
          <p:cNvPr id="7" name="Picture 5" descr="http://wl.static.fotolia.com/jpg/00/18/73/10/400_F_18731006_ihAoOogfnBGnj5TCPsfqJBVLbpaKVBY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3650" y="1708135"/>
            <a:ext cx="928694" cy="11006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754032" y="3065457"/>
            <a:ext cx="8969123" cy="12372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halkduster" charset="0"/>
              </a:rPr>
              <a:t>Ilyen például a . . .</a:t>
            </a:r>
            <a:endParaRPr lang="sk-SK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15000"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823913" y="-104775"/>
            <a:ext cx="8607425" cy="7392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400" dirty="0">
                <a:solidFill>
                  <a:srgbClr val="FF950E"/>
                </a:solidFill>
                <a:latin typeface="Chalkduster" charset="0"/>
              </a:rPr>
              <a:t>          </a:t>
            </a:r>
            <a:r>
              <a:rPr lang="hu-HU" sz="2400" b="1" dirty="0">
                <a:solidFill>
                  <a:schemeClr val="tx1"/>
                </a:solidFill>
                <a:latin typeface="Chalkduster" charset="0"/>
              </a:rPr>
              <a:t> </a:t>
            </a:r>
            <a:r>
              <a:rPr lang="hu-HU" sz="3200" b="1" dirty="0">
                <a:solidFill>
                  <a:schemeClr val="tx1"/>
                </a:solidFill>
                <a:latin typeface="Chalkduster" charset="0"/>
              </a:rPr>
              <a:t>Gázfogyasztás</a:t>
            </a: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200" b="1" dirty="0">
                <a:solidFill>
                  <a:schemeClr val="tx1"/>
                </a:solidFill>
                <a:latin typeface="Chalkduster" charset="0"/>
              </a:rPr>
              <a:t>Vízfogyasztás </a:t>
            </a: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400" dirty="0">
                <a:solidFill>
                  <a:srgbClr val="FF950E"/>
                </a:solidFill>
                <a:latin typeface="Chalkduster" charset="0"/>
              </a:rPr>
              <a:t>       </a:t>
            </a:r>
            <a:r>
              <a:rPr lang="hu-HU" sz="3200" b="1" dirty="0">
                <a:solidFill>
                  <a:schemeClr val="tx1"/>
                </a:solidFill>
                <a:latin typeface="Chalkduster" charset="0"/>
              </a:rPr>
              <a:t>Áramfogyasztás</a:t>
            </a: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400" dirty="0">
                <a:solidFill>
                  <a:srgbClr val="FF950E"/>
                </a:solidFill>
                <a:latin typeface="Chalkduster" charset="0"/>
              </a:rPr>
              <a:t>  </a:t>
            </a:r>
            <a:r>
              <a:rPr lang="hu-HU" sz="2400" dirty="0">
                <a:solidFill>
                  <a:srgbClr val="CCCCCC"/>
                </a:solidFill>
                <a:latin typeface="Times New Roman" pitchFamily="16" charset="0"/>
              </a:rPr>
              <a:t>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8075" y="196850"/>
            <a:ext cx="3387725" cy="268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0180" y="2095358"/>
            <a:ext cx="3303595" cy="2871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6813" y="4176713"/>
            <a:ext cx="3689350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 additive="repl"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">
                                      <p:cBhvr additive="repl"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Motion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9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741363" y="282575"/>
            <a:ext cx="8609012" cy="6618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400" dirty="0">
                <a:solidFill>
                  <a:srgbClr val="FF950E"/>
                </a:solidFill>
                <a:latin typeface="Chalkduster" charset="0"/>
              </a:rPr>
              <a:t> </a:t>
            </a:r>
            <a:r>
              <a:rPr lang="hu-HU" sz="5400" b="1" dirty="0">
                <a:solidFill>
                  <a:schemeClr val="tx1"/>
                </a:solidFill>
                <a:latin typeface="Harlow Solid Italic" pitchFamily="82" charset="0"/>
              </a:rPr>
              <a:t>A készletek végesek, a lakosság pedig még nem ismeri az energiatakarékoskodás korszerű módszereit.</a:t>
            </a:r>
          </a:p>
        </p:txBody>
      </p:sp>
    </p:spTree>
  </p:cSld>
  <p:clrMapOvr>
    <a:masterClrMapping/>
  </p:clrMapOvr>
  <p:transition spd="slow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741363" y="282575"/>
            <a:ext cx="8609012" cy="6618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400" dirty="0">
                <a:solidFill>
                  <a:srgbClr val="FF950E"/>
                </a:solidFill>
                <a:latin typeface="Chalkduster" charset="0"/>
              </a:rPr>
              <a:t>Legalapvetőbb természeti energiaforrások melyek segítségünkre vannak:</a:t>
            </a:r>
          </a:p>
          <a:p>
            <a:pPr algn="ctr">
              <a:lnSpc>
                <a:spcPct val="10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ctr">
              <a:lnSpc>
                <a:spcPct val="10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ctr">
              <a:lnSpc>
                <a:spcPct val="10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ctr">
              <a:lnSpc>
                <a:spcPct val="10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ctr">
              <a:lnSpc>
                <a:spcPct val="10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ctr">
              <a:lnSpc>
                <a:spcPct val="10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ctr">
              <a:lnSpc>
                <a:spcPct val="10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ctr">
              <a:lnSpc>
                <a:spcPct val="10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ctr">
              <a:lnSpc>
                <a:spcPct val="10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400" dirty="0">
                <a:solidFill>
                  <a:srgbClr val="FF950E"/>
                </a:solidFill>
                <a:latin typeface="Chalkduster" charset="0"/>
              </a:rPr>
              <a:t>  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2025" y="2519363"/>
            <a:ext cx="5854700" cy="44640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396842" y="2422515"/>
            <a:ext cx="9414758" cy="19814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halkduster" charset="0"/>
              </a:rPr>
              <a:t>A </a:t>
            </a:r>
            <a:r>
              <a:rPr lang="hu-H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halkduster" charset="0"/>
              </a:rPr>
              <a:t>legismertebb </a:t>
            </a:r>
          </a:p>
          <a:p>
            <a:pPr algn="ctr"/>
            <a:r>
              <a:rPr lang="hu-HU" sz="6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halkduster" charset="0"/>
              </a:rPr>
              <a:t>energiaforrásiank</a:t>
            </a:r>
            <a:r>
              <a:rPr lang="hu-H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halkduster" charset="0"/>
              </a:rPr>
              <a:t> </a:t>
            </a:r>
            <a:r>
              <a:rPr lang="hu-HU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halkduster" charset="0"/>
              </a:rPr>
              <a:t>a . . .</a:t>
            </a:r>
            <a:endParaRPr lang="sk-SK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15000"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741363" y="282575"/>
            <a:ext cx="8607425" cy="661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200" b="1" dirty="0">
                <a:solidFill>
                  <a:schemeClr val="tx1"/>
                </a:solidFill>
                <a:latin typeface="Chalkduster" charset="0"/>
              </a:rPr>
              <a:t>Vízenergia</a:t>
            </a: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400" dirty="0">
                <a:solidFill>
                  <a:srgbClr val="FF950E"/>
                </a:solidFill>
                <a:latin typeface="Chalkduster" charset="0"/>
              </a:rPr>
              <a:t>  </a:t>
            </a: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200" b="1" dirty="0">
                <a:solidFill>
                  <a:schemeClr val="tx1"/>
                </a:solidFill>
                <a:latin typeface="Chalkduster" charset="0"/>
              </a:rPr>
              <a:t>Szélenergia </a:t>
            </a: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FF950E"/>
              </a:solidFill>
              <a:latin typeface="Chalkduster" charset="0"/>
            </a:endParaRPr>
          </a:p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dirty="0">
              <a:solidFill>
                <a:srgbClr val="CCCCCC"/>
              </a:solidFill>
              <a:latin typeface="Times New Roman" pitchFamily="1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0088" y="207963"/>
            <a:ext cx="5648325" cy="339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9225" y="3059113"/>
            <a:ext cx="5532438" cy="370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ív Office">
  <a:themeElements>
    <a:clrScheme name="Motí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ív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ok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34549</TotalTime>
  <Words>202</Words>
  <Application>Microsoft Office PowerPoint</Application>
  <PresentationFormat>Vlastná</PresentationFormat>
  <Paragraphs>123</Paragraphs>
  <Slides>19</Slides>
  <Notes>19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19</vt:i4>
      </vt:variant>
    </vt:vector>
  </HeadingPairs>
  <TitlesOfParts>
    <vt:vector size="21" baseType="lpstr">
      <vt:lpstr>Motív Office</vt:lpstr>
      <vt:lpstr>Tok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ENERGIATAKARÉKOS    MEGOLDÁSOK</dc:title>
  <dc:creator>Schola</dc:creator>
  <cp:lastModifiedBy>Schola</cp:lastModifiedBy>
  <cp:revision>14</cp:revision>
  <cp:lastPrinted>1601-01-01T00:00:00Z</cp:lastPrinted>
  <dcterms:created xsi:type="dcterms:W3CDTF">2013-02-11T16:31:25Z</dcterms:created>
  <dcterms:modified xsi:type="dcterms:W3CDTF">2013-02-19T11:38:23Z</dcterms:modified>
</cp:coreProperties>
</file>