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90" r:id="rId11"/>
    <p:sldId id="265" r:id="rId12"/>
    <p:sldId id="279" r:id="rId13"/>
    <p:sldId id="282" r:id="rId14"/>
    <p:sldId id="280" r:id="rId15"/>
    <p:sldId id="281" r:id="rId16"/>
    <p:sldId id="266" r:id="rId17"/>
    <p:sldId id="267" r:id="rId18"/>
    <p:sldId id="268" r:id="rId19"/>
    <p:sldId id="283" r:id="rId20"/>
    <p:sldId id="284" r:id="rId21"/>
    <p:sldId id="287" r:id="rId22"/>
    <p:sldId id="285" r:id="rId23"/>
    <p:sldId id="286" r:id="rId24"/>
    <p:sldId id="289" r:id="rId25"/>
    <p:sldId id="270" r:id="rId26"/>
    <p:sldId id="271" r:id="rId27"/>
    <p:sldId id="272" r:id="rId28"/>
    <p:sldId id="273" r:id="rId29"/>
    <p:sldId id="274" r:id="rId30"/>
    <p:sldId id="275" r:id="rId31"/>
    <p:sldId id="276" r:id="rId32"/>
    <p:sldId id="277" r:id="rId33"/>
    <p:sldId id="278" r:id="rId34"/>
    <p:sldId id="291" r:id="rId3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F67"/>
    <a:srgbClr val="3333FF"/>
    <a:srgbClr val="29EC1A"/>
    <a:srgbClr val="66FFFF"/>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65" d="100"/>
          <a:sy n="65" d="100"/>
        </p:scale>
        <p:origin x="-11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A6182-CF79-4239-AFCD-5B687286027D}" type="datetimeFigureOut">
              <a:rPr lang="hu-HU" smtClean="0"/>
              <a:pPr/>
              <a:t>2013.02.17.</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64A16-E4D9-4847-9878-78687FC5B2ED}" type="slidenum">
              <a:rPr lang="hu-HU" smtClean="0"/>
              <a:pPr/>
              <a:t>‹#›</a:t>
            </a:fld>
            <a:endParaRPr lang="hu-H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a:t>
            </a:r>
            <a:r>
              <a:rPr lang="hu-HU" dirty="0" smtClean="0"/>
              <a:t>energetika=4</a:t>
            </a:r>
          </a:p>
          <a:p>
            <a:r>
              <a:rPr lang="hu-HU" dirty="0" smtClean="0"/>
              <a:t>http://www.pcx.hu/termek/myaudio-mac50-lila-mp3-lejatszo-111477</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a:t>
            </a:fld>
            <a:endParaRPr lang="hu-H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http://www.pannonmuhely.hu/energiatakarekos/?energetika=4</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http://ujenergiak.hu/_kepek-2012/napelem-110.jpg</a:t>
            </a:r>
          </a:p>
          <a:p>
            <a:pPr marL="0" marR="0" indent="0" algn="l" defTabSz="914400" rtl="0" eaLnBrk="1" fontAlgn="auto" latinLnBrk="0" hangingPunct="1">
              <a:lnSpc>
                <a:spcPct val="100000"/>
              </a:lnSpc>
              <a:spcBef>
                <a:spcPts val="0"/>
              </a:spcBef>
              <a:spcAft>
                <a:spcPts val="0"/>
              </a:spcAft>
              <a:buClrTx/>
              <a:buSzTx/>
              <a:buFontTx/>
              <a:buNone/>
              <a:tabLst/>
              <a:defRPr/>
            </a:pPr>
            <a:r>
              <a:rPr lang="hu-HU" smtClean="0"/>
              <a:t>http://www.greenfo.hu/hirek/2012/09/26/europaban-szereltek-fel-az-uj-napelemek-ketharmadat</a:t>
            </a:r>
            <a:endParaRPr lang="hu-HU" dirty="0" smtClean="0"/>
          </a:p>
          <a:p>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10</a:t>
            </a:fld>
            <a:endParaRPr lang="hu-H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11</a:t>
            </a:fld>
            <a:endParaRPr lang="hu-H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12</a:t>
            </a:fld>
            <a:endParaRPr lang="hu-H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13</a:t>
            </a:fld>
            <a:endParaRPr lang="hu-H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14</a:t>
            </a:fld>
            <a:endParaRPr lang="hu-H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15</a:t>
            </a:fld>
            <a:endParaRPr lang="hu-H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16</a:t>
            </a:fld>
            <a:endParaRPr lang="hu-H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17</a:t>
            </a:fld>
            <a:endParaRPr lang="hu-H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a:t>
            </a:r>
            <a:r>
              <a:rPr lang="hu-HU" dirty="0" smtClean="0"/>
              <a:t>energetika=4</a:t>
            </a:r>
          </a:p>
          <a:p>
            <a:r>
              <a:rPr lang="hu-HU" dirty="0" smtClean="0"/>
              <a:t>http://zoldtechnologia.hu/tag/szeleromu</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18</a:t>
            </a:fld>
            <a:endParaRPr lang="hu-H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19</a:t>
            </a:fld>
            <a:endParaRPr lang="hu-H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20</a:t>
            </a:fld>
            <a:endParaRPr lang="hu-H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21</a:t>
            </a:fld>
            <a:endParaRPr lang="hu-H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22</a:t>
            </a:fld>
            <a:endParaRPr lang="hu-H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23</a:t>
            </a:fld>
            <a:endParaRPr lang="hu-H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24</a:t>
            </a:fld>
            <a:endParaRPr lang="hu-H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25</a:t>
            </a:fld>
            <a:endParaRPr lang="hu-H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26</a:t>
            </a:fld>
            <a:endParaRPr lang="hu-H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27</a:t>
            </a:fld>
            <a:endParaRPr lang="hu-H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28</a:t>
            </a:fld>
            <a:endParaRPr lang="hu-H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29</a:t>
            </a:fld>
            <a:endParaRPr lang="hu-H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p>
          <a:p>
            <a:r>
              <a:rPr lang="hu-HU" dirty="0" smtClean="0"/>
              <a:t>http://ujenergiak.hu/gazdasag/palyazatok/718-nf-s-vc-gdwe-120524-palyazattol-a-kivitelezesig-megujulo-energia-beruhazasok-egy-kezben</a:t>
            </a:r>
          </a:p>
          <a:p>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3</a:t>
            </a:fld>
            <a:endParaRPr lang="hu-H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30</a:t>
            </a:fld>
            <a:endParaRPr lang="hu-H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31</a:t>
            </a:fld>
            <a:endParaRPr lang="hu-H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32</a:t>
            </a:fld>
            <a:endParaRPr lang="hu-H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33</a:t>
            </a:fld>
            <a:endParaRPr lang="hu-H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a:t>
            </a:r>
            <a:r>
              <a:rPr lang="hu-HU" dirty="0" smtClean="0"/>
              <a:t>energetika=4</a:t>
            </a:r>
          </a:p>
          <a:p>
            <a:r>
              <a:rPr lang="hu-HU" dirty="0" smtClean="0"/>
              <a:t>http://www.nyf.hu/others/html/kornyezettud/megujulo/SzelEnergia/Windenergy.html</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4</a:t>
            </a:fld>
            <a:endParaRPr lang="hu-H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a:t>
            </a:r>
            <a:r>
              <a:rPr lang="hu-HU" dirty="0" smtClean="0"/>
              <a:t>energetika=4</a:t>
            </a:r>
          </a:p>
          <a:p>
            <a:r>
              <a:rPr lang="hu-HU" dirty="0" smtClean="0"/>
              <a:t>http://www.zoldtesco.hu/?bg=kornyezetbarat&amp;menu=cikkek&amp;cikkid=22&amp;rovatid=7</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5</a:t>
            </a:fld>
            <a:endParaRPr lang="hu-H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a:t>
            </a:r>
            <a:r>
              <a:rPr lang="hu-HU" dirty="0" smtClean="0"/>
              <a:t>energetika=4</a:t>
            </a:r>
          </a:p>
          <a:p>
            <a:r>
              <a:rPr lang="hu-HU" dirty="0" smtClean="0"/>
              <a:t>http://www.felsofokon.hu/zelenyanszki-dora-blogja/2011/01/25/a-biomassza-energetikai-hasznositasa-i</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6</a:t>
            </a:fld>
            <a:endParaRPr lang="hu-H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a:t>
            </a:r>
            <a:r>
              <a:rPr lang="hu-HU" dirty="0" smtClean="0"/>
              <a:t>energetika=4</a:t>
            </a:r>
          </a:p>
          <a:p>
            <a:r>
              <a:rPr lang="hu-HU" dirty="0" smtClean="0"/>
              <a:t>http://www.nyf.hu/others/html/kornyezettud/megujulo/Geotermikus%20energia/Geotermikus%20energia.html</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7</a:t>
            </a:fld>
            <a:endParaRPr lang="hu-H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8</a:t>
            </a:fld>
            <a:endParaRPr lang="hu-H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http://www.pannonmuhely.hu/energiatakarekos/?energetika=4</a:t>
            </a:r>
            <a:endParaRPr lang="hu-HU" dirty="0"/>
          </a:p>
        </p:txBody>
      </p:sp>
      <p:sp>
        <p:nvSpPr>
          <p:cNvPr id="4" name="Dia számának helye 3"/>
          <p:cNvSpPr>
            <a:spLocks noGrp="1"/>
          </p:cNvSpPr>
          <p:nvPr>
            <p:ph type="sldNum" sz="quarter" idx="10"/>
          </p:nvPr>
        </p:nvSpPr>
        <p:spPr/>
        <p:txBody>
          <a:bodyPr/>
          <a:lstStyle/>
          <a:p>
            <a:fld id="{ABC64A16-E4D9-4847-9878-78687FC5B2ED}" type="slidenum">
              <a:rPr lang="hu-HU" smtClean="0"/>
              <a:pPr/>
              <a:t>9</a:t>
            </a:fld>
            <a:endParaRPr lang="hu-H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BC2048B-89DA-4A9C-9E6F-8E746E8E128C}" type="datetimeFigureOut">
              <a:rPr lang="hu-HU" smtClean="0"/>
              <a:pPr/>
              <a:t>2013.02.17.</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65853004-70E9-4213-BF57-36DC0A2489C3}" type="slidenum">
              <a:rPr lang="hu-HU" smtClean="0"/>
              <a:pPr/>
              <a:t>‹#›</a:t>
            </a:fld>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4000"/>
            <a:lum/>
          </a:blip>
          <a:srcRect/>
          <a:stretch>
            <a:fillRect l="-12000" r="-12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2048B-89DA-4A9C-9E6F-8E746E8E128C}" type="datetimeFigureOut">
              <a:rPr lang="hu-HU" smtClean="0"/>
              <a:pPr/>
              <a:t>2013.02.17.</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53004-70E9-4213-BF57-36DC0A2489C3}" type="slidenum">
              <a:rPr lang="hu-HU" smtClean="0"/>
              <a:pPr/>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I:\mesi%20informatika%20verseny\Relax%20Music%201.mp3"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9.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9.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9.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9.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1.xml"/><Relationship Id="rId7"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8.xml"/><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1.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4UlZyuFiGks" TargetMode="External"/><Relationship Id="rId2" Type="http://schemas.openxmlformats.org/officeDocument/2006/relationships/hyperlink" Target="http://www.nyf.hu/others/html/kornyezettud/megujulo/Startpage/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6.xml"/><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8.xm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5.xml"/><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27.xml"/><Relationship Id="rId4" Type="http://schemas.openxmlformats.org/officeDocument/2006/relationships/slide" Target="slide26.xml"/></Relationships>
</file>

<file path=ppt/slides/_rels/slide6.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2.xml"/><Relationship Id="rId4" Type="http://schemas.openxmlformats.org/officeDocument/2006/relationships/slide" Target="slide29.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0.xml"/><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2.xml"/><Relationship Id="rId4" Type="http://schemas.openxmlformats.org/officeDocument/2006/relationships/slide" Target="slide3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image" Target="../media/image9.png"/><Relationship Id="rId4" Type="http://schemas.openxmlformats.org/officeDocument/2006/relationships/slide" Target="slide13.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rot="15288525">
            <a:off x="4847006" y="3305116"/>
            <a:ext cx="6463308" cy="269690"/>
          </a:xfrm>
          <a:prstGeom prst="rect">
            <a:avLst/>
          </a:prstGeom>
          <a:noFill/>
        </p:spPr>
        <p:txBody>
          <a:bodyPr vert="vert" wrap="square" rtlCol="0">
            <a:spAutoFit/>
          </a:bodyPr>
          <a:lstStyle/>
          <a:p>
            <a:r>
              <a:rPr lang="hu-HU" sz="2400" b="1" i="1" dirty="0" smtClean="0">
                <a:solidFill>
                  <a:srgbClr val="7030A0"/>
                </a:solidFill>
                <a:effectLst>
                  <a:glow rad="228600">
                    <a:srgbClr val="29EC1A"/>
                  </a:glow>
                </a:effectLst>
                <a:latin typeface="Showcard Gothic" pitchFamily="82" charset="0"/>
              </a:rPr>
              <a:t>Megújuló energiák</a:t>
            </a:r>
            <a:endParaRPr lang="hu-HU" sz="2400" b="1" i="1" dirty="0">
              <a:solidFill>
                <a:srgbClr val="7030A0"/>
              </a:solidFill>
              <a:effectLst>
                <a:glow rad="228600">
                  <a:srgbClr val="29EC1A"/>
                </a:glow>
              </a:effectLst>
              <a:latin typeface="Showcard Gothic" pitchFamily="82" charset="0"/>
            </a:endParaRPr>
          </a:p>
        </p:txBody>
      </p:sp>
      <p:sp>
        <p:nvSpPr>
          <p:cNvPr id="6" name="Szövegdoboz 5"/>
          <p:cNvSpPr txBox="1"/>
          <p:nvPr/>
        </p:nvSpPr>
        <p:spPr>
          <a:xfrm>
            <a:off x="0" y="571480"/>
            <a:ext cx="3071834" cy="2431435"/>
          </a:xfrm>
          <a:prstGeom prst="rect">
            <a:avLst/>
          </a:prstGeom>
          <a:noFill/>
        </p:spPr>
        <p:txBody>
          <a:bodyPr wrap="square" rtlCol="0">
            <a:spAutoFit/>
            <a:scene3d>
              <a:camera prst="isometricOffAxis2Left"/>
              <a:lightRig rig="soft" dir="tl">
                <a:rot lat="0" lon="0" rev="0"/>
              </a:lightRig>
            </a:scene3d>
            <a:sp3d contourW="25400" prstMaterial="matte">
              <a:bevelT w="25400" h="55880" prst="artDeco"/>
              <a:contourClr>
                <a:schemeClr val="accent2">
                  <a:tint val="20000"/>
                </a:schemeClr>
              </a:contourClr>
            </a:sp3d>
          </a:bodyPr>
          <a:lstStyle/>
          <a:p>
            <a:pPr>
              <a:spcBef>
                <a:spcPts val="1200"/>
              </a:spcBef>
            </a:pPr>
            <a:r>
              <a:rPr lang="hu-H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Készítette:</a:t>
            </a:r>
          </a:p>
          <a:p>
            <a:pPr>
              <a:spcBef>
                <a:spcPts val="1200"/>
              </a:spcBef>
            </a:pPr>
            <a:r>
              <a:rPr lang="hu-H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Felkészítő tanár:</a:t>
            </a:r>
          </a:p>
          <a:p>
            <a:pPr>
              <a:spcBef>
                <a:spcPts val="1200"/>
              </a:spcBef>
            </a:pPr>
            <a:r>
              <a:rPr lang="hu-H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Iskola neve :</a:t>
            </a:r>
          </a:p>
          <a:p>
            <a:pPr>
              <a:spcBef>
                <a:spcPts val="2400"/>
              </a:spcBef>
            </a:pPr>
            <a:r>
              <a:rPr lang="hu-H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Iskola címe:</a:t>
            </a:r>
            <a:endParaRPr lang="hu-H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Szövegdoboz 7"/>
          <p:cNvSpPr txBox="1"/>
          <p:nvPr/>
        </p:nvSpPr>
        <p:spPr>
          <a:xfrm>
            <a:off x="2843808" y="1124744"/>
            <a:ext cx="4572032" cy="3154710"/>
          </a:xfrm>
          <a:prstGeom prst="rect">
            <a:avLst/>
          </a:prstGeom>
          <a:noFill/>
        </p:spPr>
        <p:txBody>
          <a:bodyPr wrap="square" rtlCol="0">
            <a:spAutoFit/>
            <a:scene3d>
              <a:camera prst="isometricOffAxis2Left"/>
              <a:lightRig rig="threePt" dir="t"/>
            </a:scene3d>
          </a:bodyPr>
          <a:lstStyle/>
          <a:p>
            <a:pPr>
              <a:spcBef>
                <a:spcPts val="600"/>
              </a:spcBef>
            </a:pPr>
            <a:r>
              <a:rPr lang="hu-HU"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rPr>
              <a:t>Mráz Emese</a:t>
            </a:r>
          </a:p>
          <a:p>
            <a:pPr>
              <a:spcBef>
                <a:spcPts val="600"/>
              </a:spcBef>
            </a:pPr>
            <a:r>
              <a:rPr lang="hu-HU" sz="2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rPr>
              <a:t>Béky</a:t>
            </a:r>
            <a:r>
              <a:rPr lang="hu-HU"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rPr>
              <a:t> Imre</a:t>
            </a:r>
          </a:p>
          <a:p>
            <a:pPr>
              <a:spcBef>
                <a:spcPts val="600"/>
              </a:spcBef>
            </a:pPr>
            <a:r>
              <a:rPr lang="hu-HU"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rPr>
              <a:t>Bartók Béla Általános Iskola</a:t>
            </a:r>
          </a:p>
          <a:p>
            <a:pPr>
              <a:spcBef>
                <a:spcPts val="1800"/>
              </a:spcBef>
            </a:pPr>
            <a:r>
              <a:rPr lang="hu-HU"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rPr>
              <a:t>2360 Gyál, Bartók Béla út 75.</a:t>
            </a:r>
          </a:p>
          <a:p>
            <a:endParaRPr lang="hu-H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pic>
        <p:nvPicPr>
          <p:cNvPr id="7" name="Kép 6" descr="energie.jpg"/>
          <p:cNvPicPr>
            <a:picLocks noChangeAspect="1"/>
          </p:cNvPicPr>
          <p:nvPr/>
        </p:nvPicPr>
        <p:blipFill>
          <a:blip r:embed="rId4" cstate="print"/>
          <a:stretch>
            <a:fillRect/>
          </a:stretch>
        </p:blipFill>
        <p:spPr>
          <a:xfrm>
            <a:off x="354389" y="5445224"/>
            <a:ext cx="1190884" cy="980728"/>
          </a:xfrm>
          <a:prstGeom prst="rect">
            <a:avLst/>
          </a:prstGeom>
        </p:spPr>
      </p:pic>
      <p:sp>
        <p:nvSpPr>
          <p:cNvPr id="9" name="Szövegdoboz 8"/>
          <p:cNvSpPr txBox="1"/>
          <p:nvPr/>
        </p:nvSpPr>
        <p:spPr>
          <a:xfrm>
            <a:off x="1619672" y="5949280"/>
            <a:ext cx="1872208" cy="400110"/>
          </a:xfrm>
          <a:prstGeom prst="rect">
            <a:avLst/>
          </a:prstGeom>
          <a:noFill/>
        </p:spPr>
        <p:txBody>
          <a:bodyPr wrap="square" rtlCol="0">
            <a:spAutoFit/>
          </a:bodyPr>
          <a:lstStyle/>
          <a:p>
            <a:r>
              <a:rPr lang="hu-HU" sz="2000" b="1" u="sng" dirty="0" smtClean="0"/>
              <a:t>= Főmenü </a:t>
            </a:r>
            <a:endParaRPr lang="hu-HU" sz="2000" b="1" u="sng" dirty="0"/>
          </a:p>
        </p:txBody>
      </p:sp>
      <p:pic>
        <p:nvPicPr>
          <p:cNvPr id="10" name="Relax Music 1.mp3">
            <a:hlinkClick r:id="" action="ppaction://media"/>
          </p:cNvPr>
          <p:cNvPicPr>
            <a:picLocks noRot="1" noChangeAspect="1"/>
          </p:cNvPicPr>
          <p:nvPr>
            <a:audioFile r:link="rId1"/>
          </p:nvPr>
        </p:nvPicPr>
        <p:blipFill>
          <a:blip r:embed="rId5" cstate="print"/>
          <a:stretch>
            <a:fillRect/>
          </a:stretch>
        </p:blipFill>
        <p:spPr>
          <a:xfrm>
            <a:off x="8423920" y="0"/>
            <a:ext cx="720080" cy="565244"/>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41" presetClass="entr" presetSubtype="0" fill="hold" nodeType="afterEffect">
                                  <p:stCondLst>
                                    <p:cond delay="0"/>
                                  </p:stCondLst>
                                  <p:iterate type="lt">
                                    <p:tmPct val="10000"/>
                                  </p:iterate>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p:cTn id="10"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
                                            <p:txEl>
                                              <p:pRg st="0" end="0"/>
                                            </p:txEl>
                                          </p:spTgt>
                                        </p:tgtEl>
                                      </p:cBhvr>
                                    </p:animEffect>
                                  </p:childTnLst>
                                </p:cTn>
                              </p:par>
                            </p:childTnLst>
                          </p:cTn>
                        </p:par>
                        <p:par>
                          <p:cTn id="15" fill="hold">
                            <p:stCondLst>
                              <p:cond delay="10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xEl>
                                              <p:pRg st="0" end="0"/>
                                            </p:txEl>
                                          </p:spTgt>
                                        </p:tgtEl>
                                      </p:cBhvr>
                                    </p:animEffect>
                                  </p:childTnLst>
                                </p:cTn>
                              </p:par>
                            </p:childTnLst>
                          </p:cTn>
                        </p:par>
                        <p:par>
                          <p:cTn id="23" fill="hold">
                            <p:stCondLst>
                              <p:cond delay="1900"/>
                            </p:stCondLst>
                            <p:childTnLst>
                              <p:par>
                                <p:cTn id="24" presetID="41" presetClass="entr" presetSubtype="0" fill="hold" nodeType="afterEffect">
                                  <p:stCondLst>
                                    <p:cond delay="0"/>
                                  </p:stCondLst>
                                  <p:iterate type="lt">
                                    <p:tmPct val="10000"/>
                                  </p:iterate>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xEl>
                                              <p:pRg st="1" end="1"/>
                                            </p:txEl>
                                          </p:spTgt>
                                        </p:tgtEl>
                                      </p:cBhvr>
                                    </p:animEffect>
                                  </p:childTnLst>
                                </p:cTn>
                              </p:par>
                            </p:childTnLst>
                          </p:cTn>
                        </p:par>
                        <p:par>
                          <p:cTn id="31" fill="hold">
                            <p:stCondLst>
                              <p:cond delay="3150"/>
                            </p:stCondLst>
                            <p:childTnLst>
                              <p:par>
                                <p:cTn id="32" presetID="41" presetClass="entr" presetSubtype="0" fill="hold" nodeType="afterEffect">
                                  <p:stCondLst>
                                    <p:cond delay="0"/>
                                  </p:stCondLst>
                                  <p:iterate type="lt">
                                    <p:tmPct val="10000"/>
                                  </p:iterate>
                                  <p:childTnLst>
                                    <p:set>
                                      <p:cBhvr>
                                        <p:cTn id="33" dur="1" fill="hold">
                                          <p:stCondLst>
                                            <p:cond delay="0"/>
                                          </p:stCondLst>
                                        </p:cTn>
                                        <p:tgtEl>
                                          <p:spTgt spid="8">
                                            <p:txEl>
                                              <p:pRg st="1" end="1"/>
                                            </p:txEl>
                                          </p:spTgt>
                                        </p:tgtEl>
                                        <p:attrNameLst>
                                          <p:attrName>style.visibility</p:attrName>
                                        </p:attrNameLst>
                                      </p:cBhvr>
                                      <p:to>
                                        <p:strVal val="visible"/>
                                      </p:to>
                                    </p:set>
                                    <p:anim calcmode="lin" valueType="num">
                                      <p:cBhvr>
                                        <p:cTn id="34"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1" end="1"/>
                                            </p:txEl>
                                          </p:spTgt>
                                        </p:tgtEl>
                                      </p:cBhvr>
                                    </p:animEffect>
                                  </p:childTnLst>
                                </p:cTn>
                              </p:par>
                            </p:childTnLst>
                          </p:cTn>
                        </p:par>
                        <p:par>
                          <p:cTn id="39" fill="hold">
                            <p:stCondLst>
                              <p:cond delay="4000"/>
                            </p:stCondLst>
                            <p:childTnLst>
                              <p:par>
                                <p:cTn id="40" presetID="41" presetClass="entr" presetSubtype="0" fill="hold" nodeType="afterEffect">
                                  <p:stCondLst>
                                    <p:cond delay="0"/>
                                  </p:stCondLst>
                                  <p:iterate type="lt">
                                    <p:tmPct val="10000"/>
                                  </p:iterate>
                                  <p:childTnLst>
                                    <p:set>
                                      <p:cBhvr>
                                        <p:cTn id="41" dur="1" fill="hold">
                                          <p:stCondLst>
                                            <p:cond delay="0"/>
                                          </p:stCondLst>
                                        </p:cTn>
                                        <p:tgtEl>
                                          <p:spTgt spid="6">
                                            <p:txEl>
                                              <p:pRg st="2" end="2"/>
                                            </p:txEl>
                                          </p:spTgt>
                                        </p:tgtEl>
                                        <p:attrNameLst>
                                          <p:attrName>style.visibility</p:attrName>
                                        </p:attrNameLst>
                                      </p:cBhvr>
                                      <p:to>
                                        <p:strVal val="visible"/>
                                      </p:to>
                                    </p:set>
                                    <p:anim calcmode="lin" valueType="num">
                                      <p:cBhvr>
                                        <p:cTn id="42"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44"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
                                            <p:txEl>
                                              <p:pRg st="2" end="2"/>
                                            </p:txEl>
                                          </p:spTgt>
                                        </p:tgtEl>
                                      </p:cBhvr>
                                    </p:animEffect>
                                  </p:childTnLst>
                                </p:cTn>
                              </p:par>
                            </p:childTnLst>
                          </p:cTn>
                        </p:par>
                        <p:par>
                          <p:cTn id="47" fill="hold">
                            <p:stCondLst>
                              <p:cond delay="5000"/>
                            </p:stCondLst>
                            <p:childTnLst>
                              <p:par>
                                <p:cTn id="48" presetID="41" presetClass="entr" presetSubtype="0" fill="hold" nodeType="afterEffect">
                                  <p:stCondLst>
                                    <p:cond delay="0"/>
                                  </p:stCondLst>
                                  <p:iterate type="lt">
                                    <p:tmPct val="10000"/>
                                  </p:iterate>
                                  <p:childTnLst>
                                    <p:set>
                                      <p:cBhvr>
                                        <p:cTn id="49" dur="1" fill="hold">
                                          <p:stCondLst>
                                            <p:cond delay="0"/>
                                          </p:stCondLst>
                                        </p:cTn>
                                        <p:tgtEl>
                                          <p:spTgt spid="8">
                                            <p:txEl>
                                              <p:pRg st="2" end="2"/>
                                            </p:txEl>
                                          </p:spTgt>
                                        </p:tgtEl>
                                        <p:attrNameLst>
                                          <p:attrName>style.visibility</p:attrName>
                                        </p:attrNameLst>
                                      </p:cBhvr>
                                      <p:to>
                                        <p:strVal val="visible"/>
                                      </p:to>
                                    </p:set>
                                    <p:anim calcmode="lin" valueType="num">
                                      <p:cBhvr>
                                        <p:cTn id="50"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52"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
                                            <p:txEl>
                                              <p:pRg st="2" end="2"/>
                                            </p:txEl>
                                          </p:spTgt>
                                        </p:tgtEl>
                                      </p:cBhvr>
                                    </p:animEffect>
                                  </p:childTnLst>
                                </p:cTn>
                              </p:par>
                            </p:childTnLst>
                          </p:cTn>
                        </p:par>
                        <p:par>
                          <p:cTn id="55" fill="hold">
                            <p:stCondLst>
                              <p:cond delay="6700"/>
                            </p:stCondLst>
                            <p:childTnLst>
                              <p:par>
                                <p:cTn id="56" presetID="48" presetClass="entr" presetSubtype="0" accel="50000" fill="hold" nodeType="after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 calcmode="lin" valueType="num">
                                      <p:cBhvr>
                                        <p:cTn id="58" dur="1000" fill="hold"/>
                                        <p:tgtEl>
                                          <p:spTgt spid="6">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6">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61" dur="1000"/>
                                        <p:tgtEl>
                                          <p:spTgt spid="6">
                                            <p:txEl>
                                              <p:pRg st="3" end="3"/>
                                            </p:txEl>
                                          </p:spTgt>
                                        </p:tgtEl>
                                      </p:cBhvr>
                                    </p:animEffect>
                                  </p:childTnLst>
                                </p:cTn>
                              </p:par>
                            </p:childTnLst>
                          </p:cTn>
                        </p:par>
                        <p:par>
                          <p:cTn id="62" fill="hold">
                            <p:stCondLst>
                              <p:cond delay="7700"/>
                            </p:stCondLst>
                            <p:childTnLst>
                              <p:par>
                                <p:cTn id="63" presetID="48" presetClass="entr" presetSubtype="0" accel="50000" fill="hold" nodeType="after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anim calcmode="lin" valueType="num">
                                      <p:cBhvr>
                                        <p:cTn id="65" dur="1000" fill="hold"/>
                                        <p:tgtEl>
                                          <p:spTgt spid="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68" dur="1000"/>
                                        <p:tgtEl>
                                          <p:spTgt spid="8">
                                            <p:txEl>
                                              <p:pRg st="3" end="3"/>
                                            </p:txEl>
                                          </p:spTgt>
                                        </p:tgtEl>
                                      </p:cBhvr>
                                    </p:animEffect>
                                  </p:childTnLst>
                                </p:cTn>
                              </p:par>
                            </p:childTnLst>
                          </p:cTn>
                        </p:par>
                        <p:par>
                          <p:cTn id="69" fill="hold">
                            <p:stCondLst>
                              <p:cond delay="8700"/>
                            </p:stCondLst>
                            <p:childTnLst>
                              <p:par>
                                <p:cTn id="70" presetID="2" presetClass="entr" presetSubtype="4"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par>
                          <p:cTn id="74" fill="hold">
                            <p:stCondLst>
                              <p:cond delay="9200"/>
                            </p:stCondLst>
                            <p:childTnLst>
                              <p:par>
                                <p:cTn id="75" presetID="2" presetClass="entr" presetSubtype="4" fill="hold" nodeType="afterEffect">
                                  <p:stCondLst>
                                    <p:cond delay="0"/>
                                  </p:stCondLst>
                                  <p:childTnLst>
                                    <p:set>
                                      <p:cBhvr>
                                        <p:cTn id="76" dur="1" fill="hold">
                                          <p:stCondLst>
                                            <p:cond delay="0"/>
                                          </p:stCondLst>
                                        </p:cTn>
                                        <p:tgtEl>
                                          <p:spTgt spid="9">
                                            <p:txEl>
                                              <p:pRg st="0" end="0"/>
                                            </p:txEl>
                                          </p:spTgt>
                                        </p:tgtEl>
                                        <p:attrNameLst>
                                          <p:attrName>style.visibility</p:attrName>
                                        </p:attrNameLst>
                                      </p:cBhvr>
                                      <p:to>
                                        <p:strVal val="visible"/>
                                      </p:to>
                                    </p:set>
                                    <p:anim calcmode="lin" valueType="num">
                                      <p:cBhvr additive="base">
                                        <p:cTn id="7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9700"/>
                            </p:stCondLst>
                            <p:childTnLst>
                              <p:par>
                                <p:cTn id="80" presetID="8" presetClass="emph" presetSubtype="0" fill="hold" grpId="1" nodeType="afterEffect">
                                  <p:stCondLst>
                                    <p:cond delay="0"/>
                                  </p:stCondLst>
                                  <p:childTnLst>
                                    <p:animRot by="21600000">
                                      <p:cBhvr>
                                        <p:cTn id="81" dur="2000" fill="hold"/>
                                        <p:tgtEl>
                                          <p:spTgt spid="4"/>
                                        </p:tgtEl>
                                        <p:attrNameLst>
                                          <p:attrName>r</p:attrName>
                                        </p:attrNameLst>
                                      </p:cBhvr>
                                    </p:animRot>
                                  </p:childTnLst>
                                </p:cTn>
                              </p:par>
                            </p:childTnLst>
                          </p:cTn>
                        </p:par>
                        <p:par>
                          <p:cTn id="82" fill="hold">
                            <p:stCondLst>
                              <p:cond delay="11700"/>
                            </p:stCondLst>
                            <p:childTnLst>
                              <p:par>
                                <p:cTn id="83" presetID="6" presetClass="emph" presetSubtype="0" fill="hold" nodeType="afterEffect">
                                  <p:stCondLst>
                                    <p:cond delay="0"/>
                                  </p:stCondLst>
                                  <p:childTnLst>
                                    <p:animScale>
                                      <p:cBhvr>
                                        <p:cTn id="84" dur="2000" fill="hold"/>
                                        <p:tgtEl>
                                          <p:spTgt spid="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34">
                <p:cTn id="85"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rot="20829264">
            <a:off x="476962" y="3142015"/>
            <a:ext cx="4829175" cy="32194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rot="970389">
            <a:off x="4986043" y="1178658"/>
            <a:ext cx="3314700" cy="2409825"/>
          </a:xfrm>
          <a:prstGeom prst="rect">
            <a:avLst/>
          </a:prstGeom>
          <a:noFill/>
          <a:ln w="9525">
            <a:noFill/>
            <a:miter lim="800000"/>
            <a:headEnd/>
            <a:tailEnd/>
          </a:ln>
        </p:spPr>
      </p:pic>
      <p:pic>
        <p:nvPicPr>
          <p:cNvPr id="4" name="Kép 3" descr="napelem-141.jpg">
            <a:hlinkClick r:id="rId5" action="ppaction://hlinksldjump"/>
          </p:cNvPr>
          <p:cNvPicPr>
            <a:picLocks noChangeAspect="1"/>
          </p:cNvPicPr>
          <p:nvPr/>
        </p:nvPicPr>
        <p:blipFill>
          <a:blip r:embed="rId6" cstate="print"/>
          <a:stretch>
            <a:fillRect/>
          </a:stretch>
        </p:blipFill>
        <p:spPr>
          <a:xfrm>
            <a:off x="7404531" y="5733256"/>
            <a:ext cx="1739469" cy="112474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in)">
                                      <p:cBhvr>
                                        <p:cTn id="7" dur="500"/>
                                        <p:tgtEl>
                                          <p:spTgt spid="205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ox(in)">
                                      <p:cBhvr>
                                        <p:cTn id="11" dur="500"/>
                                        <p:tgtEl>
                                          <p:spTgt spid="2051"/>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274638"/>
            <a:ext cx="8229600" cy="1143000"/>
          </a:xfrm>
        </p:spPr>
        <p:txBody>
          <a:bodyPr>
            <a:normAutofit fontScale="90000"/>
          </a:bodyPr>
          <a:lstStyle/>
          <a:p>
            <a:r>
              <a:rPr lang="hu-HU" b="1" dirty="0" smtClean="0">
                <a:ln>
                  <a:solidFill>
                    <a:srgbClr val="FFFF00"/>
                  </a:solidFill>
                </a:ln>
                <a:effectLst>
                  <a:glow rad="228600">
                    <a:schemeClr val="accent6">
                      <a:satMod val="175000"/>
                      <a:alpha val="40000"/>
                    </a:schemeClr>
                  </a:glow>
                </a:effectLst>
              </a:rPr>
              <a:t>Napelemből kinyerhető teljesítmény</a:t>
            </a:r>
            <a:endParaRPr lang="hu-HU" b="1" dirty="0">
              <a:ln>
                <a:solidFill>
                  <a:srgbClr val="FFFF00"/>
                </a:solidFill>
              </a:ln>
              <a:effectLst>
                <a:glow rad="228600">
                  <a:schemeClr val="accent6">
                    <a:satMod val="175000"/>
                    <a:alpha val="40000"/>
                  </a:schemeClr>
                </a:glow>
              </a:effectLst>
            </a:endParaRPr>
          </a:p>
        </p:txBody>
      </p:sp>
      <p:sp>
        <p:nvSpPr>
          <p:cNvPr id="5" name="Szövegdoboz 4"/>
          <p:cNvSpPr txBox="1"/>
          <p:nvPr/>
        </p:nvSpPr>
        <p:spPr>
          <a:xfrm>
            <a:off x="1009304" y="1428736"/>
            <a:ext cx="7286676" cy="3539430"/>
          </a:xfrm>
          <a:prstGeom prst="rect">
            <a:avLst/>
          </a:prstGeom>
          <a:noFill/>
        </p:spPr>
        <p:txBody>
          <a:bodyPr wrap="square" rtlCol="0">
            <a:spAutoFit/>
          </a:bodyPr>
          <a:lstStyle/>
          <a:p>
            <a:r>
              <a:rPr lang="hu-HU" sz="2800" b="1" dirty="0" smtClean="0">
                <a:ln w="3175">
                  <a:solidFill>
                    <a:srgbClr val="FFFF00"/>
                  </a:solidFill>
                </a:ln>
                <a:effectLst>
                  <a:glow rad="228600">
                    <a:schemeClr val="accent6">
                      <a:satMod val="175000"/>
                      <a:alpha val="40000"/>
                    </a:schemeClr>
                  </a:glow>
                </a:effectLst>
              </a:rPr>
              <a:t>A napelemekből kinyerhető teljesítmény meglehetősen sok összetevő függvénye.</a:t>
            </a:r>
          </a:p>
          <a:p>
            <a:r>
              <a:rPr lang="hu-HU" sz="2800" b="1" dirty="0" smtClean="0">
                <a:ln w="3175">
                  <a:solidFill>
                    <a:srgbClr val="FFFF00"/>
                  </a:solidFill>
                </a:ln>
                <a:effectLst>
                  <a:glow rad="228600">
                    <a:schemeClr val="accent6">
                      <a:satMod val="175000"/>
                      <a:alpha val="40000"/>
                    </a:schemeClr>
                  </a:glow>
                </a:effectLst>
              </a:rPr>
              <a:t> A fény intenzitását nem mi befolyásoljuk, hanem az éppen aktuális időjárás.</a:t>
            </a:r>
            <a:r>
              <a:rPr lang="hu-HU" sz="2800" b="1" dirty="0" smtClean="0">
                <a:effectLst>
                  <a:glow rad="228600">
                    <a:schemeClr val="accent6">
                      <a:satMod val="175000"/>
                      <a:alpha val="40000"/>
                    </a:schemeClr>
                  </a:glow>
                </a:effectLst>
              </a:rPr>
              <a:t> </a:t>
            </a:r>
            <a:r>
              <a:rPr lang="hu-HU" sz="2800" b="1" dirty="0" smtClean="0">
                <a:ln>
                  <a:solidFill>
                    <a:srgbClr val="FFFF00"/>
                  </a:solidFill>
                </a:ln>
                <a:effectLst>
                  <a:glow rad="228600">
                    <a:schemeClr val="accent6">
                      <a:satMod val="175000"/>
                      <a:alpha val="40000"/>
                    </a:schemeClr>
                  </a:glow>
                </a:effectLst>
              </a:rPr>
              <a:t>Ahhoz, hogy egész nap maximális teljesítménnyel tudjuk gyűjteni a napsugarakat (természetesen az aktuális időjárás által behatárolt ez az időszak), a napkövető rendszer kiépítése szükséges.</a:t>
            </a:r>
            <a:endParaRPr lang="hu-HU" sz="2800" b="1" dirty="0">
              <a:ln>
                <a:solidFill>
                  <a:srgbClr val="FFFF00"/>
                </a:solidFill>
              </a:ln>
              <a:effectLst>
                <a:glow rad="228600">
                  <a:schemeClr val="accent6">
                    <a:satMod val="175000"/>
                    <a:alpha val="40000"/>
                  </a:schemeClr>
                </a:glow>
              </a:effectLst>
            </a:endParaRPr>
          </a:p>
        </p:txBody>
      </p:sp>
      <p:pic>
        <p:nvPicPr>
          <p:cNvPr id="4" name="Kép 3" descr="napelem-141.jpg">
            <a:hlinkClick r:id="rId3" action="ppaction://hlinksldjump"/>
          </p:cNvPr>
          <p:cNvPicPr>
            <a:picLocks noChangeAspect="1"/>
          </p:cNvPicPr>
          <p:nvPr/>
        </p:nvPicPr>
        <p:blipFill>
          <a:blip r:embed="rId4" cstate="print"/>
          <a:stretch>
            <a:fillRect/>
          </a:stretch>
        </p:blipFill>
        <p:spPr>
          <a:xfrm>
            <a:off x="7404531" y="5733256"/>
            <a:ext cx="1739469" cy="112474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770" decel="100000"/>
                                        <p:tgtEl>
                                          <p:spTgt spid="5">
                                            <p:txEl>
                                              <p:pRg st="0" end="0"/>
                                            </p:txEl>
                                          </p:spTgt>
                                        </p:tgtEl>
                                      </p:cBhvr>
                                    </p:animEffect>
                                    <p:animScale>
                                      <p:cBhvr>
                                        <p:cTn id="18" dur="770" decel="100000"/>
                                        <p:tgtEl>
                                          <p:spTgt spid="5">
                                            <p:txEl>
                                              <p:pRg st="0" end="0"/>
                                            </p:txEl>
                                          </p:spTgt>
                                        </p:tgtEl>
                                      </p:cBhvr>
                                      <p:from x="10000" y="10000"/>
                                      <p:to x="200000" y="450000"/>
                                    </p:animScale>
                                    <p:animScale>
                                      <p:cBhvr>
                                        <p:cTn id="19" dur="1230" accel="100000" fill="hold">
                                          <p:stCondLst>
                                            <p:cond delay="770"/>
                                          </p:stCondLst>
                                        </p:cTn>
                                        <p:tgtEl>
                                          <p:spTgt spid="5">
                                            <p:txEl>
                                              <p:pRg st="0" end="0"/>
                                            </p:txEl>
                                          </p:spTgt>
                                        </p:tgtEl>
                                      </p:cBhvr>
                                      <p:from x="200000" y="450000"/>
                                      <p:to x="100000" y="100000"/>
                                    </p:animScale>
                                    <p:set>
                                      <p:cBhvr>
                                        <p:cTn id="20" dur="770" fill="hold"/>
                                        <p:tgtEl>
                                          <p:spTgt spid="5">
                                            <p:txEl>
                                              <p:pRg st="0" end="0"/>
                                            </p:txEl>
                                          </p:spTgt>
                                        </p:tgtEl>
                                        <p:attrNameLst>
                                          <p:attrName>ppt_x</p:attrName>
                                        </p:attrNameLst>
                                      </p:cBhvr>
                                      <p:to>
                                        <p:strVal val="(0.5)"/>
                                      </p:to>
                                    </p:set>
                                    <p:anim from="(0.5)" to="(#ppt_x)" calcmode="lin" valueType="num">
                                      <p:cBhvr>
                                        <p:cTn id="21" dur="1230" accel="100000" fill="hold">
                                          <p:stCondLst>
                                            <p:cond delay="770"/>
                                          </p:stCondLst>
                                        </p:cTn>
                                        <p:tgtEl>
                                          <p:spTgt spid="5">
                                            <p:txEl>
                                              <p:pRg st="0" end="0"/>
                                            </p:txEl>
                                          </p:spTgt>
                                        </p:tgtEl>
                                        <p:attrNameLst>
                                          <p:attrName>ppt_x</p:attrName>
                                        </p:attrNameLst>
                                      </p:cBhvr>
                                    </p:anim>
                                    <p:set>
                                      <p:cBhvr>
                                        <p:cTn id="22" dur="770" fill="hold"/>
                                        <p:tgtEl>
                                          <p:spTgt spid="5">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5">
                                            <p:txEl>
                                              <p:pRg st="0" end="0"/>
                                            </p:txEl>
                                          </p:spTgt>
                                        </p:tgtEl>
                                        <p:attrNameLst>
                                          <p:attrName>ppt_y</p:attrName>
                                        </p:attrNameLst>
                                      </p:cBhvr>
                                    </p:anim>
                                  </p:childTnLst>
                                </p:cTn>
                              </p:par>
                              <p:par>
                                <p:cTn id="24" presetID="51"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par>
                          <p:cTn id="33" fill="hold">
                            <p:stCondLst>
                              <p:cond delay="4000"/>
                            </p:stCondLst>
                            <p:childTnLst>
                              <p:par>
                                <p:cTn id="34" presetID="51"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770" decel="100000"/>
                                        <p:tgtEl>
                                          <p:spTgt spid="4"/>
                                        </p:tgtEl>
                                      </p:cBhvr>
                                    </p:animEffect>
                                    <p:animScale>
                                      <p:cBhvr>
                                        <p:cTn id="37" dur="770" decel="100000"/>
                                        <p:tgtEl>
                                          <p:spTgt spid="4"/>
                                        </p:tgtEl>
                                      </p:cBhvr>
                                      <p:from x="10000" y="10000"/>
                                      <p:to x="200000" y="450000"/>
                                    </p:animScale>
                                    <p:animScale>
                                      <p:cBhvr>
                                        <p:cTn id="38" dur="1230" accel="100000" fill="hold">
                                          <p:stCondLst>
                                            <p:cond delay="770"/>
                                          </p:stCondLst>
                                        </p:cTn>
                                        <p:tgtEl>
                                          <p:spTgt spid="4"/>
                                        </p:tgtEl>
                                      </p:cBhvr>
                                      <p:from x="200000" y="450000"/>
                                      <p:to x="100000" y="100000"/>
                                    </p:animScale>
                                    <p:set>
                                      <p:cBhvr>
                                        <p:cTn id="39" dur="770" fill="hold"/>
                                        <p:tgtEl>
                                          <p:spTgt spid="4"/>
                                        </p:tgtEl>
                                        <p:attrNameLst>
                                          <p:attrName>ppt_x</p:attrName>
                                        </p:attrNameLst>
                                      </p:cBhvr>
                                      <p:to>
                                        <p:strVal val="(0.5)"/>
                                      </p:to>
                                    </p:set>
                                    <p:anim from="(0.5)" to="(#ppt_x)" calcmode="lin" valueType="num">
                                      <p:cBhvr>
                                        <p:cTn id="40" dur="1230" accel="100000" fill="hold">
                                          <p:stCondLst>
                                            <p:cond delay="770"/>
                                          </p:stCondLst>
                                        </p:cTn>
                                        <p:tgtEl>
                                          <p:spTgt spid="4"/>
                                        </p:tgtEl>
                                        <p:attrNameLst>
                                          <p:attrName>ppt_x</p:attrName>
                                        </p:attrNameLst>
                                      </p:cBhvr>
                                    </p:anim>
                                    <p:set>
                                      <p:cBhvr>
                                        <p:cTn id="41" dur="770" fill="hold"/>
                                        <p:tgtEl>
                                          <p:spTgt spid="4"/>
                                        </p:tgtEl>
                                        <p:attrNameLst>
                                          <p:attrName>ppt_y</p:attrName>
                                        </p:attrNameLst>
                                      </p:cBhvr>
                                      <p:to>
                                        <p:strVal val="(#ppt_y+0.4)"/>
                                      </p:to>
                                    </p:set>
                                    <p:anim from="(#ppt_y+0.4)" to="(#ppt_y)" calcmode="lin" valueType="num">
                                      <p:cBhvr>
                                        <p:cTn id="42"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w="3175">
                  <a:solidFill>
                    <a:srgbClr val="FFFF00"/>
                  </a:solidFill>
                </a:ln>
                <a:effectLst>
                  <a:glow rad="228600">
                    <a:schemeClr val="accent6">
                      <a:satMod val="175000"/>
                      <a:alpha val="40000"/>
                    </a:schemeClr>
                  </a:glow>
                </a:effectLst>
              </a:rPr>
              <a:t>Szilíciumból készült napelem</a:t>
            </a:r>
            <a:endParaRPr lang="hu-HU" b="1" dirty="0">
              <a:effectLst>
                <a:glow rad="228600">
                  <a:schemeClr val="accent6">
                    <a:satMod val="175000"/>
                    <a:alpha val="40000"/>
                  </a:schemeClr>
                </a:glow>
              </a:effectLst>
            </a:endParaRPr>
          </a:p>
        </p:txBody>
      </p:sp>
      <p:sp>
        <p:nvSpPr>
          <p:cNvPr id="4" name="Szövegdoboz 3"/>
          <p:cNvSpPr txBox="1"/>
          <p:nvPr/>
        </p:nvSpPr>
        <p:spPr>
          <a:xfrm>
            <a:off x="1331640" y="1700808"/>
            <a:ext cx="6643734" cy="3970318"/>
          </a:xfrm>
          <a:prstGeom prst="rect">
            <a:avLst/>
          </a:prstGeom>
          <a:noFill/>
        </p:spPr>
        <p:txBody>
          <a:bodyPr wrap="square" rtlCol="0">
            <a:spAutoFit/>
          </a:bodyPr>
          <a:lstStyle/>
          <a:p>
            <a:r>
              <a:rPr lang="hu-HU" sz="2800" b="1" dirty="0" smtClean="0">
                <a:ln>
                  <a:solidFill>
                    <a:srgbClr val="FFFF00"/>
                  </a:solidFill>
                </a:ln>
                <a:effectLst>
                  <a:glow rad="228600">
                    <a:schemeClr val="accent6">
                      <a:satMod val="175000"/>
                      <a:alpha val="40000"/>
                    </a:schemeClr>
                  </a:glow>
                </a:effectLst>
              </a:rPr>
              <a:t>A napenergia hasznosításának jövője még fényesebben ragyoghat a fekete szilíciumos panelek fejlesztésével. Az említett anyag ugyanis szinte teljes spektrumában elnyelni a beérkező fényt – még az infravörös sugarakat is. A németországi </a:t>
            </a:r>
            <a:r>
              <a:rPr lang="hu-HU" sz="2800" b="1" dirty="0" err="1" smtClean="0">
                <a:ln>
                  <a:solidFill>
                    <a:srgbClr val="FFFF00"/>
                  </a:solidFill>
                </a:ln>
                <a:effectLst>
                  <a:glow rad="228600">
                    <a:schemeClr val="accent6">
                      <a:satMod val="175000"/>
                      <a:alpha val="40000"/>
                    </a:schemeClr>
                  </a:glow>
                </a:effectLst>
              </a:rPr>
              <a:t>Fraunhofer</a:t>
            </a:r>
            <a:r>
              <a:rPr lang="hu-HU" sz="2800" b="1" dirty="0" smtClean="0">
                <a:ln>
                  <a:solidFill>
                    <a:srgbClr val="FFFF00"/>
                  </a:solidFill>
                </a:ln>
                <a:effectLst>
                  <a:glow rad="228600">
                    <a:schemeClr val="accent6">
                      <a:satMod val="175000"/>
                      <a:alpha val="40000"/>
                    </a:schemeClr>
                  </a:glow>
                </a:effectLst>
              </a:rPr>
              <a:t> Institute kutatói nemrég sikeresen meg is duplázták a fekete szilíciumból készült napelemek teljesítményét.</a:t>
            </a:r>
            <a:endParaRPr lang="hu-HU" sz="2800" b="1" dirty="0">
              <a:ln>
                <a:solidFill>
                  <a:srgbClr val="FFFF00"/>
                </a:solidFill>
              </a:ln>
              <a:effectLst>
                <a:glow rad="228600">
                  <a:schemeClr val="accent6">
                    <a:satMod val="175000"/>
                    <a:alpha val="40000"/>
                  </a:schemeClr>
                </a:glow>
              </a:effectLst>
            </a:endParaRPr>
          </a:p>
        </p:txBody>
      </p:sp>
      <p:pic>
        <p:nvPicPr>
          <p:cNvPr id="5" name="Kép 4" descr="napelem-141.jpg">
            <a:hlinkClick r:id="rId3" action="ppaction://hlinksldjump"/>
          </p:cNvPr>
          <p:cNvPicPr>
            <a:picLocks noChangeAspect="1"/>
          </p:cNvPicPr>
          <p:nvPr/>
        </p:nvPicPr>
        <p:blipFill>
          <a:blip r:embed="rId4" cstate="print"/>
          <a:stretch>
            <a:fillRect/>
          </a:stretch>
        </p:blipFill>
        <p:spPr>
          <a:xfrm>
            <a:off x="7404531" y="5733256"/>
            <a:ext cx="1739469" cy="1124744"/>
          </a:xfrm>
          <a:prstGeom prst="rect">
            <a:avLst/>
          </a:prstGeom>
        </p:spPr>
      </p:pic>
      <p:pic>
        <p:nvPicPr>
          <p:cNvPr id="6" name="Picture 2">
            <a:hlinkClick r:id="rId5" action="ppaction://hlinksldjump"/>
          </p:cNvPr>
          <p:cNvPicPr>
            <a:picLocks noChangeAspect="1" noChangeArrowheads="1"/>
          </p:cNvPicPr>
          <p:nvPr/>
        </p:nvPicPr>
        <p:blipFill>
          <a:blip r:embed="rId6" cstate="print"/>
          <a:srcRect/>
          <a:stretch>
            <a:fillRect/>
          </a:stretch>
        </p:blipFill>
        <p:spPr bwMode="auto">
          <a:xfrm>
            <a:off x="0" y="5632882"/>
            <a:ext cx="1368152" cy="122511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770" decel="100000"/>
                                        <p:tgtEl>
                                          <p:spTgt spid="4">
                                            <p:txEl>
                                              <p:pRg st="0" end="0"/>
                                            </p:txEl>
                                          </p:spTgt>
                                        </p:tgtEl>
                                      </p:cBhvr>
                                    </p:animEffect>
                                    <p:animScale>
                                      <p:cBhvr>
                                        <p:cTn id="18" dur="770" decel="100000"/>
                                        <p:tgtEl>
                                          <p:spTgt spid="4">
                                            <p:txEl>
                                              <p:pRg st="0" end="0"/>
                                            </p:txEl>
                                          </p:spTgt>
                                        </p:tgtEl>
                                      </p:cBhvr>
                                      <p:from x="10000" y="10000"/>
                                      <p:to x="200000" y="450000"/>
                                    </p:animScale>
                                    <p:animScale>
                                      <p:cBhvr>
                                        <p:cTn id="19" dur="1230" accel="100000" fill="hold">
                                          <p:stCondLst>
                                            <p:cond delay="770"/>
                                          </p:stCondLst>
                                        </p:cTn>
                                        <p:tgtEl>
                                          <p:spTgt spid="4">
                                            <p:txEl>
                                              <p:pRg st="0" end="0"/>
                                            </p:txEl>
                                          </p:spTgt>
                                        </p:tgtEl>
                                      </p:cBhvr>
                                      <p:from x="200000" y="450000"/>
                                      <p:to x="100000" y="100000"/>
                                    </p:animScale>
                                    <p:set>
                                      <p:cBhvr>
                                        <p:cTn id="20" dur="770" fill="hold"/>
                                        <p:tgtEl>
                                          <p:spTgt spid="4">
                                            <p:txEl>
                                              <p:pRg st="0" end="0"/>
                                            </p:txEl>
                                          </p:spTgt>
                                        </p:tgtEl>
                                        <p:attrNameLst>
                                          <p:attrName>ppt_x</p:attrName>
                                        </p:attrNameLst>
                                      </p:cBhvr>
                                      <p:to>
                                        <p:strVal val="(0.5)"/>
                                      </p:to>
                                    </p:set>
                                    <p:anim from="(0.5)" to="(#ppt_x)" calcmode="lin" valueType="num">
                                      <p:cBhvr>
                                        <p:cTn id="21" dur="1230" accel="100000" fill="hold">
                                          <p:stCondLst>
                                            <p:cond delay="770"/>
                                          </p:stCondLst>
                                        </p:cTn>
                                        <p:tgtEl>
                                          <p:spTgt spid="4">
                                            <p:txEl>
                                              <p:pRg st="0" end="0"/>
                                            </p:txEl>
                                          </p:spTgt>
                                        </p:tgtEl>
                                        <p:attrNameLst>
                                          <p:attrName>ppt_x</p:attrName>
                                        </p:attrNameLst>
                                      </p:cBhvr>
                                    </p:anim>
                                    <p:set>
                                      <p:cBhvr>
                                        <p:cTn id="22" dur="770" fill="hold"/>
                                        <p:tgtEl>
                                          <p:spTgt spid="4">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4">
                                            <p:txEl>
                                              <p:pRg st="0" end="0"/>
                                            </p:txEl>
                                          </p:spTgt>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70" decel="100000"/>
                                        <p:tgtEl>
                                          <p:spTgt spid="6"/>
                                        </p:tgtEl>
                                      </p:cBhvr>
                                    </p:animEffect>
                                    <p:animScale>
                                      <p:cBhvr>
                                        <p:cTn id="28" dur="770" decel="100000"/>
                                        <p:tgtEl>
                                          <p:spTgt spid="6"/>
                                        </p:tgtEl>
                                      </p:cBhvr>
                                      <p:from x="10000" y="10000"/>
                                      <p:to x="200000" y="450000"/>
                                    </p:animScale>
                                    <p:animScale>
                                      <p:cBhvr>
                                        <p:cTn id="29" dur="1230" accel="100000" fill="hold">
                                          <p:stCondLst>
                                            <p:cond delay="770"/>
                                          </p:stCondLst>
                                        </p:cTn>
                                        <p:tgtEl>
                                          <p:spTgt spid="6"/>
                                        </p:tgtEl>
                                      </p:cBhvr>
                                      <p:from x="200000" y="450000"/>
                                      <p:to x="100000" y="100000"/>
                                    </p:animScale>
                                    <p:set>
                                      <p:cBhvr>
                                        <p:cTn id="30" dur="770" fill="hold"/>
                                        <p:tgtEl>
                                          <p:spTgt spid="6"/>
                                        </p:tgtEl>
                                        <p:attrNameLst>
                                          <p:attrName>ppt_x</p:attrName>
                                        </p:attrNameLst>
                                      </p:cBhvr>
                                      <p:to>
                                        <p:strVal val="(0.5)"/>
                                      </p:to>
                                    </p:set>
                                    <p:anim from="(0.5)" to="(#ppt_x)" calcmode="lin" valueType="num">
                                      <p:cBhvr>
                                        <p:cTn id="31" dur="1230" accel="100000" fill="hold">
                                          <p:stCondLst>
                                            <p:cond delay="770"/>
                                          </p:stCondLst>
                                        </p:cTn>
                                        <p:tgtEl>
                                          <p:spTgt spid="6"/>
                                        </p:tgtEl>
                                        <p:attrNameLst>
                                          <p:attrName>ppt_x</p:attrName>
                                        </p:attrNameLst>
                                      </p:cBhvr>
                                    </p:anim>
                                    <p:set>
                                      <p:cBhvr>
                                        <p:cTn id="32" dur="770" fill="hold"/>
                                        <p:tgtEl>
                                          <p:spTgt spid="6"/>
                                        </p:tgtEl>
                                        <p:attrNameLst>
                                          <p:attrName>ppt_y</p:attrName>
                                        </p:attrNameLst>
                                      </p:cBhvr>
                                      <p:to>
                                        <p:strVal val="(#ppt_y+0.4)"/>
                                      </p:to>
                                    </p:set>
                                    <p:anim from="(#ppt_y+0.4)" to="(#ppt_y)" calcmode="lin" valueType="num">
                                      <p:cBhvr>
                                        <p:cTn id="33" dur="1230" accel="100000" fill="hold">
                                          <p:stCondLst>
                                            <p:cond delay="770"/>
                                          </p:stCondLst>
                                        </p:cTn>
                                        <p:tgtEl>
                                          <p:spTgt spid="6"/>
                                        </p:tgtEl>
                                        <p:attrNameLst>
                                          <p:attrName>ppt_y</p:attrName>
                                        </p:attrNameLst>
                                      </p:cBhvr>
                                    </p:anim>
                                  </p:childTnLst>
                                </p:cTn>
                              </p:par>
                            </p:childTnLst>
                          </p:cTn>
                        </p:par>
                        <p:par>
                          <p:cTn id="34" fill="hold">
                            <p:stCondLst>
                              <p:cond delay="6000"/>
                            </p:stCondLst>
                            <p:childTnLst>
                              <p:par>
                                <p:cTn id="35" presetID="51"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70" decel="100000"/>
                                        <p:tgtEl>
                                          <p:spTgt spid="5"/>
                                        </p:tgtEl>
                                      </p:cBhvr>
                                    </p:animEffect>
                                    <p:animScale>
                                      <p:cBhvr>
                                        <p:cTn id="38" dur="770" decel="100000"/>
                                        <p:tgtEl>
                                          <p:spTgt spid="5"/>
                                        </p:tgtEl>
                                      </p:cBhvr>
                                      <p:from x="10000" y="10000"/>
                                      <p:to x="200000" y="450000"/>
                                    </p:animScale>
                                    <p:animScale>
                                      <p:cBhvr>
                                        <p:cTn id="39" dur="1230" accel="100000" fill="hold">
                                          <p:stCondLst>
                                            <p:cond delay="770"/>
                                          </p:stCondLst>
                                        </p:cTn>
                                        <p:tgtEl>
                                          <p:spTgt spid="5"/>
                                        </p:tgtEl>
                                      </p:cBhvr>
                                      <p:from x="200000" y="450000"/>
                                      <p:to x="100000" y="100000"/>
                                    </p:animScale>
                                    <p:set>
                                      <p:cBhvr>
                                        <p:cTn id="40" dur="770" fill="hold"/>
                                        <p:tgtEl>
                                          <p:spTgt spid="5"/>
                                        </p:tgtEl>
                                        <p:attrNameLst>
                                          <p:attrName>ppt_x</p:attrName>
                                        </p:attrNameLst>
                                      </p:cBhvr>
                                      <p:to>
                                        <p:strVal val="(0.5)"/>
                                      </p:to>
                                    </p:set>
                                    <p:anim from="(0.5)" to="(#ppt_x)" calcmode="lin" valueType="num">
                                      <p:cBhvr>
                                        <p:cTn id="41" dur="1230" accel="100000" fill="hold">
                                          <p:stCondLst>
                                            <p:cond delay="770"/>
                                          </p:stCondLst>
                                        </p:cTn>
                                        <p:tgtEl>
                                          <p:spTgt spid="5"/>
                                        </p:tgtEl>
                                        <p:attrNameLst>
                                          <p:attrName>ppt_x</p:attrName>
                                        </p:attrNameLst>
                                      </p:cBhvr>
                                    </p:anim>
                                    <p:set>
                                      <p:cBhvr>
                                        <p:cTn id="42" dur="770" fill="hold"/>
                                        <p:tgtEl>
                                          <p:spTgt spid="5"/>
                                        </p:tgtEl>
                                        <p:attrNameLst>
                                          <p:attrName>ppt_y</p:attrName>
                                        </p:attrNameLst>
                                      </p:cBhvr>
                                      <p:to>
                                        <p:strVal val="(#ppt_y+0.4)"/>
                                      </p:to>
                                    </p:set>
                                    <p:anim from="(#ppt_y+0.4)" to="(#ppt_y)" calcmode="lin" valueType="num">
                                      <p:cBhvr>
                                        <p:cTn id="4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w="3175">
                  <a:solidFill>
                    <a:srgbClr val="FFFF00"/>
                  </a:solidFill>
                </a:ln>
                <a:effectLst>
                  <a:glow rad="228600">
                    <a:schemeClr val="accent6">
                      <a:satMod val="175000"/>
                      <a:alpha val="40000"/>
                    </a:schemeClr>
                  </a:glow>
                </a:effectLst>
              </a:rPr>
              <a:t>Egykristályos szilícium napelemek</a:t>
            </a:r>
            <a:endParaRPr lang="hu-HU" b="1" dirty="0">
              <a:effectLst>
                <a:glow rad="228600">
                  <a:schemeClr val="accent6">
                    <a:satMod val="175000"/>
                    <a:alpha val="40000"/>
                  </a:schemeClr>
                </a:glow>
              </a:effectLst>
            </a:endParaRPr>
          </a:p>
        </p:txBody>
      </p:sp>
      <p:sp>
        <p:nvSpPr>
          <p:cNvPr id="4" name="Szövegdoboz 3"/>
          <p:cNvSpPr txBox="1"/>
          <p:nvPr/>
        </p:nvSpPr>
        <p:spPr>
          <a:xfrm>
            <a:off x="785786" y="2285992"/>
            <a:ext cx="7000924" cy="3539430"/>
          </a:xfrm>
          <a:prstGeom prst="rect">
            <a:avLst/>
          </a:prstGeom>
          <a:noFill/>
        </p:spPr>
        <p:txBody>
          <a:bodyPr wrap="square" rtlCol="0">
            <a:spAutoFit/>
          </a:bodyPr>
          <a:lstStyle/>
          <a:p>
            <a:r>
              <a:rPr lang="hu-HU" sz="3200" b="1" dirty="0" smtClean="0">
                <a:ln>
                  <a:solidFill>
                    <a:srgbClr val="FFFF00"/>
                  </a:solidFill>
                </a:ln>
                <a:effectLst>
                  <a:glow rad="228600">
                    <a:schemeClr val="accent6">
                      <a:satMod val="175000"/>
                      <a:alpha val="40000"/>
                    </a:schemeClr>
                  </a:glow>
                </a:effectLst>
              </a:rPr>
              <a:t>Az egykristályos szilícium hatásfoka a legmagasabb, közel 18-20%, de a cél jelenleg a 31%-os hatásfok. Ebben a napelem fajtában a szilíciumtömböt lapokká szeletelik, és úgy szerelik össze egy panelbe, hogy azok ne érjenek egymáshoz.</a:t>
            </a:r>
            <a:endParaRPr lang="hu-HU" sz="3200" dirty="0">
              <a:ln>
                <a:solidFill>
                  <a:srgbClr val="FFFF00"/>
                </a:solidFill>
              </a:ln>
              <a:effectLst>
                <a:glow rad="228600">
                  <a:schemeClr val="accent6">
                    <a:satMod val="175000"/>
                    <a:alpha val="40000"/>
                  </a:schemeClr>
                </a:glow>
              </a:effectLst>
            </a:endParaRPr>
          </a:p>
        </p:txBody>
      </p:sp>
      <p:pic>
        <p:nvPicPr>
          <p:cNvPr id="5" name="Kép 4" descr="napelem-141.jpg">
            <a:hlinkClick r:id="rId3" action="ppaction://hlinksldjump"/>
          </p:cNvPr>
          <p:cNvPicPr>
            <a:picLocks noChangeAspect="1"/>
          </p:cNvPicPr>
          <p:nvPr/>
        </p:nvPicPr>
        <p:blipFill>
          <a:blip r:embed="rId4" cstate="print"/>
          <a:stretch>
            <a:fillRect/>
          </a:stretch>
        </p:blipFill>
        <p:spPr>
          <a:xfrm>
            <a:off x="4067944" y="5733256"/>
            <a:ext cx="1739469" cy="1124744"/>
          </a:xfrm>
          <a:prstGeom prst="rect">
            <a:avLst/>
          </a:prstGeom>
        </p:spPr>
      </p:pic>
      <p:pic>
        <p:nvPicPr>
          <p:cNvPr id="6" name="Picture 2">
            <a:hlinkClick r:id="rId5" action="ppaction://hlinksldjump"/>
          </p:cNvPr>
          <p:cNvPicPr>
            <a:picLocks noChangeAspect="1" noChangeArrowheads="1"/>
          </p:cNvPicPr>
          <p:nvPr/>
        </p:nvPicPr>
        <p:blipFill>
          <a:blip r:embed="rId6" cstate="print"/>
          <a:srcRect/>
          <a:stretch>
            <a:fillRect/>
          </a:stretch>
        </p:blipFill>
        <p:spPr bwMode="auto">
          <a:xfrm>
            <a:off x="7775848" y="5632882"/>
            <a:ext cx="1368152" cy="122511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err="1" smtClean="0">
                <a:ln w="3175">
                  <a:solidFill>
                    <a:srgbClr val="FFFF00"/>
                  </a:solidFill>
                </a:ln>
                <a:effectLst>
                  <a:glow rad="228600">
                    <a:schemeClr val="accent6">
                      <a:satMod val="175000"/>
                      <a:alpha val="40000"/>
                    </a:schemeClr>
                  </a:glow>
                </a:effectLst>
              </a:rPr>
              <a:t>Polikristályos</a:t>
            </a:r>
            <a:r>
              <a:rPr lang="hu-HU" b="1" dirty="0" smtClean="0">
                <a:ln w="3175">
                  <a:solidFill>
                    <a:srgbClr val="FFFF00"/>
                  </a:solidFill>
                </a:ln>
                <a:effectLst>
                  <a:glow rad="228600">
                    <a:schemeClr val="accent6">
                      <a:satMod val="175000"/>
                      <a:alpha val="40000"/>
                    </a:schemeClr>
                  </a:glow>
                </a:effectLst>
              </a:rPr>
              <a:t> szilícium napelemek</a:t>
            </a:r>
            <a:endParaRPr lang="hu-HU" b="1" dirty="0">
              <a:effectLst>
                <a:glow rad="228600">
                  <a:schemeClr val="accent6">
                    <a:satMod val="175000"/>
                    <a:alpha val="40000"/>
                  </a:schemeClr>
                </a:glow>
              </a:effectLst>
            </a:endParaRPr>
          </a:p>
        </p:txBody>
      </p:sp>
      <p:sp>
        <p:nvSpPr>
          <p:cNvPr id="4" name="Szövegdoboz 3"/>
          <p:cNvSpPr txBox="1"/>
          <p:nvPr/>
        </p:nvSpPr>
        <p:spPr>
          <a:xfrm>
            <a:off x="251520" y="1340768"/>
            <a:ext cx="8535322" cy="4401205"/>
          </a:xfrm>
          <a:prstGeom prst="rect">
            <a:avLst/>
          </a:prstGeom>
          <a:noFill/>
        </p:spPr>
        <p:txBody>
          <a:bodyPr wrap="square" rtlCol="0">
            <a:spAutoFit/>
          </a:bodyPr>
          <a:lstStyle/>
          <a:p>
            <a:r>
              <a:rPr lang="hu-HU" sz="2800" b="1" dirty="0" smtClean="0">
                <a:ln w="3175">
                  <a:solidFill>
                    <a:srgbClr val="FFFF00"/>
                  </a:solidFill>
                </a:ln>
                <a:effectLst>
                  <a:glow rad="228600">
                    <a:schemeClr val="accent6">
                      <a:satMod val="175000"/>
                      <a:alpha val="40000"/>
                    </a:schemeClr>
                  </a:glow>
                </a:effectLst>
              </a:rPr>
              <a:t>A kristályos napelemek a legrégebben használt, legkiforrottabb és a legelterjedtebb technológiának számítanak, 1954 óta gyártják tömeggyártásban. </a:t>
            </a:r>
          </a:p>
          <a:p>
            <a:r>
              <a:rPr lang="hu-HU" sz="2800" b="1" dirty="0" smtClean="0">
                <a:ln w="3175">
                  <a:solidFill>
                    <a:srgbClr val="FFFF00"/>
                  </a:solidFill>
                </a:ln>
                <a:effectLst>
                  <a:glow rad="228600">
                    <a:schemeClr val="accent6">
                      <a:satMod val="175000"/>
                      <a:alpha val="40000"/>
                    </a:schemeClr>
                  </a:glow>
                </a:effectLst>
              </a:rPr>
              <a:t>A napelemek a kristályos technológia esetén nagy tisztaságú szilícium cellákból épülnek fel, melyek sorba kötve és vízmentesen egy üveglap és egy műanyag hátlap közé laminálva kerülnek gyártásra. </a:t>
            </a:r>
          </a:p>
          <a:p>
            <a:r>
              <a:rPr lang="hu-HU" sz="2800" b="1" dirty="0" smtClean="0">
                <a:ln w="3175">
                  <a:solidFill>
                    <a:srgbClr val="FFFF00"/>
                  </a:solidFill>
                </a:ln>
                <a:effectLst>
                  <a:glow rad="228600">
                    <a:schemeClr val="accent6">
                      <a:satMod val="175000"/>
                      <a:alpha val="40000"/>
                    </a:schemeClr>
                  </a:glow>
                </a:effectLst>
              </a:rPr>
              <a:t>A cellák gyártási technológiája alapján megkülönböztetünk </a:t>
            </a:r>
            <a:r>
              <a:rPr lang="hu-HU" sz="2800" b="1" dirty="0" err="1" smtClean="0">
                <a:ln w="3175">
                  <a:solidFill>
                    <a:srgbClr val="FFFF00"/>
                  </a:solidFill>
                </a:ln>
                <a:effectLst>
                  <a:glow rad="228600">
                    <a:schemeClr val="accent6">
                      <a:satMod val="175000"/>
                      <a:alpha val="40000"/>
                    </a:schemeClr>
                  </a:glow>
                </a:effectLst>
              </a:rPr>
              <a:t>monokristályos</a:t>
            </a:r>
            <a:r>
              <a:rPr lang="hu-HU" sz="2800" b="1" dirty="0" smtClean="0">
                <a:ln w="3175">
                  <a:solidFill>
                    <a:srgbClr val="FFFF00"/>
                  </a:solidFill>
                </a:ln>
                <a:effectLst>
                  <a:glow rad="228600">
                    <a:schemeClr val="accent6">
                      <a:satMod val="175000"/>
                      <a:alpha val="40000"/>
                    </a:schemeClr>
                  </a:glow>
                </a:effectLst>
              </a:rPr>
              <a:t> és </a:t>
            </a:r>
            <a:r>
              <a:rPr lang="hu-HU" sz="2800" b="1" dirty="0" err="1" smtClean="0">
                <a:ln w="3175">
                  <a:solidFill>
                    <a:srgbClr val="FFFF00"/>
                  </a:solidFill>
                </a:ln>
                <a:effectLst>
                  <a:glow rad="228600">
                    <a:schemeClr val="accent6">
                      <a:satMod val="175000"/>
                      <a:alpha val="40000"/>
                    </a:schemeClr>
                  </a:glow>
                </a:effectLst>
              </a:rPr>
              <a:t>polikristályos</a:t>
            </a:r>
            <a:r>
              <a:rPr lang="hu-HU" sz="2800" b="1" dirty="0" smtClean="0">
                <a:ln w="3175">
                  <a:solidFill>
                    <a:srgbClr val="FFFF00"/>
                  </a:solidFill>
                </a:ln>
                <a:effectLst>
                  <a:glow rad="228600">
                    <a:schemeClr val="accent6">
                      <a:satMod val="175000"/>
                      <a:alpha val="40000"/>
                    </a:schemeClr>
                  </a:glow>
                </a:effectLst>
              </a:rPr>
              <a:t> </a:t>
            </a:r>
            <a:r>
              <a:rPr lang="hu-HU" sz="2800" b="1" dirty="0" smtClean="0">
                <a:ln w="3175">
                  <a:solidFill>
                    <a:srgbClr val="FFFF00"/>
                  </a:solidFill>
                </a:ln>
                <a:effectLst>
                  <a:glow rad="228600">
                    <a:schemeClr val="accent6">
                      <a:satMod val="175000"/>
                      <a:alpha val="40000"/>
                    </a:schemeClr>
                  </a:glow>
                </a:effectLst>
              </a:rPr>
              <a:t>cellákat.</a:t>
            </a:r>
            <a:endParaRPr lang="hu-HU" sz="2800" b="1" dirty="0" smtClean="0">
              <a:ln w="3175">
                <a:solidFill>
                  <a:srgbClr val="FFFF00"/>
                </a:solidFill>
              </a:ln>
              <a:effectLst>
                <a:glow rad="228600">
                  <a:schemeClr val="accent6">
                    <a:satMod val="175000"/>
                    <a:alpha val="40000"/>
                  </a:schemeClr>
                </a:glow>
              </a:effectLst>
            </a:endParaRPr>
          </a:p>
        </p:txBody>
      </p:sp>
      <p:pic>
        <p:nvPicPr>
          <p:cNvPr id="5" name="Kép 4" descr="napelem-141.jpg">
            <a:hlinkClick r:id="rId3" action="ppaction://hlinksldjump"/>
          </p:cNvPr>
          <p:cNvPicPr>
            <a:picLocks noChangeAspect="1"/>
          </p:cNvPicPr>
          <p:nvPr/>
        </p:nvPicPr>
        <p:blipFill>
          <a:blip r:embed="rId4" cstate="print"/>
          <a:stretch>
            <a:fillRect/>
          </a:stretch>
        </p:blipFill>
        <p:spPr>
          <a:xfrm>
            <a:off x="0" y="5733256"/>
            <a:ext cx="1739469" cy="1124744"/>
          </a:xfrm>
          <a:prstGeom prst="rect">
            <a:avLst/>
          </a:prstGeom>
        </p:spPr>
      </p:pic>
      <p:pic>
        <p:nvPicPr>
          <p:cNvPr id="6" name="Picture 2">
            <a:hlinkClick r:id="rId5" action="ppaction://hlinksldjump"/>
          </p:cNvPr>
          <p:cNvPicPr>
            <a:picLocks noChangeAspect="1" noChangeArrowheads="1"/>
          </p:cNvPicPr>
          <p:nvPr/>
        </p:nvPicPr>
        <p:blipFill>
          <a:blip r:embed="rId6" cstate="print"/>
          <a:srcRect/>
          <a:stretch>
            <a:fillRect/>
          </a:stretch>
        </p:blipFill>
        <p:spPr bwMode="auto">
          <a:xfrm>
            <a:off x="7775848" y="5632882"/>
            <a:ext cx="1368152" cy="122511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heckerboard(across)">
                                      <p:cBhvr>
                                        <p:cTn id="14" dur="500"/>
                                        <p:tgtEl>
                                          <p:spTgt spid="4">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par>
                          <p:cTn id="22" fill="hold">
                            <p:stCondLst>
                              <p:cond delay="1500"/>
                            </p:stCondLst>
                            <p:childTnLst>
                              <p:par>
                                <p:cTn id="23" presetID="3"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w="3175">
                  <a:solidFill>
                    <a:srgbClr val="FFFF00"/>
                  </a:solidFill>
                </a:ln>
                <a:effectLst>
                  <a:glow rad="228600">
                    <a:schemeClr val="accent6">
                      <a:satMod val="175000"/>
                      <a:alpha val="40000"/>
                    </a:schemeClr>
                  </a:glow>
                </a:effectLst>
              </a:rPr>
              <a:t>Amorf szilícium napelemek</a:t>
            </a:r>
            <a:endParaRPr lang="hu-HU" b="1" dirty="0">
              <a:ln w="3175">
                <a:solidFill>
                  <a:srgbClr val="FFFF00"/>
                </a:solidFill>
              </a:ln>
              <a:effectLst>
                <a:glow rad="228600">
                  <a:schemeClr val="accent6">
                    <a:satMod val="175000"/>
                    <a:alpha val="40000"/>
                  </a:schemeClr>
                </a:glow>
              </a:effectLst>
            </a:endParaRPr>
          </a:p>
        </p:txBody>
      </p:sp>
      <p:sp>
        <p:nvSpPr>
          <p:cNvPr id="5" name="Szövegdoboz 4"/>
          <p:cNvSpPr txBox="1"/>
          <p:nvPr/>
        </p:nvSpPr>
        <p:spPr>
          <a:xfrm>
            <a:off x="785786" y="2071678"/>
            <a:ext cx="7143800" cy="4524315"/>
          </a:xfrm>
          <a:prstGeom prst="rect">
            <a:avLst/>
          </a:prstGeom>
          <a:noFill/>
        </p:spPr>
        <p:txBody>
          <a:bodyPr wrap="square" rtlCol="0">
            <a:spAutoFit/>
          </a:bodyPr>
          <a:lstStyle/>
          <a:p>
            <a:r>
              <a:rPr lang="hu-HU" sz="3200" b="1" dirty="0" smtClean="0">
                <a:ln>
                  <a:solidFill>
                    <a:srgbClr val="FFFF00"/>
                  </a:solidFill>
                </a:ln>
                <a:effectLst>
                  <a:glow rad="228600">
                    <a:schemeClr val="accent6">
                      <a:satMod val="175000"/>
                      <a:alpha val="40000"/>
                    </a:schemeClr>
                  </a:glow>
                </a:effectLst>
              </a:rPr>
              <a:t>Az amorf szilícium (vékonyréteg) napelemek hatásfoka a leggyengébb (4-6 %). Kedvező ára miatt azonban gyakran használják ott, ahol az elhelyezéshez bőven rendelkezésre áll a felület (pl. épületek homlokzata). Gyártása teljesen eltérő a kristályos napelemekétől. A hordozó réteg általában üveg.</a:t>
            </a:r>
            <a:endParaRPr lang="hu-HU" sz="3200" b="1" dirty="0">
              <a:ln>
                <a:solidFill>
                  <a:srgbClr val="FFFF00"/>
                </a:solidFill>
              </a:ln>
              <a:effectLst>
                <a:glow rad="228600">
                  <a:schemeClr val="accent6">
                    <a:satMod val="175000"/>
                    <a:alpha val="40000"/>
                  </a:schemeClr>
                </a:glow>
              </a:effectLst>
            </a:endParaRPr>
          </a:p>
        </p:txBody>
      </p:sp>
      <p:pic>
        <p:nvPicPr>
          <p:cNvPr id="4" name="Kép 3" descr="napelem-141.jpg">
            <a:hlinkClick r:id="rId3" action="ppaction://hlinksldjump"/>
          </p:cNvPr>
          <p:cNvPicPr>
            <a:picLocks noChangeAspect="1"/>
          </p:cNvPicPr>
          <p:nvPr/>
        </p:nvPicPr>
        <p:blipFill>
          <a:blip r:embed="rId4" cstate="print"/>
          <a:stretch>
            <a:fillRect/>
          </a:stretch>
        </p:blipFill>
        <p:spPr>
          <a:xfrm>
            <a:off x="7404531" y="5733256"/>
            <a:ext cx="1739469" cy="1124744"/>
          </a:xfrm>
          <a:prstGeom prst="rect">
            <a:avLst/>
          </a:prstGeom>
        </p:spPr>
      </p:pic>
      <p:pic>
        <p:nvPicPr>
          <p:cNvPr id="6" name="Picture 2">
            <a:hlinkClick r:id="rId5" action="ppaction://hlinksldjump"/>
          </p:cNvPr>
          <p:cNvPicPr>
            <a:picLocks noChangeAspect="1" noChangeArrowheads="1"/>
          </p:cNvPicPr>
          <p:nvPr/>
        </p:nvPicPr>
        <p:blipFill>
          <a:blip r:embed="rId6" cstate="print"/>
          <a:srcRect/>
          <a:stretch>
            <a:fillRect/>
          </a:stretch>
        </p:blipFill>
        <p:spPr bwMode="auto">
          <a:xfrm>
            <a:off x="7775848" y="4509120"/>
            <a:ext cx="1368152" cy="122511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amond(in)">
                                      <p:cBhvr>
                                        <p:cTn id="11" dur="2000"/>
                                        <p:tgtEl>
                                          <p:spTgt spid="5">
                                            <p:txEl>
                                              <p:pRg st="0" end="0"/>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smtClean="0">
                <a:ln w="28575">
                  <a:solidFill>
                    <a:schemeClr val="bg1"/>
                  </a:solidFill>
                </a:ln>
              </a:rPr>
              <a:t>Szélkerekek,szélturbinák</a:t>
            </a:r>
            <a:endParaRPr lang="hu-HU" b="1" dirty="0">
              <a:ln w="28575">
                <a:solidFill>
                  <a:schemeClr val="bg1"/>
                </a:solidFill>
              </a:ln>
            </a:endParaRPr>
          </a:p>
        </p:txBody>
      </p:sp>
      <p:sp>
        <p:nvSpPr>
          <p:cNvPr id="4" name="Szövegdoboz 3"/>
          <p:cNvSpPr txBox="1"/>
          <p:nvPr/>
        </p:nvSpPr>
        <p:spPr>
          <a:xfrm>
            <a:off x="611560" y="1844824"/>
            <a:ext cx="6048672" cy="954107"/>
          </a:xfrm>
          <a:prstGeom prst="rect">
            <a:avLst/>
          </a:prstGeom>
          <a:noFill/>
          <a:ln>
            <a:noFill/>
          </a:ln>
        </p:spPr>
        <p:txBody>
          <a:bodyPr wrap="square" rtlCol="0">
            <a:spAutoFit/>
          </a:bodyPr>
          <a:lstStyle/>
          <a:p>
            <a:r>
              <a:rPr lang="hu-HU" sz="2800" b="1" dirty="0" smtClean="0">
                <a:ln w="12700">
                  <a:solidFill>
                    <a:schemeClr val="bg1"/>
                  </a:solidFill>
                </a:ln>
                <a:hlinkClick r:id="rId3" action="ppaction://hlinksldjump"/>
              </a:rPr>
              <a:t>Szélkerekek működése</a:t>
            </a:r>
            <a:r>
              <a:rPr lang="hu-HU" sz="2800" b="1" dirty="0" smtClean="0">
                <a:ln w="12700">
                  <a:solidFill>
                    <a:schemeClr val="bg1"/>
                  </a:solidFill>
                </a:ln>
              </a:rPr>
              <a:t/>
            </a:r>
            <a:br>
              <a:rPr lang="hu-HU" sz="2800" b="1" dirty="0" smtClean="0">
                <a:ln w="12700">
                  <a:solidFill>
                    <a:schemeClr val="bg1"/>
                  </a:solidFill>
                </a:ln>
              </a:rPr>
            </a:br>
            <a:r>
              <a:rPr lang="hu-HU" sz="2800" b="1" dirty="0" smtClean="0">
                <a:ln w="12700">
                  <a:solidFill>
                    <a:schemeClr val="bg1"/>
                  </a:solidFill>
                </a:ln>
                <a:hlinkClick r:id="rId4" action="ppaction://hlinksldjump"/>
              </a:rPr>
              <a:t>Szélkerekek előnyei</a:t>
            </a:r>
            <a:endParaRPr lang="hu-HU" sz="2800" b="1" dirty="0">
              <a:ln w="12700">
                <a:solidFill>
                  <a:schemeClr val="bg1"/>
                </a:solidFill>
              </a:ln>
            </a:endParaRPr>
          </a:p>
        </p:txBody>
      </p:sp>
      <p:sp>
        <p:nvSpPr>
          <p:cNvPr id="6" name="Szövegdoboz 5"/>
          <p:cNvSpPr txBox="1"/>
          <p:nvPr/>
        </p:nvSpPr>
        <p:spPr>
          <a:xfrm>
            <a:off x="539552" y="3645024"/>
            <a:ext cx="7344816" cy="2677656"/>
          </a:xfrm>
          <a:prstGeom prst="rect">
            <a:avLst/>
          </a:prstGeom>
          <a:noFill/>
        </p:spPr>
        <p:txBody>
          <a:bodyPr wrap="square" rtlCol="0">
            <a:spAutoFit/>
          </a:bodyPr>
          <a:lstStyle/>
          <a:p>
            <a:r>
              <a:rPr lang="hu-HU" sz="2800" b="1" i="1" dirty="0" smtClean="0">
                <a:ln w="19050">
                  <a:solidFill>
                    <a:schemeClr val="bg1"/>
                  </a:solidFill>
                </a:ln>
              </a:rPr>
              <a:t>Napjainkban fokozódik az igény a megújuló energiaforrások iránt. A szél az áramló légköri levegő mozgási energiája, a levegőt pedig a hőmérséklet-különbségek okozta nyomáskülönbség mozgatja, így tehát a szélenergia forrása is a Nap.</a:t>
            </a:r>
            <a:endParaRPr lang="hu-HU" sz="2800" b="1" i="1" dirty="0">
              <a:ln w="19050">
                <a:solidFill>
                  <a:schemeClr val="bg1"/>
                </a:solidFill>
              </a:ln>
            </a:endParaRPr>
          </a:p>
        </p:txBody>
      </p:sp>
      <p:pic>
        <p:nvPicPr>
          <p:cNvPr id="5" name="Picture 2">
            <a:hlinkClick r:id="rId5" action="ppaction://hlinksldjump"/>
          </p:cNvPr>
          <p:cNvPicPr>
            <a:picLocks noChangeAspect="1" noChangeArrowheads="1"/>
          </p:cNvPicPr>
          <p:nvPr/>
        </p:nvPicPr>
        <p:blipFill>
          <a:blip r:embed="rId6" cstate="print"/>
          <a:srcRect/>
          <a:stretch>
            <a:fillRect/>
          </a:stretch>
        </p:blipFill>
        <p:spPr bwMode="auto">
          <a:xfrm>
            <a:off x="7302810" y="5385048"/>
            <a:ext cx="1841190" cy="1472952"/>
          </a:xfrm>
          <a:prstGeom prst="rect">
            <a:avLst/>
          </a:prstGeom>
          <a:noFill/>
          <a:ln w="9525">
            <a:noFill/>
            <a:miter lim="800000"/>
            <a:headEnd/>
            <a:tailEnd/>
          </a:ln>
        </p:spPr>
      </p:pic>
      <p:pic>
        <p:nvPicPr>
          <p:cNvPr id="6146" name="Picture 2"/>
          <p:cNvPicPr>
            <a:picLocks noChangeAspect="1" noChangeArrowheads="1"/>
          </p:cNvPicPr>
          <p:nvPr/>
        </p:nvPicPr>
        <p:blipFill>
          <a:blip r:embed="rId7" cstate="print"/>
          <a:srcRect/>
          <a:stretch>
            <a:fillRect/>
          </a:stretch>
        </p:blipFill>
        <p:spPr bwMode="auto">
          <a:xfrm>
            <a:off x="4932040" y="1268760"/>
            <a:ext cx="1494284" cy="1993827"/>
          </a:xfrm>
          <a:prstGeom prst="rect">
            <a:avLst/>
          </a:prstGeom>
          <a:noFill/>
          <a:ln w="9525">
            <a:noFill/>
            <a:miter lim="800000"/>
            <a:headEnd/>
            <a:tailEnd/>
          </a:ln>
        </p:spPr>
      </p:pic>
      <p:sp>
        <p:nvSpPr>
          <p:cNvPr id="7" name="Szövegdoboz 6"/>
          <p:cNvSpPr txBox="1"/>
          <p:nvPr/>
        </p:nvSpPr>
        <p:spPr>
          <a:xfrm>
            <a:off x="6300192" y="1628800"/>
            <a:ext cx="2843808" cy="646331"/>
          </a:xfrm>
          <a:prstGeom prst="rect">
            <a:avLst/>
          </a:prstGeom>
          <a:noFill/>
        </p:spPr>
        <p:txBody>
          <a:bodyPr wrap="square" rtlCol="0">
            <a:spAutoFit/>
          </a:bodyPr>
          <a:lstStyle/>
          <a:p>
            <a:r>
              <a:rPr lang="hu-HU" b="1" dirty="0" smtClean="0"/>
              <a:t>= szélkerekek,szélturbinák </a:t>
            </a:r>
            <a:r>
              <a:rPr lang="hu-HU" b="1" dirty="0" err="1" smtClean="0"/>
              <a:t>almenü</a:t>
            </a:r>
            <a:endParaRPr lang="hu-HU"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in)">
                                      <p:cBhvr>
                                        <p:cTn id="11" dur="2000"/>
                                        <p:tgtEl>
                                          <p:spTgt spid="4">
                                            <p:txEl>
                                              <p:pRg st="0" end="0"/>
                                            </p:txEl>
                                          </p:spTgt>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diamond(in)">
                                      <p:cBhvr>
                                        <p:cTn id="15" dur="2000"/>
                                        <p:tgtEl>
                                          <p:spTgt spid="6">
                                            <p:txEl>
                                              <p:pRg st="0" end="0"/>
                                            </p:txEl>
                                          </p:spTgt>
                                        </p:tgtEl>
                                      </p:cBhvr>
                                    </p:animEffect>
                                  </p:childTnLst>
                                </p:cTn>
                              </p:par>
                            </p:childTnLst>
                          </p:cTn>
                        </p:par>
                        <p:par>
                          <p:cTn id="16" fill="hold">
                            <p:stCondLst>
                              <p:cond delay="4500"/>
                            </p:stCondLst>
                            <p:childTnLst>
                              <p:par>
                                <p:cTn id="17" presetID="8" presetClass="entr" presetSubtype="16"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diamond(in)">
                                      <p:cBhvr>
                                        <p:cTn id="19" dur="2000"/>
                                        <p:tgtEl>
                                          <p:spTgt spid="6146"/>
                                        </p:tgtEl>
                                      </p:cBhvr>
                                    </p:animEffect>
                                  </p:childTnLst>
                                </p:cTn>
                              </p:par>
                            </p:childTnLst>
                          </p:cTn>
                        </p:par>
                        <p:par>
                          <p:cTn id="20" fill="hold">
                            <p:stCondLst>
                              <p:cond delay="6500"/>
                            </p:stCondLst>
                            <p:childTnLst>
                              <p:par>
                                <p:cTn id="21" presetID="8" presetClass="entr" presetSubtype="16"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amond(in)">
                                      <p:cBhvr>
                                        <p:cTn id="23" dur="2000"/>
                                        <p:tgtEl>
                                          <p:spTgt spid="7">
                                            <p:txEl>
                                              <p:pRg st="0" end="0"/>
                                            </p:txEl>
                                          </p:spTgt>
                                        </p:tgtEl>
                                      </p:cBhvr>
                                    </p:animEffect>
                                  </p:childTnLst>
                                </p:cTn>
                              </p:par>
                            </p:childTnLst>
                          </p:cTn>
                        </p:par>
                        <p:par>
                          <p:cTn id="24" fill="hold">
                            <p:stCondLst>
                              <p:cond delay="8500"/>
                            </p:stCondLst>
                            <p:childTnLst>
                              <p:par>
                                <p:cTn id="25" presetID="8"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par>
                          <p:cTn id="28" fill="hold">
                            <p:stCondLst>
                              <p:cond delay="10500"/>
                            </p:stCondLst>
                            <p:childTnLst>
                              <p:par>
                                <p:cTn id="29" presetID="8" presetClass="emph" presetSubtype="0" fill="hold" nodeType="afterEffect">
                                  <p:stCondLst>
                                    <p:cond delay="0"/>
                                  </p:stCondLst>
                                  <p:childTnLst>
                                    <p:animRot by="21600000">
                                      <p:cBhvr>
                                        <p:cTn id="30"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332656"/>
            <a:ext cx="7931224" cy="1143000"/>
          </a:xfrm>
        </p:spPr>
        <p:txBody>
          <a:bodyPr>
            <a:normAutofit/>
          </a:bodyPr>
          <a:lstStyle/>
          <a:p>
            <a:r>
              <a:rPr lang="hu-HU" b="1" dirty="0" smtClean="0">
                <a:ln w="28575">
                  <a:solidFill>
                    <a:schemeClr val="bg1"/>
                  </a:solidFill>
                </a:ln>
              </a:rPr>
              <a:t>Szélgenerátor, szélerőgép</a:t>
            </a:r>
            <a:endParaRPr lang="hu-HU" b="1" dirty="0">
              <a:ln w="28575">
                <a:solidFill>
                  <a:schemeClr val="bg1"/>
                </a:solidFill>
              </a:ln>
            </a:endParaRPr>
          </a:p>
        </p:txBody>
      </p:sp>
      <p:sp>
        <p:nvSpPr>
          <p:cNvPr id="3" name="Szövegdoboz 2"/>
          <p:cNvSpPr txBox="1"/>
          <p:nvPr/>
        </p:nvSpPr>
        <p:spPr>
          <a:xfrm>
            <a:off x="539552" y="1772816"/>
            <a:ext cx="7632848" cy="4524315"/>
          </a:xfrm>
          <a:prstGeom prst="rect">
            <a:avLst/>
          </a:prstGeom>
          <a:noFill/>
        </p:spPr>
        <p:txBody>
          <a:bodyPr wrap="square" rtlCol="0">
            <a:spAutoFit/>
          </a:bodyPr>
          <a:lstStyle/>
          <a:p>
            <a:r>
              <a:rPr lang="hu-HU" sz="2400" b="1" i="1" dirty="0" smtClean="0">
                <a:ln w="3175">
                  <a:solidFill>
                    <a:schemeClr val="bg1"/>
                  </a:solidFill>
                </a:ln>
              </a:rPr>
              <a:t>Környezetbarát módon alkalmazhatjuk a természet erőforrását, mely korlátlan mennyiségben áll rendelkezésre. Egyszerű felépítésűek, 20-25 év időtartamú, hosszú távú működésre vannak tervezve. Igen csekély karbantartást igényelnek.</a:t>
            </a:r>
          </a:p>
          <a:p>
            <a:r>
              <a:rPr lang="hu-HU" sz="2400" b="1" i="1" dirty="0" smtClean="0">
                <a:ln w="3175">
                  <a:solidFill>
                    <a:schemeClr val="bg1"/>
                  </a:solidFill>
                </a:ln>
              </a:rPr>
              <a:t>Elszigetelt területek villamosítására alkalmas, a szélcsendes időszakokat az akkumulátorokban tárolt energia áthidalja. </a:t>
            </a:r>
          </a:p>
          <a:p>
            <a:r>
              <a:rPr lang="hu-HU" sz="2400" b="1" i="1" dirty="0" smtClean="0">
                <a:ln w="3175">
                  <a:solidFill>
                    <a:schemeClr val="bg1"/>
                  </a:solidFill>
                </a:ln>
              </a:rPr>
              <a:t>A villamos energiatermelő lapátjai üvegszállal erősítettek, villámvédelemmel vannak ellátva. A szélerőgépeket úgy célszerű kiválasztani, hogy minél alacsonyabb (1,8-2 m/s) szélsebességnél induljanak.</a:t>
            </a:r>
            <a:endParaRPr lang="hu-HU" sz="2400" b="1" i="1" dirty="0">
              <a:ln w="3175">
                <a:solidFill>
                  <a:schemeClr val="bg1"/>
                </a:solidFill>
              </a:ln>
            </a:endParaRPr>
          </a:p>
        </p:txBody>
      </p:sp>
      <p:pic>
        <p:nvPicPr>
          <p:cNvPr id="6" name="Picture 2">
            <a:hlinkClick r:id="rId3" action="ppaction://hlinksldjump"/>
          </p:cNvPr>
          <p:cNvPicPr>
            <a:picLocks noChangeAspect="1" noChangeArrowheads="1"/>
          </p:cNvPicPr>
          <p:nvPr/>
        </p:nvPicPr>
        <p:blipFill>
          <a:blip r:embed="rId4" cstate="print"/>
          <a:srcRect/>
          <a:stretch>
            <a:fillRect/>
          </a:stretch>
        </p:blipFill>
        <p:spPr bwMode="auto">
          <a:xfrm>
            <a:off x="7302810" y="0"/>
            <a:ext cx="1841190" cy="14729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w="28575">
                  <a:solidFill>
                    <a:schemeClr val="bg1"/>
                  </a:solidFill>
                </a:ln>
              </a:rPr>
              <a:t>Szélerőmű</a:t>
            </a:r>
            <a:endParaRPr lang="hu-HU" b="1" dirty="0">
              <a:ln w="28575">
                <a:solidFill>
                  <a:schemeClr val="bg1"/>
                </a:solidFill>
              </a:ln>
            </a:endParaRPr>
          </a:p>
        </p:txBody>
      </p:sp>
      <p:sp>
        <p:nvSpPr>
          <p:cNvPr id="4" name="Szövegdoboz 3"/>
          <p:cNvSpPr txBox="1"/>
          <p:nvPr/>
        </p:nvSpPr>
        <p:spPr>
          <a:xfrm>
            <a:off x="827584" y="1412776"/>
            <a:ext cx="7488832" cy="1815882"/>
          </a:xfrm>
          <a:prstGeom prst="rect">
            <a:avLst/>
          </a:prstGeom>
          <a:noFill/>
        </p:spPr>
        <p:txBody>
          <a:bodyPr wrap="square" rtlCol="0">
            <a:spAutoFit/>
          </a:bodyPr>
          <a:lstStyle/>
          <a:p>
            <a:r>
              <a:rPr lang="hu-HU" sz="2800" b="1" dirty="0" smtClean="0">
                <a:ln w="12700">
                  <a:solidFill>
                    <a:schemeClr val="bg1"/>
                  </a:solidFill>
                </a:ln>
                <a:hlinkClick r:id="rId3" action="ppaction://hlinksldjump"/>
              </a:rPr>
              <a:t>Intelligens szélerőmű</a:t>
            </a:r>
            <a:endParaRPr lang="hu-HU" sz="2800" b="1" dirty="0" smtClean="0">
              <a:ln w="12700">
                <a:solidFill>
                  <a:schemeClr val="bg1"/>
                </a:solidFill>
              </a:ln>
            </a:endParaRPr>
          </a:p>
          <a:p>
            <a:r>
              <a:rPr lang="hu-HU" sz="2800" b="1" dirty="0" smtClean="0">
                <a:ln w="12700">
                  <a:solidFill>
                    <a:schemeClr val="bg1"/>
                  </a:solidFill>
                </a:ln>
                <a:hlinkClick r:id="rId4" action="ppaction://hlinksldjump"/>
              </a:rPr>
              <a:t>Hol használhatóak szélerőművek?</a:t>
            </a:r>
            <a:endParaRPr lang="hu-HU" sz="2800" b="1" dirty="0" smtClean="0">
              <a:ln w="12700">
                <a:solidFill>
                  <a:schemeClr val="bg1"/>
                </a:solidFill>
              </a:ln>
            </a:endParaRPr>
          </a:p>
          <a:p>
            <a:r>
              <a:rPr lang="hu-HU" sz="2800" b="1" dirty="0" smtClean="0">
                <a:ln w="12700">
                  <a:solidFill>
                    <a:schemeClr val="bg1"/>
                  </a:solidFill>
                </a:ln>
                <a:hlinkClick r:id="rId5" action="ppaction://hlinksldjump"/>
              </a:rPr>
              <a:t>Szélerőművek előnyei</a:t>
            </a:r>
            <a:endParaRPr lang="hu-HU" sz="2800" b="1" dirty="0" smtClean="0">
              <a:ln w="12700">
                <a:solidFill>
                  <a:schemeClr val="bg1"/>
                </a:solidFill>
              </a:ln>
            </a:endParaRPr>
          </a:p>
          <a:p>
            <a:r>
              <a:rPr lang="hu-HU" sz="2800" b="1" dirty="0" smtClean="0">
                <a:ln w="12700">
                  <a:solidFill>
                    <a:schemeClr val="bg1"/>
                  </a:solidFill>
                </a:ln>
                <a:hlinkClick r:id="rId6" action="ppaction://hlinksldjump"/>
              </a:rPr>
              <a:t>Szélerőművek hátrányai</a:t>
            </a:r>
            <a:endParaRPr lang="hu-HU" sz="2800" b="1" dirty="0" smtClean="0">
              <a:ln w="12700">
                <a:solidFill>
                  <a:schemeClr val="bg1"/>
                </a:solidFill>
              </a:ln>
            </a:endParaRPr>
          </a:p>
        </p:txBody>
      </p:sp>
      <p:sp>
        <p:nvSpPr>
          <p:cNvPr id="5" name="Szövegdoboz 4"/>
          <p:cNvSpPr txBox="1"/>
          <p:nvPr/>
        </p:nvSpPr>
        <p:spPr>
          <a:xfrm>
            <a:off x="0" y="3501008"/>
            <a:ext cx="7560840" cy="2677656"/>
          </a:xfrm>
          <a:prstGeom prst="rect">
            <a:avLst/>
          </a:prstGeom>
          <a:noFill/>
        </p:spPr>
        <p:txBody>
          <a:bodyPr wrap="square" rtlCol="0">
            <a:spAutoFit/>
          </a:bodyPr>
          <a:lstStyle/>
          <a:p>
            <a:r>
              <a:rPr lang="hu-HU" sz="2800" b="1" i="1" dirty="0" smtClean="0">
                <a:ln w="19050">
                  <a:solidFill>
                    <a:schemeClr val="bg1"/>
                  </a:solidFill>
                </a:ln>
              </a:rPr>
              <a:t>A nagyteljesítményű szélerőmű szélerőművek generátor sebessége 1000 fordulat/perc, amit egy nyomatékváltó segítségével alítanak elő. A szélerőmű generátor részét elektromos árammal gerjesztik. Az ilyen rendszerek karbantartást igényelnek.</a:t>
            </a:r>
          </a:p>
        </p:txBody>
      </p:sp>
      <p:pic>
        <p:nvPicPr>
          <p:cNvPr id="7" name="Picture 2">
            <a:hlinkClick r:id="rId7" action="ppaction://hlinksldjump"/>
          </p:cNvPr>
          <p:cNvPicPr>
            <a:picLocks noChangeAspect="1" noChangeArrowheads="1"/>
          </p:cNvPicPr>
          <p:nvPr/>
        </p:nvPicPr>
        <p:blipFill>
          <a:blip r:embed="rId8" cstate="print"/>
          <a:srcRect/>
          <a:stretch>
            <a:fillRect/>
          </a:stretch>
        </p:blipFill>
        <p:spPr bwMode="auto">
          <a:xfrm>
            <a:off x="7302810" y="5385048"/>
            <a:ext cx="1841190" cy="1472952"/>
          </a:xfrm>
          <a:prstGeom prst="rect">
            <a:avLst/>
          </a:prstGeom>
          <a:noFill/>
          <a:ln w="9525">
            <a:noFill/>
            <a:miter lim="800000"/>
            <a:headEnd/>
            <a:tailEnd/>
          </a:ln>
        </p:spPr>
      </p:pic>
      <p:pic>
        <p:nvPicPr>
          <p:cNvPr id="8194" name="Picture 2"/>
          <p:cNvPicPr>
            <a:picLocks noChangeAspect="1" noChangeArrowheads="1"/>
          </p:cNvPicPr>
          <p:nvPr/>
        </p:nvPicPr>
        <p:blipFill>
          <a:blip r:embed="rId9" cstate="print"/>
          <a:srcRect/>
          <a:stretch>
            <a:fillRect/>
          </a:stretch>
        </p:blipFill>
        <p:spPr bwMode="auto">
          <a:xfrm>
            <a:off x="7671247" y="0"/>
            <a:ext cx="1472753" cy="2079802"/>
          </a:xfrm>
          <a:prstGeom prst="rect">
            <a:avLst/>
          </a:prstGeom>
          <a:noFill/>
          <a:ln w="9525">
            <a:noFill/>
            <a:miter lim="800000"/>
            <a:headEnd/>
            <a:tailEnd/>
          </a:ln>
        </p:spPr>
      </p:pic>
      <p:sp>
        <p:nvSpPr>
          <p:cNvPr id="8" name="Szövegdoboz 7"/>
          <p:cNvSpPr txBox="1"/>
          <p:nvPr/>
        </p:nvSpPr>
        <p:spPr>
          <a:xfrm>
            <a:off x="7452320" y="2348880"/>
            <a:ext cx="1691680" cy="646331"/>
          </a:xfrm>
          <a:prstGeom prst="rect">
            <a:avLst/>
          </a:prstGeom>
          <a:noFill/>
        </p:spPr>
        <p:txBody>
          <a:bodyPr wrap="square" rtlCol="0">
            <a:spAutoFit/>
          </a:bodyPr>
          <a:lstStyle/>
          <a:p>
            <a:r>
              <a:rPr lang="hu-HU" b="1" dirty="0" smtClean="0"/>
              <a:t>=szélerőmű </a:t>
            </a:r>
            <a:r>
              <a:rPr lang="hu-HU" b="1" dirty="0" err="1" smtClean="0"/>
              <a:t>almenü</a:t>
            </a:r>
            <a:endParaRPr lang="hu-HU"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194"/>
                                        </p:tgtEl>
                                        <p:attrNameLst>
                                          <p:attrName>style.visibility</p:attrName>
                                        </p:attrNameLst>
                                      </p:cBhvr>
                                      <p:to>
                                        <p:strVal val="visible"/>
                                      </p:to>
                                    </p:set>
                                    <p:anim calcmode="lin" valueType="num">
                                      <p:cBhvr additive="base">
                                        <p:cTn id="37" dur="500" fill="hold"/>
                                        <p:tgtEl>
                                          <p:spTgt spid="8194"/>
                                        </p:tgtEl>
                                        <p:attrNameLst>
                                          <p:attrName>ppt_x</p:attrName>
                                        </p:attrNameLst>
                                      </p:cBhvr>
                                      <p:tavLst>
                                        <p:tav tm="0">
                                          <p:val>
                                            <p:strVal val="#ppt_x"/>
                                          </p:val>
                                        </p:tav>
                                        <p:tav tm="100000">
                                          <p:val>
                                            <p:strVal val="#ppt_x"/>
                                          </p:val>
                                        </p:tav>
                                      </p:tavLst>
                                    </p:anim>
                                    <p:anim calcmode="lin" valueType="num">
                                      <p:cBhvr additive="base">
                                        <p:cTn id="38" dur="500" fill="hold"/>
                                        <p:tgtEl>
                                          <p:spTgt spid="819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8" presetClass="emph" presetSubtype="0" fill="hold" nodeType="afterEffect">
                                  <p:stCondLst>
                                    <p:cond delay="0"/>
                                  </p:stCondLst>
                                  <p:childTnLst>
                                    <p:animRot by="21600000">
                                      <p:cBhvr>
                                        <p:cTn id="51" dur="2000" fill="hold"/>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w="28575">
                  <a:solidFill>
                    <a:schemeClr val="bg1"/>
                  </a:solidFill>
                </a:ln>
              </a:rPr>
              <a:t>Szélkerekek működése</a:t>
            </a:r>
            <a:endParaRPr lang="hu-HU" dirty="0">
              <a:ln w="28575">
                <a:solidFill>
                  <a:schemeClr val="bg1"/>
                </a:solidFill>
              </a:ln>
            </a:endParaRPr>
          </a:p>
        </p:txBody>
      </p:sp>
      <p:sp>
        <p:nvSpPr>
          <p:cNvPr id="4" name="Szövegdoboz 3"/>
          <p:cNvSpPr txBox="1"/>
          <p:nvPr/>
        </p:nvSpPr>
        <p:spPr>
          <a:xfrm>
            <a:off x="0" y="1348800"/>
            <a:ext cx="7776864" cy="5509200"/>
          </a:xfrm>
          <a:prstGeom prst="rect">
            <a:avLst/>
          </a:prstGeom>
          <a:noFill/>
        </p:spPr>
        <p:txBody>
          <a:bodyPr wrap="square" rtlCol="0">
            <a:spAutoFit/>
          </a:bodyPr>
          <a:lstStyle/>
          <a:p>
            <a:r>
              <a:rPr lang="hu-HU" sz="3200" b="1" i="1" dirty="0" smtClean="0">
                <a:ln w="19050">
                  <a:solidFill>
                    <a:schemeClr val="bg1"/>
                  </a:solidFill>
                </a:ln>
              </a:rPr>
              <a:t>Rendkívül egyszerűen működik a szélturbina: az áramló levegő megforgatja a lapátkereket, az pedig a generátort, amely a forgási energiát villamos energiává alakít át. A megtermelt áramot vagy a villamos hálózatba táplálják, ez a szélerőművekre és a városi használatra jellemző, vagy pedig sziget üzemmódban, akkumulátorok segítségével helyben használják föl, ez főleg tanyákon, illetve az egyéni felhasználók esetén jellemző.</a:t>
            </a:r>
            <a:endParaRPr lang="hu-HU" sz="3200" b="1" i="1" dirty="0">
              <a:ln w="19050">
                <a:solidFill>
                  <a:schemeClr val="bg1"/>
                </a:solidFill>
              </a:ln>
            </a:endParaRPr>
          </a:p>
        </p:txBody>
      </p:sp>
      <p:pic>
        <p:nvPicPr>
          <p:cNvPr id="6" name="Picture 2">
            <a:hlinkClick r:id="rId3" action="ppaction://hlinksldjump"/>
          </p:cNvPr>
          <p:cNvPicPr>
            <a:picLocks noChangeAspect="1" noChangeArrowheads="1"/>
          </p:cNvPicPr>
          <p:nvPr/>
        </p:nvPicPr>
        <p:blipFill>
          <a:blip r:embed="rId4" cstate="print"/>
          <a:srcRect/>
          <a:stretch>
            <a:fillRect/>
          </a:stretch>
        </p:blipFill>
        <p:spPr bwMode="auto">
          <a:xfrm>
            <a:off x="7649716" y="4864173"/>
            <a:ext cx="1494284" cy="1993827"/>
          </a:xfrm>
          <a:prstGeom prst="rect">
            <a:avLst/>
          </a:prstGeom>
          <a:noFill/>
          <a:ln w="9525">
            <a:noFill/>
            <a:miter lim="800000"/>
            <a:headEnd/>
            <a:tailEnd/>
          </a:ln>
        </p:spPr>
      </p:pic>
      <p:pic>
        <p:nvPicPr>
          <p:cNvPr id="8" name="Picture 2">
            <a:hlinkClick r:id="rId5" action="ppaction://hlinksldjump"/>
          </p:cNvPr>
          <p:cNvPicPr>
            <a:picLocks noChangeAspect="1" noChangeArrowheads="1"/>
          </p:cNvPicPr>
          <p:nvPr/>
        </p:nvPicPr>
        <p:blipFill>
          <a:blip r:embed="rId6" cstate="print"/>
          <a:srcRect/>
          <a:stretch>
            <a:fillRect/>
          </a:stretch>
        </p:blipFill>
        <p:spPr bwMode="auto">
          <a:xfrm>
            <a:off x="7302810" y="0"/>
            <a:ext cx="1841190" cy="14729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4">
                                            <p:txEl>
                                              <p:pRg st="0" end="0"/>
                                            </p:txEl>
                                          </p:spTgt>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fade">
                                      <p:cBhvr>
                                        <p:cTn id="24" dur="1000"/>
                                        <p:tgtEl>
                                          <p:spTgt spid="8"/>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600" dirty="0" smtClean="0">
                <a:solidFill>
                  <a:srgbClr val="3333FF"/>
                </a:solidFill>
                <a:effectLst>
                  <a:glow rad="101600">
                    <a:schemeClr val="accent6">
                      <a:satMod val="175000"/>
                      <a:alpha val="40000"/>
                    </a:schemeClr>
                  </a:glow>
                  <a:outerShdw blurRad="60007" dist="200025" dir="15000000" sy="30000" kx="-1800000" algn="bl" rotWithShape="0">
                    <a:prstClr val="black">
                      <a:alpha val="32000"/>
                    </a:prstClr>
                  </a:outerShdw>
                </a:effectLst>
                <a:latin typeface="Matura MT Script Capitals" pitchFamily="66" charset="0"/>
              </a:rPr>
              <a:t>Főmenü</a:t>
            </a:r>
            <a:endParaRPr lang="hu-HU" sz="6600" dirty="0">
              <a:solidFill>
                <a:srgbClr val="3333FF"/>
              </a:solidFill>
              <a:effectLst>
                <a:glow rad="101600">
                  <a:schemeClr val="accent6">
                    <a:satMod val="175000"/>
                    <a:alpha val="40000"/>
                  </a:schemeClr>
                </a:glow>
                <a:outerShdw blurRad="60007" dist="200025" dir="15000000" sy="30000" kx="-1800000" algn="bl" rotWithShape="0">
                  <a:prstClr val="black">
                    <a:alpha val="32000"/>
                  </a:prstClr>
                </a:outerShdw>
              </a:effectLst>
              <a:latin typeface="Matura MT Script Capitals" pitchFamily="66" charset="0"/>
            </a:endParaRPr>
          </a:p>
        </p:txBody>
      </p:sp>
      <p:sp>
        <p:nvSpPr>
          <p:cNvPr id="3" name="Tartalom helye 2"/>
          <p:cNvSpPr>
            <a:spLocks noGrp="1"/>
          </p:cNvSpPr>
          <p:nvPr>
            <p:ph idx="1"/>
          </p:nvPr>
        </p:nvSpPr>
        <p:spPr/>
        <p:txBody>
          <a:bodyPr/>
          <a:lstStyle/>
          <a:p>
            <a:r>
              <a:rPr lang="hu-HU" sz="4000" dirty="0" smtClean="0">
                <a:solidFill>
                  <a:srgbClr val="481F67"/>
                </a:solidFill>
                <a:effectLst>
                  <a:glow rad="101600">
                    <a:schemeClr val="accent6">
                      <a:satMod val="175000"/>
                      <a:alpha val="40000"/>
                    </a:schemeClr>
                  </a:glow>
                </a:effectLst>
                <a:latin typeface="Matura MT Script Capitals" pitchFamily="66" charset="0"/>
                <a:hlinkClick r:id="rId3" action="ppaction://hlinksldjump"/>
              </a:rPr>
              <a:t>Napenergia</a:t>
            </a:r>
            <a:endParaRPr lang="hu-HU" sz="4000" dirty="0" smtClean="0">
              <a:solidFill>
                <a:srgbClr val="481F67"/>
              </a:solidFill>
              <a:effectLst>
                <a:glow rad="101600">
                  <a:schemeClr val="accent6">
                    <a:satMod val="175000"/>
                    <a:alpha val="40000"/>
                  </a:schemeClr>
                </a:glow>
              </a:effectLst>
              <a:latin typeface="Matura MT Script Capitals" pitchFamily="66" charset="0"/>
            </a:endParaRPr>
          </a:p>
          <a:p>
            <a:r>
              <a:rPr lang="hu-HU" sz="4000" dirty="0" smtClean="0">
                <a:solidFill>
                  <a:srgbClr val="481F67"/>
                </a:solidFill>
                <a:effectLst>
                  <a:glow rad="101600">
                    <a:schemeClr val="accent6">
                      <a:satMod val="175000"/>
                      <a:alpha val="40000"/>
                    </a:schemeClr>
                  </a:glow>
                </a:effectLst>
                <a:latin typeface="Matura MT Script Capitals" pitchFamily="66" charset="0"/>
                <a:hlinkClick r:id="rId4" action="ppaction://hlinksldjump"/>
              </a:rPr>
              <a:t>Szélenergia</a:t>
            </a:r>
            <a:endParaRPr lang="hu-HU" sz="4000" dirty="0" smtClean="0">
              <a:solidFill>
                <a:srgbClr val="481F67"/>
              </a:solidFill>
              <a:effectLst>
                <a:glow rad="101600">
                  <a:schemeClr val="accent6">
                    <a:satMod val="175000"/>
                    <a:alpha val="40000"/>
                  </a:schemeClr>
                </a:glow>
              </a:effectLst>
              <a:latin typeface="Matura MT Script Capitals" pitchFamily="66" charset="0"/>
            </a:endParaRPr>
          </a:p>
          <a:p>
            <a:r>
              <a:rPr lang="hu-HU" sz="4000" dirty="0" smtClean="0">
                <a:solidFill>
                  <a:srgbClr val="481F67"/>
                </a:solidFill>
                <a:effectLst>
                  <a:glow rad="101600">
                    <a:schemeClr val="accent6">
                      <a:satMod val="175000"/>
                      <a:alpha val="40000"/>
                    </a:schemeClr>
                  </a:glow>
                </a:effectLst>
                <a:latin typeface="Matura MT Script Capitals" pitchFamily="66" charset="0"/>
                <a:hlinkClick r:id="rId5" action="ppaction://hlinksldjump"/>
              </a:rPr>
              <a:t>Vízenergia</a:t>
            </a:r>
            <a:endParaRPr lang="hu-HU" sz="4000" dirty="0" smtClean="0">
              <a:solidFill>
                <a:srgbClr val="481F67"/>
              </a:solidFill>
              <a:effectLst>
                <a:glow rad="101600">
                  <a:schemeClr val="accent6">
                    <a:satMod val="175000"/>
                    <a:alpha val="40000"/>
                  </a:schemeClr>
                </a:glow>
              </a:effectLst>
              <a:latin typeface="Matura MT Script Capitals" pitchFamily="66" charset="0"/>
            </a:endParaRPr>
          </a:p>
          <a:p>
            <a:r>
              <a:rPr lang="hu-HU" sz="4000" dirty="0" smtClean="0">
                <a:solidFill>
                  <a:srgbClr val="481F67"/>
                </a:solidFill>
                <a:effectLst>
                  <a:glow rad="101600">
                    <a:schemeClr val="accent6">
                      <a:satMod val="175000"/>
                      <a:alpha val="40000"/>
                    </a:schemeClr>
                  </a:glow>
                </a:effectLst>
                <a:latin typeface="Matura MT Script Capitals" pitchFamily="66" charset="0"/>
                <a:hlinkClick r:id="rId6" action="ppaction://hlinksldjump"/>
              </a:rPr>
              <a:t>Biomassza energia</a:t>
            </a:r>
            <a:endParaRPr lang="hu-HU" sz="4000" dirty="0" smtClean="0">
              <a:solidFill>
                <a:srgbClr val="481F67"/>
              </a:solidFill>
              <a:effectLst>
                <a:glow rad="101600">
                  <a:schemeClr val="accent6">
                    <a:satMod val="175000"/>
                    <a:alpha val="40000"/>
                  </a:schemeClr>
                </a:glow>
              </a:effectLst>
              <a:latin typeface="Matura MT Script Capitals" pitchFamily="66" charset="0"/>
            </a:endParaRPr>
          </a:p>
          <a:p>
            <a:r>
              <a:rPr lang="hu-HU" sz="4000" dirty="0" smtClean="0">
                <a:solidFill>
                  <a:srgbClr val="481F67"/>
                </a:solidFill>
                <a:effectLst>
                  <a:glow rad="101600">
                    <a:schemeClr val="accent6">
                      <a:satMod val="175000"/>
                      <a:alpha val="40000"/>
                    </a:schemeClr>
                  </a:glow>
                </a:effectLst>
                <a:latin typeface="Matura MT Script Capitals" pitchFamily="66" charset="0"/>
                <a:hlinkClick r:id="rId7" action="ppaction://hlinksldjump"/>
              </a:rPr>
              <a:t>Geotermikus, </a:t>
            </a:r>
            <a:r>
              <a:rPr lang="hu-HU" sz="4000" dirty="0" err="1" smtClean="0">
                <a:solidFill>
                  <a:srgbClr val="481F67"/>
                </a:solidFill>
                <a:effectLst>
                  <a:glow rad="101600">
                    <a:schemeClr val="accent6">
                      <a:satMod val="175000"/>
                      <a:alpha val="40000"/>
                    </a:schemeClr>
                  </a:glow>
                </a:effectLst>
                <a:latin typeface="Matura MT Script Capitals" pitchFamily="66" charset="0"/>
                <a:hlinkClick r:id="rId7" action="ppaction://hlinksldjump"/>
              </a:rPr>
              <a:t>geotermális</a:t>
            </a:r>
            <a:r>
              <a:rPr lang="hu-HU" sz="4000" dirty="0" smtClean="0">
                <a:solidFill>
                  <a:srgbClr val="481F67"/>
                </a:solidFill>
                <a:effectLst>
                  <a:glow rad="101600">
                    <a:schemeClr val="accent6">
                      <a:satMod val="175000"/>
                      <a:alpha val="40000"/>
                    </a:schemeClr>
                  </a:glow>
                </a:effectLst>
                <a:latin typeface="Matura MT Script Capitals" pitchFamily="66" charset="0"/>
                <a:hlinkClick r:id="rId7" action="ppaction://hlinksldjump"/>
              </a:rPr>
              <a:t> energia</a:t>
            </a:r>
            <a:endParaRPr lang="hu-HU" sz="4000" dirty="0" smtClean="0">
              <a:solidFill>
                <a:srgbClr val="481F67"/>
              </a:solidFill>
              <a:effectLst>
                <a:glow rad="101600">
                  <a:schemeClr val="accent6">
                    <a:satMod val="175000"/>
                    <a:alpha val="40000"/>
                  </a:schemeClr>
                </a:glow>
              </a:effectLst>
              <a:latin typeface="Matura MT Script Capitals" pitchFamily="66" charset="0"/>
            </a:endParaRPr>
          </a:p>
          <a:p>
            <a:endParaRPr lang="hu-H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70" decel="100000"/>
                                        <p:tgtEl>
                                          <p:spTgt spid="3">
                                            <p:txEl>
                                              <p:pRg st="0" end="0"/>
                                            </p:txEl>
                                          </p:spTgt>
                                        </p:tgtEl>
                                      </p:cBhvr>
                                    </p:animEffect>
                                    <p:animScale>
                                      <p:cBhvr>
                                        <p:cTn id="18" dur="770" decel="100000"/>
                                        <p:tgtEl>
                                          <p:spTgt spid="3">
                                            <p:txEl>
                                              <p:pRg st="0" end="0"/>
                                            </p:txEl>
                                          </p:spTgt>
                                        </p:tgtEl>
                                      </p:cBhvr>
                                      <p:from x="10000" y="10000"/>
                                      <p:to x="200000" y="450000"/>
                                    </p:animScale>
                                    <p:animScale>
                                      <p:cBhvr>
                                        <p:cTn id="19" dur="1230" accel="100000" fill="hold">
                                          <p:stCondLst>
                                            <p:cond delay="770"/>
                                          </p:stCondLst>
                                        </p:cTn>
                                        <p:tgtEl>
                                          <p:spTgt spid="3">
                                            <p:txEl>
                                              <p:pRg st="0" end="0"/>
                                            </p:txEl>
                                          </p:spTgt>
                                        </p:tgtEl>
                                      </p:cBhvr>
                                      <p:from x="200000" y="450000"/>
                                      <p:to x="100000" y="100000"/>
                                    </p:animScale>
                                    <p:set>
                                      <p:cBhvr>
                                        <p:cTn id="20" dur="770" fill="hold"/>
                                        <p:tgtEl>
                                          <p:spTgt spid="3">
                                            <p:txEl>
                                              <p:pRg st="0" end="0"/>
                                            </p:txEl>
                                          </p:spTgt>
                                        </p:tgtEl>
                                        <p:attrNameLst>
                                          <p:attrName>ppt_x</p:attrName>
                                        </p:attrNameLst>
                                      </p:cBhvr>
                                      <p:to>
                                        <p:strVal val="(0.5)"/>
                                      </p:to>
                                    </p:set>
                                    <p:anim from="(0.5)" to="(#ppt_x)" calcmode="lin" valueType="num">
                                      <p:cBhvr>
                                        <p:cTn id="21" dur="1230" accel="100000" fill="hold">
                                          <p:stCondLst>
                                            <p:cond delay="770"/>
                                          </p:stCondLst>
                                        </p:cTn>
                                        <p:tgtEl>
                                          <p:spTgt spid="3">
                                            <p:txEl>
                                              <p:pRg st="0" end="0"/>
                                            </p:txEl>
                                          </p:spTgt>
                                        </p:tgtEl>
                                        <p:attrNameLst>
                                          <p:attrName>ppt_x</p:attrName>
                                        </p:attrNameLst>
                                      </p:cBhvr>
                                    </p:anim>
                                    <p:set>
                                      <p:cBhvr>
                                        <p:cTn id="22" dur="770" fill="hold"/>
                                        <p:tgtEl>
                                          <p:spTgt spid="3">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3">
                                            <p:txEl>
                                              <p:pRg st="0" end="0"/>
                                            </p:txEl>
                                          </p:spTgt>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770" decel="100000"/>
                                        <p:tgtEl>
                                          <p:spTgt spid="3">
                                            <p:txEl>
                                              <p:pRg st="1" end="1"/>
                                            </p:txEl>
                                          </p:spTgt>
                                        </p:tgtEl>
                                      </p:cBhvr>
                                    </p:animEffect>
                                    <p:animScale>
                                      <p:cBhvr>
                                        <p:cTn id="28" dur="770" decel="100000"/>
                                        <p:tgtEl>
                                          <p:spTgt spid="3">
                                            <p:txEl>
                                              <p:pRg st="1" end="1"/>
                                            </p:txEl>
                                          </p:spTgt>
                                        </p:tgtEl>
                                      </p:cBhvr>
                                      <p:from x="10000" y="10000"/>
                                      <p:to x="200000" y="450000"/>
                                    </p:animScale>
                                    <p:animScale>
                                      <p:cBhvr>
                                        <p:cTn id="29" dur="1230" accel="100000" fill="hold">
                                          <p:stCondLst>
                                            <p:cond delay="770"/>
                                          </p:stCondLst>
                                        </p:cTn>
                                        <p:tgtEl>
                                          <p:spTgt spid="3">
                                            <p:txEl>
                                              <p:pRg st="1" end="1"/>
                                            </p:txEl>
                                          </p:spTgt>
                                        </p:tgtEl>
                                      </p:cBhvr>
                                      <p:from x="200000" y="450000"/>
                                      <p:to x="100000" y="100000"/>
                                    </p:animScale>
                                    <p:set>
                                      <p:cBhvr>
                                        <p:cTn id="30" dur="770" fill="hold"/>
                                        <p:tgtEl>
                                          <p:spTgt spid="3">
                                            <p:txEl>
                                              <p:pRg st="1" end="1"/>
                                            </p:txEl>
                                          </p:spTgt>
                                        </p:tgtEl>
                                        <p:attrNameLst>
                                          <p:attrName>ppt_x</p:attrName>
                                        </p:attrNameLst>
                                      </p:cBhvr>
                                      <p:to>
                                        <p:strVal val="(0.5)"/>
                                      </p:to>
                                    </p:set>
                                    <p:anim from="(0.5)" to="(#ppt_x)" calcmode="lin" valueType="num">
                                      <p:cBhvr>
                                        <p:cTn id="31" dur="1230" accel="100000" fill="hold">
                                          <p:stCondLst>
                                            <p:cond delay="770"/>
                                          </p:stCondLst>
                                        </p:cTn>
                                        <p:tgtEl>
                                          <p:spTgt spid="3">
                                            <p:txEl>
                                              <p:pRg st="1" end="1"/>
                                            </p:txEl>
                                          </p:spTgt>
                                        </p:tgtEl>
                                        <p:attrNameLst>
                                          <p:attrName>ppt_x</p:attrName>
                                        </p:attrNameLst>
                                      </p:cBhvr>
                                    </p:anim>
                                    <p:set>
                                      <p:cBhvr>
                                        <p:cTn id="32" dur="770" fill="hold"/>
                                        <p:tgtEl>
                                          <p:spTgt spid="3">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3">
                                            <p:txEl>
                                              <p:pRg st="1" end="1"/>
                                            </p:txEl>
                                          </p:spTgt>
                                        </p:tgtEl>
                                        <p:attrNameLst>
                                          <p:attrName>ppt_y</p:attrName>
                                        </p:attrNameLst>
                                      </p:cBhvr>
                                    </p:anim>
                                  </p:childTnLst>
                                </p:cTn>
                              </p:par>
                            </p:childTnLst>
                          </p:cTn>
                        </p:par>
                        <p:par>
                          <p:cTn id="34" fill="hold">
                            <p:stCondLst>
                              <p:cond delay="6000"/>
                            </p:stCondLst>
                            <p:childTnLst>
                              <p:par>
                                <p:cTn id="35" presetID="51" presetClass="entr" presetSubtype="0" fill="hold"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770" decel="100000"/>
                                        <p:tgtEl>
                                          <p:spTgt spid="3">
                                            <p:txEl>
                                              <p:pRg st="2" end="2"/>
                                            </p:txEl>
                                          </p:spTgt>
                                        </p:tgtEl>
                                      </p:cBhvr>
                                    </p:animEffect>
                                    <p:animScale>
                                      <p:cBhvr>
                                        <p:cTn id="38" dur="770" decel="100000"/>
                                        <p:tgtEl>
                                          <p:spTgt spid="3">
                                            <p:txEl>
                                              <p:pRg st="2" end="2"/>
                                            </p:txEl>
                                          </p:spTgt>
                                        </p:tgtEl>
                                      </p:cBhvr>
                                      <p:from x="10000" y="10000"/>
                                      <p:to x="200000" y="450000"/>
                                    </p:animScale>
                                    <p:animScale>
                                      <p:cBhvr>
                                        <p:cTn id="39" dur="1230" accel="100000" fill="hold">
                                          <p:stCondLst>
                                            <p:cond delay="770"/>
                                          </p:stCondLst>
                                        </p:cTn>
                                        <p:tgtEl>
                                          <p:spTgt spid="3">
                                            <p:txEl>
                                              <p:pRg st="2" end="2"/>
                                            </p:txEl>
                                          </p:spTgt>
                                        </p:tgtEl>
                                      </p:cBhvr>
                                      <p:from x="200000" y="450000"/>
                                      <p:to x="100000" y="100000"/>
                                    </p:animScale>
                                    <p:set>
                                      <p:cBhvr>
                                        <p:cTn id="40" dur="770" fill="hold"/>
                                        <p:tgtEl>
                                          <p:spTgt spid="3">
                                            <p:txEl>
                                              <p:pRg st="2" end="2"/>
                                            </p:txEl>
                                          </p:spTgt>
                                        </p:tgtEl>
                                        <p:attrNameLst>
                                          <p:attrName>ppt_x</p:attrName>
                                        </p:attrNameLst>
                                      </p:cBhvr>
                                      <p:to>
                                        <p:strVal val="(0.5)"/>
                                      </p:to>
                                    </p:set>
                                    <p:anim from="(0.5)" to="(#ppt_x)" calcmode="lin" valueType="num">
                                      <p:cBhvr>
                                        <p:cTn id="41" dur="1230" accel="100000" fill="hold">
                                          <p:stCondLst>
                                            <p:cond delay="770"/>
                                          </p:stCondLst>
                                        </p:cTn>
                                        <p:tgtEl>
                                          <p:spTgt spid="3">
                                            <p:txEl>
                                              <p:pRg st="2" end="2"/>
                                            </p:txEl>
                                          </p:spTgt>
                                        </p:tgtEl>
                                        <p:attrNameLst>
                                          <p:attrName>ppt_x</p:attrName>
                                        </p:attrNameLst>
                                      </p:cBhvr>
                                    </p:anim>
                                    <p:set>
                                      <p:cBhvr>
                                        <p:cTn id="42" dur="770" fill="hold"/>
                                        <p:tgtEl>
                                          <p:spTgt spid="3">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3">
                                            <p:txEl>
                                              <p:pRg st="2" end="2"/>
                                            </p:txEl>
                                          </p:spTgt>
                                        </p:tgtEl>
                                        <p:attrNameLst>
                                          <p:attrName>ppt_y</p:attrName>
                                        </p:attrNameLst>
                                      </p:cBhvr>
                                    </p:anim>
                                  </p:childTnLst>
                                </p:cTn>
                              </p:par>
                            </p:childTnLst>
                          </p:cTn>
                        </p:par>
                        <p:par>
                          <p:cTn id="44" fill="hold">
                            <p:stCondLst>
                              <p:cond delay="8000"/>
                            </p:stCondLst>
                            <p:childTnLst>
                              <p:par>
                                <p:cTn id="45" presetID="51" presetClass="entr" presetSubtype="0" fill="hold"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770" decel="100000"/>
                                        <p:tgtEl>
                                          <p:spTgt spid="3">
                                            <p:txEl>
                                              <p:pRg st="3" end="3"/>
                                            </p:txEl>
                                          </p:spTgt>
                                        </p:tgtEl>
                                      </p:cBhvr>
                                    </p:animEffect>
                                    <p:animScale>
                                      <p:cBhvr>
                                        <p:cTn id="48" dur="770" decel="100000"/>
                                        <p:tgtEl>
                                          <p:spTgt spid="3">
                                            <p:txEl>
                                              <p:pRg st="3" end="3"/>
                                            </p:txEl>
                                          </p:spTgt>
                                        </p:tgtEl>
                                      </p:cBhvr>
                                      <p:from x="10000" y="10000"/>
                                      <p:to x="200000" y="450000"/>
                                    </p:animScale>
                                    <p:animScale>
                                      <p:cBhvr>
                                        <p:cTn id="49" dur="1230" accel="100000" fill="hold">
                                          <p:stCondLst>
                                            <p:cond delay="770"/>
                                          </p:stCondLst>
                                        </p:cTn>
                                        <p:tgtEl>
                                          <p:spTgt spid="3">
                                            <p:txEl>
                                              <p:pRg st="3" end="3"/>
                                            </p:txEl>
                                          </p:spTgt>
                                        </p:tgtEl>
                                      </p:cBhvr>
                                      <p:from x="200000" y="450000"/>
                                      <p:to x="100000" y="100000"/>
                                    </p:animScale>
                                    <p:set>
                                      <p:cBhvr>
                                        <p:cTn id="50" dur="770" fill="hold"/>
                                        <p:tgtEl>
                                          <p:spTgt spid="3">
                                            <p:txEl>
                                              <p:pRg st="3" end="3"/>
                                            </p:txEl>
                                          </p:spTgt>
                                        </p:tgtEl>
                                        <p:attrNameLst>
                                          <p:attrName>ppt_x</p:attrName>
                                        </p:attrNameLst>
                                      </p:cBhvr>
                                      <p:to>
                                        <p:strVal val="(0.5)"/>
                                      </p:to>
                                    </p:set>
                                    <p:anim from="(0.5)" to="(#ppt_x)" calcmode="lin" valueType="num">
                                      <p:cBhvr>
                                        <p:cTn id="51" dur="1230" accel="100000" fill="hold">
                                          <p:stCondLst>
                                            <p:cond delay="770"/>
                                          </p:stCondLst>
                                        </p:cTn>
                                        <p:tgtEl>
                                          <p:spTgt spid="3">
                                            <p:txEl>
                                              <p:pRg st="3" end="3"/>
                                            </p:txEl>
                                          </p:spTgt>
                                        </p:tgtEl>
                                        <p:attrNameLst>
                                          <p:attrName>ppt_x</p:attrName>
                                        </p:attrNameLst>
                                      </p:cBhvr>
                                    </p:anim>
                                    <p:set>
                                      <p:cBhvr>
                                        <p:cTn id="52" dur="770" fill="hold"/>
                                        <p:tgtEl>
                                          <p:spTgt spid="3">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3">
                                            <p:txEl>
                                              <p:pRg st="3" end="3"/>
                                            </p:txEl>
                                          </p:spTgt>
                                        </p:tgtEl>
                                        <p:attrNameLst>
                                          <p:attrName>ppt_y</p:attrName>
                                        </p:attrNameLst>
                                      </p:cBhvr>
                                    </p:anim>
                                  </p:childTnLst>
                                </p:cTn>
                              </p:par>
                            </p:childTnLst>
                          </p:cTn>
                        </p:par>
                        <p:par>
                          <p:cTn id="54" fill="hold">
                            <p:stCondLst>
                              <p:cond delay="10000"/>
                            </p:stCondLst>
                            <p:childTnLst>
                              <p:par>
                                <p:cTn id="55" presetID="51" presetClass="entr" presetSubtype="0" fill="hold" nodeType="after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770" decel="100000"/>
                                        <p:tgtEl>
                                          <p:spTgt spid="3">
                                            <p:txEl>
                                              <p:pRg st="4" end="4"/>
                                            </p:txEl>
                                          </p:spTgt>
                                        </p:tgtEl>
                                      </p:cBhvr>
                                    </p:animEffect>
                                    <p:animScale>
                                      <p:cBhvr>
                                        <p:cTn id="58" dur="770" decel="100000"/>
                                        <p:tgtEl>
                                          <p:spTgt spid="3">
                                            <p:txEl>
                                              <p:pRg st="4" end="4"/>
                                            </p:txEl>
                                          </p:spTgt>
                                        </p:tgtEl>
                                      </p:cBhvr>
                                      <p:from x="10000" y="10000"/>
                                      <p:to x="200000" y="450000"/>
                                    </p:animScale>
                                    <p:animScale>
                                      <p:cBhvr>
                                        <p:cTn id="59" dur="1230" accel="100000" fill="hold">
                                          <p:stCondLst>
                                            <p:cond delay="770"/>
                                          </p:stCondLst>
                                        </p:cTn>
                                        <p:tgtEl>
                                          <p:spTgt spid="3">
                                            <p:txEl>
                                              <p:pRg st="4" end="4"/>
                                            </p:txEl>
                                          </p:spTgt>
                                        </p:tgtEl>
                                      </p:cBhvr>
                                      <p:from x="200000" y="450000"/>
                                      <p:to x="100000" y="100000"/>
                                    </p:animScale>
                                    <p:set>
                                      <p:cBhvr>
                                        <p:cTn id="60" dur="770" fill="hold"/>
                                        <p:tgtEl>
                                          <p:spTgt spid="3">
                                            <p:txEl>
                                              <p:pRg st="4" end="4"/>
                                            </p:txEl>
                                          </p:spTgt>
                                        </p:tgtEl>
                                        <p:attrNameLst>
                                          <p:attrName>ppt_x</p:attrName>
                                        </p:attrNameLst>
                                      </p:cBhvr>
                                      <p:to>
                                        <p:strVal val="(0.5)"/>
                                      </p:to>
                                    </p:set>
                                    <p:anim from="(0.5)" to="(#ppt_x)" calcmode="lin" valueType="num">
                                      <p:cBhvr>
                                        <p:cTn id="61" dur="1230" accel="100000" fill="hold">
                                          <p:stCondLst>
                                            <p:cond delay="770"/>
                                          </p:stCondLst>
                                        </p:cTn>
                                        <p:tgtEl>
                                          <p:spTgt spid="3">
                                            <p:txEl>
                                              <p:pRg st="4" end="4"/>
                                            </p:txEl>
                                          </p:spTgt>
                                        </p:tgtEl>
                                        <p:attrNameLst>
                                          <p:attrName>ppt_x</p:attrName>
                                        </p:attrNameLst>
                                      </p:cBhvr>
                                    </p:anim>
                                    <p:set>
                                      <p:cBhvr>
                                        <p:cTn id="62" dur="770" fill="hold"/>
                                        <p:tgtEl>
                                          <p:spTgt spid="3">
                                            <p:txEl>
                                              <p:pRg st="4" end="4"/>
                                            </p:txEl>
                                          </p:spTgt>
                                        </p:tgtEl>
                                        <p:attrNameLst>
                                          <p:attrName>ppt_y</p:attrName>
                                        </p:attrNameLst>
                                      </p:cBhvr>
                                      <p:to>
                                        <p:strVal val="(#ppt_y+0.4)"/>
                                      </p:to>
                                    </p:set>
                                    <p:anim from="(#ppt_y+0.4)" to="(#ppt_y)" calcmode="lin" valueType="num">
                                      <p:cBhvr>
                                        <p:cTn id="63" dur="1230" accel="100000" fill="hold">
                                          <p:stCondLst>
                                            <p:cond delay="770"/>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w="28575">
                  <a:solidFill>
                    <a:schemeClr val="bg1"/>
                  </a:solidFill>
                </a:ln>
              </a:rPr>
              <a:t>Szélkerekek </a:t>
            </a:r>
            <a:r>
              <a:rPr lang="hu-HU" b="1" dirty="0" smtClean="0">
                <a:ln w="28575">
                  <a:solidFill>
                    <a:schemeClr val="bg1"/>
                  </a:solidFill>
                </a:ln>
              </a:rPr>
              <a:t>előnyei</a:t>
            </a:r>
            <a:endParaRPr lang="hu-HU" dirty="0">
              <a:ln w="28575">
                <a:solidFill>
                  <a:schemeClr val="bg1"/>
                </a:solidFill>
              </a:ln>
            </a:endParaRPr>
          </a:p>
        </p:txBody>
      </p:sp>
      <p:sp>
        <p:nvSpPr>
          <p:cNvPr id="5" name="Szövegdoboz 4"/>
          <p:cNvSpPr txBox="1"/>
          <p:nvPr/>
        </p:nvSpPr>
        <p:spPr>
          <a:xfrm>
            <a:off x="395536" y="1628800"/>
            <a:ext cx="7128792" cy="5293757"/>
          </a:xfrm>
          <a:prstGeom prst="rect">
            <a:avLst/>
          </a:prstGeom>
          <a:noFill/>
        </p:spPr>
        <p:txBody>
          <a:bodyPr wrap="square" rtlCol="0">
            <a:spAutoFit/>
          </a:bodyPr>
          <a:lstStyle/>
          <a:p>
            <a:r>
              <a:rPr lang="hu-HU" sz="3200" b="1" dirty="0" smtClean="0">
                <a:ln w="12700">
                  <a:solidFill>
                    <a:schemeClr val="bg1"/>
                  </a:solidFill>
                </a:ln>
              </a:rPr>
              <a:t>A szélkerék előnye, hogy viszonylag alacsony a beruházási költsége, és kevéssé terheli a környezetet. Hátránya a széljárás viszonylagos kiszámíthatatlanságából következik. Így a kapott energia mennyisége is változik napszakonként és évszakonként. Ráadásul a szél sebessége független a villamos hálózat csúcsfogyasztási időszakaitól. </a:t>
            </a:r>
          </a:p>
          <a:p>
            <a:endParaRPr lang="hu-HU" dirty="0"/>
          </a:p>
        </p:txBody>
      </p:sp>
      <p:pic>
        <p:nvPicPr>
          <p:cNvPr id="6" name="Picture 2">
            <a:hlinkClick r:id="rId3" action="ppaction://hlinksldjump"/>
          </p:cNvPr>
          <p:cNvPicPr>
            <a:picLocks noChangeAspect="1" noChangeArrowheads="1"/>
          </p:cNvPicPr>
          <p:nvPr/>
        </p:nvPicPr>
        <p:blipFill>
          <a:blip r:embed="rId4" cstate="print"/>
          <a:srcRect/>
          <a:stretch>
            <a:fillRect/>
          </a:stretch>
        </p:blipFill>
        <p:spPr bwMode="auto">
          <a:xfrm>
            <a:off x="7649716" y="4864173"/>
            <a:ext cx="1494284" cy="1993827"/>
          </a:xfrm>
          <a:prstGeom prst="rect">
            <a:avLst/>
          </a:prstGeom>
          <a:noFill/>
          <a:ln w="9525">
            <a:noFill/>
            <a:miter lim="800000"/>
            <a:headEnd/>
            <a:tailEnd/>
          </a:ln>
        </p:spPr>
      </p:pic>
      <p:pic>
        <p:nvPicPr>
          <p:cNvPr id="7" name="Picture 2">
            <a:hlinkClick r:id="rId5" action="ppaction://hlinksldjump"/>
          </p:cNvPr>
          <p:cNvPicPr>
            <a:picLocks noChangeAspect="1" noChangeArrowheads="1"/>
          </p:cNvPicPr>
          <p:nvPr/>
        </p:nvPicPr>
        <p:blipFill>
          <a:blip r:embed="rId6" cstate="print"/>
          <a:srcRect/>
          <a:stretch>
            <a:fillRect/>
          </a:stretch>
        </p:blipFill>
        <p:spPr bwMode="auto">
          <a:xfrm>
            <a:off x="7302810" y="0"/>
            <a:ext cx="1841190" cy="14729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Horizontal)">
                                      <p:cBhvr>
                                        <p:cTn id="11" dur="500"/>
                                        <p:tgtEl>
                                          <p:spTgt spid="5">
                                            <p:txEl>
                                              <p:pRg st="0" end="0"/>
                                            </p:txEl>
                                          </p:spTgt>
                                        </p:tgtEl>
                                      </p:cBhvr>
                                    </p:animEffect>
                                  </p:childTnLst>
                                </p:cTn>
                              </p:par>
                            </p:childTnLst>
                          </p:cTn>
                        </p:par>
                        <p:par>
                          <p:cTn id="12" fill="hold">
                            <p:stCondLst>
                              <p:cond delay="1000"/>
                            </p:stCondLst>
                            <p:childTnLst>
                              <p:par>
                                <p:cTn id="13" presetID="16" presetClass="entr" presetSubtype="2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par>
                          <p:cTn id="16" fill="hold">
                            <p:stCondLst>
                              <p:cond delay="1500"/>
                            </p:stCondLst>
                            <p:childTnLst>
                              <p:par>
                                <p:cTn id="17" presetID="16" presetClass="entr" presetSubtype="2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88640"/>
            <a:ext cx="8229600" cy="1143000"/>
          </a:xfrm>
        </p:spPr>
        <p:txBody>
          <a:bodyPr>
            <a:normAutofit/>
          </a:bodyPr>
          <a:lstStyle/>
          <a:p>
            <a:r>
              <a:rPr lang="hu-HU" b="1" dirty="0" smtClean="0">
                <a:ln w="28575">
                  <a:solidFill>
                    <a:schemeClr val="bg1"/>
                  </a:solidFill>
                </a:ln>
              </a:rPr>
              <a:t>Intelligens szélerőmű</a:t>
            </a:r>
            <a:endParaRPr lang="hu-HU" dirty="0">
              <a:ln w="28575">
                <a:solidFill>
                  <a:schemeClr val="bg1"/>
                </a:solidFill>
              </a:ln>
            </a:endParaRPr>
          </a:p>
        </p:txBody>
      </p:sp>
      <p:sp>
        <p:nvSpPr>
          <p:cNvPr id="4" name="Szövegdoboz 3"/>
          <p:cNvSpPr txBox="1"/>
          <p:nvPr/>
        </p:nvSpPr>
        <p:spPr>
          <a:xfrm>
            <a:off x="323528" y="1164134"/>
            <a:ext cx="7056784" cy="5293757"/>
          </a:xfrm>
          <a:prstGeom prst="rect">
            <a:avLst/>
          </a:prstGeom>
          <a:noFill/>
        </p:spPr>
        <p:txBody>
          <a:bodyPr wrap="square" rtlCol="0">
            <a:spAutoFit/>
          </a:bodyPr>
          <a:lstStyle/>
          <a:p>
            <a:r>
              <a:rPr lang="hu-HU" sz="2600" b="1" i="1" dirty="0" smtClean="0">
                <a:ln>
                  <a:solidFill>
                    <a:schemeClr val="bg1"/>
                  </a:solidFill>
                </a:ln>
              </a:rPr>
              <a:t>Az intelligens szélerőmű kontroller rendszere, két fő mérőrendszertől kapja az információkat, egy szélerősség mérőtől és egy szélirány mérő műszertől. Ebből a két információból számolja ki a szélerőmű kontrollere a legmegfelelőbb irányt a lapátoknak, hogy a legnagyobb hatásfokot érje el az energiatermelésben. A szélirány változását a szélerőmű is folyamatosan követi. A szélerőmű irányító rendszeréből leolvasható a generátor hőmérséklete szél iránya és teljesítménye ezeket az információk éves viszonylatban letölthető.  Szélerőmű kijelzője érintőképernyős és német SIEMENS PLC + típusú.</a:t>
            </a:r>
            <a:endParaRPr lang="hu-HU" sz="2600" b="1" i="1" dirty="0">
              <a:ln>
                <a:solidFill>
                  <a:schemeClr val="bg1"/>
                </a:solidFill>
              </a:ln>
            </a:endParaRPr>
          </a:p>
        </p:txBody>
      </p:sp>
      <p:pic>
        <p:nvPicPr>
          <p:cNvPr id="6" name="Picture 2">
            <a:hlinkClick r:id="rId3" action="ppaction://hlinksldjump"/>
          </p:cNvPr>
          <p:cNvPicPr>
            <a:picLocks noChangeAspect="1" noChangeArrowheads="1"/>
          </p:cNvPicPr>
          <p:nvPr/>
        </p:nvPicPr>
        <p:blipFill>
          <a:blip r:embed="rId4" cstate="print"/>
          <a:srcRect/>
          <a:stretch>
            <a:fillRect/>
          </a:stretch>
        </p:blipFill>
        <p:spPr bwMode="auto">
          <a:xfrm>
            <a:off x="7671247" y="4778198"/>
            <a:ext cx="1472753" cy="2079802"/>
          </a:xfrm>
          <a:prstGeom prst="rect">
            <a:avLst/>
          </a:prstGeom>
          <a:noFill/>
          <a:ln w="9525">
            <a:noFill/>
            <a:miter lim="800000"/>
            <a:headEnd/>
            <a:tailEnd/>
          </a:ln>
        </p:spPr>
      </p:pic>
      <p:pic>
        <p:nvPicPr>
          <p:cNvPr id="7" name="Picture 2">
            <a:hlinkClick r:id="rId5" action="ppaction://hlinksldjump"/>
          </p:cNvPr>
          <p:cNvPicPr>
            <a:picLocks noChangeAspect="1" noChangeArrowheads="1"/>
          </p:cNvPicPr>
          <p:nvPr/>
        </p:nvPicPr>
        <p:blipFill>
          <a:blip r:embed="rId6" cstate="print"/>
          <a:srcRect/>
          <a:stretch>
            <a:fillRect/>
          </a:stretch>
        </p:blipFill>
        <p:spPr bwMode="auto">
          <a:xfrm>
            <a:off x="7302810" y="0"/>
            <a:ext cx="1841190" cy="14729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ox(in)">
                                      <p:cBhvr>
                                        <p:cTn id="11" dur="500"/>
                                        <p:tgtEl>
                                          <p:spTgt spid="4">
                                            <p:txEl>
                                              <p:pRg st="0" end="0"/>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smtClean="0">
                <a:ln w="28575">
                  <a:solidFill>
                    <a:schemeClr val="bg1"/>
                  </a:solidFill>
                </a:ln>
              </a:rPr>
              <a:t>Hol használhatóak szélerőművek?</a:t>
            </a:r>
            <a:endParaRPr lang="hu-HU" dirty="0">
              <a:ln w="28575">
                <a:solidFill>
                  <a:schemeClr val="bg1"/>
                </a:solidFill>
              </a:ln>
            </a:endParaRPr>
          </a:p>
        </p:txBody>
      </p:sp>
      <p:sp>
        <p:nvSpPr>
          <p:cNvPr id="4" name="Szövegdoboz 3"/>
          <p:cNvSpPr txBox="1"/>
          <p:nvPr/>
        </p:nvSpPr>
        <p:spPr>
          <a:xfrm>
            <a:off x="539552" y="1772816"/>
            <a:ext cx="6984776" cy="4031873"/>
          </a:xfrm>
          <a:prstGeom prst="rect">
            <a:avLst/>
          </a:prstGeom>
          <a:noFill/>
        </p:spPr>
        <p:txBody>
          <a:bodyPr wrap="square" rtlCol="0">
            <a:spAutoFit/>
          </a:bodyPr>
          <a:lstStyle/>
          <a:p>
            <a:r>
              <a:rPr lang="hu-HU" sz="3200" b="1" i="1" dirty="0" smtClean="0">
                <a:ln w="19050">
                  <a:solidFill>
                    <a:schemeClr val="bg1"/>
                  </a:solidFill>
                </a:ln>
              </a:rPr>
              <a:t>Használható:</a:t>
            </a:r>
            <a:br>
              <a:rPr lang="hu-HU" sz="3200" b="1" i="1" dirty="0" smtClean="0">
                <a:ln w="19050">
                  <a:solidFill>
                    <a:schemeClr val="bg1"/>
                  </a:solidFill>
                </a:ln>
              </a:rPr>
            </a:br>
            <a:r>
              <a:rPr lang="hu-HU" sz="3200" b="1" i="1" dirty="0" smtClean="0">
                <a:ln w="19050">
                  <a:solidFill>
                    <a:schemeClr val="bg1"/>
                  </a:solidFill>
                </a:ln>
              </a:rPr>
              <a:t> Több családi ház</a:t>
            </a:r>
          </a:p>
          <a:p>
            <a:r>
              <a:rPr lang="hu-HU" sz="3200" b="1" i="1" dirty="0" smtClean="0">
                <a:ln w="19050">
                  <a:solidFill>
                    <a:schemeClr val="bg1"/>
                  </a:solidFill>
                </a:ln>
              </a:rPr>
              <a:t> Társasházak</a:t>
            </a:r>
          </a:p>
          <a:p>
            <a:r>
              <a:rPr lang="hu-HU" sz="3200" b="1" i="1" dirty="0" smtClean="0">
                <a:ln w="19050">
                  <a:solidFill>
                    <a:schemeClr val="bg1"/>
                  </a:solidFill>
                </a:ln>
              </a:rPr>
              <a:t> Gyárak</a:t>
            </a:r>
          </a:p>
          <a:p>
            <a:r>
              <a:rPr lang="hu-HU" sz="3200" b="1" i="1" dirty="0" smtClean="0">
                <a:ln w="19050">
                  <a:solidFill>
                    <a:schemeClr val="bg1"/>
                  </a:solidFill>
                </a:ln>
              </a:rPr>
              <a:t> Szerelőüzemek</a:t>
            </a:r>
          </a:p>
          <a:p>
            <a:r>
              <a:rPr lang="hu-HU" sz="3200" b="1" i="1" dirty="0" smtClean="0">
                <a:ln w="19050">
                  <a:solidFill>
                    <a:schemeClr val="bg1"/>
                  </a:solidFill>
                </a:ln>
              </a:rPr>
              <a:t> Nagy fogyasztású vállalkozások</a:t>
            </a:r>
          </a:p>
          <a:p>
            <a:r>
              <a:rPr lang="hu-HU" sz="3200" b="1" i="1" dirty="0" smtClean="0">
                <a:ln w="19050">
                  <a:solidFill>
                    <a:schemeClr val="bg1"/>
                  </a:solidFill>
                </a:ln>
              </a:rPr>
              <a:t> Energiatermelésre (Elektromos áram eladása)</a:t>
            </a:r>
            <a:endParaRPr lang="hu-HU" sz="3200" b="1" i="1" dirty="0">
              <a:ln w="19050">
                <a:solidFill>
                  <a:schemeClr val="bg1"/>
                </a:solidFill>
              </a:ln>
            </a:endParaRPr>
          </a:p>
        </p:txBody>
      </p:sp>
      <p:pic>
        <p:nvPicPr>
          <p:cNvPr id="6" name="Picture 2">
            <a:hlinkClick r:id="rId3" action="ppaction://hlinksldjump"/>
          </p:cNvPr>
          <p:cNvPicPr>
            <a:picLocks noChangeAspect="1" noChangeArrowheads="1"/>
          </p:cNvPicPr>
          <p:nvPr/>
        </p:nvPicPr>
        <p:blipFill>
          <a:blip r:embed="rId4" cstate="print"/>
          <a:srcRect/>
          <a:stretch>
            <a:fillRect/>
          </a:stretch>
        </p:blipFill>
        <p:spPr bwMode="auto">
          <a:xfrm>
            <a:off x="7671247" y="4778198"/>
            <a:ext cx="1472753" cy="2079802"/>
          </a:xfrm>
          <a:prstGeom prst="rect">
            <a:avLst/>
          </a:prstGeom>
          <a:noFill/>
          <a:ln w="9525">
            <a:noFill/>
            <a:miter lim="800000"/>
            <a:headEnd/>
            <a:tailEnd/>
          </a:ln>
        </p:spPr>
      </p:pic>
      <p:pic>
        <p:nvPicPr>
          <p:cNvPr id="7" name="Picture 2">
            <a:hlinkClick r:id="rId5" action="ppaction://hlinksldjump"/>
          </p:cNvPr>
          <p:cNvPicPr>
            <a:picLocks noChangeAspect="1" noChangeArrowheads="1"/>
          </p:cNvPicPr>
          <p:nvPr/>
        </p:nvPicPr>
        <p:blipFill>
          <a:blip r:embed="rId6" cstate="print"/>
          <a:srcRect/>
          <a:stretch>
            <a:fillRect/>
          </a:stretch>
        </p:blipFill>
        <p:spPr bwMode="auto">
          <a:xfrm>
            <a:off x="7302810" y="1988840"/>
            <a:ext cx="1841190" cy="14729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770" decel="100000"/>
                                        <p:tgtEl>
                                          <p:spTgt spid="4">
                                            <p:txEl>
                                              <p:pRg st="0" end="0"/>
                                            </p:txEl>
                                          </p:spTgt>
                                        </p:tgtEl>
                                      </p:cBhvr>
                                    </p:animEffect>
                                    <p:animScale>
                                      <p:cBhvr>
                                        <p:cTn id="18" dur="770" decel="100000"/>
                                        <p:tgtEl>
                                          <p:spTgt spid="4">
                                            <p:txEl>
                                              <p:pRg st="0" end="0"/>
                                            </p:txEl>
                                          </p:spTgt>
                                        </p:tgtEl>
                                      </p:cBhvr>
                                      <p:from x="10000" y="10000"/>
                                      <p:to x="200000" y="450000"/>
                                    </p:animScale>
                                    <p:animScale>
                                      <p:cBhvr>
                                        <p:cTn id="19" dur="1230" accel="100000" fill="hold">
                                          <p:stCondLst>
                                            <p:cond delay="770"/>
                                          </p:stCondLst>
                                        </p:cTn>
                                        <p:tgtEl>
                                          <p:spTgt spid="4">
                                            <p:txEl>
                                              <p:pRg st="0" end="0"/>
                                            </p:txEl>
                                          </p:spTgt>
                                        </p:tgtEl>
                                      </p:cBhvr>
                                      <p:from x="200000" y="450000"/>
                                      <p:to x="100000" y="100000"/>
                                    </p:animScale>
                                    <p:set>
                                      <p:cBhvr>
                                        <p:cTn id="20" dur="770" fill="hold"/>
                                        <p:tgtEl>
                                          <p:spTgt spid="4">
                                            <p:txEl>
                                              <p:pRg st="0" end="0"/>
                                            </p:txEl>
                                          </p:spTgt>
                                        </p:tgtEl>
                                        <p:attrNameLst>
                                          <p:attrName>ppt_x</p:attrName>
                                        </p:attrNameLst>
                                      </p:cBhvr>
                                      <p:to>
                                        <p:strVal val="(0.5)"/>
                                      </p:to>
                                    </p:set>
                                    <p:anim from="(0.5)" to="(#ppt_x)" calcmode="lin" valueType="num">
                                      <p:cBhvr>
                                        <p:cTn id="21" dur="1230" accel="100000" fill="hold">
                                          <p:stCondLst>
                                            <p:cond delay="770"/>
                                          </p:stCondLst>
                                        </p:cTn>
                                        <p:tgtEl>
                                          <p:spTgt spid="4">
                                            <p:txEl>
                                              <p:pRg st="0" end="0"/>
                                            </p:txEl>
                                          </p:spTgt>
                                        </p:tgtEl>
                                        <p:attrNameLst>
                                          <p:attrName>ppt_x</p:attrName>
                                        </p:attrNameLst>
                                      </p:cBhvr>
                                    </p:anim>
                                    <p:set>
                                      <p:cBhvr>
                                        <p:cTn id="22" dur="770" fill="hold"/>
                                        <p:tgtEl>
                                          <p:spTgt spid="4">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4">
                                            <p:txEl>
                                              <p:pRg st="0" end="0"/>
                                            </p:txEl>
                                          </p:spTgt>
                                        </p:tgtEl>
                                        <p:attrNameLst>
                                          <p:attrName>ppt_y</p:attrName>
                                        </p:attrNameLst>
                                      </p:cBhvr>
                                    </p:anim>
                                  </p:childTnLst>
                                </p:cTn>
                              </p:par>
                              <p:par>
                                <p:cTn id="24" presetID="51"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770" decel="100000"/>
                                        <p:tgtEl>
                                          <p:spTgt spid="4">
                                            <p:txEl>
                                              <p:pRg st="1" end="1"/>
                                            </p:txEl>
                                          </p:spTgt>
                                        </p:tgtEl>
                                      </p:cBhvr>
                                    </p:animEffect>
                                    <p:animScale>
                                      <p:cBhvr>
                                        <p:cTn id="27" dur="770" decel="100000"/>
                                        <p:tgtEl>
                                          <p:spTgt spid="4">
                                            <p:txEl>
                                              <p:pRg st="1" end="1"/>
                                            </p:txEl>
                                          </p:spTgt>
                                        </p:tgtEl>
                                      </p:cBhvr>
                                      <p:from x="10000" y="10000"/>
                                      <p:to x="200000" y="450000"/>
                                    </p:animScale>
                                    <p:animScale>
                                      <p:cBhvr>
                                        <p:cTn id="28" dur="1230" accel="100000" fill="hold">
                                          <p:stCondLst>
                                            <p:cond delay="770"/>
                                          </p:stCondLst>
                                        </p:cTn>
                                        <p:tgtEl>
                                          <p:spTgt spid="4">
                                            <p:txEl>
                                              <p:pRg st="1" end="1"/>
                                            </p:txEl>
                                          </p:spTgt>
                                        </p:tgtEl>
                                      </p:cBhvr>
                                      <p:from x="200000" y="450000"/>
                                      <p:to x="100000" y="100000"/>
                                    </p:animScale>
                                    <p:set>
                                      <p:cBhvr>
                                        <p:cTn id="29" dur="770" fill="hold"/>
                                        <p:tgtEl>
                                          <p:spTgt spid="4">
                                            <p:txEl>
                                              <p:pRg st="1" end="1"/>
                                            </p:txEl>
                                          </p:spTgt>
                                        </p:tgtEl>
                                        <p:attrNameLst>
                                          <p:attrName>ppt_x</p:attrName>
                                        </p:attrNameLst>
                                      </p:cBhvr>
                                      <p:to>
                                        <p:strVal val="(0.5)"/>
                                      </p:to>
                                    </p:set>
                                    <p:anim from="(0.5)" to="(#ppt_x)" calcmode="lin" valueType="num">
                                      <p:cBhvr>
                                        <p:cTn id="30" dur="1230" accel="100000" fill="hold">
                                          <p:stCondLst>
                                            <p:cond delay="770"/>
                                          </p:stCondLst>
                                        </p:cTn>
                                        <p:tgtEl>
                                          <p:spTgt spid="4">
                                            <p:txEl>
                                              <p:pRg st="1" end="1"/>
                                            </p:txEl>
                                          </p:spTgt>
                                        </p:tgtEl>
                                        <p:attrNameLst>
                                          <p:attrName>ppt_x</p:attrName>
                                        </p:attrNameLst>
                                      </p:cBhvr>
                                    </p:anim>
                                    <p:set>
                                      <p:cBhvr>
                                        <p:cTn id="31" dur="770" fill="hold"/>
                                        <p:tgtEl>
                                          <p:spTgt spid="4">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4">
                                            <p:txEl>
                                              <p:pRg st="1" end="1"/>
                                            </p:txEl>
                                          </p:spTgt>
                                        </p:tgtEl>
                                        <p:attrNameLst>
                                          <p:attrName>ppt_y</p:attrName>
                                        </p:attrNameLst>
                                      </p:cBhvr>
                                    </p:anim>
                                  </p:childTnLst>
                                </p:cTn>
                              </p:par>
                              <p:par>
                                <p:cTn id="33" presetID="5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770" decel="100000"/>
                                        <p:tgtEl>
                                          <p:spTgt spid="4">
                                            <p:txEl>
                                              <p:pRg st="2" end="2"/>
                                            </p:txEl>
                                          </p:spTgt>
                                        </p:tgtEl>
                                      </p:cBhvr>
                                    </p:animEffect>
                                    <p:animScale>
                                      <p:cBhvr>
                                        <p:cTn id="36" dur="770" decel="100000"/>
                                        <p:tgtEl>
                                          <p:spTgt spid="4">
                                            <p:txEl>
                                              <p:pRg st="2" end="2"/>
                                            </p:txEl>
                                          </p:spTgt>
                                        </p:tgtEl>
                                      </p:cBhvr>
                                      <p:from x="10000" y="10000"/>
                                      <p:to x="200000" y="450000"/>
                                    </p:animScale>
                                    <p:animScale>
                                      <p:cBhvr>
                                        <p:cTn id="37" dur="1230" accel="100000" fill="hold">
                                          <p:stCondLst>
                                            <p:cond delay="770"/>
                                          </p:stCondLst>
                                        </p:cTn>
                                        <p:tgtEl>
                                          <p:spTgt spid="4">
                                            <p:txEl>
                                              <p:pRg st="2" end="2"/>
                                            </p:txEl>
                                          </p:spTgt>
                                        </p:tgtEl>
                                      </p:cBhvr>
                                      <p:from x="200000" y="450000"/>
                                      <p:to x="100000" y="100000"/>
                                    </p:animScale>
                                    <p:set>
                                      <p:cBhvr>
                                        <p:cTn id="38" dur="770" fill="hold"/>
                                        <p:tgtEl>
                                          <p:spTgt spid="4">
                                            <p:txEl>
                                              <p:pRg st="2" end="2"/>
                                            </p:txEl>
                                          </p:spTgt>
                                        </p:tgtEl>
                                        <p:attrNameLst>
                                          <p:attrName>ppt_x</p:attrName>
                                        </p:attrNameLst>
                                      </p:cBhvr>
                                      <p:to>
                                        <p:strVal val="(0.5)"/>
                                      </p:to>
                                    </p:set>
                                    <p:anim from="(0.5)" to="(#ppt_x)" calcmode="lin" valueType="num">
                                      <p:cBhvr>
                                        <p:cTn id="39" dur="1230" accel="100000" fill="hold">
                                          <p:stCondLst>
                                            <p:cond delay="770"/>
                                          </p:stCondLst>
                                        </p:cTn>
                                        <p:tgtEl>
                                          <p:spTgt spid="4">
                                            <p:txEl>
                                              <p:pRg st="2" end="2"/>
                                            </p:txEl>
                                          </p:spTgt>
                                        </p:tgtEl>
                                        <p:attrNameLst>
                                          <p:attrName>ppt_x</p:attrName>
                                        </p:attrNameLst>
                                      </p:cBhvr>
                                    </p:anim>
                                    <p:set>
                                      <p:cBhvr>
                                        <p:cTn id="40" dur="770" fill="hold"/>
                                        <p:tgtEl>
                                          <p:spTgt spid="4">
                                            <p:txEl>
                                              <p:pRg st="2" end="2"/>
                                            </p:txEl>
                                          </p:spTgt>
                                        </p:tgtEl>
                                        <p:attrNameLst>
                                          <p:attrName>ppt_y</p:attrName>
                                        </p:attrNameLst>
                                      </p:cBhvr>
                                      <p:to>
                                        <p:strVal val="(#ppt_y+0.4)"/>
                                      </p:to>
                                    </p:set>
                                    <p:anim from="(#ppt_y+0.4)" to="(#ppt_y)" calcmode="lin" valueType="num">
                                      <p:cBhvr>
                                        <p:cTn id="41" dur="1230" accel="100000" fill="hold">
                                          <p:stCondLst>
                                            <p:cond delay="770"/>
                                          </p:stCondLst>
                                        </p:cTn>
                                        <p:tgtEl>
                                          <p:spTgt spid="4">
                                            <p:txEl>
                                              <p:pRg st="2" end="2"/>
                                            </p:txEl>
                                          </p:spTgt>
                                        </p:tgtEl>
                                        <p:attrNameLst>
                                          <p:attrName>ppt_y</p:attrName>
                                        </p:attrNameLst>
                                      </p:cBhvr>
                                    </p:anim>
                                  </p:childTnLst>
                                </p:cTn>
                              </p:par>
                              <p:par>
                                <p:cTn id="42" presetID="51"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770" decel="100000"/>
                                        <p:tgtEl>
                                          <p:spTgt spid="4">
                                            <p:txEl>
                                              <p:pRg st="3" end="3"/>
                                            </p:txEl>
                                          </p:spTgt>
                                        </p:tgtEl>
                                      </p:cBhvr>
                                    </p:animEffect>
                                    <p:animScale>
                                      <p:cBhvr>
                                        <p:cTn id="45" dur="770" decel="100000"/>
                                        <p:tgtEl>
                                          <p:spTgt spid="4">
                                            <p:txEl>
                                              <p:pRg st="3" end="3"/>
                                            </p:txEl>
                                          </p:spTgt>
                                        </p:tgtEl>
                                      </p:cBhvr>
                                      <p:from x="10000" y="10000"/>
                                      <p:to x="200000" y="450000"/>
                                    </p:animScale>
                                    <p:animScale>
                                      <p:cBhvr>
                                        <p:cTn id="46" dur="1230" accel="100000" fill="hold">
                                          <p:stCondLst>
                                            <p:cond delay="770"/>
                                          </p:stCondLst>
                                        </p:cTn>
                                        <p:tgtEl>
                                          <p:spTgt spid="4">
                                            <p:txEl>
                                              <p:pRg st="3" end="3"/>
                                            </p:txEl>
                                          </p:spTgt>
                                        </p:tgtEl>
                                      </p:cBhvr>
                                      <p:from x="200000" y="450000"/>
                                      <p:to x="100000" y="100000"/>
                                    </p:animScale>
                                    <p:set>
                                      <p:cBhvr>
                                        <p:cTn id="47" dur="770" fill="hold"/>
                                        <p:tgtEl>
                                          <p:spTgt spid="4">
                                            <p:txEl>
                                              <p:pRg st="3" end="3"/>
                                            </p:txEl>
                                          </p:spTgt>
                                        </p:tgtEl>
                                        <p:attrNameLst>
                                          <p:attrName>ppt_x</p:attrName>
                                        </p:attrNameLst>
                                      </p:cBhvr>
                                      <p:to>
                                        <p:strVal val="(0.5)"/>
                                      </p:to>
                                    </p:set>
                                    <p:anim from="(0.5)" to="(#ppt_x)" calcmode="lin" valueType="num">
                                      <p:cBhvr>
                                        <p:cTn id="48" dur="1230" accel="100000" fill="hold">
                                          <p:stCondLst>
                                            <p:cond delay="770"/>
                                          </p:stCondLst>
                                        </p:cTn>
                                        <p:tgtEl>
                                          <p:spTgt spid="4">
                                            <p:txEl>
                                              <p:pRg st="3" end="3"/>
                                            </p:txEl>
                                          </p:spTgt>
                                        </p:tgtEl>
                                        <p:attrNameLst>
                                          <p:attrName>ppt_x</p:attrName>
                                        </p:attrNameLst>
                                      </p:cBhvr>
                                    </p:anim>
                                    <p:set>
                                      <p:cBhvr>
                                        <p:cTn id="49" dur="770" fill="hold"/>
                                        <p:tgtEl>
                                          <p:spTgt spid="4">
                                            <p:txEl>
                                              <p:pRg st="3" end="3"/>
                                            </p:txEl>
                                          </p:spTgt>
                                        </p:tgtEl>
                                        <p:attrNameLst>
                                          <p:attrName>ppt_y</p:attrName>
                                        </p:attrNameLst>
                                      </p:cBhvr>
                                      <p:to>
                                        <p:strVal val="(#ppt_y+0.4)"/>
                                      </p:to>
                                    </p:set>
                                    <p:anim from="(#ppt_y+0.4)" to="(#ppt_y)" calcmode="lin" valueType="num">
                                      <p:cBhvr>
                                        <p:cTn id="50" dur="1230" accel="100000" fill="hold">
                                          <p:stCondLst>
                                            <p:cond delay="770"/>
                                          </p:stCondLst>
                                        </p:cTn>
                                        <p:tgtEl>
                                          <p:spTgt spid="4">
                                            <p:txEl>
                                              <p:pRg st="3" end="3"/>
                                            </p:txEl>
                                          </p:spTgt>
                                        </p:tgtEl>
                                        <p:attrNameLst>
                                          <p:attrName>ppt_y</p:attrName>
                                        </p:attrNameLst>
                                      </p:cBhvr>
                                    </p:anim>
                                  </p:childTnLst>
                                </p:cTn>
                              </p:par>
                              <p:par>
                                <p:cTn id="51" presetID="51" presetClass="entr" presetSubtype="0"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770" decel="100000"/>
                                        <p:tgtEl>
                                          <p:spTgt spid="4">
                                            <p:txEl>
                                              <p:pRg st="4" end="4"/>
                                            </p:txEl>
                                          </p:spTgt>
                                        </p:tgtEl>
                                      </p:cBhvr>
                                    </p:animEffect>
                                    <p:animScale>
                                      <p:cBhvr>
                                        <p:cTn id="54" dur="770" decel="100000"/>
                                        <p:tgtEl>
                                          <p:spTgt spid="4">
                                            <p:txEl>
                                              <p:pRg st="4" end="4"/>
                                            </p:txEl>
                                          </p:spTgt>
                                        </p:tgtEl>
                                      </p:cBhvr>
                                      <p:from x="10000" y="10000"/>
                                      <p:to x="200000" y="450000"/>
                                    </p:animScale>
                                    <p:animScale>
                                      <p:cBhvr>
                                        <p:cTn id="55" dur="1230" accel="100000" fill="hold">
                                          <p:stCondLst>
                                            <p:cond delay="770"/>
                                          </p:stCondLst>
                                        </p:cTn>
                                        <p:tgtEl>
                                          <p:spTgt spid="4">
                                            <p:txEl>
                                              <p:pRg st="4" end="4"/>
                                            </p:txEl>
                                          </p:spTgt>
                                        </p:tgtEl>
                                      </p:cBhvr>
                                      <p:from x="200000" y="450000"/>
                                      <p:to x="100000" y="100000"/>
                                    </p:animScale>
                                    <p:set>
                                      <p:cBhvr>
                                        <p:cTn id="56" dur="770" fill="hold"/>
                                        <p:tgtEl>
                                          <p:spTgt spid="4">
                                            <p:txEl>
                                              <p:pRg st="4" end="4"/>
                                            </p:txEl>
                                          </p:spTgt>
                                        </p:tgtEl>
                                        <p:attrNameLst>
                                          <p:attrName>ppt_x</p:attrName>
                                        </p:attrNameLst>
                                      </p:cBhvr>
                                      <p:to>
                                        <p:strVal val="(0.5)"/>
                                      </p:to>
                                    </p:set>
                                    <p:anim from="(0.5)" to="(#ppt_x)" calcmode="lin" valueType="num">
                                      <p:cBhvr>
                                        <p:cTn id="57" dur="1230" accel="100000" fill="hold">
                                          <p:stCondLst>
                                            <p:cond delay="770"/>
                                          </p:stCondLst>
                                        </p:cTn>
                                        <p:tgtEl>
                                          <p:spTgt spid="4">
                                            <p:txEl>
                                              <p:pRg st="4" end="4"/>
                                            </p:txEl>
                                          </p:spTgt>
                                        </p:tgtEl>
                                        <p:attrNameLst>
                                          <p:attrName>ppt_x</p:attrName>
                                        </p:attrNameLst>
                                      </p:cBhvr>
                                    </p:anim>
                                    <p:set>
                                      <p:cBhvr>
                                        <p:cTn id="58" dur="770" fill="hold"/>
                                        <p:tgtEl>
                                          <p:spTgt spid="4">
                                            <p:txEl>
                                              <p:pRg st="4" end="4"/>
                                            </p:txEl>
                                          </p:spTgt>
                                        </p:tgtEl>
                                        <p:attrNameLst>
                                          <p:attrName>ppt_y</p:attrName>
                                        </p:attrNameLst>
                                      </p:cBhvr>
                                      <p:to>
                                        <p:strVal val="(#ppt_y+0.4)"/>
                                      </p:to>
                                    </p:set>
                                    <p:anim from="(#ppt_y+0.4)" to="(#ppt_y)" calcmode="lin" valueType="num">
                                      <p:cBhvr>
                                        <p:cTn id="59" dur="1230" accel="100000" fill="hold">
                                          <p:stCondLst>
                                            <p:cond delay="770"/>
                                          </p:stCondLst>
                                        </p:cTn>
                                        <p:tgtEl>
                                          <p:spTgt spid="4">
                                            <p:txEl>
                                              <p:pRg st="4" end="4"/>
                                            </p:txEl>
                                          </p:spTgt>
                                        </p:tgtEl>
                                        <p:attrNameLst>
                                          <p:attrName>ppt_y</p:attrName>
                                        </p:attrNameLst>
                                      </p:cBhvr>
                                    </p:anim>
                                  </p:childTnLst>
                                </p:cTn>
                              </p:par>
                              <p:par>
                                <p:cTn id="60" presetID="51" presetClass="entr" presetSubtype="0" fill="hold" nodeType="with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770" decel="100000"/>
                                        <p:tgtEl>
                                          <p:spTgt spid="4">
                                            <p:txEl>
                                              <p:pRg st="5" end="5"/>
                                            </p:txEl>
                                          </p:spTgt>
                                        </p:tgtEl>
                                      </p:cBhvr>
                                    </p:animEffect>
                                    <p:animScale>
                                      <p:cBhvr>
                                        <p:cTn id="63" dur="770" decel="100000"/>
                                        <p:tgtEl>
                                          <p:spTgt spid="4">
                                            <p:txEl>
                                              <p:pRg st="5" end="5"/>
                                            </p:txEl>
                                          </p:spTgt>
                                        </p:tgtEl>
                                      </p:cBhvr>
                                      <p:from x="10000" y="10000"/>
                                      <p:to x="200000" y="450000"/>
                                    </p:animScale>
                                    <p:animScale>
                                      <p:cBhvr>
                                        <p:cTn id="64" dur="1230" accel="100000" fill="hold">
                                          <p:stCondLst>
                                            <p:cond delay="770"/>
                                          </p:stCondLst>
                                        </p:cTn>
                                        <p:tgtEl>
                                          <p:spTgt spid="4">
                                            <p:txEl>
                                              <p:pRg st="5" end="5"/>
                                            </p:txEl>
                                          </p:spTgt>
                                        </p:tgtEl>
                                      </p:cBhvr>
                                      <p:from x="200000" y="450000"/>
                                      <p:to x="100000" y="100000"/>
                                    </p:animScale>
                                    <p:set>
                                      <p:cBhvr>
                                        <p:cTn id="65" dur="770" fill="hold"/>
                                        <p:tgtEl>
                                          <p:spTgt spid="4">
                                            <p:txEl>
                                              <p:pRg st="5" end="5"/>
                                            </p:txEl>
                                          </p:spTgt>
                                        </p:tgtEl>
                                        <p:attrNameLst>
                                          <p:attrName>ppt_x</p:attrName>
                                        </p:attrNameLst>
                                      </p:cBhvr>
                                      <p:to>
                                        <p:strVal val="(0.5)"/>
                                      </p:to>
                                    </p:set>
                                    <p:anim from="(0.5)" to="(#ppt_x)" calcmode="lin" valueType="num">
                                      <p:cBhvr>
                                        <p:cTn id="66" dur="1230" accel="100000" fill="hold">
                                          <p:stCondLst>
                                            <p:cond delay="770"/>
                                          </p:stCondLst>
                                        </p:cTn>
                                        <p:tgtEl>
                                          <p:spTgt spid="4">
                                            <p:txEl>
                                              <p:pRg st="5" end="5"/>
                                            </p:txEl>
                                          </p:spTgt>
                                        </p:tgtEl>
                                        <p:attrNameLst>
                                          <p:attrName>ppt_x</p:attrName>
                                        </p:attrNameLst>
                                      </p:cBhvr>
                                    </p:anim>
                                    <p:set>
                                      <p:cBhvr>
                                        <p:cTn id="67" dur="770" fill="hold"/>
                                        <p:tgtEl>
                                          <p:spTgt spid="4">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4">
                                            <p:txEl>
                                              <p:pRg st="5" end="5"/>
                                            </p:txEl>
                                          </p:spTgt>
                                        </p:tgtEl>
                                        <p:attrNameLst>
                                          <p:attrName>ppt_y</p:attrName>
                                        </p:attrNameLst>
                                      </p:cBhvr>
                                    </p:anim>
                                  </p:childTnLst>
                                </p:cTn>
                              </p:par>
                            </p:childTnLst>
                          </p:cTn>
                        </p:par>
                        <p:par>
                          <p:cTn id="69" fill="hold">
                            <p:stCondLst>
                              <p:cond delay="4000"/>
                            </p:stCondLst>
                            <p:childTnLst>
                              <p:par>
                                <p:cTn id="70" presetID="51" presetClass="entr" presetSubtype="0"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770" decel="100000"/>
                                        <p:tgtEl>
                                          <p:spTgt spid="7"/>
                                        </p:tgtEl>
                                      </p:cBhvr>
                                    </p:animEffect>
                                    <p:animScale>
                                      <p:cBhvr>
                                        <p:cTn id="73" dur="770" decel="100000"/>
                                        <p:tgtEl>
                                          <p:spTgt spid="7"/>
                                        </p:tgtEl>
                                      </p:cBhvr>
                                      <p:from x="10000" y="10000"/>
                                      <p:to x="200000" y="450000"/>
                                    </p:animScale>
                                    <p:animScale>
                                      <p:cBhvr>
                                        <p:cTn id="74" dur="1230" accel="100000" fill="hold">
                                          <p:stCondLst>
                                            <p:cond delay="770"/>
                                          </p:stCondLst>
                                        </p:cTn>
                                        <p:tgtEl>
                                          <p:spTgt spid="7"/>
                                        </p:tgtEl>
                                      </p:cBhvr>
                                      <p:from x="200000" y="450000"/>
                                      <p:to x="100000" y="100000"/>
                                    </p:animScale>
                                    <p:set>
                                      <p:cBhvr>
                                        <p:cTn id="75" dur="770" fill="hold"/>
                                        <p:tgtEl>
                                          <p:spTgt spid="7"/>
                                        </p:tgtEl>
                                        <p:attrNameLst>
                                          <p:attrName>ppt_x</p:attrName>
                                        </p:attrNameLst>
                                      </p:cBhvr>
                                      <p:to>
                                        <p:strVal val="(0.5)"/>
                                      </p:to>
                                    </p:set>
                                    <p:anim from="(0.5)" to="(#ppt_x)" calcmode="lin" valueType="num">
                                      <p:cBhvr>
                                        <p:cTn id="76" dur="1230" accel="100000" fill="hold">
                                          <p:stCondLst>
                                            <p:cond delay="770"/>
                                          </p:stCondLst>
                                        </p:cTn>
                                        <p:tgtEl>
                                          <p:spTgt spid="7"/>
                                        </p:tgtEl>
                                        <p:attrNameLst>
                                          <p:attrName>ppt_x</p:attrName>
                                        </p:attrNameLst>
                                      </p:cBhvr>
                                    </p:anim>
                                    <p:set>
                                      <p:cBhvr>
                                        <p:cTn id="77" dur="770" fill="hold"/>
                                        <p:tgtEl>
                                          <p:spTgt spid="7"/>
                                        </p:tgtEl>
                                        <p:attrNameLst>
                                          <p:attrName>ppt_y</p:attrName>
                                        </p:attrNameLst>
                                      </p:cBhvr>
                                      <p:to>
                                        <p:strVal val="(#ppt_y+0.4)"/>
                                      </p:to>
                                    </p:set>
                                    <p:anim from="(#ppt_y+0.4)" to="(#ppt_y)" calcmode="lin" valueType="num">
                                      <p:cBhvr>
                                        <p:cTn id="78" dur="1230" accel="100000" fill="hold">
                                          <p:stCondLst>
                                            <p:cond delay="770"/>
                                          </p:stCondLst>
                                        </p:cTn>
                                        <p:tgtEl>
                                          <p:spTgt spid="7"/>
                                        </p:tgtEl>
                                        <p:attrNameLst>
                                          <p:attrName>ppt_y</p:attrName>
                                        </p:attrNameLst>
                                      </p:cBhvr>
                                    </p:anim>
                                  </p:childTnLst>
                                </p:cTn>
                              </p:par>
                            </p:childTnLst>
                          </p:cTn>
                        </p:par>
                        <p:par>
                          <p:cTn id="79" fill="hold">
                            <p:stCondLst>
                              <p:cond delay="6000"/>
                            </p:stCondLst>
                            <p:childTnLst>
                              <p:par>
                                <p:cTn id="80" presetID="51"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770" decel="100000"/>
                                        <p:tgtEl>
                                          <p:spTgt spid="6"/>
                                        </p:tgtEl>
                                      </p:cBhvr>
                                    </p:animEffect>
                                    <p:animScale>
                                      <p:cBhvr>
                                        <p:cTn id="83" dur="770" decel="100000"/>
                                        <p:tgtEl>
                                          <p:spTgt spid="6"/>
                                        </p:tgtEl>
                                      </p:cBhvr>
                                      <p:from x="10000" y="10000"/>
                                      <p:to x="200000" y="450000"/>
                                    </p:animScale>
                                    <p:animScale>
                                      <p:cBhvr>
                                        <p:cTn id="84" dur="1230" accel="100000" fill="hold">
                                          <p:stCondLst>
                                            <p:cond delay="770"/>
                                          </p:stCondLst>
                                        </p:cTn>
                                        <p:tgtEl>
                                          <p:spTgt spid="6"/>
                                        </p:tgtEl>
                                      </p:cBhvr>
                                      <p:from x="200000" y="450000"/>
                                      <p:to x="100000" y="100000"/>
                                    </p:animScale>
                                    <p:set>
                                      <p:cBhvr>
                                        <p:cTn id="85" dur="770" fill="hold"/>
                                        <p:tgtEl>
                                          <p:spTgt spid="6"/>
                                        </p:tgtEl>
                                        <p:attrNameLst>
                                          <p:attrName>ppt_x</p:attrName>
                                        </p:attrNameLst>
                                      </p:cBhvr>
                                      <p:to>
                                        <p:strVal val="(0.5)"/>
                                      </p:to>
                                    </p:set>
                                    <p:anim from="(0.5)" to="(#ppt_x)" calcmode="lin" valueType="num">
                                      <p:cBhvr>
                                        <p:cTn id="86" dur="1230" accel="100000" fill="hold">
                                          <p:stCondLst>
                                            <p:cond delay="770"/>
                                          </p:stCondLst>
                                        </p:cTn>
                                        <p:tgtEl>
                                          <p:spTgt spid="6"/>
                                        </p:tgtEl>
                                        <p:attrNameLst>
                                          <p:attrName>ppt_x</p:attrName>
                                        </p:attrNameLst>
                                      </p:cBhvr>
                                    </p:anim>
                                    <p:set>
                                      <p:cBhvr>
                                        <p:cTn id="87" dur="770" fill="hold"/>
                                        <p:tgtEl>
                                          <p:spTgt spid="6"/>
                                        </p:tgtEl>
                                        <p:attrNameLst>
                                          <p:attrName>ppt_y</p:attrName>
                                        </p:attrNameLst>
                                      </p:cBhvr>
                                      <p:to>
                                        <p:strVal val="(#ppt_y+0.4)"/>
                                      </p:to>
                                    </p:set>
                                    <p:anim from="(#ppt_y+0.4)" to="(#ppt_y)" calcmode="lin" valueType="num">
                                      <p:cBhvr>
                                        <p:cTn id="88"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w="28575">
                  <a:solidFill>
                    <a:schemeClr val="bg1"/>
                  </a:solidFill>
                </a:ln>
              </a:rPr>
              <a:t>Szélerőművek előnyei</a:t>
            </a:r>
            <a:endParaRPr lang="hu-HU" dirty="0">
              <a:ln w="28575">
                <a:solidFill>
                  <a:schemeClr val="bg1"/>
                </a:solidFill>
              </a:ln>
            </a:endParaRPr>
          </a:p>
        </p:txBody>
      </p:sp>
      <p:sp>
        <p:nvSpPr>
          <p:cNvPr id="4" name="Szövegdoboz 3"/>
          <p:cNvSpPr txBox="1"/>
          <p:nvPr/>
        </p:nvSpPr>
        <p:spPr>
          <a:xfrm>
            <a:off x="683568" y="1556792"/>
            <a:ext cx="6984776" cy="3539430"/>
          </a:xfrm>
          <a:prstGeom prst="rect">
            <a:avLst/>
          </a:prstGeom>
          <a:noFill/>
        </p:spPr>
        <p:txBody>
          <a:bodyPr wrap="square" rtlCol="0">
            <a:spAutoFit/>
          </a:bodyPr>
          <a:lstStyle/>
          <a:p>
            <a:r>
              <a:rPr lang="hu-HU" sz="3200" b="1" i="1" dirty="0" smtClean="0">
                <a:ln>
                  <a:solidFill>
                    <a:schemeClr val="bg1"/>
                  </a:solidFill>
                </a:ln>
              </a:rPr>
              <a:t>A szélerőmű előnyei között nem elhanyagolható az a tény, hogy a szélerőmű karbantartás mentes, telepítése után a 25 éves élettartama alatt nem igényel szinte semmilyen felügyeletet. (Ajánlott a szélerőmű tartó oszlopának az éves ellenőrzése)</a:t>
            </a:r>
            <a:endParaRPr lang="hu-HU" sz="3200" b="1" i="1" dirty="0">
              <a:ln>
                <a:solidFill>
                  <a:schemeClr val="bg1"/>
                </a:solidFill>
              </a:ln>
            </a:endParaRPr>
          </a:p>
        </p:txBody>
      </p:sp>
      <p:pic>
        <p:nvPicPr>
          <p:cNvPr id="5" name="Picture 2">
            <a:hlinkClick r:id="rId3" action="ppaction://hlinksldjump"/>
          </p:cNvPr>
          <p:cNvPicPr>
            <a:picLocks noChangeAspect="1" noChangeArrowheads="1"/>
          </p:cNvPicPr>
          <p:nvPr/>
        </p:nvPicPr>
        <p:blipFill>
          <a:blip r:embed="rId4" cstate="print"/>
          <a:srcRect/>
          <a:stretch>
            <a:fillRect/>
          </a:stretch>
        </p:blipFill>
        <p:spPr bwMode="auto">
          <a:xfrm>
            <a:off x="7671247" y="4778198"/>
            <a:ext cx="1472753" cy="2079802"/>
          </a:xfrm>
          <a:prstGeom prst="rect">
            <a:avLst/>
          </a:prstGeom>
          <a:noFill/>
          <a:ln w="9525">
            <a:noFill/>
            <a:miter lim="800000"/>
            <a:headEnd/>
            <a:tailEnd/>
          </a:ln>
        </p:spPr>
      </p:pic>
      <p:pic>
        <p:nvPicPr>
          <p:cNvPr id="6" name="Picture 2">
            <a:hlinkClick r:id="rId5" action="ppaction://hlinksldjump"/>
          </p:cNvPr>
          <p:cNvPicPr>
            <a:picLocks noChangeAspect="1" noChangeArrowheads="1"/>
          </p:cNvPicPr>
          <p:nvPr/>
        </p:nvPicPr>
        <p:blipFill>
          <a:blip r:embed="rId6" cstate="print"/>
          <a:srcRect/>
          <a:stretch>
            <a:fillRect/>
          </a:stretch>
        </p:blipFill>
        <p:spPr bwMode="auto">
          <a:xfrm>
            <a:off x="0" y="5385048"/>
            <a:ext cx="1841190" cy="14729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w="28575">
                  <a:solidFill>
                    <a:schemeClr val="bg1"/>
                  </a:solidFill>
                </a:ln>
              </a:rPr>
              <a:t>Szélerőművek hátrányai</a:t>
            </a:r>
            <a:endParaRPr lang="hu-HU" b="1" dirty="0">
              <a:ln w="28575">
                <a:solidFill>
                  <a:schemeClr val="bg1"/>
                </a:solidFill>
              </a:ln>
            </a:endParaRPr>
          </a:p>
        </p:txBody>
      </p:sp>
      <p:sp>
        <p:nvSpPr>
          <p:cNvPr id="4" name="Szövegdoboz 3"/>
          <p:cNvSpPr txBox="1"/>
          <p:nvPr/>
        </p:nvSpPr>
        <p:spPr>
          <a:xfrm>
            <a:off x="251520" y="1340768"/>
            <a:ext cx="7416824" cy="4154984"/>
          </a:xfrm>
          <a:prstGeom prst="rect">
            <a:avLst/>
          </a:prstGeom>
          <a:noFill/>
        </p:spPr>
        <p:txBody>
          <a:bodyPr wrap="square" rtlCol="0">
            <a:spAutoFit/>
          </a:bodyPr>
          <a:lstStyle/>
          <a:p>
            <a:r>
              <a:rPr lang="hu-HU" sz="2400" b="1" i="1" dirty="0" smtClean="0">
                <a:ln>
                  <a:solidFill>
                    <a:schemeClr val="bg1"/>
                  </a:solidFill>
                </a:ln>
              </a:rPr>
              <a:t>A szélerőművek hátrányai között a drágaság mellett zajosságukat, tájképrontó és madárpusztító hatásukat szokták említeni. A rotor lapátok forgása által keltett zaj a szél erősödésével valóban fokozódik és nem mindenki tűri egyformán. Azonban a zaj a lapátok anyagának változtatásával, halkabban működő sebességváltóval, a torony vibrációjának csökkentésével és zajszigeteléssel csökkenthető. </a:t>
            </a:r>
            <a:r>
              <a:rPr lang="hu-HU" sz="2400" b="1" i="1" dirty="0" smtClean="0">
                <a:ln>
                  <a:solidFill>
                    <a:schemeClr val="bg1"/>
                  </a:solidFill>
                </a:ln>
              </a:rPr>
              <a:t>Közvélemény kutatási </a:t>
            </a:r>
            <a:r>
              <a:rPr lang="hu-HU" sz="2400" b="1" i="1" dirty="0" smtClean="0">
                <a:ln>
                  <a:solidFill>
                    <a:schemeClr val="bg1"/>
                  </a:solidFill>
                </a:ln>
              </a:rPr>
              <a:t>adatok szerint Nagy-Britanniában a szélfarmok közelében lakók 80-86%a elfogadja és nem tartja káros hatásúnak a turbinákat</a:t>
            </a:r>
            <a:endParaRPr lang="hu-HU" sz="2400" b="1" i="1" dirty="0">
              <a:ln>
                <a:solidFill>
                  <a:schemeClr val="bg1"/>
                </a:solidFill>
              </a:ln>
            </a:endParaRPr>
          </a:p>
        </p:txBody>
      </p:sp>
      <p:pic>
        <p:nvPicPr>
          <p:cNvPr id="5" name="Picture 2">
            <a:hlinkClick r:id="rId3" action="ppaction://hlinksldjump"/>
          </p:cNvPr>
          <p:cNvPicPr>
            <a:picLocks noChangeAspect="1" noChangeArrowheads="1"/>
          </p:cNvPicPr>
          <p:nvPr/>
        </p:nvPicPr>
        <p:blipFill>
          <a:blip r:embed="rId4" cstate="print"/>
          <a:srcRect/>
          <a:stretch>
            <a:fillRect/>
          </a:stretch>
        </p:blipFill>
        <p:spPr bwMode="auto">
          <a:xfrm>
            <a:off x="7671247" y="4778198"/>
            <a:ext cx="1472753" cy="2079802"/>
          </a:xfrm>
          <a:prstGeom prst="rect">
            <a:avLst/>
          </a:prstGeom>
          <a:noFill/>
          <a:ln w="9525">
            <a:noFill/>
            <a:miter lim="800000"/>
            <a:headEnd/>
            <a:tailEnd/>
          </a:ln>
        </p:spPr>
      </p:pic>
      <p:pic>
        <p:nvPicPr>
          <p:cNvPr id="6" name="Picture 2">
            <a:hlinkClick r:id="rId5" action="ppaction://hlinksldjump"/>
          </p:cNvPr>
          <p:cNvPicPr>
            <a:picLocks noChangeAspect="1" noChangeArrowheads="1"/>
          </p:cNvPicPr>
          <p:nvPr/>
        </p:nvPicPr>
        <p:blipFill>
          <a:blip r:embed="rId6" cstate="print"/>
          <a:srcRect/>
          <a:stretch>
            <a:fillRect/>
          </a:stretch>
        </p:blipFill>
        <p:spPr bwMode="auto">
          <a:xfrm>
            <a:off x="0" y="5385048"/>
            <a:ext cx="1841190" cy="14729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a:solidFill>
                    <a:srgbClr val="66FFFF"/>
                  </a:solidFill>
                </a:ln>
              </a:rPr>
              <a:t>Vízimalmok</a:t>
            </a:r>
            <a:endParaRPr lang="hu-HU" b="1" dirty="0">
              <a:ln>
                <a:solidFill>
                  <a:srgbClr val="66FFFF"/>
                </a:solidFill>
              </a:ln>
            </a:endParaRPr>
          </a:p>
        </p:txBody>
      </p:sp>
      <p:sp>
        <p:nvSpPr>
          <p:cNvPr id="3" name="Szövegdoboz 2"/>
          <p:cNvSpPr txBox="1"/>
          <p:nvPr/>
        </p:nvSpPr>
        <p:spPr>
          <a:xfrm>
            <a:off x="611560" y="1988840"/>
            <a:ext cx="7848872" cy="4154984"/>
          </a:xfrm>
          <a:prstGeom prst="rect">
            <a:avLst/>
          </a:prstGeom>
          <a:noFill/>
        </p:spPr>
        <p:txBody>
          <a:bodyPr wrap="square" rtlCol="0">
            <a:spAutoFit/>
          </a:bodyPr>
          <a:lstStyle/>
          <a:p>
            <a:r>
              <a:rPr lang="hu-HU" sz="2400" b="1" dirty="0" smtClean="0">
                <a:ln>
                  <a:solidFill>
                    <a:srgbClr val="66FFFF"/>
                  </a:solidFill>
                </a:ln>
              </a:rPr>
              <a:t>A vízimalom erőforrásként vízi energiát felhasználó elsősorban gabona őrlésére szolgáló malom: épület és gépi berendezés. A vízimalmok folyók vagy patakok mellé emelt épületek, melyeknek gépeit vízkerék (vízikerék) hajtja meg, de vannak olyan vízimalmok, a hajómalmok, melyeket erre a célra készített hajókra építenek és nagy vízhozamú, de kisesésű folyókon horgonyoznak ki. Készültek olyan vízimalmok is, melyek a tengerek árapályának hasznosítását használják ki. A 19. század végétől kezdődően sok vízimalomban a vízkereket jobb hatásfokú vízturbinával váltották fel.</a:t>
            </a:r>
            <a:endParaRPr lang="hu-HU" sz="2400" b="1" dirty="0">
              <a:ln>
                <a:solidFill>
                  <a:srgbClr val="66FFFF"/>
                </a:solidFill>
              </a:ln>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7308304" y="0"/>
            <a:ext cx="1835696" cy="166523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a:solidFill>
                    <a:srgbClr val="66FFFF"/>
                  </a:solidFill>
                </a:ln>
              </a:rPr>
              <a:t>Vízenergia Magyarországon</a:t>
            </a:r>
            <a:endParaRPr lang="hu-HU" b="1" dirty="0">
              <a:ln>
                <a:solidFill>
                  <a:srgbClr val="66FFFF"/>
                </a:solidFill>
              </a:ln>
            </a:endParaRPr>
          </a:p>
        </p:txBody>
      </p:sp>
      <p:sp>
        <p:nvSpPr>
          <p:cNvPr id="3" name="Szövegdoboz 2"/>
          <p:cNvSpPr txBox="1"/>
          <p:nvPr/>
        </p:nvSpPr>
        <p:spPr>
          <a:xfrm>
            <a:off x="251520" y="1700808"/>
            <a:ext cx="8892480" cy="3785652"/>
          </a:xfrm>
          <a:prstGeom prst="rect">
            <a:avLst/>
          </a:prstGeom>
          <a:noFill/>
        </p:spPr>
        <p:txBody>
          <a:bodyPr wrap="square" rtlCol="0">
            <a:spAutoFit/>
          </a:bodyPr>
          <a:lstStyle/>
          <a:p>
            <a:r>
              <a:rPr lang="hu-HU" sz="2400" b="1" dirty="0" smtClean="0">
                <a:ln>
                  <a:solidFill>
                    <a:srgbClr val="66FFFF"/>
                  </a:solidFill>
                </a:ln>
              </a:rPr>
              <a:t>Hazánkban a vízenergia-felhasználás a múlt század végéig az egyik alapvető energiatermelési mód volt, különösen a malomiparban.</a:t>
            </a:r>
          </a:p>
          <a:p>
            <a:r>
              <a:rPr lang="hu-HU" sz="2400" b="1" dirty="0" smtClean="0">
                <a:ln>
                  <a:solidFill>
                    <a:srgbClr val="66FFFF"/>
                  </a:solidFill>
                </a:ln>
              </a:rPr>
              <a:t>Az északi térségben is számos vízhasznosítási lehetőség kínálkozik még, amelyeket mind érdemes megvizsgálni. Sőt, nemcsak energiatermelési, hanem egyéb más helyi és általános vízügyi érdekeket is figyelembe kell venni. Elsősorban a jelenlegi duzzasztóműveknél, ipari vizek visszavezetésénél, tározóknál érdemes az energiatermelés lehetőségét is megvizsgálni, hiszen ilyen helyeken többnyire adott az infrastrukturális háttér, azaz minimális költséggel és építészeti munkával lehet eredményt elérni.</a:t>
            </a: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0" y="5519369"/>
            <a:ext cx="1475656" cy="133863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par>
                                <p:cTn id="12" presetID="8"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amond(in)">
                                      <p:cBhvr>
                                        <p:cTn id="14" dur="2000"/>
                                        <p:tgtEl>
                                          <p:spTgt spid="3">
                                            <p:txEl>
                                              <p:pRg st="1" end="1"/>
                                            </p:txEl>
                                          </p:spTgt>
                                        </p:tgtEl>
                                      </p:cBhvr>
                                    </p:animEffect>
                                  </p:childTnLst>
                                </p:cTn>
                              </p:par>
                            </p:childTnLst>
                          </p:cTn>
                        </p:par>
                        <p:par>
                          <p:cTn id="15" fill="hold">
                            <p:stCondLst>
                              <p:cond delay="4000"/>
                            </p:stCondLst>
                            <p:childTnLst>
                              <p:par>
                                <p:cTn id="16" presetID="8"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a:solidFill>
                    <a:srgbClr val="66FFFF"/>
                  </a:solidFill>
                </a:ln>
              </a:rPr>
              <a:t>Vízenergia jellemzői</a:t>
            </a:r>
            <a:endParaRPr lang="hu-HU" b="1" dirty="0">
              <a:ln>
                <a:solidFill>
                  <a:srgbClr val="66FFFF"/>
                </a:solidFill>
              </a:ln>
            </a:endParaRPr>
          </a:p>
        </p:txBody>
      </p:sp>
      <p:sp>
        <p:nvSpPr>
          <p:cNvPr id="3" name="Szövegdoboz 2"/>
          <p:cNvSpPr txBox="1"/>
          <p:nvPr/>
        </p:nvSpPr>
        <p:spPr>
          <a:xfrm>
            <a:off x="827584" y="1844824"/>
            <a:ext cx="7416824" cy="3539430"/>
          </a:xfrm>
          <a:prstGeom prst="rect">
            <a:avLst/>
          </a:prstGeom>
          <a:noFill/>
        </p:spPr>
        <p:txBody>
          <a:bodyPr wrap="square" rtlCol="0">
            <a:spAutoFit/>
          </a:bodyPr>
          <a:lstStyle/>
          <a:p>
            <a:r>
              <a:rPr lang="hu-HU" sz="2800" b="1" dirty="0" smtClean="0">
                <a:ln>
                  <a:solidFill>
                    <a:srgbClr val="66FFFF"/>
                  </a:solidFill>
                </a:ln>
              </a:rPr>
              <a:t>A vízenergia fel használása több ezer éves múlttal rendelkezik. A régészeti leletek alapján ismerünk 5000 éves öntözőrendszereket. A vízkereket (tehát a vízenergia átalakítását mechanikai munkává) már biztosan használták a nagy ókori birodalmak (Egyiptom, Kína, India). Vízimalmokat működtettek a rómaiak és a görögök egyaránt.</a:t>
            </a:r>
            <a:endParaRPr lang="hu-HU" sz="2800" b="1" dirty="0">
              <a:ln>
                <a:solidFill>
                  <a:srgbClr val="66FFFF"/>
                </a:solidFill>
              </a:ln>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7308304" y="5192761"/>
            <a:ext cx="1835696" cy="166523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normAutofit/>
          </a:bodyPr>
          <a:lstStyle/>
          <a:p>
            <a:r>
              <a:rPr lang="hu-HU" dirty="0" smtClean="0">
                <a:ln w="28575">
                  <a:solidFill>
                    <a:srgbClr val="29EC1A"/>
                  </a:solidFill>
                </a:ln>
                <a:solidFill>
                  <a:sysClr val="windowText" lastClr="000000"/>
                </a:solidFill>
                <a:effectLst>
                  <a:outerShdw blurRad="38100" dist="38100" dir="2700000" algn="tl">
                    <a:srgbClr val="000000">
                      <a:alpha val="43137"/>
                    </a:srgbClr>
                  </a:outerShdw>
                  <a:reflection blurRad="6350" stA="55000" endA="300" endPos="45500" dir="5400000" sy="-100000" algn="bl" rotWithShape="0"/>
                </a:effectLst>
                <a:latin typeface="Arial Narrow" pitchFamily="34" charset="0"/>
              </a:rPr>
              <a:t>Biomassza felhasználási lehetőségek</a:t>
            </a:r>
            <a:endParaRPr lang="hu-HU" dirty="0">
              <a:ln w="28575">
                <a:solidFill>
                  <a:srgbClr val="29EC1A"/>
                </a:solidFill>
              </a:ln>
              <a:solidFill>
                <a:sysClr val="windowText" lastClr="000000"/>
              </a:solidFill>
            </a:endParaRPr>
          </a:p>
        </p:txBody>
      </p:sp>
      <p:sp>
        <p:nvSpPr>
          <p:cNvPr id="3" name="Szövegdoboz 2"/>
          <p:cNvSpPr txBox="1"/>
          <p:nvPr/>
        </p:nvSpPr>
        <p:spPr>
          <a:xfrm>
            <a:off x="0" y="1052736"/>
            <a:ext cx="8640960" cy="4893647"/>
          </a:xfrm>
          <a:prstGeom prst="rect">
            <a:avLst/>
          </a:prstGeom>
          <a:noFill/>
        </p:spPr>
        <p:txBody>
          <a:bodyPr wrap="square" rtlCol="0">
            <a:spAutoFit/>
          </a:bodyPr>
          <a:lstStyle/>
          <a:p>
            <a:r>
              <a:rPr lang="hu-HU" sz="2400" b="1" dirty="0" smtClean="0">
                <a:ln>
                  <a:solidFill>
                    <a:srgbClr val="29EC1A"/>
                  </a:solidFill>
                </a:ln>
                <a:effectLst>
                  <a:glow rad="228600">
                    <a:schemeClr val="accent3">
                      <a:satMod val="175000"/>
                      <a:alpha val="40000"/>
                    </a:schemeClr>
                  </a:glow>
                </a:effectLst>
              </a:rPr>
              <a:t>A biomassza energetikai célú hasznosítására elsősorban a hagyományos agrártermelési ágazatokban keletkező mező- és erdőgazdasági melléktermékek és hulladékok hasznosításának, az energetikai erdőgazdaság (energiaerdők) és az energetikai célú növénytermesztés (energianövények) keretén belül van lehetőség. Ezen források hasznosítására hazánkban reális lehetőségek kínálkoznak. A fejlett ipari országokban az élelmiszer-túltermelés következtében felszabaduló földterületek igen jól hasznosíthatók energiaerdők telepítésére, vagy energianövények termesztésére, és az adott térség munkanélküliségből adódó problémáit is enyhíti, egy megújuló energiaforrás termelése történik, valamint az energiahordozókra kiadott pénz a térségben marad és annak további fejlődését szolgálja.</a:t>
            </a:r>
            <a:endParaRPr lang="hu-HU" sz="2400" b="1" dirty="0">
              <a:ln>
                <a:solidFill>
                  <a:srgbClr val="29EC1A"/>
                </a:solidFill>
              </a:ln>
              <a:effectLst>
                <a:glow rad="228600">
                  <a:schemeClr val="accent3">
                    <a:satMod val="175000"/>
                    <a:alpha val="40000"/>
                  </a:schemeClr>
                </a:glow>
              </a:effectLst>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7343800" y="5506324"/>
            <a:ext cx="1800200" cy="135167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ln w="28575">
                  <a:solidFill>
                    <a:srgbClr val="29EC1A"/>
                  </a:solidFill>
                </a:ln>
                <a:effectLst>
                  <a:glow rad="139700">
                    <a:schemeClr val="tx1">
                      <a:alpha val="40000"/>
                    </a:schemeClr>
                  </a:glow>
                  <a:outerShdw blurRad="38100" dist="38100" dir="2700000" algn="tl">
                    <a:srgbClr val="000000">
                      <a:alpha val="43137"/>
                    </a:srgbClr>
                  </a:outerShdw>
                </a:effectLst>
                <a:latin typeface="Arial Narrow" pitchFamily="34" charset="0"/>
              </a:rPr>
              <a:t>Hogyan is alakult ki Földünkön a biomassza energia forrás?</a:t>
            </a:r>
            <a:endParaRPr lang="hu-HU" dirty="0">
              <a:ln w="28575">
                <a:solidFill>
                  <a:srgbClr val="29EC1A"/>
                </a:solidFill>
              </a:ln>
            </a:endParaRPr>
          </a:p>
        </p:txBody>
      </p:sp>
      <p:sp>
        <p:nvSpPr>
          <p:cNvPr id="3" name="Szövegdoboz 2"/>
          <p:cNvSpPr txBox="1"/>
          <p:nvPr/>
        </p:nvSpPr>
        <p:spPr>
          <a:xfrm>
            <a:off x="395536" y="2132856"/>
            <a:ext cx="7488832" cy="3539430"/>
          </a:xfrm>
          <a:prstGeom prst="rect">
            <a:avLst/>
          </a:prstGeom>
          <a:noFill/>
        </p:spPr>
        <p:txBody>
          <a:bodyPr wrap="square" rtlCol="0">
            <a:spAutoFit/>
          </a:bodyPr>
          <a:lstStyle/>
          <a:p>
            <a:r>
              <a:rPr lang="hu-HU" sz="2800" b="1" dirty="0" smtClean="0">
                <a:ln>
                  <a:solidFill>
                    <a:srgbClr val="29EC1A"/>
                  </a:solidFill>
                </a:ln>
                <a:effectLst>
                  <a:glow rad="228600">
                    <a:schemeClr val="accent3">
                      <a:satMod val="175000"/>
                      <a:alpha val="40000"/>
                    </a:schemeClr>
                  </a:glow>
                </a:effectLst>
              </a:rPr>
              <a:t>Magyarországon a termelődő biomassza a megújuló energiaforrások domináns tényezője, a növekedési lehetőség egyik alappillére.</a:t>
            </a:r>
          </a:p>
          <a:p>
            <a:r>
              <a:rPr lang="hu-HU" sz="2800" b="1" dirty="0" smtClean="0">
                <a:ln>
                  <a:solidFill>
                    <a:srgbClr val="29EC1A"/>
                  </a:solidFill>
                </a:ln>
                <a:effectLst>
                  <a:glow rad="228600">
                    <a:schemeClr val="accent3">
                      <a:satMod val="175000"/>
                      <a:alpha val="40000"/>
                    </a:schemeClr>
                  </a:glow>
                </a:effectLst>
              </a:rPr>
              <a:t>Az ország teljes biomassza készlete 350-360 millió tonnára becsülhető, ebből 105-110 millió tonna elsődleges biomassza évente újratermelődik, amelynek nagy része felhasználásra is kerül.</a:t>
            </a:r>
            <a:endParaRPr lang="hu-HU" sz="2800" b="1" dirty="0">
              <a:ln>
                <a:solidFill>
                  <a:srgbClr val="29EC1A"/>
                </a:solidFill>
              </a:ln>
              <a:effectLst>
                <a:glow rad="228600">
                  <a:schemeClr val="accent3">
                    <a:satMod val="175000"/>
                    <a:alpha val="40000"/>
                  </a:schemeClr>
                </a:glow>
              </a:effectLst>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6880831" y="5158705"/>
            <a:ext cx="2263169" cy="169929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0" end="0"/>
                                            </p:txEl>
                                          </p:spTgt>
                                        </p:tgtEl>
                                      </p:cBhvr>
                                    </p:animEffect>
                                  </p:childTnLst>
                                </p:cTn>
                              </p:par>
                              <p:par>
                                <p:cTn id="18" presetID="48" presetClass="entr" presetSubtype="0" accel="5000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48" presetClass="entr" presetSubtype="0" accel="5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7200" b="1" dirty="0" smtClean="0">
                <a:solidFill>
                  <a:srgbClr val="FFFF00"/>
                </a:solidFill>
                <a:effectLst>
                  <a:glow rad="228600">
                    <a:schemeClr val="accent2">
                      <a:satMod val="175000"/>
                      <a:alpha val="40000"/>
                    </a:schemeClr>
                  </a:glow>
                </a:effectLst>
                <a:latin typeface="Old English Text MT" pitchFamily="66" charset="0"/>
              </a:rPr>
              <a:t>Napenergia menü</a:t>
            </a:r>
            <a:endParaRPr lang="hu-HU" sz="7200" b="1" dirty="0">
              <a:solidFill>
                <a:srgbClr val="FFFF00"/>
              </a:solidFill>
              <a:effectLst>
                <a:glow rad="228600">
                  <a:schemeClr val="accent2">
                    <a:satMod val="175000"/>
                    <a:alpha val="40000"/>
                  </a:schemeClr>
                </a:glow>
              </a:effectLst>
              <a:latin typeface="Old English Text MT" pitchFamily="66" charset="0"/>
            </a:endParaRPr>
          </a:p>
        </p:txBody>
      </p:sp>
      <p:sp>
        <p:nvSpPr>
          <p:cNvPr id="3" name="Tartalom helye 2"/>
          <p:cNvSpPr>
            <a:spLocks noGrp="1"/>
          </p:cNvSpPr>
          <p:nvPr>
            <p:ph idx="1"/>
          </p:nvPr>
        </p:nvSpPr>
        <p:spPr/>
        <p:txBody>
          <a:bodyPr>
            <a:normAutofit/>
          </a:bodyPr>
          <a:lstStyle/>
          <a:p>
            <a:r>
              <a:rPr lang="hu-HU" sz="4400" dirty="0" smtClean="0">
                <a:solidFill>
                  <a:srgbClr val="FFFF00"/>
                </a:solidFill>
                <a:effectLst>
                  <a:glow rad="228600">
                    <a:schemeClr val="accent2">
                      <a:satMod val="175000"/>
                      <a:alpha val="40000"/>
                    </a:schemeClr>
                  </a:glow>
                </a:effectLst>
                <a:latin typeface="Old English Text MT" pitchFamily="66" charset="0"/>
                <a:hlinkClick r:id="rId3" action="ppaction://hlinksldjump"/>
              </a:rPr>
              <a:t>Mi jellemző a napenergiára?</a:t>
            </a:r>
            <a:endParaRPr lang="hu-HU" sz="4400" dirty="0" smtClean="0">
              <a:solidFill>
                <a:srgbClr val="FFFF00"/>
              </a:solidFill>
              <a:effectLst>
                <a:glow rad="228600">
                  <a:schemeClr val="accent2">
                    <a:satMod val="175000"/>
                    <a:alpha val="40000"/>
                  </a:schemeClr>
                </a:glow>
              </a:effectLst>
              <a:latin typeface="Old English Text MT" pitchFamily="66" charset="0"/>
            </a:endParaRPr>
          </a:p>
          <a:p>
            <a:r>
              <a:rPr lang="hu-HU" sz="4400" dirty="0" smtClean="0">
                <a:solidFill>
                  <a:srgbClr val="FFFF00"/>
                </a:solidFill>
                <a:effectLst>
                  <a:glow rad="228600">
                    <a:schemeClr val="accent2">
                      <a:satMod val="175000"/>
                      <a:alpha val="40000"/>
                    </a:schemeClr>
                  </a:glow>
                </a:effectLst>
                <a:latin typeface="Old English Text MT" pitchFamily="66" charset="0"/>
                <a:hlinkClick r:id="rId4" action="ppaction://hlinksldjump"/>
              </a:rPr>
              <a:t>Napelemek és fajtái</a:t>
            </a:r>
            <a:endParaRPr lang="hu-HU" sz="4400" dirty="0" smtClean="0">
              <a:solidFill>
                <a:srgbClr val="FFFF00"/>
              </a:solidFill>
              <a:effectLst>
                <a:glow rad="228600">
                  <a:schemeClr val="accent2">
                    <a:satMod val="175000"/>
                    <a:alpha val="40000"/>
                  </a:schemeClr>
                </a:glow>
              </a:effectLst>
              <a:latin typeface="Old English Text MT" pitchFamily="66" charset="0"/>
            </a:endParaRPr>
          </a:p>
          <a:p>
            <a:r>
              <a:rPr lang="hu-HU" sz="4400" dirty="0" smtClean="0">
                <a:solidFill>
                  <a:srgbClr val="FFFF00"/>
                </a:solidFill>
                <a:effectLst>
                  <a:glow rad="228600">
                    <a:schemeClr val="accent2">
                      <a:satMod val="175000"/>
                      <a:alpha val="40000"/>
                    </a:schemeClr>
                  </a:glow>
                </a:effectLst>
                <a:latin typeface="Old English Text MT" pitchFamily="66" charset="0"/>
                <a:hlinkClick r:id="rId5" action="ppaction://hlinksldjump"/>
              </a:rPr>
              <a:t>Napelemből kinyerhető teljesítmény</a:t>
            </a:r>
            <a:endParaRPr lang="hu-HU" sz="4400" dirty="0">
              <a:solidFill>
                <a:srgbClr val="FFFF00"/>
              </a:solidFill>
              <a:effectLst>
                <a:glow rad="228600">
                  <a:schemeClr val="accent2">
                    <a:satMod val="175000"/>
                    <a:alpha val="40000"/>
                  </a:schemeClr>
                </a:glow>
              </a:effectLst>
              <a:latin typeface="Old English Text MT" pitchFamily="66" charset="0"/>
            </a:endParaRPr>
          </a:p>
        </p:txBody>
      </p:sp>
      <p:pic>
        <p:nvPicPr>
          <p:cNvPr id="5" name="Kép 4" descr="energie.jpg">
            <a:hlinkClick r:id="rId6" action="ppaction://hlinksldjump"/>
          </p:cNvPr>
          <p:cNvPicPr>
            <a:picLocks noChangeAspect="1"/>
          </p:cNvPicPr>
          <p:nvPr/>
        </p:nvPicPr>
        <p:blipFill>
          <a:blip r:embed="rId7" cstate="print"/>
          <a:stretch>
            <a:fillRect/>
          </a:stretch>
        </p:blipFill>
        <p:spPr>
          <a:xfrm>
            <a:off x="3275856" y="6021288"/>
            <a:ext cx="1016007" cy="836712"/>
          </a:xfrm>
          <a:prstGeom prst="rect">
            <a:avLst/>
          </a:prstGeom>
        </p:spPr>
      </p:pic>
      <p:pic>
        <p:nvPicPr>
          <p:cNvPr id="6" name="Kép 5" descr="napelem-141.jpg"/>
          <p:cNvPicPr>
            <a:picLocks noChangeAspect="1"/>
          </p:cNvPicPr>
          <p:nvPr/>
        </p:nvPicPr>
        <p:blipFill>
          <a:blip r:embed="rId8" cstate="print"/>
          <a:stretch>
            <a:fillRect/>
          </a:stretch>
        </p:blipFill>
        <p:spPr>
          <a:xfrm>
            <a:off x="0" y="5229200"/>
            <a:ext cx="1739469" cy="1124744"/>
          </a:xfrm>
          <a:prstGeom prst="rect">
            <a:avLst/>
          </a:prstGeom>
        </p:spPr>
      </p:pic>
      <p:sp>
        <p:nvSpPr>
          <p:cNvPr id="7" name="Szövegdoboz 6"/>
          <p:cNvSpPr txBox="1"/>
          <p:nvPr/>
        </p:nvSpPr>
        <p:spPr>
          <a:xfrm>
            <a:off x="0" y="6453336"/>
            <a:ext cx="2627784" cy="400110"/>
          </a:xfrm>
          <a:prstGeom prst="rect">
            <a:avLst/>
          </a:prstGeom>
          <a:noFill/>
        </p:spPr>
        <p:txBody>
          <a:bodyPr wrap="square" rtlCol="0">
            <a:spAutoFit/>
          </a:bodyPr>
          <a:lstStyle/>
          <a:p>
            <a:r>
              <a:rPr lang="hu-HU" sz="2000" b="1" dirty="0" smtClean="0"/>
              <a:t>= napenergia menü</a:t>
            </a:r>
            <a:endParaRPr lang="hu-HU" sz="20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ln w="19050">
                  <a:solidFill>
                    <a:srgbClr val="7030A0"/>
                  </a:solidFill>
                </a:ln>
                <a:solidFill>
                  <a:srgbClr val="481F67"/>
                </a:solidFill>
                <a:effectLst>
                  <a:outerShdw blurRad="60007" dist="310007" dir="7680000" sy="30000" kx="1300200" algn="ctr" rotWithShape="0">
                    <a:prstClr val="black">
                      <a:alpha val="32000"/>
                    </a:prstClr>
                  </a:outerShdw>
                </a:effectLst>
              </a:rPr>
              <a:t>Geotermikus energia Jellemzői</a:t>
            </a:r>
            <a:endParaRPr lang="hu-HU" dirty="0">
              <a:ln w="19050">
                <a:solidFill>
                  <a:srgbClr val="7030A0"/>
                </a:solidFill>
              </a:ln>
              <a:solidFill>
                <a:srgbClr val="481F67"/>
              </a:solidFill>
              <a:effectLst>
                <a:outerShdw blurRad="60007" dist="310007" dir="7680000" sy="30000" kx="1300200" algn="ctr" rotWithShape="0">
                  <a:prstClr val="black">
                    <a:alpha val="32000"/>
                  </a:prstClr>
                </a:outerShdw>
              </a:effectLst>
            </a:endParaRPr>
          </a:p>
        </p:txBody>
      </p:sp>
      <p:sp>
        <p:nvSpPr>
          <p:cNvPr id="3" name="Szövegdoboz 2"/>
          <p:cNvSpPr txBox="1"/>
          <p:nvPr/>
        </p:nvSpPr>
        <p:spPr>
          <a:xfrm>
            <a:off x="251520" y="1988840"/>
            <a:ext cx="8280920" cy="2677656"/>
          </a:xfrm>
          <a:prstGeom prst="rect">
            <a:avLst/>
          </a:prstGeom>
          <a:noFill/>
        </p:spPr>
        <p:txBody>
          <a:bodyPr wrap="square" rtlCol="0">
            <a:spAutoFit/>
          </a:bodyPr>
          <a:lstStyle/>
          <a:p>
            <a:r>
              <a:rPr lang="hu-HU" sz="2800" b="1" dirty="0" smtClean="0">
                <a:solidFill>
                  <a:srgbClr val="481F67"/>
                </a:solidFill>
                <a:effectLst>
                  <a:outerShdw blurRad="60007" dist="310007" dir="7680000" sy="30000" kx="1300200" algn="ctr" rotWithShape="0">
                    <a:srgbClr val="FFFF00">
                      <a:alpha val="32000"/>
                    </a:srgbClr>
                  </a:outerShdw>
                </a:effectLst>
              </a:rPr>
              <a:t>A Földből folyamatosan távozó hő áram kisebb része a Föld keletkezése során (kb. 4,6 milliárd évvel ezelőtt) a gravitációs erő hatására összezsugorodó anyagok helyzeti és mozgási energiájából származik. Nagyobbik részét pedig a radioaktív elemek bomlásából származó energia fedezi.</a:t>
            </a:r>
            <a:endParaRPr lang="hu-HU" sz="2800" b="1" dirty="0">
              <a:solidFill>
                <a:srgbClr val="481F67"/>
              </a:solidFill>
              <a:effectLst>
                <a:outerShdw blurRad="60007" dist="310007" dir="7680000" sy="30000" kx="1300200" algn="ctr" rotWithShape="0">
                  <a:srgbClr val="FFFF00">
                    <a:alpha val="32000"/>
                  </a:srgbClr>
                </a:outerShdw>
              </a:effectLst>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7606283" y="4583271"/>
            <a:ext cx="1537717" cy="227472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Horizont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60648"/>
            <a:ext cx="8229600" cy="1143000"/>
          </a:xfrm>
        </p:spPr>
        <p:txBody>
          <a:bodyPr>
            <a:normAutofit fontScale="90000"/>
          </a:bodyPr>
          <a:lstStyle/>
          <a:p>
            <a:r>
              <a:rPr lang="hu-HU" dirty="0" smtClean="0">
                <a:ln w="19050">
                  <a:solidFill>
                    <a:srgbClr val="7030A0"/>
                  </a:solidFill>
                </a:ln>
                <a:effectLst>
                  <a:outerShdw blurRad="60007" dist="200025" dir="15000000" sy="30000" kx="-1800000" algn="bl" rotWithShape="0">
                    <a:prstClr val="black">
                      <a:alpha val="32000"/>
                    </a:prstClr>
                  </a:outerShdw>
                </a:effectLst>
              </a:rPr>
              <a:t>Geotermikus más néven hőszivattyús termálenergia</a:t>
            </a:r>
            <a:endParaRPr lang="hu-HU" dirty="0">
              <a:ln w="19050">
                <a:solidFill>
                  <a:srgbClr val="7030A0"/>
                </a:solidFill>
              </a:ln>
              <a:effectLst>
                <a:outerShdw blurRad="60007" dist="200025" dir="15000000" sy="30000" kx="-1800000" algn="bl" rotWithShape="0">
                  <a:prstClr val="black">
                    <a:alpha val="32000"/>
                  </a:prstClr>
                </a:outerShdw>
              </a:effectLst>
            </a:endParaRPr>
          </a:p>
        </p:txBody>
      </p:sp>
      <p:sp>
        <p:nvSpPr>
          <p:cNvPr id="3" name="Szövegdoboz 2"/>
          <p:cNvSpPr txBox="1"/>
          <p:nvPr/>
        </p:nvSpPr>
        <p:spPr>
          <a:xfrm>
            <a:off x="0" y="1484784"/>
            <a:ext cx="7740352" cy="4401205"/>
          </a:xfrm>
          <a:prstGeom prst="rect">
            <a:avLst/>
          </a:prstGeom>
          <a:noFill/>
        </p:spPr>
        <p:txBody>
          <a:bodyPr wrap="square" rtlCol="0">
            <a:spAutoFit/>
          </a:bodyPr>
          <a:lstStyle/>
          <a:p>
            <a:r>
              <a:rPr lang="hu-HU" sz="2800" b="1" dirty="0" smtClean="0">
                <a:solidFill>
                  <a:srgbClr val="481F67"/>
                </a:solidFill>
                <a:effectLst>
                  <a:outerShdw blurRad="60007" dist="200025" dir="15000000" sy="30000" kx="-1800000" algn="bl" rotWithShape="0">
                    <a:srgbClr val="FFFF00">
                      <a:alpha val="32000"/>
                    </a:srgbClr>
                  </a:outerShdw>
                </a:effectLst>
              </a:rPr>
              <a:t>A hőszivattyú alacsony, közvetlenül nem hasznosítható hőfokszintű energiát képes magasabb, hasznosítható hőfokszintű hőenergiává alakítani egyéb, általában mechanikai energia befektetésével. A hőszivattyúk nagyrészt megújuló energiaforrásokat hasznosítanak.</a:t>
            </a:r>
          </a:p>
          <a:p>
            <a:r>
              <a:rPr lang="hu-HU" sz="2800" b="1" dirty="0" smtClean="0">
                <a:solidFill>
                  <a:srgbClr val="481F67"/>
                </a:solidFill>
                <a:effectLst>
                  <a:outerShdw blurRad="60007" dist="200025" dir="15000000" sy="30000" kx="-1800000" algn="bl" rotWithShape="0">
                    <a:srgbClr val="FFFF00">
                      <a:alpha val="32000"/>
                    </a:srgbClr>
                  </a:outerShdw>
                </a:effectLst>
              </a:rPr>
              <a:t>A hőszivattyú-telepítésre a kis hőmérsékletű elfolyó vizek (fürdés, balneológia stb.) légfűtésre való hasznosítása jöhet szóba hőtartalmuk megnövelése útján.</a:t>
            </a:r>
            <a:endParaRPr lang="hu-HU" sz="2800" b="1" dirty="0">
              <a:solidFill>
                <a:srgbClr val="481F67"/>
              </a:solidFill>
              <a:effectLst>
                <a:outerShdw blurRad="60007" dist="200025" dir="15000000" sy="30000" kx="-1800000" algn="bl" rotWithShape="0">
                  <a:srgbClr val="FFFF00">
                    <a:alpha val="32000"/>
                  </a:srgbClr>
                </a:outerShdw>
              </a:effectLst>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7606283" y="4583271"/>
            <a:ext cx="1537717" cy="227472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ox(in)">
                                      <p:cBhvr>
                                        <p:cTn id="14" dur="500"/>
                                        <p:tgtEl>
                                          <p:spTgt spid="3">
                                            <p:txEl>
                                              <p:pRg st="1" end="1"/>
                                            </p:txEl>
                                          </p:spTgt>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ln w="19050">
                  <a:solidFill>
                    <a:srgbClr val="7030A0"/>
                  </a:solidFill>
                </a:ln>
                <a:effectLst>
                  <a:outerShdw blurRad="75057" dist="38100" dir="5400000" sy="-20000" rotWithShape="0">
                    <a:prstClr val="black">
                      <a:alpha val="25000"/>
                    </a:prstClr>
                  </a:outerShdw>
                </a:effectLst>
              </a:rPr>
              <a:t>Hol használják fel a geotermikus energiát?</a:t>
            </a:r>
            <a:endParaRPr lang="hu-HU" dirty="0">
              <a:ln w="19050">
                <a:solidFill>
                  <a:srgbClr val="7030A0"/>
                </a:solidFill>
              </a:ln>
              <a:effectLst>
                <a:outerShdw blurRad="75057" dist="38100" dir="5400000" sy="-20000" rotWithShape="0">
                  <a:prstClr val="black">
                    <a:alpha val="25000"/>
                  </a:prstClr>
                </a:outerShdw>
              </a:effectLst>
            </a:endParaRPr>
          </a:p>
        </p:txBody>
      </p:sp>
      <p:sp>
        <p:nvSpPr>
          <p:cNvPr id="3" name="Szövegdoboz 2"/>
          <p:cNvSpPr txBox="1"/>
          <p:nvPr/>
        </p:nvSpPr>
        <p:spPr>
          <a:xfrm>
            <a:off x="323528" y="2060848"/>
            <a:ext cx="7272808" cy="3970318"/>
          </a:xfrm>
          <a:prstGeom prst="rect">
            <a:avLst/>
          </a:prstGeom>
          <a:noFill/>
        </p:spPr>
        <p:txBody>
          <a:bodyPr wrap="square" rtlCol="0">
            <a:spAutoFit/>
          </a:bodyPr>
          <a:lstStyle/>
          <a:p>
            <a:r>
              <a:rPr lang="hu-HU" sz="2800" b="1" dirty="0" smtClean="0">
                <a:solidFill>
                  <a:srgbClr val="481F67"/>
                </a:solidFill>
                <a:effectLst>
                  <a:outerShdw blurRad="60007" dist="200025" dir="15000000" sy="30000" kx="-1800000" algn="bl" rotWithShape="0">
                    <a:prstClr val="black">
                      <a:alpha val="32000"/>
                    </a:prstClr>
                  </a:outerShdw>
                </a:effectLst>
              </a:rPr>
              <a:t>A termálvizek energetikai hasznosítása a célt tekintve két nagy terültre terjed ki:</a:t>
            </a:r>
          </a:p>
          <a:p>
            <a:r>
              <a:rPr lang="hu-HU" sz="2800" b="1" dirty="0" smtClean="0">
                <a:solidFill>
                  <a:srgbClr val="481F67"/>
                </a:solidFill>
                <a:effectLst>
                  <a:outerShdw blurRad="60007" dist="200025" dir="15000000" sy="30000" kx="-1800000" algn="bl" rotWithShape="0">
                    <a:prstClr val="black">
                      <a:alpha val="32000"/>
                    </a:prstClr>
                  </a:outerShdw>
                </a:effectLst>
              </a:rPr>
              <a:t>- Villamos energia –termelés, melynek során a </a:t>
            </a:r>
            <a:r>
              <a:rPr lang="hu-HU" sz="2800" b="1" dirty="0" err="1" smtClean="0">
                <a:solidFill>
                  <a:srgbClr val="481F67"/>
                </a:solidFill>
                <a:effectLst>
                  <a:outerShdw blurRad="60007" dist="200025" dir="15000000" sy="30000" kx="-1800000" algn="bl" rotWithShape="0">
                    <a:prstClr val="black">
                      <a:alpha val="32000"/>
                    </a:prstClr>
                  </a:outerShdw>
                </a:effectLst>
              </a:rPr>
              <a:t>geotermális</a:t>
            </a:r>
            <a:r>
              <a:rPr lang="hu-HU" sz="2800" b="1" dirty="0" smtClean="0">
                <a:solidFill>
                  <a:srgbClr val="481F67"/>
                </a:solidFill>
                <a:effectLst>
                  <a:outerShdw blurRad="60007" dist="200025" dir="15000000" sy="30000" kx="-1800000" algn="bl" rotWithShape="0">
                    <a:prstClr val="black">
                      <a:alpha val="32000"/>
                    </a:prstClr>
                  </a:outerShdw>
                </a:effectLst>
              </a:rPr>
              <a:t> fluidum (termálvíz, gáz ill. keverékük) hőjét villamos energiává alakítják át.</a:t>
            </a:r>
          </a:p>
          <a:p>
            <a:r>
              <a:rPr lang="hu-HU" sz="2800" b="1" dirty="0" smtClean="0">
                <a:solidFill>
                  <a:srgbClr val="481F67"/>
                </a:solidFill>
                <a:effectLst>
                  <a:outerShdw blurRad="60007" dist="200025" dir="15000000" sy="30000" kx="-1800000" algn="bl" rotWithShape="0">
                    <a:prstClr val="black">
                      <a:alpha val="32000"/>
                    </a:prstClr>
                  </a:outerShdw>
                </a:effectLst>
              </a:rPr>
              <a:t>- A közvetlen hő hasznosítás, melynek során a termálvíz hője közvetlenül, átalakítás nélkül kerül hasznosításra (pl. légtérfűtés).</a:t>
            </a:r>
            <a:endParaRPr lang="hu-HU" sz="2800" b="1" dirty="0">
              <a:solidFill>
                <a:srgbClr val="481F67"/>
              </a:solidFill>
              <a:effectLst>
                <a:outerShdw blurRad="60007" dist="200025" dir="15000000" sy="30000" kx="-1800000" algn="bl" rotWithShape="0">
                  <a:prstClr val="black">
                    <a:alpha val="32000"/>
                  </a:prstClr>
                </a:outerShdw>
              </a:effectLst>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7606283" y="4583271"/>
            <a:ext cx="1537717" cy="227472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0" y="836712"/>
            <a:ext cx="9144000" cy="461665"/>
          </a:xfrm>
          <a:prstGeom prst="rect">
            <a:avLst/>
          </a:prstGeom>
          <a:noFill/>
        </p:spPr>
        <p:txBody>
          <a:bodyPr wrap="square" rtlCol="0">
            <a:spAutoFit/>
          </a:bodyPr>
          <a:lstStyle/>
          <a:p>
            <a:pPr algn="ctr"/>
            <a:r>
              <a:rPr lang="hu-HU" sz="2400" dirty="0" smtClean="0">
                <a:latin typeface="Adobe Gothic Std B" pitchFamily="34" charset="-128"/>
                <a:ea typeface="Adobe Gothic Std B" pitchFamily="34" charset="-128"/>
              </a:rPr>
              <a:t>Milyen </a:t>
            </a:r>
            <a:r>
              <a:rPr lang="hu-HU" sz="2400" dirty="0" smtClean="0">
                <a:latin typeface="Adobe Gothic Std B" pitchFamily="34" charset="-128"/>
                <a:ea typeface="Adobe Gothic Std B" pitchFamily="34" charset="-128"/>
              </a:rPr>
              <a:t>energia fajtákat is ismertünk meg ebből a bemutatóból?</a:t>
            </a:r>
          </a:p>
        </p:txBody>
      </p:sp>
      <p:sp>
        <p:nvSpPr>
          <p:cNvPr id="5" name="Szövegdoboz 4"/>
          <p:cNvSpPr txBox="1"/>
          <p:nvPr/>
        </p:nvSpPr>
        <p:spPr>
          <a:xfrm>
            <a:off x="179512" y="2924944"/>
            <a:ext cx="8964488" cy="400110"/>
          </a:xfrm>
          <a:prstGeom prst="rect">
            <a:avLst/>
          </a:prstGeom>
          <a:noFill/>
        </p:spPr>
        <p:txBody>
          <a:bodyPr wrap="square" rtlCol="0">
            <a:spAutoFit/>
          </a:bodyPr>
          <a:lstStyle/>
          <a:p>
            <a:r>
              <a:rPr lang="hu-HU" sz="2000" b="1" dirty="0" smtClean="0">
                <a:latin typeface="Adobe Gothic Std B" pitchFamily="34" charset="-128"/>
                <a:ea typeface="Adobe Gothic Std B" pitchFamily="34" charset="-128"/>
              </a:rPr>
              <a:t>Minek a segítségével nyerhetünk ki energiát a napból?</a:t>
            </a:r>
            <a:endParaRPr lang="hu-HU" sz="2000" b="1" dirty="0">
              <a:latin typeface="Adobe Gothic Std B" pitchFamily="34" charset="-128"/>
              <a:ea typeface="Adobe Gothic Std B" pitchFamily="34" charset="-128"/>
            </a:endParaRPr>
          </a:p>
        </p:txBody>
      </p:sp>
      <p:sp>
        <p:nvSpPr>
          <p:cNvPr id="6" name="Szövegdoboz 5"/>
          <p:cNvSpPr txBox="1"/>
          <p:nvPr/>
        </p:nvSpPr>
        <p:spPr>
          <a:xfrm>
            <a:off x="395536" y="4293096"/>
            <a:ext cx="7344816" cy="400110"/>
          </a:xfrm>
          <a:prstGeom prst="rect">
            <a:avLst/>
          </a:prstGeom>
          <a:noFill/>
        </p:spPr>
        <p:txBody>
          <a:bodyPr wrap="square" rtlCol="0">
            <a:spAutoFit/>
          </a:bodyPr>
          <a:lstStyle/>
          <a:p>
            <a:r>
              <a:rPr lang="hu-HU" dirty="0" smtClean="0"/>
              <a:t> </a:t>
            </a:r>
            <a:r>
              <a:rPr lang="hu-HU" sz="2000" dirty="0" smtClean="0">
                <a:latin typeface="Cambria Math" pitchFamily="18" charset="0"/>
                <a:ea typeface="Cambria Math" pitchFamily="18" charset="0"/>
              </a:rPr>
              <a:t>Hogyan is nevezzük a szélenergiát kibocsájtó eszközt? </a:t>
            </a:r>
            <a:endParaRPr lang="hu-HU" sz="2000" dirty="0">
              <a:latin typeface="Cambria Math" pitchFamily="18" charset="0"/>
              <a:ea typeface="Cambria Math" pitchFamily="18" charset="0"/>
            </a:endParaRPr>
          </a:p>
        </p:txBody>
      </p:sp>
      <p:sp>
        <p:nvSpPr>
          <p:cNvPr id="7" name="Szövegdoboz 6"/>
          <p:cNvSpPr txBox="1"/>
          <p:nvPr/>
        </p:nvSpPr>
        <p:spPr>
          <a:xfrm>
            <a:off x="539552" y="5661248"/>
            <a:ext cx="6408712" cy="400110"/>
          </a:xfrm>
          <a:prstGeom prst="rect">
            <a:avLst/>
          </a:prstGeom>
          <a:noFill/>
        </p:spPr>
        <p:txBody>
          <a:bodyPr wrap="square" rtlCol="0">
            <a:spAutoFit/>
            <a:scene3d>
              <a:camera prst="orthographicFront"/>
              <a:lightRig rig="threePt" dir="t"/>
            </a:scene3d>
            <a:sp3d extrusionH="57150">
              <a:bevelT w="82550" h="38100" prst="coolSlant"/>
            </a:sp3d>
          </a:bodyPr>
          <a:lstStyle/>
          <a:p>
            <a:r>
              <a:rPr lang="hu-HU" sz="2000" b="1" dirty="0" smtClean="0"/>
              <a:t>A geotermikus energiát hogyan is nevezzük másképp?</a:t>
            </a:r>
          </a:p>
        </p:txBody>
      </p:sp>
      <p:sp>
        <p:nvSpPr>
          <p:cNvPr id="11" name="Robbanás 1 10"/>
          <p:cNvSpPr/>
          <p:nvPr/>
        </p:nvSpPr>
        <p:spPr>
          <a:xfrm>
            <a:off x="0" y="1268760"/>
            <a:ext cx="8460432" cy="1584176"/>
          </a:xfrm>
          <a:prstGeom prst="irregularSeal1">
            <a:avLst/>
          </a:prstGeom>
          <a:solidFill>
            <a:srgbClr val="7030A0"/>
          </a:solidFill>
          <a:ln>
            <a:solidFill>
              <a:srgbClr val="481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Napenergia, szélenergia, vízenergia, biomassza energia, geotermikus energia</a:t>
            </a:r>
            <a:endParaRPr lang="hu-HU" dirty="0"/>
          </a:p>
        </p:txBody>
      </p:sp>
      <p:sp>
        <p:nvSpPr>
          <p:cNvPr id="12" name="Tekercs vízszintesen 11"/>
          <p:cNvSpPr/>
          <p:nvPr/>
        </p:nvSpPr>
        <p:spPr>
          <a:xfrm>
            <a:off x="395536" y="3356992"/>
            <a:ext cx="7704856" cy="936104"/>
          </a:xfrm>
          <a:prstGeom prst="horizontalScroll">
            <a:avLst>
              <a:gd name="adj" fmla="val 25000"/>
            </a:avLst>
          </a:prstGeom>
          <a:solidFill>
            <a:srgbClr val="7030A0"/>
          </a:solidFill>
          <a:ln>
            <a:solidFill>
              <a:srgbClr val="481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Napelemekből.</a:t>
            </a:r>
            <a:endParaRPr lang="hu-HU" dirty="0"/>
          </a:p>
        </p:txBody>
      </p:sp>
      <p:sp>
        <p:nvSpPr>
          <p:cNvPr id="13" name="Hullám 12"/>
          <p:cNvSpPr/>
          <p:nvPr/>
        </p:nvSpPr>
        <p:spPr>
          <a:xfrm>
            <a:off x="395536" y="4725144"/>
            <a:ext cx="7632848" cy="936104"/>
          </a:xfrm>
          <a:prstGeom prst="wave">
            <a:avLst/>
          </a:prstGeom>
          <a:solidFill>
            <a:srgbClr val="7030A0"/>
          </a:solidFill>
          <a:ln>
            <a:solidFill>
              <a:srgbClr val="481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Szélkeréknek vagy szélturbinának.</a:t>
            </a:r>
            <a:endParaRPr lang="hu-HU" dirty="0"/>
          </a:p>
        </p:txBody>
      </p:sp>
      <p:sp>
        <p:nvSpPr>
          <p:cNvPr id="14" name="Átellenes sarkain levágott téglalap 13"/>
          <p:cNvSpPr/>
          <p:nvPr/>
        </p:nvSpPr>
        <p:spPr>
          <a:xfrm>
            <a:off x="323528" y="6093296"/>
            <a:ext cx="7776864" cy="576064"/>
          </a:xfrm>
          <a:prstGeom prst="snip2DiagRect">
            <a:avLst/>
          </a:prstGeom>
          <a:solidFill>
            <a:srgbClr val="7030A0"/>
          </a:solidFill>
          <a:ln>
            <a:solidFill>
              <a:srgbClr val="481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Geotermális</a:t>
            </a:r>
            <a:r>
              <a:rPr lang="hu-HU" dirty="0" smtClean="0"/>
              <a:t> és hőszivattyús energia</a:t>
            </a:r>
            <a:endParaRPr lang="hu-HU" dirty="0"/>
          </a:p>
        </p:txBody>
      </p:sp>
      <p:sp>
        <p:nvSpPr>
          <p:cNvPr id="15" name="Szövegdoboz 14"/>
          <p:cNvSpPr txBox="1"/>
          <p:nvPr/>
        </p:nvSpPr>
        <p:spPr>
          <a:xfrm>
            <a:off x="899592" y="188640"/>
            <a:ext cx="7272808" cy="523220"/>
          </a:xfrm>
          <a:prstGeom prst="rect">
            <a:avLst/>
          </a:prstGeom>
          <a:noFill/>
        </p:spPr>
        <p:txBody>
          <a:bodyPr wrap="square" rtlCol="0">
            <a:spAutoFit/>
          </a:bodyPr>
          <a:lstStyle/>
          <a:p>
            <a:r>
              <a:rPr lang="hu-HU" sz="2800" dirty="0" smtClean="0">
                <a:latin typeface="Brush Script Std" pitchFamily="66" charset="0"/>
              </a:rPr>
              <a:t>Szedjük </a:t>
            </a:r>
            <a:r>
              <a:rPr lang="hu-HU" sz="2800" dirty="0" smtClean="0">
                <a:latin typeface="Brush Script Std" pitchFamily="66" charset="0"/>
              </a:rPr>
              <a:t>össze együtt: (remélem emlékeznek rá)</a:t>
            </a:r>
            <a:endParaRPr lang="hu-HU"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slide(fromBottom)">
                                      <p:cBhvr>
                                        <p:cTn id="7" dur="500"/>
                                        <p:tgtEl>
                                          <p:spTgt spid="15">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lide(fromBottom)">
                                      <p:cBhvr>
                                        <p:cTn id="11" dur="500"/>
                                        <p:tgtEl>
                                          <p:spTgt spid="4">
                                            <p:txEl>
                                              <p:pRg st="0" end="0"/>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lide(fromBottom)">
                                      <p:cBhvr>
                                        <p:cTn id="15" dur="500"/>
                                        <p:tgtEl>
                                          <p:spTgt spid="5">
                                            <p:txEl>
                                              <p:pRg st="0" end="0"/>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slide(fromBottom)">
                                      <p:cBhvr>
                                        <p:cTn id="19" dur="500"/>
                                        <p:tgtEl>
                                          <p:spTgt spid="6">
                                            <p:txEl>
                                              <p:pRg st="0" end="0"/>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slide(fromBottom)">
                                      <p:cBhvr>
                                        <p:cTn id="23" dur="500"/>
                                        <p:tgtEl>
                                          <p:spTgt spid="7">
                                            <p:txEl>
                                              <p:pRg st="0" end="0"/>
                                            </p:txEl>
                                          </p:spTgt>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anim calcmode="lin" valueType="num">
                                      <p:cBhvr>
                                        <p:cTn id="2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1"/>
                                        </p:tgtEl>
                                      </p:cBhvr>
                                    </p:animEffect>
                                  </p:childTnLst>
                                </p:cTn>
                              </p:par>
                            </p:childTnLst>
                          </p:cTn>
                        </p:par>
                        <p:par>
                          <p:cTn id="32" fill="hold">
                            <p:stCondLst>
                              <p:cond delay="64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
                                        </p:tgtEl>
                                        <p:attrNameLst>
                                          <p:attrName>ppt_y</p:attrName>
                                        </p:attrNameLst>
                                      </p:cBhvr>
                                      <p:tavLst>
                                        <p:tav tm="0">
                                          <p:val>
                                            <p:strVal val="#ppt_y"/>
                                          </p:val>
                                        </p:tav>
                                        <p:tav tm="100000">
                                          <p:val>
                                            <p:strVal val="#ppt_y"/>
                                          </p:val>
                                        </p:tav>
                                      </p:tavLst>
                                    </p:anim>
                                    <p:anim calcmode="lin" valueType="num">
                                      <p:cBhvr>
                                        <p:cTn id="3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
                                        </p:tgtEl>
                                      </p:cBhvr>
                                    </p:animEffect>
                                  </p:childTnLst>
                                </p:cTn>
                              </p:par>
                            </p:childTnLst>
                          </p:cTn>
                        </p:par>
                        <p:par>
                          <p:cTn id="40" fill="hold">
                            <p:stCondLst>
                              <p:cond delay="7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3"/>
                                        </p:tgtEl>
                                        <p:attrNameLst>
                                          <p:attrName>ppt_y</p:attrName>
                                        </p:attrNameLst>
                                      </p:cBhvr>
                                      <p:tavLst>
                                        <p:tav tm="0">
                                          <p:val>
                                            <p:strVal val="#ppt_y"/>
                                          </p:val>
                                        </p:tav>
                                        <p:tav tm="100000">
                                          <p:val>
                                            <p:strVal val="#ppt_y"/>
                                          </p:val>
                                        </p:tav>
                                      </p:tavLst>
                                    </p:anim>
                                    <p:anim calcmode="lin" valueType="num">
                                      <p:cBhvr>
                                        <p:cTn id="4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3"/>
                                        </p:tgtEl>
                                      </p:cBhvr>
                                    </p:animEffect>
                                  </p:childTnLst>
                                </p:cTn>
                              </p:par>
                            </p:childTnLst>
                          </p:cTn>
                        </p:par>
                        <p:par>
                          <p:cTn id="48" fill="hold">
                            <p:stCondLst>
                              <p:cond delay="9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683568" y="476672"/>
            <a:ext cx="7344816" cy="2554545"/>
          </a:xfrm>
          <a:prstGeom prst="rect">
            <a:avLst/>
          </a:prstGeom>
          <a:noFill/>
        </p:spPr>
        <p:txBody>
          <a:bodyPr wrap="square" rtlCol="0">
            <a:spAutoFit/>
            <a:scene3d>
              <a:camera prst="perspectiveAbove"/>
              <a:lightRig rig="threePt" dir="t"/>
            </a:scene3d>
          </a:bodyPr>
          <a:lstStyle/>
          <a:p>
            <a:r>
              <a:rPr lang="hu-HU" sz="3200" dirty="0" smtClean="0">
                <a:ln>
                  <a:solidFill>
                    <a:schemeClr val="accent6">
                      <a:lumMod val="50000"/>
                    </a:schemeClr>
                  </a:solidFill>
                </a:ln>
                <a:effectLst>
                  <a:glow rad="228600">
                    <a:schemeClr val="accent3">
                      <a:satMod val="175000"/>
                      <a:alpha val="40000"/>
                    </a:schemeClr>
                  </a:glow>
                </a:effectLst>
              </a:rPr>
              <a:t>Köszönöm hogy megnézték a munkámat, remélem sok hasznos dolgot megtudtak belőle. Személy szerint én az iskolai órákon is tudtam hasznosítani ebből a bemutatóból tanultakat.</a:t>
            </a:r>
            <a:endParaRPr lang="hu-HU" sz="3200" dirty="0">
              <a:ln>
                <a:solidFill>
                  <a:schemeClr val="accent6">
                    <a:lumMod val="50000"/>
                  </a:schemeClr>
                </a:solidFill>
              </a:ln>
              <a:effectLst>
                <a:glow rad="228600">
                  <a:schemeClr val="accent3">
                    <a:satMod val="175000"/>
                    <a:alpha val="40000"/>
                  </a:schemeClr>
                </a:glow>
              </a:effectLst>
            </a:endParaRPr>
          </a:p>
        </p:txBody>
      </p:sp>
      <p:sp>
        <p:nvSpPr>
          <p:cNvPr id="5" name="Szövegdoboz 4"/>
          <p:cNvSpPr txBox="1"/>
          <p:nvPr/>
        </p:nvSpPr>
        <p:spPr>
          <a:xfrm>
            <a:off x="251520" y="3429000"/>
            <a:ext cx="8892480" cy="1200329"/>
          </a:xfrm>
          <a:prstGeom prst="rect">
            <a:avLst/>
          </a:prstGeom>
          <a:noFill/>
        </p:spPr>
        <p:txBody>
          <a:bodyPr wrap="square" rtlCol="0">
            <a:spAutoFit/>
          </a:bodyPr>
          <a:lstStyle/>
          <a:p>
            <a:r>
              <a:rPr lang="hu-HU" sz="2400" b="1" i="1" dirty="0" smtClean="0">
                <a:solidFill>
                  <a:schemeClr val="accent6">
                    <a:lumMod val="50000"/>
                  </a:schemeClr>
                </a:solidFill>
              </a:rPr>
              <a:t>Képek forrásait a lábjegyzetbe írtam. Szöveget </a:t>
            </a:r>
            <a:r>
              <a:rPr lang="hu-HU" sz="2400" b="1" i="1" dirty="0" smtClean="0">
                <a:solidFill>
                  <a:schemeClr val="accent6">
                    <a:lumMod val="50000"/>
                  </a:schemeClr>
                </a:solidFill>
              </a:rPr>
              <a:t>legtöbbször </a:t>
            </a:r>
            <a:r>
              <a:rPr lang="hu-HU" sz="2400" b="1" i="1" dirty="0" smtClean="0">
                <a:solidFill>
                  <a:schemeClr val="accent6">
                    <a:lumMod val="50000"/>
                  </a:schemeClr>
                </a:solidFill>
                <a:hlinkClick r:id="rId2"/>
              </a:rPr>
              <a:t>http://www.nyf.hu/others/html/kornyezettud/megujulo/Startpage/index.html</a:t>
            </a:r>
            <a:r>
              <a:rPr lang="hu-HU" sz="2400" b="1" i="1" dirty="0" smtClean="0">
                <a:solidFill>
                  <a:schemeClr val="accent6">
                    <a:lumMod val="50000"/>
                  </a:schemeClr>
                </a:solidFill>
              </a:rPr>
              <a:t> </a:t>
            </a:r>
            <a:r>
              <a:rPr lang="hu-HU" sz="2400" b="1" i="1" dirty="0" smtClean="0">
                <a:solidFill>
                  <a:schemeClr val="accent6">
                    <a:lumMod val="50000"/>
                  </a:schemeClr>
                </a:solidFill>
              </a:rPr>
              <a:t>erről a webről írtam.  </a:t>
            </a:r>
            <a:endParaRPr lang="hu-HU" sz="2400" b="1" i="1" dirty="0">
              <a:solidFill>
                <a:schemeClr val="accent6">
                  <a:lumMod val="50000"/>
                </a:schemeClr>
              </a:solidFill>
            </a:endParaRPr>
          </a:p>
        </p:txBody>
      </p:sp>
      <p:sp>
        <p:nvSpPr>
          <p:cNvPr id="6" name="Szövegdoboz 5">
            <a:hlinkClick r:id="rId3"/>
          </p:cNvPr>
          <p:cNvSpPr txBox="1"/>
          <p:nvPr/>
        </p:nvSpPr>
        <p:spPr>
          <a:xfrm>
            <a:off x="179512" y="5157192"/>
            <a:ext cx="7920880" cy="707886"/>
          </a:xfrm>
          <a:prstGeom prst="rect">
            <a:avLst/>
          </a:prstGeom>
          <a:noFill/>
        </p:spPr>
        <p:txBody>
          <a:bodyPr wrap="square" rtlCol="0">
            <a:spAutoFit/>
          </a:bodyPr>
          <a:lstStyle/>
          <a:p>
            <a:r>
              <a:rPr lang="hu-HU" dirty="0" smtClean="0"/>
              <a:t> </a:t>
            </a:r>
            <a:r>
              <a:rPr lang="hu-HU" sz="2000" b="1" dirty="0" smtClean="0"/>
              <a:t>A zene megtalálhatósága:</a:t>
            </a:r>
          </a:p>
          <a:p>
            <a:r>
              <a:rPr lang="hu-HU" sz="2000" b="1" dirty="0" smtClean="0">
                <a:hlinkClick r:id="rId3"/>
              </a:rPr>
              <a:t>http</a:t>
            </a:r>
            <a:r>
              <a:rPr lang="hu-HU" sz="2000" b="1" dirty="0" smtClean="0">
                <a:hlinkClick r:id="rId3"/>
              </a:rPr>
              <a:t>://www.youtube.com/watch?v=4UlZyuFiGks</a:t>
            </a:r>
            <a:endParaRPr lang="hu-HU" sz="20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par>
                          <p:cTn id="8" fill="hold">
                            <p:stCondLst>
                              <p:cond delay="500"/>
                            </p:stCondLst>
                            <p:childTnLst>
                              <p:par>
                                <p:cTn id="9" presetID="48" presetClass="entr" presetSubtype="0" accel="5000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5">
                                            <p:txEl>
                                              <p:pRg st="0" end="0"/>
                                            </p:txEl>
                                          </p:spTgt>
                                        </p:tgtEl>
                                      </p:cBhvr>
                                    </p:animEffect>
                                  </p:childTnLst>
                                </p:cTn>
                              </p:par>
                            </p:childTnLst>
                          </p:cTn>
                        </p:par>
                        <p:par>
                          <p:cTn id="15" fill="hold">
                            <p:stCondLst>
                              <p:cond delay="1500"/>
                            </p:stCondLst>
                            <p:childTnLst>
                              <p:par>
                                <p:cTn id="16" presetID="16" presetClass="entr" presetSubtype="26"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Horizontal)">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404664"/>
            <a:ext cx="7905056" cy="1584176"/>
          </a:xfrm>
        </p:spPr>
        <p:txBody>
          <a:bodyPr>
            <a:prstTxWarp prst="textStop">
              <a:avLst/>
            </a:prstTxWarp>
            <a:normAutofit/>
          </a:bodyPr>
          <a:lstStyle/>
          <a:p>
            <a:r>
              <a:rPr lang="hu-HU"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Szélenergia</a:t>
            </a:r>
            <a:br>
              <a:rPr lang="hu-HU"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hu-HU"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menü</a:t>
            </a:r>
            <a:endParaRPr lang="hu-H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Tartalom helye 2"/>
          <p:cNvSpPr>
            <a:spLocks noGrp="1"/>
          </p:cNvSpPr>
          <p:nvPr>
            <p:ph idx="1"/>
          </p:nvPr>
        </p:nvSpPr>
        <p:spPr>
          <a:xfrm>
            <a:off x="357158" y="2143117"/>
            <a:ext cx="8229600" cy="2870060"/>
          </a:xfrm>
          <a:scene3d>
            <a:camera prst="perspectiveRelaxedModerately"/>
            <a:lightRig rig="threePt" dir="t"/>
          </a:scene3d>
          <a:sp3d>
            <a:bevelT w="114300" prst="hardEdge"/>
          </a:sp3d>
        </p:spPr>
        <p:txBody>
          <a:bodyPr>
            <a:sp3d extrusionH="57150">
              <a:bevelT w="38100" h="38100" prst="relaxedInset"/>
            </a:sp3d>
          </a:bodyPr>
          <a:lstStyle/>
          <a:p>
            <a:r>
              <a:rPr lang="hu-HU" sz="4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3">
                      <a:satMod val="175000"/>
                      <a:alpha val="40000"/>
                    </a:schemeClr>
                  </a:glow>
                  <a:outerShdw blurRad="50800" algn="tl" rotWithShape="0">
                    <a:srgbClr val="000000"/>
                  </a:outerShdw>
                </a:effectLst>
                <a:hlinkClick r:id="rId3" action="ppaction://hlinksldjump"/>
              </a:rPr>
              <a:t>Szélkerekek,szélturbinák</a:t>
            </a:r>
            <a:endParaRPr lang="hu-HU" sz="4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3">
                    <a:satMod val="175000"/>
                    <a:alpha val="40000"/>
                  </a:schemeClr>
                </a:glow>
                <a:outerShdw blurRad="50800" algn="tl" rotWithShape="0">
                  <a:srgbClr val="000000"/>
                </a:outerShdw>
              </a:effectLst>
            </a:endParaRPr>
          </a:p>
          <a:p>
            <a:r>
              <a:rPr lang="hu-HU" sz="4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3">
                      <a:satMod val="175000"/>
                      <a:alpha val="40000"/>
                    </a:schemeClr>
                  </a:glow>
                  <a:outerShdw blurRad="50800" algn="tl" rotWithShape="0">
                    <a:srgbClr val="000000"/>
                  </a:outerShdw>
                </a:effectLst>
                <a:hlinkClick r:id="rId4" action="ppaction://hlinksldjump"/>
              </a:rPr>
              <a:t>Szélgenerátor, szélerőgép</a:t>
            </a:r>
            <a:endParaRPr lang="hu-HU" sz="4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3">
                    <a:satMod val="175000"/>
                    <a:alpha val="40000"/>
                  </a:schemeClr>
                </a:glow>
                <a:outerShdw blurRad="50800" algn="tl" rotWithShape="0">
                  <a:srgbClr val="000000"/>
                </a:outerShdw>
              </a:effectLst>
            </a:endParaRPr>
          </a:p>
          <a:p>
            <a:r>
              <a:rPr lang="hu-HU" sz="4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3">
                      <a:satMod val="175000"/>
                      <a:alpha val="40000"/>
                    </a:schemeClr>
                  </a:glow>
                  <a:outerShdw blurRad="50800" algn="tl" rotWithShape="0">
                    <a:srgbClr val="000000"/>
                  </a:outerShdw>
                </a:effectLst>
                <a:hlinkClick r:id="rId5" action="ppaction://hlinksldjump"/>
              </a:rPr>
              <a:t>Szélerőmű</a:t>
            </a:r>
            <a:endParaRPr lang="hu-HU" sz="4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3">
                    <a:satMod val="175000"/>
                    <a:alpha val="40000"/>
                  </a:schemeClr>
                </a:glow>
                <a:outerShdw blurRad="50800" algn="tl" rotWithShape="0">
                  <a:srgbClr val="000000"/>
                </a:outerShdw>
              </a:effectLst>
            </a:endParaRPr>
          </a:p>
          <a:p>
            <a:pPr>
              <a:buNone/>
            </a:pPr>
            <a:endParaRPr lang="hu-HU" dirty="0"/>
          </a:p>
        </p:txBody>
      </p:sp>
      <p:pic>
        <p:nvPicPr>
          <p:cNvPr id="9" name="Kép 8" descr="energie.jpg">
            <a:hlinkClick r:id="rId6" action="ppaction://hlinksldjump"/>
          </p:cNvPr>
          <p:cNvPicPr>
            <a:picLocks noChangeAspect="1"/>
          </p:cNvPicPr>
          <p:nvPr/>
        </p:nvPicPr>
        <p:blipFill>
          <a:blip r:embed="rId7" cstate="print"/>
          <a:stretch>
            <a:fillRect/>
          </a:stretch>
        </p:blipFill>
        <p:spPr>
          <a:xfrm>
            <a:off x="3707904" y="5877272"/>
            <a:ext cx="1190884" cy="980728"/>
          </a:xfrm>
          <a:prstGeom prst="rect">
            <a:avLst/>
          </a:prstGeom>
        </p:spPr>
      </p:pic>
      <p:pic>
        <p:nvPicPr>
          <p:cNvPr id="1026" name="Picture 2"/>
          <p:cNvPicPr>
            <a:picLocks noChangeAspect="1" noChangeArrowheads="1"/>
          </p:cNvPicPr>
          <p:nvPr/>
        </p:nvPicPr>
        <p:blipFill>
          <a:blip r:embed="rId8" cstate="print"/>
          <a:srcRect/>
          <a:stretch>
            <a:fillRect/>
          </a:stretch>
        </p:blipFill>
        <p:spPr bwMode="auto">
          <a:xfrm>
            <a:off x="0" y="4725144"/>
            <a:ext cx="1841190" cy="1472952"/>
          </a:xfrm>
          <a:prstGeom prst="rect">
            <a:avLst/>
          </a:prstGeom>
          <a:noFill/>
          <a:ln w="9525">
            <a:noFill/>
            <a:miter lim="800000"/>
            <a:headEnd/>
            <a:tailEnd/>
          </a:ln>
        </p:spPr>
      </p:pic>
      <p:sp>
        <p:nvSpPr>
          <p:cNvPr id="12" name="Szövegdoboz 11"/>
          <p:cNvSpPr txBox="1"/>
          <p:nvPr/>
        </p:nvSpPr>
        <p:spPr>
          <a:xfrm>
            <a:off x="0" y="6381328"/>
            <a:ext cx="2699792" cy="369332"/>
          </a:xfrm>
          <a:prstGeom prst="rect">
            <a:avLst/>
          </a:prstGeom>
          <a:noFill/>
        </p:spPr>
        <p:txBody>
          <a:bodyPr wrap="square" rtlCol="0">
            <a:spAutoFit/>
          </a:bodyPr>
          <a:lstStyle/>
          <a:p>
            <a:r>
              <a:rPr lang="hu-HU" b="1" dirty="0" smtClean="0"/>
              <a:t>= szélenergia menü</a:t>
            </a:r>
            <a:endParaRPr lang="hu-HU"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7" dur="500"/>
                                        <p:tgtEl>
                                          <p:spTgt spid="12">
                                            <p:txEl>
                                              <p:pRg st="0" end="0"/>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2000" fill="hold"/>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scene3d>
              <a:camera prst="orthographicFront"/>
              <a:lightRig rig="threePt" dir="t"/>
            </a:scene3d>
            <a:sp3d extrusionH="57150">
              <a:bevelT h="25400" prst="softRound"/>
            </a:sp3d>
          </a:bodyPr>
          <a:lstStyle/>
          <a:p>
            <a:r>
              <a:rPr lang="hu-HU" dirty="0" smtClean="0">
                <a:solidFill>
                  <a:srgbClr val="3333CC"/>
                </a:solidFill>
                <a:latin typeface="Berlin Sans FB Demi" pitchFamily="34" charset="0"/>
              </a:rPr>
              <a:t>Vízenergia menü</a:t>
            </a:r>
            <a:endParaRPr lang="hu-HU" dirty="0">
              <a:solidFill>
                <a:srgbClr val="3333CC"/>
              </a:solidFill>
              <a:latin typeface="Berlin Sans FB Demi" pitchFamily="34" charset="0"/>
            </a:endParaRPr>
          </a:p>
        </p:txBody>
      </p:sp>
      <p:sp>
        <p:nvSpPr>
          <p:cNvPr id="3" name="Tartalom helye 2"/>
          <p:cNvSpPr>
            <a:spLocks noGrp="1"/>
          </p:cNvSpPr>
          <p:nvPr>
            <p:ph idx="1"/>
          </p:nvPr>
        </p:nvSpPr>
        <p:spPr/>
        <p:txBody>
          <a:bodyPr>
            <a:scene3d>
              <a:camera prst="isometricOffAxis1Right"/>
              <a:lightRig rig="threePt" dir="t"/>
            </a:scene3d>
            <a:sp3d extrusionH="57150">
              <a:bevelT w="38100" h="38100" prst="relaxedInset"/>
            </a:sp3d>
          </a:bodyPr>
          <a:lstStyle/>
          <a:p>
            <a:r>
              <a:rPr lang="hu-HU" sz="4000" b="1" dirty="0" smtClean="0">
                <a:solidFill>
                  <a:srgbClr val="3333CC"/>
                </a:solidFill>
                <a:latin typeface="Californian FB" pitchFamily="18" charset="0"/>
                <a:hlinkClick r:id="rId3" action="ppaction://hlinksldjump"/>
              </a:rPr>
              <a:t>Vízmalmok</a:t>
            </a:r>
            <a:endParaRPr lang="hu-HU" sz="4000" b="1" dirty="0" smtClean="0">
              <a:solidFill>
                <a:srgbClr val="3333CC"/>
              </a:solidFill>
              <a:latin typeface="Californian FB" pitchFamily="18" charset="0"/>
            </a:endParaRPr>
          </a:p>
          <a:p>
            <a:r>
              <a:rPr lang="hu-HU" sz="4000" b="1" dirty="0" smtClean="0">
                <a:solidFill>
                  <a:srgbClr val="3333CC"/>
                </a:solidFill>
                <a:latin typeface="Californian FB" pitchFamily="18" charset="0"/>
                <a:hlinkClick r:id="rId4" action="ppaction://hlinksldjump"/>
              </a:rPr>
              <a:t>Vízenergia Magyarországon</a:t>
            </a:r>
            <a:endParaRPr lang="hu-HU" sz="4000" b="1" dirty="0" smtClean="0">
              <a:solidFill>
                <a:srgbClr val="3333CC"/>
              </a:solidFill>
              <a:latin typeface="Californian FB" pitchFamily="18" charset="0"/>
            </a:endParaRPr>
          </a:p>
          <a:p>
            <a:r>
              <a:rPr lang="hu-HU" sz="4000" b="1" dirty="0" smtClean="0">
                <a:solidFill>
                  <a:srgbClr val="3333CC"/>
                </a:solidFill>
                <a:latin typeface="Californian FB" pitchFamily="18" charset="0"/>
                <a:hlinkClick r:id="rId5" action="ppaction://hlinksldjump"/>
              </a:rPr>
              <a:t>Vízenergia jellemzői</a:t>
            </a:r>
            <a:endParaRPr lang="hu-HU" sz="4000" b="1" dirty="0" smtClean="0">
              <a:solidFill>
                <a:srgbClr val="3333CC"/>
              </a:solidFill>
              <a:latin typeface="Californian FB" pitchFamily="18" charset="0"/>
            </a:endParaRPr>
          </a:p>
          <a:p>
            <a:endParaRPr lang="hu-HU" dirty="0"/>
          </a:p>
        </p:txBody>
      </p:sp>
      <p:pic>
        <p:nvPicPr>
          <p:cNvPr id="4" name="Kép 3" descr="energie.jpg">
            <a:hlinkClick r:id="rId6" action="ppaction://hlinksldjump"/>
          </p:cNvPr>
          <p:cNvPicPr>
            <a:picLocks noChangeAspect="1"/>
          </p:cNvPicPr>
          <p:nvPr/>
        </p:nvPicPr>
        <p:blipFill>
          <a:blip r:embed="rId7" cstate="print"/>
          <a:stretch>
            <a:fillRect/>
          </a:stretch>
        </p:blipFill>
        <p:spPr>
          <a:xfrm>
            <a:off x="3851920" y="5877272"/>
            <a:ext cx="1190884" cy="980728"/>
          </a:xfrm>
          <a:prstGeom prst="rect">
            <a:avLst/>
          </a:prstGeom>
        </p:spPr>
      </p:pic>
      <p:pic>
        <p:nvPicPr>
          <p:cNvPr id="2050" name="Picture 2"/>
          <p:cNvPicPr>
            <a:picLocks noChangeAspect="1" noChangeArrowheads="1"/>
          </p:cNvPicPr>
          <p:nvPr/>
        </p:nvPicPr>
        <p:blipFill>
          <a:blip r:embed="rId8" cstate="print"/>
          <a:srcRect/>
          <a:stretch>
            <a:fillRect/>
          </a:stretch>
        </p:blipFill>
        <p:spPr bwMode="auto">
          <a:xfrm>
            <a:off x="0" y="4581128"/>
            <a:ext cx="1835696" cy="1665239"/>
          </a:xfrm>
          <a:prstGeom prst="rect">
            <a:avLst/>
          </a:prstGeom>
          <a:noFill/>
          <a:ln w="9525">
            <a:noFill/>
            <a:miter lim="800000"/>
            <a:headEnd/>
            <a:tailEnd/>
          </a:ln>
        </p:spPr>
      </p:pic>
      <p:sp>
        <p:nvSpPr>
          <p:cNvPr id="6" name="Szövegdoboz 5"/>
          <p:cNvSpPr txBox="1"/>
          <p:nvPr/>
        </p:nvSpPr>
        <p:spPr>
          <a:xfrm>
            <a:off x="0" y="6453336"/>
            <a:ext cx="2555776" cy="369332"/>
          </a:xfrm>
          <a:prstGeom prst="rect">
            <a:avLst/>
          </a:prstGeom>
          <a:noFill/>
        </p:spPr>
        <p:txBody>
          <a:bodyPr wrap="square" rtlCol="0">
            <a:spAutoFit/>
          </a:bodyPr>
          <a:lstStyle/>
          <a:p>
            <a:r>
              <a:rPr lang="hu-HU" b="1" dirty="0" smtClean="0"/>
              <a:t>= vízenergia menü</a:t>
            </a:r>
            <a:endParaRPr lang="hu-HU"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Horizont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Horizont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6"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barn(inHorizontal)">
                                      <p:cBhvr>
                                        <p:cTn id="23" dur="500"/>
                                        <p:tgtEl>
                                          <p:spTgt spid="2050"/>
                                        </p:tgtEl>
                                      </p:cBhvr>
                                    </p:animEffect>
                                  </p:childTnLst>
                                </p:cTn>
                              </p:par>
                            </p:childTnLst>
                          </p:cTn>
                        </p:par>
                        <p:par>
                          <p:cTn id="24" fill="hold">
                            <p:stCondLst>
                              <p:cond delay="2500"/>
                            </p:stCondLst>
                            <p:childTnLst>
                              <p:par>
                                <p:cTn id="25" presetID="16" presetClass="entr" presetSubtype="26" fill="hold"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Horizontal)">
                                      <p:cBhvr>
                                        <p:cTn id="27" dur="500"/>
                                        <p:tgtEl>
                                          <p:spTgt spid="6">
                                            <p:txEl>
                                              <p:pRg st="0" end="0"/>
                                            </p:txEl>
                                          </p:spTgt>
                                        </p:tgtEl>
                                      </p:cBhvr>
                                    </p:animEffect>
                                  </p:childTnLst>
                                </p:cTn>
                              </p:par>
                            </p:childTnLst>
                          </p:cTn>
                        </p:par>
                        <p:par>
                          <p:cTn id="28" fill="hold">
                            <p:stCondLst>
                              <p:cond delay="3000"/>
                            </p:stCondLst>
                            <p:childTnLst>
                              <p:par>
                                <p:cTn id="29" presetID="16" presetClass="entr" presetSubtype="2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Horizontal)">
                                      <p:cBhvr>
                                        <p:cTn id="31" dur="500"/>
                                        <p:tgtEl>
                                          <p:spTgt spid="4"/>
                                        </p:tgtEl>
                                      </p:cBhvr>
                                    </p:animEffect>
                                  </p:childTnLst>
                                </p:cTn>
                              </p:par>
                            </p:childTnLst>
                          </p:cTn>
                        </p:par>
                        <p:par>
                          <p:cTn id="32" fill="hold">
                            <p:stCondLst>
                              <p:cond delay="3500"/>
                            </p:stCondLst>
                            <p:childTnLst>
                              <p:par>
                                <p:cTn id="33" presetID="6" presetClass="emph" presetSubtype="0" fill="hold" nodeType="afterEffect">
                                  <p:stCondLst>
                                    <p:cond delay="0"/>
                                  </p:stCondLst>
                                  <p:childTnLst>
                                    <p:animScale>
                                      <p:cBhvr>
                                        <p:cTn id="34"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29EC1A"/>
                </a:solidFill>
                <a:effectLst>
                  <a:outerShdw blurRad="38100" dist="38100" dir="2700000" algn="tl">
                    <a:srgbClr val="000000">
                      <a:alpha val="43137"/>
                    </a:srgbClr>
                  </a:outerShdw>
                  <a:reflection blurRad="6350" stA="60000" endA="900" endPos="60000" dist="29997" dir="5400000" sy="-100000" algn="bl" rotWithShape="0"/>
                </a:effectLst>
                <a:latin typeface="Wide Latin" pitchFamily="18" charset="0"/>
              </a:rPr>
              <a:t>Biomassza energia menü</a:t>
            </a:r>
            <a:endParaRPr lang="hu-HU" dirty="0">
              <a:solidFill>
                <a:srgbClr val="29EC1A"/>
              </a:solidFill>
              <a:effectLst>
                <a:outerShdw blurRad="38100" dist="38100" dir="2700000" algn="tl">
                  <a:srgbClr val="000000">
                    <a:alpha val="43137"/>
                  </a:srgbClr>
                </a:outerShdw>
                <a:reflection blurRad="6350" stA="60000" endA="900" endPos="60000" dist="29997" dir="5400000" sy="-100000" algn="bl" rotWithShape="0"/>
              </a:effectLst>
              <a:latin typeface="Wide Latin" pitchFamily="18" charset="0"/>
            </a:endParaRPr>
          </a:p>
        </p:txBody>
      </p:sp>
      <p:sp>
        <p:nvSpPr>
          <p:cNvPr id="3" name="Tartalom helye 2"/>
          <p:cNvSpPr>
            <a:spLocks noGrp="1"/>
          </p:cNvSpPr>
          <p:nvPr>
            <p:ph idx="1"/>
          </p:nvPr>
        </p:nvSpPr>
        <p:spPr/>
        <p:txBody>
          <a:bodyPr/>
          <a:lstStyle/>
          <a:p>
            <a:r>
              <a:rPr lang="hu-HU" dirty="0" smtClean="0">
                <a:solidFill>
                  <a:srgbClr val="29EC1A"/>
                </a:solidFill>
                <a:effectLst>
                  <a:glow rad="228600">
                    <a:schemeClr val="accent3">
                      <a:satMod val="175000"/>
                      <a:alpha val="40000"/>
                    </a:schemeClr>
                  </a:glow>
                  <a:outerShdw blurRad="38100" dist="38100" dir="2700000" algn="tl">
                    <a:srgbClr val="000000">
                      <a:alpha val="43137"/>
                    </a:srgbClr>
                  </a:outerShdw>
                </a:effectLst>
                <a:latin typeface="Arial Narrow" pitchFamily="34" charset="0"/>
                <a:hlinkClick r:id="rId3" action="ppaction://hlinksldjump"/>
              </a:rPr>
              <a:t>Biomassza felhasználási lehetőségek</a:t>
            </a:r>
            <a:endParaRPr lang="hu-HU" dirty="0" smtClean="0">
              <a:solidFill>
                <a:srgbClr val="29EC1A"/>
              </a:solidFill>
              <a:effectLst>
                <a:glow rad="228600">
                  <a:schemeClr val="accent3">
                    <a:satMod val="175000"/>
                    <a:alpha val="40000"/>
                  </a:schemeClr>
                </a:glow>
                <a:outerShdw blurRad="38100" dist="38100" dir="2700000" algn="tl">
                  <a:srgbClr val="000000">
                    <a:alpha val="43137"/>
                  </a:srgbClr>
                </a:outerShdw>
              </a:effectLst>
              <a:latin typeface="Arial Narrow" pitchFamily="34" charset="0"/>
            </a:endParaRPr>
          </a:p>
          <a:p>
            <a:r>
              <a:rPr lang="hu-HU" dirty="0" smtClean="0">
                <a:solidFill>
                  <a:srgbClr val="29EC1A"/>
                </a:solidFill>
                <a:effectLst>
                  <a:glow rad="228600">
                    <a:schemeClr val="accent3">
                      <a:satMod val="175000"/>
                      <a:alpha val="40000"/>
                    </a:schemeClr>
                  </a:glow>
                  <a:outerShdw blurRad="38100" dist="38100" dir="2700000" algn="tl">
                    <a:srgbClr val="000000">
                      <a:alpha val="43137"/>
                    </a:srgbClr>
                  </a:outerShdw>
                </a:effectLst>
                <a:latin typeface="Arial Narrow" pitchFamily="34" charset="0"/>
                <a:hlinkClick r:id="rId4" action="ppaction://hlinksldjump"/>
              </a:rPr>
              <a:t>Hogyan is alakult ki Földünkön a biomassza energia forrás?</a:t>
            </a:r>
            <a:endParaRPr lang="hu-HU" dirty="0" smtClean="0">
              <a:solidFill>
                <a:srgbClr val="29EC1A"/>
              </a:solidFill>
              <a:effectLst>
                <a:glow rad="228600">
                  <a:schemeClr val="accent3">
                    <a:satMod val="175000"/>
                    <a:alpha val="40000"/>
                  </a:schemeClr>
                </a:glow>
                <a:outerShdw blurRad="38100" dist="38100" dir="2700000" algn="tl">
                  <a:srgbClr val="000000">
                    <a:alpha val="43137"/>
                  </a:srgbClr>
                </a:outerShdw>
              </a:effectLst>
              <a:latin typeface="Arial Narrow" pitchFamily="34" charset="0"/>
            </a:endParaRPr>
          </a:p>
          <a:p>
            <a:endParaRPr lang="hu-HU" dirty="0"/>
          </a:p>
        </p:txBody>
      </p:sp>
      <p:pic>
        <p:nvPicPr>
          <p:cNvPr id="4" name="Kép 3" descr="energie.jpg">
            <a:hlinkClick r:id="rId5" action="ppaction://hlinksldjump"/>
          </p:cNvPr>
          <p:cNvPicPr>
            <a:picLocks noChangeAspect="1"/>
          </p:cNvPicPr>
          <p:nvPr/>
        </p:nvPicPr>
        <p:blipFill>
          <a:blip r:embed="rId6" cstate="print"/>
          <a:stretch>
            <a:fillRect/>
          </a:stretch>
        </p:blipFill>
        <p:spPr>
          <a:xfrm>
            <a:off x="4139952" y="5877272"/>
            <a:ext cx="1190884" cy="980728"/>
          </a:xfrm>
          <a:prstGeom prst="rect">
            <a:avLst/>
          </a:prstGeom>
        </p:spPr>
      </p:pic>
      <p:pic>
        <p:nvPicPr>
          <p:cNvPr id="3074" name="Picture 2"/>
          <p:cNvPicPr>
            <a:picLocks noChangeAspect="1" noChangeArrowheads="1"/>
          </p:cNvPicPr>
          <p:nvPr/>
        </p:nvPicPr>
        <p:blipFill>
          <a:blip r:embed="rId7" cstate="print"/>
          <a:srcRect/>
          <a:stretch>
            <a:fillRect/>
          </a:stretch>
        </p:blipFill>
        <p:spPr bwMode="auto">
          <a:xfrm>
            <a:off x="0" y="4437112"/>
            <a:ext cx="2263169" cy="1699295"/>
          </a:xfrm>
          <a:prstGeom prst="rect">
            <a:avLst/>
          </a:prstGeom>
          <a:noFill/>
          <a:ln w="9525">
            <a:noFill/>
            <a:miter lim="800000"/>
            <a:headEnd/>
            <a:tailEnd/>
          </a:ln>
        </p:spPr>
      </p:pic>
      <p:sp>
        <p:nvSpPr>
          <p:cNvPr id="6" name="Szövegdoboz 5"/>
          <p:cNvSpPr txBox="1"/>
          <p:nvPr/>
        </p:nvSpPr>
        <p:spPr>
          <a:xfrm>
            <a:off x="0" y="6309320"/>
            <a:ext cx="2915816" cy="369332"/>
          </a:xfrm>
          <a:prstGeom prst="rect">
            <a:avLst/>
          </a:prstGeom>
          <a:noFill/>
        </p:spPr>
        <p:txBody>
          <a:bodyPr wrap="square" rtlCol="0">
            <a:spAutoFit/>
          </a:bodyPr>
          <a:lstStyle/>
          <a:p>
            <a:r>
              <a:rPr lang="hu-HU" b="1" dirty="0" smtClean="0"/>
              <a:t>= biomassza energia menü</a:t>
            </a:r>
            <a:endParaRPr lang="hu-HU"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heckerboard(across)">
                                      <p:cBhvr>
                                        <p:cTn id="19" dur="500"/>
                                        <p:tgtEl>
                                          <p:spTgt spid="3074"/>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checkerboard(across)">
                                      <p:cBhvr>
                                        <p:cTn id="23" dur="500"/>
                                        <p:tgtEl>
                                          <p:spTgt spid="6">
                                            <p:txEl>
                                              <p:pRg st="0" end="0"/>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par>
                          <p:cTn id="28" fill="hold">
                            <p:stCondLst>
                              <p:cond delay="3000"/>
                            </p:stCondLst>
                            <p:childTnLst>
                              <p:par>
                                <p:cTn id="29" presetID="6" presetClass="emph" presetSubtype="0" fill="hold" nodeType="afterEffect">
                                  <p:stCondLst>
                                    <p:cond delay="0"/>
                                  </p:stCondLst>
                                  <p:childTnLst>
                                    <p:animScale>
                                      <p:cBhvr>
                                        <p:cTn id="30"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scene3d>
              <a:camera prst="perspectiveAbove"/>
              <a:lightRig rig="threePt" dir="t"/>
            </a:scene3d>
          </a:bodyPr>
          <a:lstStyle/>
          <a:p>
            <a:r>
              <a:rPr lang="hu-HU" b="1" dirty="0" smtClean="0">
                <a:solidFill>
                  <a:srgbClr val="7030A0"/>
                </a:solidFill>
                <a:effectLst>
                  <a:outerShdw blurRad="60007" dist="200025" dir="15000000" sy="30000" kx="-1800000" algn="bl" rotWithShape="0">
                    <a:prstClr val="black">
                      <a:alpha val="32000"/>
                    </a:prstClr>
                  </a:outerShdw>
                </a:effectLst>
              </a:rPr>
              <a:t>Geotermikus, </a:t>
            </a:r>
            <a:r>
              <a:rPr lang="hu-HU" b="1" dirty="0" err="1" smtClean="0">
                <a:solidFill>
                  <a:srgbClr val="7030A0"/>
                </a:solidFill>
                <a:effectLst>
                  <a:outerShdw blurRad="60007" dist="200025" dir="15000000" sy="30000" kx="-1800000" algn="bl" rotWithShape="0">
                    <a:prstClr val="black">
                      <a:alpha val="32000"/>
                    </a:prstClr>
                  </a:outerShdw>
                </a:effectLst>
              </a:rPr>
              <a:t>geotermális</a:t>
            </a:r>
            <a:r>
              <a:rPr lang="hu-HU" b="1" dirty="0" smtClean="0">
                <a:solidFill>
                  <a:srgbClr val="7030A0"/>
                </a:solidFill>
                <a:effectLst>
                  <a:outerShdw blurRad="60007" dist="200025" dir="15000000" sy="30000" kx="-1800000" algn="bl" rotWithShape="0">
                    <a:prstClr val="black">
                      <a:alpha val="32000"/>
                    </a:prstClr>
                  </a:outerShdw>
                </a:effectLst>
              </a:rPr>
              <a:t> energia</a:t>
            </a:r>
            <a:br>
              <a:rPr lang="hu-HU" b="1" dirty="0" smtClean="0">
                <a:solidFill>
                  <a:srgbClr val="7030A0"/>
                </a:solidFill>
                <a:effectLst>
                  <a:outerShdw blurRad="60007" dist="200025" dir="15000000" sy="30000" kx="-1800000" algn="bl" rotWithShape="0">
                    <a:prstClr val="black">
                      <a:alpha val="32000"/>
                    </a:prstClr>
                  </a:outerShdw>
                </a:effectLst>
              </a:rPr>
            </a:br>
            <a:r>
              <a:rPr lang="hu-HU" b="1" dirty="0" smtClean="0">
                <a:solidFill>
                  <a:srgbClr val="7030A0"/>
                </a:solidFill>
                <a:effectLst>
                  <a:outerShdw blurRad="60007" dist="200025" dir="15000000" sy="30000" kx="-1800000" algn="bl" rotWithShape="0">
                    <a:prstClr val="black">
                      <a:alpha val="32000"/>
                    </a:prstClr>
                  </a:outerShdw>
                </a:effectLst>
              </a:rPr>
              <a:t>menü</a:t>
            </a:r>
            <a:endParaRPr lang="hu-HU" b="1" dirty="0">
              <a:solidFill>
                <a:srgbClr val="7030A0"/>
              </a:solidFill>
              <a:effectLst>
                <a:outerShdw blurRad="60007" dist="200025" dir="15000000" sy="30000" kx="-1800000" algn="bl" rotWithShape="0">
                  <a:prstClr val="black">
                    <a:alpha val="32000"/>
                  </a:prstClr>
                </a:outerShdw>
              </a:effectLst>
            </a:endParaRPr>
          </a:p>
        </p:txBody>
      </p:sp>
      <p:sp>
        <p:nvSpPr>
          <p:cNvPr id="3" name="Tartalom helye 2"/>
          <p:cNvSpPr>
            <a:spLocks noGrp="1"/>
          </p:cNvSpPr>
          <p:nvPr>
            <p:ph idx="1"/>
          </p:nvPr>
        </p:nvSpPr>
        <p:spPr/>
        <p:txBody>
          <a:bodyPr>
            <a:scene3d>
              <a:camera prst="perspectiveAbove"/>
              <a:lightRig rig="threePt" dir="t"/>
            </a:scene3d>
          </a:bodyPr>
          <a:lstStyle/>
          <a:p>
            <a:r>
              <a:rPr lang="hu-HU" b="1" dirty="0" smtClean="0">
                <a:solidFill>
                  <a:srgbClr val="7030A0"/>
                </a:solidFill>
                <a:effectLst>
                  <a:outerShdw blurRad="60007" dist="200025" dir="15000000" sy="30000" kx="-1800000" algn="bl" rotWithShape="0">
                    <a:prstClr val="black">
                      <a:alpha val="32000"/>
                    </a:prstClr>
                  </a:outerShdw>
                </a:effectLst>
                <a:hlinkClick r:id="rId3" action="ppaction://hlinksldjump"/>
              </a:rPr>
              <a:t>Geotermikus energia Jellemzői</a:t>
            </a:r>
            <a:endParaRPr lang="hu-HU" b="1" dirty="0" smtClean="0">
              <a:solidFill>
                <a:srgbClr val="7030A0"/>
              </a:solidFill>
              <a:effectLst>
                <a:outerShdw blurRad="60007" dist="200025" dir="15000000" sy="30000" kx="-1800000" algn="bl" rotWithShape="0">
                  <a:prstClr val="black">
                    <a:alpha val="32000"/>
                  </a:prstClr>
                </a:outerShdw>
              </a:effectLst>
            </a:endParaRPr>
          </a:p>
          <a:p>
            <a:r>
              <a:rPr lang="hu-HU" b="1" dirty="0" smtClean="0">
                <a:solidFill>
                  <a:srgbClr val="7030A0"/>
                </a:solidFill>
                <a:effectLst>
                  <a:outerShdw blurRad="60007" dist="200025" dir="15000000" sy="30000" kx="-1800000" algn="bl" rotWithShape="0">
                    <a:prstClr val="black">
                      <a:alpha val="32000"/>
                    </a:prstClr>
                  </a:outerShdw>
                </a:effectLst>
                <a:hlinkClick r:id="rId4" action="ppaction://hlinksldjump"/>
              </a:rPr>
              <a:t>Geotermikus más néven hőszivattyús termálenergia</a:t>
            </a:r>
            <a:endParaRPr lang="hu-HU" b="1" dirty="0" smtClean="0">
              <a:solidFill>
                <a:srgbClr val="7030A0"/>
              </a:solidFill>
              <a:effectLst>
                <a:outerShdw blurRad="60007" dist="200025" dir="15000000" sy="30000" kx="-1800000" algn="bl" rotWithShape="0">
                  <a:prstClr val="black">
                    <a:alpha val="32000"/>
                  </a:prstClr>
                </a:outerShdw>
              </a:effectLst>
            </a:endParaRPr>
          </a:p>
          <a:p>
            <a:r>
              <a:rPr lang="hu-HU" b="1" dirty="0" smtClean="0">
                <a:solidFill>
                  <a:srgbClr val="7030A0"/>
                </a:solidFill>
                <a:effectLst>
                  <a:outerShdw blurRad="60007" dist="200025" dir="15000000" sy="30000" kx="-1800000" algn="bl" rotWithShape="0">
                    <a:prstClr val="black">
                      <a:alpha val="32000"/>
                    </a:prstClr>
                  </a:outerShdw>
                </a:effectLst>
                <a:hlinkClick r:id="rId5" action="ppaction://hlinksldjump"/>
              </a:rPr>
              <a:t>Hol használják fel?</a:t>
            </a:r>
            <a:endParaRPr lang="hu-HU" b="1" dirty="0">
              <a:solidFill>
                <a:srgbClr val="7030A0"/>
              </a:solidFill>
              <a:effectLst>
                <a:outerShdw blurRad="60007" dist="200025" dir="15000000" sy="30000" kx="-1800000" algn="bl" rotWithShape="0">
                  <a:prstClr val="black">
                    <a:alpha val="32000"/>
                  </a:prstClr>
                </a:outerShdw>
              </a:effectLst>
            </a:endParaRPr>
          </a:p>
        </p:txBody>
      </p:sp>
      <p:pic>
        <p:nvPicPr>
          <p:cNvPr id="4" name="Kép 3" descr="energie.jpg">
            <a:hlinkClick r:id="rId6" action="ppaction://hlinksldjump"/>
          </p:cNvPr>
          <p:cNvPicPr>
            <a:picLocks noChangeAspect="1"/>
          </p:cNvPicPr>
          <p:nvPr/>
        </p:nvPicPr>
        <p:blipFill>
          <a:blip r:embed="rId7" cstate="print"/>
          <a:stretch>
            <a:fillRect/>
          </a:stretch>
        </p:blipFill>
        <p:spPr>
          <a:xfrm>
            <a:off x="3995936" y="5877272"/>
            <a:ext cx="1190884" cy="980728"/>
          </a:xfrm>
          <a:prstGeom prst="rect">
            <a:avLst/>
          </a:prstGeom>
        </p:spPr>
      </p:pic>
      <p:pic>
        <p:nvPicPr>
          <p:cNvPr id="4098" name="Picture 2"/>
          <p:cNvPicPr>
            <a:picLocks noChangeAspect="1" noChangeArrowheads="1"/>
          </p:cNvPicPr>
          <p:nvPr/>
        </p:nvPicPr>
        <p:blipFill>
          <a:blip r:embed="rId8" cstate="print"/>
          <a:srcRect/>
          <a:stretch>
            <a:fillRect/>
          </a:stretch>
        </p:blipFill>
        <p:spPr bwMode="auto">
          <a:xfrm>
            <a:off x="0" y="4583271"/>
            <a:ext cx="1537717" cy="2274729"/>
          </a:xfrm>
          <a:prstGeom prst="rect">
            <a:avLst/>
          </a:prstGeom>
          <a:noFill/>
          <a:ln w="9525">
            <a:noFill/>
            <a:miter lim="800000"/>
            <a:headEnd/>
            <a:tailEnd/>
          </a:ln>
        </p:spPr>
      </p:pic>
      <p:sp>
        <p:nvSpPr>
          <p:cNvPr id="6" name="Szövegdoboz 5"/>
          <p:cNvSpPr txBox="1"/>
          <p:nvPr/>
        </p:nvSpPr>
        <p:spPr>
          <a:xfrm>
            <a:off x="1619672" y="5733256"/>
            <a:ext cx="1800200" cy="646331"/>
          </a:xfrm>
          <a:prstGeom prst="rect">
            <a:avLst/>
          </a:prstGeom>
          <a:noFill/>
        </p:spPr>
        <p:txBody>
          <a:bodyPr wrap="square" rtlCol="0">
            <a:spAutoFit/>
          </a:bodyPr>
          <a:lstStyle/>
          <a:p>
            <a:r>
              <a:rPr lang="hu-HU" b="1" dirty="0" smtClean="0"/>
              <a:t>= geotermikus energia menü</a:t>
            </a:r>
            <a:endParaRPr lang="hu-HU"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2000"/>
                                        <p:tgtEl>
                                          <p:spTgt spid="3">
                                            <p:txEl>
                                              <p:pRg st="2" end="2"/>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diamond(in)">
                                      <p:cBhvr>
                                        <p:cTn id="23" dur="2000"/>
                                        <p:tgtEl>
                                          <p:spTgt spid="4098"/>
                                        </p:tgtEl>
                                      </p:cBhvr>
                                    </p:animEffect>
                                  </p:childTnLst>
                                </p:cTn>
                              </p:par>
                            </p:childTnLst>
                          </p:cTn>
                        </p:par>
                        <p:par>
                          <p:cTn id="24" fill="hold">
                            <p:stCondLst>
                              <p:cond delay="10000"/>
                            </p:stCondLst>
                            <p:childTnLst>
                              <p:par>
                                <p:cTn id="25" presetID="8" presetClass="entr" presetSubtype="16" fill="hold"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amond(in)">
                                      <p:cBhvr>
                                        <p:cTn id="27" dur="2000"/>
                                        <p:tgtEl>
                                          <p:spTgt spid="6">
                                            <p:txEl>
                                              <p:pRg st="0" end="0"/>
                                            </p:txEl>
                                          </p:spTgt>
                                        </p:tgtEl>
                                      </p:cBhvr>
                                    </p:animEffect>
                                  </p:childTnLst>
                                </p:cTn>
                              </p:par>
                            </p:childTnLst>
                          </p:cTn>
                        </p:par>
                        <p:par>
                          <p:cTn id="28" fill="hold">
                            <p:stCondLst>
                              <p:cond delay="12000"/>
                            </p:stCondLst>
                            <p:childTnLst>
                              <p:par>
                                <p:cTn id="29" presetID="8"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in)">
                                      <p:cBhvr>
                                        <p:cTn id="31" dur="2000"/>
                                        <p:tgtEl>
                                          <p:spTgt spid="4"/>
                                        </p:tgtEl>
                                      </p:cBhvr>
                                    </p:animEffect>
                                  </p:childTnLst>
                                </p:cTn>
                              </p:par>
                            </p:childTnLst>
                          </p:cTn>
                        </p:par>
                        <p:par>
                          <p:cTn id="32" fill="hold">
                            <p:stCondLst>
                              <p:cond delay="14000"/>
                            </p:stCondLst>
                            <p:childTnLst>
                              <p:par>
                                <p:cTn id="33" presetID="6" presetClass="emph" presetSubtype="0" fill="hold" nodeType="afterEffect">
                                  <p:stCondLst>
                                    <p:cond delay="0"/>
                                  </p:stCondLst>
                                  <p:childTnLst>
                                    <p:animScale>
                                      <p:cBhvr>
                                        <p:cTn id="34"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normAutofit/>
          </a:bodyPr>
          <a:lstStyle/>
          <a:p>
            <a:r>
              <a:rPr lang="hu-HU" b="1" dirty="0" smtClean="0">
                <a:ln>
                  <a:solidFill>
                    <a:srgbClr val="FFFF00"/>
                  </a:solidFill>
                </a:ln>
                <a:effectLst>
                  <a:glow rad="228600">
                    <a:schemeClr val="accent6">
                      <a:satMod val="175000"/>
                      <a:alpha val="40000"/>
                    </a:schemeClr>
                  </a:glow>
                </a:effectLst>
              </a:rPr>
              <a:t>Mi jellemző a napenergiára?</a:t>
            </a:r>
            <a:endParaRPr lang="hu-HU" b="1" dirty="0">
              <a:ln>
                <a:solidFill>
                  <a:srgbClr val="FFFF00"/>
                </a:solidFill>
              </a:ln>
              <a:effectLst>
                <a:glow rad="228600">
                  <a:schemeClr val="accent6">
                    <a:satMod val="175000"/>
                    <a:alpha val="40000"/>
                  </a:schemeClr>
                </a:glow>
              </a:effectLst>
            </a:endParaRPr>
          </a:p>
        </p:txBody>
      </p:sp>
      <p:sp>
        <p:nvSpPr>
          <p:cNvPr id="7" name="Szövegdoboz 6"/>
          <p:cNvSpPr txBox="1"/>
          <p:nvPr/>
        </p:nvSpPr>
        <p:spPr>
          <a:xfrm>
            <a:off x="179512" y="1164134"/>
            <a:ext cx="7488832" cy="5693866"/>
          </a:xfrm>
          <a:prstGeom prst="rect">
            <a:avLst/>
          </a:prstGeom>
          <a:noFill/>
        </p:spPr>
        <p:txBody>
          <a:bodyPr wrap="square" rtlCol="0">
            <a:spAutoFit/>
          </a:bodyPr>
          <a:lstStyle/>
          <a:p>
            <a:r>
              <a:rPr lang="hu-HU" sz="2800" b="1" dirty="0" smtClean="0">
                <a:ln w="3175">
                  <a:solidFill>
                    <a:srgbClr val="FFFF00"/>
                  </a:solidFill>
                </a:ln>
                <a:effectLst>
                  <a:glow rad="228600">
                    <a:schemeClr val="accent6">
                      <a:satMod val="175000"/>
                      <a:alpha val="40000"/>
                    </a:schemeClr>
                  </a:glow>
                </a:effectLst>
              </a:rPr>
              <a:t>A Nap sugárzásából adódóan a földi élet számára elsősorban az elektromágneses sugárzás, a fény a legjelentősebb.</a:t>
            </a:r>
          </a:p>
          <a:p>
            <a:r>
              <a:rPr lang="hu-HU" sz="2800" b="1" dirty="0" smtClean="0">
                <a:ln w="3175">
                  <a:solidFill>
                    <a:srgbClr val="FFFF00"/>
                  </a:solidFill>
                </a:ln>
                <a:effectLst>
                  <a:glow rad="228600">
                    <a:schemeClr val="accent6">
                      <a:satMod val="175000"/>
                      <a:alpha val="40000"/>
                    </a:schemeClr>
                  </a:glow>
                </a:effectLst>
              </a:rPr>
              <a:t>A napsugárzásból nyerhető energia a sugárzás hullámhosszától jelentős mértékben függ.</a:t>
            </a:r>
          </a:p>
          <a:p>
            <a:r>
              <a:rPr lang="hu-HU" sz="2800" b="1" dirty="0" smtClean="0">
                <a:ln w="3175">
                  <a:solidFill>
                    <a:srgbClr val="FFFF00"/>
                  </a:solidFill>
                </a:ln>
                <a:effectLst>
                  <a:glow rad="228600">
                    <a:schemeClr val="accent6">
                      <a:satMod val="175000"/>
                      <a:alpha val="40000"/>
                    </a:schemeClr>
                  </a:glow>
                </a:effectLst>
              </a:rPr>
              <a:t>A ténylegesen kinyerhető, hasznosítható napsugárzás függ továbbá az alkalmazás földrajzi helyzetétől valamint annak idejétől, beleértve az évszakot és a napszakot is, ami lényegében a napmagassággal (a napsugár vízszintessel bezárt szögével) magyarázható.</a:t>
            </a:r>
          </a:p>
          <a:p>
            <a:r>
              <a:rPr lang="hu-HU" sz="2800" b="1" dirty="0" smtClean="0">
                <a:ln w="3175">
                  <a:solidFill>
                    <a:srgbClr val="FFFF00"/>
                  </a:solidFill>
                </a:ln>
                <a:effectLst>
                  <a:glow rad="228600">
                    <a:schemeClr val="accent6">
                      <a:satMod val="175000"/>
                      <a:alpha val="40000"/>
                    </a:schemeClr>
                  </a:glow>
                </a:effectLst>
              </a:rPr>
              <a:t>Befolyásolja a levegő relatív nedvességtartalma, a felhősödés mértéke.</a:t>
            </a:r>
          </a:p>
        </p:txBody>
      </p:sp>
      <p:pic>
        <p:nvPicPr>
          <p:cNvPr id="4" name="Kép 3" descr="napelem-141.jpg">
            <a:hlinkClick r:id="rId3" action="ppaction://hlinksldjump"/>
          </p:cNvPr>
          <p:cNvPicPr>
            <a:picLocks noChangeAspect="1"/>
          </p:cNvPicPr>
          <p:nvPr/>
        </p:nvPicPr>
        <p:blipFill>
          <a:blip r:embed="rId4" cstate="print"/>
          <a:stretch>
            <a:fillRect/>
          </a:stretch>
        </p:blipFill>
        <p:spPr>
          <a:xfrm>
            <a:off x="7404531" y="5733256"/>
            <a:ext cx="1739469" cy="112474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n>
                  <a:solidFill>
                    <a:srgbClr val="FFFF00"/>
                  </a:solidFill>
                </a:ln>
                <a:effectLst>
                  <a:glow rad="228600">
                    <a:schemeClr val="accent6">
                      <a:satMod val="175000"/>
                      <a:alpha val="40000"/>
                    </a:schemeClr>
                  </a:glow>
                </a:effectLst>
              </a:rPr>
              <a:t>Napelemek és fajtái</a:t>
            </a:r>
            <a:endParaRPr lang="hu-HU" b="1" dirty="0">
              <a:ln>
                <a:solidFill>
                  <a:srgbClr val="FFFF00"/>
                </a:solidFill>
              </a:ln>
              <a:effectLst>
                <a:glow rad="228600">
                  <a:schemeClr val="accent6">
                    <a:satMod val="175000"/>
                    <a:alpha val="40000"/>
                  </a:schemeClr>
                </a:glow>
              </a:effectLst>
            </a:endParaRPr>
          </a:p>
        </p:txBody>
      </p:sp>
      <p:sp>
        <p:nvSpPr>
          <p:cNvPr id="4" name="Szövegdoboz 3"/>
          <p:cNvSpPr txBox="1"/>
          <p:nvPr/>
        </p:nvSpPr>
        <p:spPr>
          <a:xfrm>
            <a:off x="395536" y="2204864"/>
            <a:ext cx="7992888" cy="2677656"/>
          </a:xfrm>
          <a:prstGeom prst="rect">
            <a:avLst/>
          </a:prstGeom>
          <a:noFill/>
        </p:spPr>
        <p:txBody>
          <a:bodyPr wrap="square" rtlCol="0">
            <a:spAutoFit/>
          </a:bodyPr>
          <a:lstStyle/>
          <a:p>
            <a:r>
              <a:rPr lang="hu-HU" sz="2800" b="1" dirty="0" smtClean="0">
                <a:ln w="3175">
                  <a:solidFill>
                    <a:srgbClr val="FFFF00"/>
                  </a:solidFill>
                </a:ln>
                <a:effectLst>
                  <a:glow rad="228600">
                    <a:schemeClr val="accent6">
                      <a:satMod val="175000"/>
                      <a:alpha val="40000"/>
                    </a:schemeClr>
                  </a:glow>
                </a:effectLst>
              </a:rPr>
              <a:t>Alapanyag szerint többféle napelemet különböztetünk meg: léteznek </a:t>
            </a:r>
            <a:r>
              <a:rPr lang="hu-HU" sz="2800" b="1" dirty="0" smtClean="0">
                <a:ln w="3175">
                  <a:solidFill>
                    <a:srgbClr val="FFFF00"/>
                  </a:solidFill>
                </a:ln>
                <a:effectLst>
                  <a:glow rad="228600">
                    <a:schemeClr val="accent6">
                      <a:satMod val="175000"/>
                      <a:alpha val="40000"/>
                    </a:schemeClr>
                  </a:glow>
                </a:effectLst>
                <a:hlinkClick r:id="rId3" action="ppaction://hlinksldjump"/>
              </a:rPr>
              <a:t>szilícium</a:t>
            </a:r>
            <a:r>
              <a:rPr lang="hu-HU" sz="2800" b="1" dirty="0" smtClean="0">
                <a:ln w="3175">
                  <a:solidFill>
                    <a:srgbClr val="FFFF00"/>
                  </a:solidFill>
                </a:ln>
                <a:effectLst>
                  <a:glow rad="228600">
                    <a:schemeClr val="accent6">
                      <a:satMod val="175000"/>
                      <a:alpha val="40000"/>
                    </a:schemeClr>
                  </a:glow>
                </a:effectLst>
              </a:rPr>
              <a:t>, valamint különböző félvezető és szerves anyagokból készült berendezések. A szilíciumon belül vannak </a:t>
            </a:r>
            <a:r>
              <a:rPr lang="hu-HU" sz="2800" b="1" dirty="0" smtClean="0">
                <a:ln w="3175">
                  <a:solidFill>
                    <a:srgbClr val="FFFF00"/>
                  </a:solidFill>
                </a:ln>
                <a:effectLst>
                  <a:glow rad="228600">
                    <a:schemeClr val="accent6">
                      <a:satMod val="175000"/>
                      <a:alpha val="40000"/>
                    </a:schemeClr>
                  </a:glow>
                </a:effectLst>
                <a:hlinkClick r:id="rId4" action="ppaction://hlinksldjump"/>
              </a:rPr>
              <a:t>egykristályos szilícium</a:t>
            </a:r>
            <a:r>
              <a:rPr lang="hu-HU" sz="2800" b="1" dirty="0" smtClean="0">
                <a:ln w="3175">
                  <a:solidFill>
                    <a:srgbClr val="FFFF00"/>
                  </a:solidFill>
                </a:ln>
                <a:effectLst>
                  <a:glow rad="228600">
                    <a:schemeClr val="accent6">
                      <a:satMod val="175000"/>
                      <a:alpha val="40000"/>
                    </a:schemeClr>
                  </a:glow>
                </a:effectLst>
              </a:rPr>
              <a:t>, </a:t>
            </a:r>
            <a:r>
              <a:rPr lang="hu-HU" sz="2800" b="1" dirty="0" err="1" smtClean="0">
                <a:ln w="3175">
                  <a:solidFill>
                    <a:srgbClr val="FFFF00"/>
                  </a:solidFill>
                </a:ln>
                <a:effectLst>
                  <a:glow rad="228600">
                    <a:schemeClr val="accent6">
                      <a:satMod val="175000"/>
                      <a:alpha val="40000"/>
                    </a:schemeClr>
                  </a:glow>
                </a:effectLst>
                <a:hlinkClick r:id="rId5" action="ppaction://hlinksldjump"/>
              </a:rPr>
              <a:t>polikristályos</a:t>
            </a:r>
            <a:r>
              <a:rPr lang="hu-HU" sz="2800" b="1" dirty="0" smtClean="0">
                <a:ln w="3175">
                  <a:solidFill>
                    <a:srgbClr val="FFFF00"/>
                  </a:solidFill>
                </a:ln>
                <a:effectLst>
                  <a:glow rad="228600">
                    <a:schemeClr val="accent6">
                      <a:satMod val="175000"/>
                      <a:alpha val="40000"/>
                    </a:schemeClr>
                  </a:glow>
                </a:effectLst>
                <a:hlinkClick r:id="rId5" action="ppaction://hlinksldjump"/>
              </a:rPr>
              <a:t> </a:t>
            </a:r>
            <a:r>
              <a:rPr lang="hu-HU" sz="2800" b="1" dirty="0" err="1" smtClean="0">
                <a:ln w="3175">
                  <a:solidFill>
                    <a:srgbClr val="FFFF00"/>
                  </a:solidFill>
                </a:ln>
                <a:effectLst>
                  <a:glow rad="228600">
                    <a:schemeClr val="accent6">
                      <a:satMod val="175000"/>
                      <a:alpha val="40000"/>
                    </a:schemeClr>
                  </a:glow>
                </a:effectLst>
                <a:hlinkClick r:id="rId5" action="ppaction://hlinksldjump"/>
              </a:rPr>
              <a:t>szilícium</a:t>
            </a:r>
            <a:r>
              <a:rPr lang="hu-HU" sz="2800" b="1" dirty="0" smtClean="0">
                <a:ln w="3175">
                  <a:solidFill>
                    <a:srgbClr val="FFFF00"/>
                  </a:solidFill>
                </a:ln>
                <a:effectLst>
                  <a:glow rad="228600">
                    <a:schemeClr val="accent6">
                      <a:satMod val="175000"/>
                      <a:alpha val="40000"/>
                    </a:schemeClr>
                  </a:glow>
                </a:effectLst>
              </a:rPr>
              <a:t>, és </a:t>
            </a:r>
            <a:r>
              <a:rPr lang="hu-HU" sz="2800" b="1" dirty="0" smtClean="0">
                <a:ln w="3175">
                  <a:solidFill>
                    <a:srgbClr val="FFFF00"/>
                  </a:solidFill>
                </a:ln>
                <a:effectLst>
                  <a:glow rad="228600">
                    <a:schemeClr val="accent6">
                      <a:satMod val="175000"/>
                      <a:alpha val="40000"/>
                    </a:schemeClr>
                  </a:glow>
                </a:effectLst>
                <a:hlinkClick r:id="rId6" action="ppaction://hlinksldjump"/>
              </a:rPr>
              <a:t>amorf szilícium napelemek</a:t>
            </a:r>
            <a:r>
              <a:rPr lang="hu-HU" sz="2800" b="1" dirty="0" smtClean="0">
                <a:ln w="3175">
                  <a:solidFill>
                    <a:srgbClr val="FFFF00"/>
                  </a:solidFill>
                </a:ln>
                <a:effectLst>
                  <a:glow rad="228600">
                    <a:schemeClr val="accent6">
                      <a:satMod val="175000"/>
                      <a:alpha val="40000"/>
                    </a:schemeClr>
                  </a:glow>
                </a:effectLst>
              </a:rPr>
              <a:t>.</a:t>
            </a:r>
            <a:endParaRPr lang="hu-HU" sz="2800" b="1" dirty="0">
              <a:ln w="3175">
                <a:solidFill>
                  <a:srgbClr val="FFFF00"/>
                </a:solidFill>
              </a:ln>
              <a:effectLst>
                <a:glow rad="228600">
                  <a:schemeClr val="accent6">
                    <a:satMod val="175000"/>
                    <a:alpha val="40000"/>
                  </a:schemeClr>
                </a:glow>
              </a:effectLst>
            </a:endParaRPr>
          </a:p>
        </p:txBody>
      </p:sp>
      <p:sp>
        <p:nvSpPr>
          <p:cNvPr id="7" name="Jobbra nyíl 6">
            <a:hlinkClick r:id="rId7" action="ppaction://hlinksldjump"/>
          </p:cNvPr>
          <p:cNvSpPr/>
          <p:nvPr/>
        </p:nvSpPr>
        <p:spPr>
          <a:xfrm>
            <a:off x="395536" y="5733256"/>
            <a:ext cx="3816424" cy="936104"/>
          </a:xfrm>
          <a:prstGeom prst="right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FF00"/>
                </a:solidFill>
              </a:rPr>
              <a:t>Napelemek</a:t>
            </a:r>
            <a:endParaRPr lang="hu-HU" dirty="0">
              <a:solidFill>
                <a:srgbClr val="FFFF00"/>
              </a:solidFill>
            </a:endParaRPr>
          </a:p>
        </p:txBody>
      </p:sp>
      <p:pic>
        <p:nvPicPr>
          <p:cNvPr id="5" name="Kép 4" descr="napelem-141.jpg">
            <a:hlinkClick r:id="rId8" action="ppaction://hlinksldjump"/>
          </p:cNvPr>
          <p:cNvPicPr>
            <a:picLocks noChangeAspect="1"/>
          </p:cNvPicPr>
          <p:nvPr/>
        </p:nvPicPr>
        <p:blipFill>
          <a:blip r:embed="rId9" cstate="print"/>
          <a:stretch>
            <a:fillRect/>
          </a:stretch>
        </p:blipFill>
        <p:spPr>
          <a:xfrm>
            <a:off x="7404531" y="5733256"/>
            <a:ext cx="1739469" cy="1124744"/>
          </a:xfrm>
          <a:prstGeom prst="rect">
            <a:avLst/>
          </a:prstGeom>
        </p:spPr>
      </p:pic>
      <p:pic>
        <p:nvPicPr>
          <p:cNvPr id="5122" name="Picture 2"/>
          <p:cNvPicPr>
            <a:picLocks noChangeAspect="1" noChangeArrowheads="1"/>
          </p:cNvPicPr>
          <p:nvPr/>
        </p:nvPicPr>
        <p:blipFill>
          <a:blip r:embed="rId10" cstate="print"/>
          <a:srcRect/>
          <a:stretch>
            <a:fillRect/>
          </a:stretch>
        </p:blipFill>
        <p:spPr bwMode="auto">
          <a:xfrm>
            <a:off x="4427984" y="5632882"/>
            <a:ext cx="1368152" cy="1225118"/>
          </a:xfrm>
          <a:prstGeom prst="rect">
            <a:avLst/>
          </a:prstGeom>
          <a:noFill/>
          <a:ln w="9525">
            <a:noFill/>
            <a:miter lim="800000"/>
            <a:headEnd/>
            <a:tailEnd/>
          </a:ln>
        </p:spPr>
      </p:pic>
      <p:sp>
        <p:nvSpPr>
          <p:cNvPr id="8" name="Szövegdoboz 7"/>
          <p:cNvSpPr txBox="1"/>
          <p:nvPr/>
        </p:nvSpPr>
        <p:spPr>
          <a:xfrm>
            <a:off x="5796136" y="6211669"/>
            <a:ext cx="1656184" cy="646331"/>
          </a:xfrm>
          <a:prstGeom prst="rect">
            <a:avLst/>
          </a:prstGeom>
          <a:noFill/>
        </p:spPr>
        <p:txBody>
          <a:bodyPr wrap="square" rtlCol="0">
            <a:spAutoFit/>
          </a:bodyPr>
          <a:lstStyle/>
          <a:p>
            <a:r>
              <a:rPr lang="hu-HU" b="1" dirty="0" smtClean="0"/>
              <a:t>= napelemek fajtái </a:t>
            </a:r>
            <a:r>
              <a:rPr lang="hu-HU" b="1" dirty="0" err="1" smtClean="0"/>
              <a:t>almenü</a:t>
            </a:r>
            <a:endParaRPr lang="hu-HU"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4">
                                            <p:txEl>
                                              <p:pRg st="0" end="0"/>
                                            </p:txEl>
                                          </p:spTgt>
                                        </p:tgtEl>
                                      </p:cBhvr>
                                    </p:animEffect>
                                  </p:childTnLst>
                                </p:cTn>
                              </p:par>
                            </p:childTnLst>
                          </p:cTn>
                        </p:par>
                        <p:par>
                          <p:cTn id="18" fill="hold">
                            <p:stCondLst>
                              <p:cond delay="2000"/>
                            </p:stCondLst>
                            <p:childTnLst>
                              <p:par>
                                <p:cTn id="19" presetID="48" presetClass="entr" presetSubtype="0" ac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fade">
                                      <p:cBhvr>
                                        <p:cTn id="24" dur="1000"/>
                                        <p:tgtEl>
                                          <p:spTgt spid="7"/>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p:cTn id="28" dur="1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5122"/>
                                        </p:tgtEl>
                                        <p:attrNameLst>
                                          <p:attrName>ppt_y</p:attrName>
                                        </p:attrNameLst>
                                      </p:cBhvr>
                                      <p:tavLst>
                                        <p:tav tm="0">
                                          <p:val>
                                            <p:strVal val="#ppt_y"/>
                                          </p:val>
                                        </p:tav>
                                        <p:tav tm="100000">
                                          <p:val>
                                            <p:strVal val="#ppt_y"/>
                                          </p:val>
                                        </p:tav>
                                      </p:tavLst>
                                    </p:anim>
                                    <p:animEffect transition="in" filter="fade">
                                      <p:cBhvr>
                                        <p:cTn id="31" dur="1000"/>
                                        <p:tgtEl>
                                          <p:spTgt spid="5122"/>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38" dur="1000"/>
                                        <p:tgtEl>
                                          <p:spTgt spid="8">
                                            <p:txEl>
                                              <p:pRg st="0" end="0"/>
                                            </p:txEl>
                                          </p:spTgt>
                                        </p:tgtEl>
                                      </p:cBhvr>
                                    </p:animEffect>
                                  </p:childTnLst>
                                </p:cTn>
                              </p:par>
                            </p:childTnLst>
                          </p:cTn>
                        </p:par>
                        <p:par>
                          <p:cTn id="39" fill="hold">
                            <p:stCondLst>
                              <p:cond delay="5000"/>
                            </p:stCondLst>
                            <p:childTnLst>
                              <p:par>
                                <p:cTn id="40" presetID="48" presetClass="entr" presetSubtype="0" accel="5000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5"/>
                                        </p:tgtEl>
                                        <p:attrNameLst>
                                          <p:attrName>ppt_y</p:attrName>
                                        </p:attrNameLst>
                                      </p:cBhvr>
                                      <p:tavLst>
                                        <p:tav tm="0">
                                          <p:val>
                                            <p:strVal val="#ppt_y"/>
                                          </p:val>
                                        </p:tav>
                                        <p:tav tm="100000">
                                          <p:val>
                                            <p:strVal val="#ppt_y"/>
                                          </p:val>
                                        </p:tav>
                                      </p:tavLst>
                                    </p:anim>
                                    <p:animEffect transition="in" filter="fade">
                                      <p:cBhvr>
                                        <p:cTn id="45" dur="1000"/>
                                        <p:tgtEl>
                                          <p:spTgt spid="5"/>
                                        </p:tgtEl>
                                      </p:cBhvr>
                                    </p:animEffect>
                                  </p:childTnLst>
                                </p:cTn>
                              </p:par>
                            </p:childTnLst>
                          </p:cTn>
                        </p:par>
                        <p:par>
                          <p:cTn id="46" fill="hold">
                            <p:stCondLst>
                              <p:cond delay="6000"/>
                            </p:stCondLst>
                            <p:childTnLst>
                              <p:par>
                                <p:cTn id="47" presetID="6" presetClass="emph" presetSubtype="0" fill="hold" nodeType="afterEffect">
                                  <p:stCondLst>
                                    <p:cond delay="0"/>
                                  </p:stCondLst>
                                  <p:childTnLst>
                                    <p:animScale>
                                      <p:cBhvr>
                                        <p:cTn id="48"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1802</Words>
  <Application>Microsoft Office PowerPoint</Application>
  <PresentationFormat>Diavetítés a képernyőre (4:3 oldalarány)</PresentationFormat>
  <Paragraphs>203</Paragraphs>
  <Slides>34</Slides>
  <Notes>33</Notes>
  <HiddenSlides>0</HiddenSlides>
  <MMClips>1</MMClips>
  <ScaleCrop>false</ScaleCrop>
  <HeadingPairs>
    <vt:vector size="4" baseType="variant">
      <vt:variant>
        <vt:lpstr>Téma</vt:lpstr>
      </vt:variant>
      <vt:variant>
        <vt:i4>1</vt:i4>
      </vt:variant>
      <vt:variant>
        <vt:lpstr>Diacímek</vt:lpstr>
      </vt:variant>
      <vt:variant>
        <vt:i4>34</vt:i4>
      </vt:variant>
    </vt:vector>
  </HeadingPairs>
  <TitlesOfParts>
    <vt:vector size="35" baseType="lpstr">
      <vt:lpstr>Office-téma</vt:lpstr>
      <vt:lpstr>1. dia</vt:lpstr>
      <vt:lpstr>Főmenü</vt:lpstr>
      <vt:lpstr>Napenergia menü</vt:lpstr>
      <vt:lpstr>Szélenergia menü</vt:lpstr>
      <vt:lpstr>Vízenergia menü</vt:lpstr>
      <vt:lpstr>Biomassza energia menü</vt:lpstr>
      <vt:lpstr>Geotermikus, geotermális energia menü</vt:lpstr>
      <vt:lpstr>Mi jellemző a napenergiára?</vt:lpstr>
      <vt:lpstr>Napelemek és fajtái</vt:lpstr>
      <vt:lpstr>10. dia</vt:lpstr>
      <vt:lpstr>Napelemből kinyerhető teljesítmény</vt:lpstr>
      <vt:lpstr>Szilíciumból készült napelem</vt:lpstr>
      <vt:lpstr>Egykristályos szilícium napelemek</vt:lpstr>
      <vt:lpstr>Polikristályos szilícium napelemek</vt:lpstr>
      <vt:lpstr>Amorf szilícium napelemek</vt:lpstr>
      <vt:lpstr>Szélkerekek,szélturbinák</vt:lpstr>
      <vt:lpstr>Szélgenerátor, szélerőgép</vt:lpstr>
      <vt:lpstr>Szélerőmű</vt:lpstr>
      <vt:lpstr>Szélkerekek működése</vt:lpstr>
      <vt:lpstr>Szélkerekek előnyei</vt:lpstr>
      <vt:lpstr>Intelligens szélerőmű</vt:lpstr>
      <vt:lpstr>Hol használhatóak szélerőművek?</vt:lpstr>
      <vt:lpstr>Szélerőművek előnyei</vt:lpstr>
      <vt:lpstr>Szélerőművek hátrányai</vt:lpstr>
      <vt:lpstr>Vízimalmok</vt:lpstr>
      <vt:lpstr>Vízenergia Magyarországon</vt:lpstr>
      <vt:lpstr>Vízenergia jellemzői</vt:lpstr>
      <vt:lpstr>Biomassza felhasználási lehetőségek</vt:lpstr>
      <vt:lpstr>Hogyan is alakult ki Földünkön a biomassza energia forrás?</vt:lpstr>
      <vt:lpstr>Geotermikus energia Jellemzői</vt:lpstr>
      <vt:lpstr>Geotermikus más néven hőszivattyús termálenergia</vt:lpstr>
      <vt:lpstr>Hol használják fel a geotermikus energiát?</vt:lpstr>
      <vt:lpstr>33. dia</vt:lpstr>
      <vt:lpstr>34. dia</vt:lpstr>
    </vt:vector>
  </TitlesOfParts>
  <Company>sulinet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Bartok Iskola</dc:creator>
  <cp:lastModifiedBy>User</cp:lastModifiedBy>
  <cp:revision>69</cp:revision>
  <dcterms:created xsi:type="dcterms:W3CDTF">2013-02-11T12:03:16Z</dcterms:created>
  <dcterms:modified xsi:type="dcterms:W3CDTF">2013-02-17T17:24:33Z</dcterms:modified>
</cp:coreProperties>
</file>