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8" r:id="rId8"/>
    <p:sldId id="265" r:id="rId9"/>
    <p:sldId id="267" r:id="rId10"/>
    <p:sldId id="266" r:id="rId11"/>
    <p:sldId id="264" r:id="rId12"/>
    <p:sldId id="275" r:id="rId13"/>
    <p:sldId id="274" r:id="rId14"/>
    <p:sldId id="273" r:id="rId15"/>
    <p:sldId id="269" r:id="rId16"/>
    <p:sldId id="276" r:id="rId17"/>
    <p:sldId id="272" r:id="rId18"/>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DD000"/>
    <a:srgbClr val="00D045"/>
    <a:srgbClr val="00CCFF"/>
    <a:srgbClr val="008A35"/>
    <a:srgbClr val="0B7F1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17E70DC8-8089-4EF0-AD12-24219DE0FE14}" type="datetimeFigureOut">
              <a:rPr lang="hu-HU" smtClean="0"/>
              <a:pPr/>
              <a:t>2013.02.17.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6E7979F-52EB-4B7D-91AC-4357A32B6A0F}"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7E70DC8-8089-4EF0-AD12-24219DE0FE14}" type="datetimeFigureOut">
              <a:rPr lang="hu-HU" smtClean="0"/>
              <a:pPr/>
              <a:t>2013.02.17.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6E7979F-52EB-4B7D-91AC-4357A32B6A0F}"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7E70DC8-8089-4EF0-AD12-24219DE0FE14}" type="datetimeFigureOut">
              <a:rPr lang="hu-HU" smtClean="0"/>
              <a:pPr/>
              <a:t>2013.02.17.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6E7979F-52EB-4B7D-91AC-4357A32B6A0F}"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7E70DC8-8089-4EF0-AD12-24219DE0FE14}" type="datetimeFigureOut">
              <a:rPr lang="hu-HU" smtClean="0"/>
              <a:pPr/>
              <a:t>2013.02.17.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6E7979F-52EB-4B7D-91AC-4357A32B6A0F}"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17E70DC8-8089-4EF0-AD12-24219DE0FE14}" type="datetimeFigureOut">
              <a:rPr lang="hu-HU" smtClean="0"/>
              <a:pPr/>
              <a:t>2013.02.17.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6E7979F-52EB-4B7D-91AC-4357A32B6A0F}"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17E70DC8-8089-4EF0-AD12-24219DE0FE14}" type="datetimeFigureOut">
              <a:rPr lang="hu-HU" smtClean="0"/>
              <a:pPr/>
              <a:t>2013.02.17.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6E7979F-52EB-4B7D-91AC-4357A32B6A0F}"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17E70DC8-8089-4EF0-AD12-24219DE0FE14}" type="datetimeFigureOut">
              <a:rPr lang="hu-HU" smtClean="0"/>
              <a:pPr/>
              <a:t>2013.02.17.</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6E7979F-52EB-4B7D-91AC-4357A32B6A0F}"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17E70DC8-8089-4EF0-AD12-24219DE0FE14}" type="datetimeFigureOut">
              <a:rPr lang="hu-HU" smtClean="0"/>
              <a:pPr/>
              <a:t>2013.02.17.</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B6E7979F-52EB-4B7D-91AC-4357A32B6A0F}"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17E70DC8-8089-4EF0-AD12-24219DE0FE14}" type="datetimeFigureOut">
              <a:rPr lang="hu-HU" smtClean="0"/>
              <a:pPr/>
              <a:t>2013.02.17.</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6E7979F-52EB-4B7D-91AC-4357A32B6A0F}"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17E70DC8-8089-4EF0-AD12-24219DE0FE14}" type="datetimeFigureOut">
              <a:rPr lang="hu-HU" smtClean="0"/>
              <a:pPr/>
              <a:t>2013.02.17.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6E7979F-52EB-4B7D-91AC-4357A32B6A0F}"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17E70DC8-8089-4EF0-AD12-24219DE0FE14}" type="datetimeFigureOut">
              <a:rPr lang="hu-HU" smtClean="0"/>
              <a:pPr/>
              <a:t>2013.02.17.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6E7979F-52EB-4B7D-91AC-4357A32B6A0F}"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70DC8-8089-4EF0-AD12-24219DE0FE14}" type="datetimeFigureOut">
              <a:rPr lang="hu-HU" smtClean="0"/>
              <a:pPr/>
              <a:t>2013.02.17.</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7979F-52EB-4B7D-91AC-4357A32B6A0F}"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de.wikipedia.org/wiki/Institut_Wohnen_und_Umwel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Cím 1"/>
          <p:cNvSpPr>
            <a:spLocks noGrp="1"/>
          </p:cNvSpPr>
          <p:nvPr>
            <p:ph type="ctrTitle"/>
          </p:nvPr>
        </p:nvSpPr>
        <p:spPr>
          <a:xfrm>
            <a:off x="285720" y="357166"/>
            <a:ext cx="3429024" cy="1470025"/>
          </a:xfrm>
        </p:spPr>
        <p:txBody>
          <a:bodyPr/>
          <a:lstStyle/>
          <a:p>
            <a:r>
              <a:rPr lang="hu-HU" u="sng" dirty="0" smtClean="0">
                <a:solidFill>
                  <a:srgbClr val="FF0000"/>
                </a:solidFill>
                <a:effectLst>
                  <a:outerShdw blurRad="50800" dist="50800" dir="12900000" sx="15000" sy="15000" algn="ctr" rotWithShape="0">
                    <a:srgbClr val="000000">
                      <a:alpha val="91000"/>
                    </a:srgbClr>
                  </a:outerShdw>
                </a:effectLst>
              </a:rPr>
              <a:t>Passzívházak</a:t>
            </a:r>
            <a:endParaRPr lang="hu-HU" u="sng" dirty="0">
              <a:solidFill>
                <a:srgbClr val="FF0000"/>
              </a:solidFill>
              <a:effectLst>
                <a:outerShdw blurRad="50800" dist="50800" dir="12900000" sx="15000" sy="15000" algn="ctr" rotWithShape="0">
                  <a:srgbClr val="000000">
                    <a:alpha val="91000"/>
                  </a:srgbClr>
                </a:outerShdw>
              </a:effectLst>
            </a:endParaRPr>
          </a:p>
        </p:txBody>
      </p:sp>
      <p:sp>
        <p:nvSpPr>
          <p:cNvPr id="3" name="Alcím 2"/>
          <p:cNvSpPr>
            <a:spLocks noGrp="1"/>
          </p:cNvSpPr>
          <p:nvPr>
            <p:ph type="subTitle" idx="1"/>
          </p:nvPr>
        </p:nvSpPr>
        <p:spPr>
          <a:xfrm>
            <a:off x="285720" y="2285992"/>
            <a:ext cx="8572560" cy="4572008"/>
          </a:xfrm>
        </p:spPr>
        <p:txBody>
          <a:bodyPr/>
          <a:lstStyle/>
          <a:p>
            <a:pPr algn="l"/>
            <a:r>
              <a:rPr lang="hu-HU" dirty="0" smtClean="0">
                <a:solidFill>
                  <a:srgbClr val="FF0000"/>
                </a:solidFill>
              </a:rPr>
              <a:t>Tartalom:</a:t>
            </a:r>
          </a:p>
          <a:p>
            <a:pPr lvl="1" algn="l">
              <a:buFont typeface="Arial" pitchFamily="34" charset="0"/>
              <a:buChar char="•"/>
            </a:pPr>
            <a:r>
              <a:rPr lang="hu-HU" dirty="0" smtClean="0">
                <a:solidFill>
                  <a:srgbClr val="FF0000"/>
                </a:solidFill>
              </a:rPr>
              <a:t>Passzívházak fogalma</a:t>
            </a:r>
          </a:p>
          <a:p>
            <a:pPr lvl="1" algn="l">
              <a:buFont typeface="Arial" pitchFamily="34" charset="0"/>
              <a:buChar char="•"/>
            </a:pPr>
            <a:r>
              <a:rPr lang="hu-HU" dirty="0" smtClean="0">
                <a:solidFill>
                  <a:srgbClr val="FF0000"/>
                </a:solidFill>
              </a:rPr>
              <a:t>Passzívházak története</a:t>
            </a:r>
          </a:p>
          <a:p>
            <a:pPr lvl="1" algn="l">
              <a:buFont typeface="Arial" pitchFamily="34" charset="0"/>
              <a:buChar char="•"/>
            </a:pPr>
            <a:r>
              <a:rPr lang="hu-HU" dirty="0" smtClean="0">
                <a:solidFill>
                  <a:srgbClr val="FF0000"/>
                </a:solidFill>
              </a:rPr>
              <a:t>Passzívházak működése</a:t>
            </a:r>
          </a:p>
          <a:p>
            <a:pPr lvl="1" algn="l">
              <a:buFont typeface="Arial" pitchFamily="34" charset="0"/>
              <a:buChar char="•"/>
            </a:pPr>
            <a:r>
              <a:rPr lang="hu-HU" dirty="0" smtClean="0">
                <a:solidFill>
                  <a:srgbClr val="FF0000"/>
                </a:solidFill>
              </a:rPr>
              <a:t>Példák</a:t>
            </a:r>
          </a:p>
          <a:p>
            <a:pPr lvl="1" algn="l"/>
            <a:r>
              <a:rPr lang="hu-HU" dirty="0" smtClean="0">
                <a:solidFill>
                  <a:srgbClr val="0000FF"/>
                </a:solidFill>
              </a:rPr>
              <a:t>(Karolina Katolikus Általános Iskola)</a:t>
            </a:r>
          </a:p>
          <a:p>
            <a:pPr lvl="1" algn="l"/>
            <a:r>
              <a:rPr lang="hu-HU" dirty="0" smtClean="0">
                <a:solidFill>
                  <a:srgbClr val="0000FF"/>
                </a:solidFill>
              </a:rPr>
              <a:t>Felk</a:t>
            </a:r>
            <a:r>
              <a:rPr lang="hu-HU" dirty="0" smtClean="0">
                <a:solidFill>
                  <a:srgbClr val="FFFF00"/>
                </a:solidFill>
              </a:rPr>
              <a:t>észítő taná</a:t>
            </a:r>
            <a:r>
              <a:rPr lang="hu-HU" dirty="0" smtClean="0">
                <a:solidFill>
                  <a:srgbClr val="0000FF"/>
                </a:solidFill>
              </a:rPr>
              <a:t>7: Tóth Gabriella</a:t>
            </a:r>
          </a:p>
        </p:txBody>
      </p:sp>
      <p:pic>
        <p:nvPicPr>
          <p:cNvPr id="4" name="Picture 15" descr="D:\Firmenpraesentation\2009\StoThermClassic\16627.jpg"/>
          <p:cNvPicPr>
            <a:picLocks noChangeAspect="1" noChangeArrowheads="1"/>
          </p:cNvPicPr>
          <p:nvPr/>
        </p:nvPicPr>
        <p:blipFill>
          <a:blip r:embed="rId4"/>
          <a:srcRect l="8322" t="2724" r="10617"/>
          <a:stretch>
            <a:fillRect/>
          </a:stretch>
        </p:blipFill>
        <p:spPr bwMode="auto">
          <a:xfrm>
            <a:off x="5929322" y="4929198"/>
            <a:ext cx="3054611" cy="1746829"/>
          </a:xfrm>
          <a:prstGeom prst="rect">
            <a:avLst/>
          </a:prstGeom>
          <a:noFill/>
          <a:ln w="9525">
            <a:noFill/>
            <a:miter lim="800000"/>
            <a:headEnd/>
            <a:tailEnd/>
          </a:ln>
        </p:spPr>
      </p:pic>
      <p:pic>
        <p:nvPicPr>
          <p:cNvPr id="6" name="Picture 2" descr="címlap"/>
          <p:cNvPicPr>
            <a:picLocks noChangeAspect="1" noChangeArrowheads="1"/>
          </p:cNvPicPr>
          <p:nvPr/>
        </p:nvPicPr>
        <p:blipFill>
          <a:blip r:embed="rId5" cstate="print"/>
          <a:srcRect/>
          <a:stretch>
            <a:fillRect/>
          </a:stretch>
        </p:blipFill>
        <p:spPr bwMode="auto">
          <a:xfrm>
            <a:off x="7034120" y="214290"/>
            <a:ext cx="1895597" cy="1714512"/>
          </a:xfrm>
          <a:prstGeom prst="rect">
            <a:avLst/>
          </a:prstGeom>
          <a:noFill/>
          <a:ln w="9525">
            <a:noFill/>
            <a:miter lim="800000"/>
            <a:headEnd/>
            <a:tailEnd/>
          </a:ln>
        </p:spPr>
      </p:pic>
    </p:spTree>
  </p:cSld>
  <p:clrMapOvr>
    <a:masterClrMapping/>
  </p:clrMapOvr>
  <p:transition spd="slow" advTm="8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p:stCondLst>
                              <p:cond delay="1000"/>
                            </p:stCondLst>
                            <p:childTnLst>
                              <p:par>
                                <p:cTn id="12" presetID="26"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wipe(down)">
                                      <p:cBhvr>
                                        <p:cTn id="46" dur="580">
                                          <p:stCondLst>
                                            <p:cond delay="0"/>
                                          </p:stCondLst>
                                        </p:cTn>
                                        <p:tgtEl>
                                          <p:spTgt spid="3">
                                            <p:txEl>
                                              <p:pRg st="2" end="2"/>
                                            </p:txEl>
                                          </p:spTgt>
                                        </p:tgtEl>
                                      </p:cBhvr>
                                    </p:animEffect>
                                    <p:anim calcmode="lin" valueType="num">
                                      <p:cBhvr>
                                        <p:cTn id="4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txEl>
                                              <p:pRg st="2" end="2"/>
                                            </p:txEl>
                                          </p:spTgt>
                                        </p:tgtEl>
                                      </p:cBhvr>
                                      <p:to x="100000" y="60000"/>
                                    </p:animScale>
                                    <p:animScale>
                                      <p:cBhvr>
                                        <p:cTn id="53" dur="166" decel="50000">
                                          <p:stCondLst>
                                            <p:cond delay="676"/>
                                          </p:stCondLst>
                                        </p:cTn>
                                        <p:tgtEl>
                                          <p:spTgt spid="3">
                                            <p:txEl>
                                              <p:pRg st="2" end="2"/>
                                            </p:txEl>
                                          </p:spTgt>
                                        </p:tgtEl>
                                      </p:cBhvr>
                                      <p:to x="100000" y="100000"/>
                                    </p:animScale>
                                    <p:animScale>
                                      <p:cBhvr>
                                        <p:cTn id="54" dur="26">
                                          <p:stCondLst>
                                            <p:cond delay="1312"/>
                                          </p:stCondLst>
                                        </p:cTn>
                                        <p:tgtEl>
                                          <p:spTgt spid="3">
                                            <p:txEl>
                                              <p:pRg st="2" end="2"/>
                                            </p:txEl>
                                          </p:spTgt>
                                        </p:tgtEl>
                                      </p:cBhvr>
                                      <p:to x="100000" y="80000"/>
                                    </p:animScale>
                                    <p:animScale>
                                      <p:cBhvr>
                                        <p:cTn id="55" dur="166" decel="50000">
                                          <p:stCondLst>
                                            <p:cond delay="1338"/>
                                          </p:stCondLst>
                                        </p:cTn>
                                        <p:tgtEl>
                                          <p:spTgt spid="3">
                                            <p:txEl>
                                              <p:pRg st="2" end="2"/>
                                            </p:txEl>
                                          </p:spTgt>
                                        </p:tgtEl>
                                      </p:cBhvr>
                                      <p:to x="100000" y="100000"/>
                                    </p:animScale>
                                    <p:animScale>
                                      <p:cBhvr>
                                        <p:cTn id="56" dur="26">
                                          <p:stCondLst>
                                            <p:cond delay="1642"/>
                                          </p:stCondLst>
                                        </p:cTn>
                                        <p:tgtEl>
                                          <p:spTgt spid="3">
                                            <p:txEl>
                                              <p:pRg st="2" end="2"/>
                                            </p:txEl>
                                          </p:spTgt>
                                        </p:tgtEl>
                                      </p:cBhvr>
                                      <p:to x="100000" y="90000"/>
                                    </p:animScale>
                                    <p:animScale>
                                      <p:cBhvr>
                                        <p:cTn id="57" dur="166" decel="50000">
                                          <p:stCondLst>
                                            <p:cond delay="1668"/>
                                          </p:stCondLst>
                                        </p:cTn>
                                        <p:tgtEl>
                                          <p:spTgt spid="3">
                                            <p:txEl>
                                              <p:pRg st="2" end="2"/>
                                            </p:txEl>
                                          </p:spTgt>
                                        </p:tgtEl>
                                      </p:cBhvr>
                                      <p:to x="100000" y="100000"/>
                                    </p:animScale>
                                    <p:animScale>
                                      <p:cBhvr>
                                        <p:cTn id="58" dur="26">
                                          <p:stCondLst>
                                            <p:cond delay="1808"/>
                                          </p:stCondLst>
                                        </p:cTn>
                                        <p:tgtEl>
                                          <p:spTgt spid="3">
                                            <p:txEl>
                                              <p:pRg st="2" end="2"/>
                                            </p:txEl>
                                          </p:spTgt>
                                        </p:tgtEl>
                                      </p:cBhvr>
                                      <p:to x="100000" y="95000"/>
                                    </p:animScale>
                                    <p:animScale>
                                      <p:cBhvr>
                                        <p:cTn id="59" dur="166" decel="50000">
                                          <p:stCondLst>
                                            <p:cond delay="1834"/>
                                          </p:stCondLst>
                                        </p:cTn>
                                        <p:tgtEl>
                                          <p:spTgt spid="3">
                                            <p:txEl>
                                              <p:pRg st="2" end="2"/>
                                            </p:txEl>
                                          </p:spTgt>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3">
                                            <p:txEl>
                                              <p:pRg st="3" end="3"/>
                                            </p:txEl>
                                          </p:spTgt>
                                        </p:tgtEl>
                                        <p:attrNameLst>
                                          <p:attrName>style.visibility</p:attrName>
                                        </p:attrNameLst>
                                      </p:cBhvr>
                                      <p:to>
                                        <p:strVal val="visible"/>
                                      </p:to>
                                    </p:set>
                                    <p:animEffect transition="in" filter="wipe(down)">
                                      <p:cBhvr>
                                        <p:cTn id="62" dur="580">
                                          <p:stCondLst>
                                            <p:cond delay="0"/>
                                          </p:stCondLst>
                                        </p:cTn>
                                        <p:tgtEl>
                                          <p:spTgt spid="3">
                                            <p:txEl>
                                              <p:pRg st="3" end="3"/>
                                            </p:txEl>
                                          </p:spTgt>
                                        </p:tgtEl>
                                      </p:cBhvr>
                                    </p:animEffect>
                                    <p:anim calcmode="lin" valueType="num">
                                      <p:cBhvr>
                                        <p:cTn id="6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3">
                                            <p:txEl>
                                              <p:pRg st="3" end="3"/>
                                            </p:txEl>
                                          </p:spTgt>
                                        </p:tgtEl>
                                      </p:cBhvr>
                                      <p:to x="100000" y="60000"/>
                                    </p:animScale>
                                    <p:animScale>
                                      <p:cBhvr>
                                        <p:cTn id="69" dur="166" decel="50000">
                                          <p:stCondLst>
                                            <p:cond delay="676"/>
                                          </p:stCondLst>
                                        </p:cTn>
                                        <p:tgtEl>
                                          <p:spTgt spid="3">
                                            <p:txEl>
                                              <p:pRg st="3" end="3"/>
                                            </p:txEl>
                                          </p:spTgt>
                                        </p:tgtEl>
                                      </p:cBhvr>
                                      <p:to x="100000" y="100000"/>
                                    </p:animScale>
                                    <p:animScale>
                                      <p:cBhvr>
                                        <p:cTn id="70" dur="26">
                                          <p:stCondLst>
                                            <p:cond delay="1312"/>
                                          </p:stCondLst>
                                        </p:cTn>
                                        <p:tgtEl>
                                          <p:spTgt spid="3">
                                            <p:txEl>
                                              <p:pRg st="3" end="3"/>
                                            </p:txEl>
                                          </p:spTgt>
                                        </p:tgtEl>
                                      </p:cBhvr>
                                      <p:to x="100000" y="80000"/>
                                    </p:animScale>
                                    <p:animScale>
                                      <p:cBhvr>
                                        <p:cTn id="71" dur="166" decel="50000">
                                          <p:stCondLst>
                                            <p:cond delay="1338"/>
                                          </p:stCondLst>
                                        </p:cTn>
                                        <p:tgtEl>
                                          <p:spTgt spid="3">
                                            <p:txEl>
                                              <p:pRg st="3" end="3"/>
                                            </p:txEl>
                                          </p:spTgt>
                                        </p:tgtEl>
                                      </p:cBhvr>
                                      <p:to x="100000" y="100000"/>
                                    </p:animScale>
                                    <p:animScale>
                                      <p:cBhvr>
                                        <p:cTn id="72" dur="26">
                                          <p:stCondLst>
                                            <p:cond delay="1642"/>
                                          </p:stCondLst>
                                        </p:cTn>
                                        <p:tgtEl>
                                          <p:spTgt spid="3">
                                            <p:txEl>
                                              <p:pRg st="3" end="3"/>
                                            </p:txEl>
                                          </p:spTgt>
                                        </p:tgtEl>
                                      </p:cBhvr>
                                      <p:to x="100000" y="90000"/>
                                    </p:animScale>
                                    <p:animScale>
                                      <p:cBhvr>
                                        <p:cTn id="73" dur="166" decel="50000">
                                          <p:stCondLst>
                                            <p:cond delay="1668"/>
                                          </p:stCondLst>
                                        </p:cTn>
                                        <p:tgtEl>
                                          <p:spTgt spid="3">
                                            <p:txEl>
                                              <p:pRg st="3" end="3"/>
                                            </p:txEl>
                                          </p:spTgt>
                                        </p:tgtEl>
                                      </p:cBhvr>
                                      <p:to x="100000" y="100000"/>
                                    </p:animScale>
                                    <p:animScale>
                                      <p:cBhvr>
                                        <p:cTn id="74" dur="26">
                                          <p:stCondLst>
                                            <p:cond delay="1808"/>
                                          </p:stCondLst>
                                        </p:cTn>
                                        <p:tgtEl>
                                          <p:spTgt spid="3">
                                            <p:txEl>
                                              <p:pRg st="3" end="3"/>
                                            </p:txEl>
                                          </p:spTgt>
                                        </p:tgtEl>
                                      </p:cBhvr>
                                      <p:to x="100000" y="95000"/>
                                    </p:animScale>
                                    <p:animScale>
                                      <p:cBhvr>
                                        <p:cTn id="75" dur="166" decel="50000">
                                          <p:stCondLst>
                                            <p:cond delay="1834"/>
                                          </p:stCondLst>
                                        </p:cTn>
                                        <p:tgtEl>
                                          <p:spTgt spid="3">
                                            <p:txEl>
                                              <p:pRg st="3" end="3"/>
                                            </p:txEl>
                                          </p:spTgt>
                                        </p:tgtEl>
                                      </p:cBhvr>
                                      <p:to x="100000" y="100000"/>
                                    </p:animScale>
                                  </p:childTnLst>
                                </p:cTn>
                              </p:par>
                              <p:par>
                                <p:cTn id="76" presetID="26" presetClass="entr" presetSubtype="0" fill="hold" nodeType="withEffect">
                                  <p:stCondLst>
                                    <p:cond delay="0"/>
                                  </p:stCondLst>
                                  <p:childTnLst>
                                    <p:set>
                                      <p:cBhvr>
                                        <p:cTn id="77" dur="1" fill="hold">
                                          <p:stCondLst>
                                            <p:cond delay="0"/>
                                          </p:stCondLst>
                                        </p:cTn>
                                        <p:tgtEl>
                                          <p:spTgt spid="3">
                                            <p:txEl>
                                              <p:pRg st="4" end="4"/>
                                            </p:txEl>
                                          </p:spTgt>
                                        </p:tgtEl>
                                        <p:attrNameLst>
                                          <p:attrName>style.visibility</p:attrName>
                                        </p:attrNameLst>
                                      </p:cBhvr>
                                      <p:to>
                                        <p:strVal val="visible"/>
                                      </p:to>
                                    </p:set>
                                    <p:animEffect transition="in" filter="wipe(down)">
                                      <p:cBhvr>
                                        <p:cTn id="78" dur="580">
                                          <p:stCondLst>
                                            <p:cond delay="0"/>
                                          </p:stCondLst>
                                        </p:cTn>
                                        <p:tgtEl>
                                          <p:spTgt spid="3">
                                            <p:txEl>
                                              <p:pRg st="4" end="4"/>
                                            </p:txEl>
                                          </p:spTgt>
                                        </p:tgtEl>
                                      </p:cBhvr>
                                    </p:animEffect>
                                    <p:anim calcmode="lin" valueType="num">
                                      <p:cBhvr>
                                        <p:cTn id="79"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4" dur="26">
                                          <p:stCondLst>
                                            <p:cond delay="650"/>
                                          </p:stCondLst>
                                        </p:cTn>
                                        <p:tgtEl>
                                          <p:spTgt spid="3">
                                            <p:txEl>
                                              <p:pRg st="4" end="4"/>
                                            </p:txEl>
                                          </p:spTgt>
                                        </p:tgtEl>
                                      </p:cBhvr>
                                      <p:to x="100000" y="60000"/>
                                    </p:animScale>
                                    <p:animScale>
                                      <p:cBhvr>
                                        <p:cTn id="85" dur="166" decel="50000">
                                          <p:stCondLst>
                                            <p:cond delay="676"/>
                                          </p:stCondLst>
                                        </p:cTn>
                                        <p:tgtEl>
                                          <p:spTgt spid="3">
                                            <p:txEl>
                                              <p:pRg st="4" end="4"/>
                                            </p:txEl>
                                          </p:spTgt>
                                        </p:tgtEl>
                                      </p:cBhvr>
                                      <p:to x="100000" y="100000"/>
                                    </p:animScale>
                                    <p:animScale>
                                      <p:cBhvr>
                                        <p:cTn id="86" dur="26">
                                          <p:stCondLst>
                                            <p:cond delay="1312"/>
                                          </p:stCondLst>
                                        </p:cTn>
                                        <p:tgtEl>
                                          <p:spTgt spid="3">
                                            <p:txEl>
                                              <p:pRg st="4" end="4"/>
                                            </p:txEl>
                                          </p:spTgt>
                                        </p:tgtEl>
                                      </p:cBhvr>
                                      <p:to x="100000" y="80000"/>
                                    </p:animScale>
                                    <p:animScale>
                                      <p:cBhvr>
                                        <p:cTn id="87" dur="166" decel="50000">
                                          <p:stCondLst>
                                            <p:cond delay="1338"/>
                                          </p:stCondLst>
                                        </p:cTn>
                                        <p:tgtEl>
                                          <p:spTgt spid="3">
                                            <p:txEl>
                                              <p:pRg st="4" end="4"/>
                                            </p:txEl>
                                          </p:spTgt>
                                        </p:tgtEl>
                                      </p:cBhvr>
                                      <p:to x="100000" y="100000"/>
                                    </p:animScale>
                                    <p:animScale>
                                      <p:cBhvr>
                                        <p:cTn id="88" dur="26">
                                          <p:stCondLst>
                                            <p:cond delay="1642"/>
                                          </p:stCondLst>
                                        </p:cTn>
                                        <p:tgtEl>
                                          <p:spTgt spid="3">
                                            <p:txEl>
                                              <p:pRg st="4" end="4"/>
                                            </p:txEl>
                                          </p:spTgt>
                                        </p:tgtEl>
                                      </p:cBhvr>
                                      <p:to x="100000" y="90000"/>
                                    </p:animScale>
                                    <p:animScale>
                                      <p:cBhvr>
                                        <p:cTn id="89" dur="166" decel="50000">
                                          <p:stCondLst>
                                            <p:cond delay="1668"/>
                                          </p:stCondLst>
                                        </p:cTn>
                                        <p:tgtEl>
                                          <p:spTgt spid="3">
                                            <p:txEl>
                                              <p:pRg st="4" end="4"/>
                                            </p:txEl>
                                          </p:spTgt>
                                        </p:tgtEl>
                                      </p:cBhvr>
                                      <p:to x="100000" y="100000"/>
                                    </p:animScale>
                                    <p:animScale>
                                      <p:cBhvr>
                                        <p:cTn id="90" dur="26">
                                          <p:stCondLst>
                                            <p:cond delay="1808"/>
                                          </p:stCondLst>
                                        </p:cTn>
                                        <p:tgtEl>
                                          <p:spTgt spid="3">
                                            <p:txEl>
                                              <p:pRg st="4" end="4"/>
                                            </p:txEl>
                                          </p:spTgt>
                                        </p:tgtEl>
                                      </p:cBhvr>
                                      <p:to x="100000" y="95000"/>
                                    </p:animScale>
                                    <p:animScale>
                                      <p:cBhvr>
                                        <p:cTn id="91" dur="166" decel="50000">
                                          <p:stCondLst>
                                            <p:cond delay="1834"/>
                                          </p:stCondLst>
                                        </p:cTn>
                                        <p:tgtEl>
                                          <p:spTgt spid="3">
                                            <p:txEl>
                                              <p:pRg st="4" end="4"/>
                                            </p:txEl>
                                          </p:spTgt>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3">
                                            <p:txEl>
                                              <p:pRg st="5" end="5"/>
                                            </p:txEl>
                                          </p:spTgt>
                                        </p:tgtEl>
                                        <p:attrNameLst>
                                          <p:attrName>style.visibility</p:attrName>
                                        </p:attrNameLst>
                                      </p:cBhvr>
                                      <p:to>
                                        <p:strVal val="visible"/>
                                      </p:to>
                                    </p:set>
                                    <p:animEffect transition="in" filter="wipe(down)">
                                      <p:cBhvr>
                                        <p:cTn id="94" dur="580">
                                          <p:stCondLst>
                                            <p:cond delay="0"/>
                                          </p:stCondLst>
                                        </p:cTn>
                                        <p:tgtEl>
                                          <p:spTgt spid="3">
                                            <p:txEl>
                                              <p:pRg st="5" end="5"/>
                                            </p:txEl>
                                          </p:spTgt>
                                        </p:tgtEl>
                                      </p:cBhvr>
                                    </p:animEffect>
                                    <p:anim calcmode="lin" valueType="num">
                                      <p:cBhvr>
                                        <p:cTn id="9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0" dur="26">
                                          <p:stCondLst>
                                            <p:cond delay="650"/>
                                          </p:stCondLst>
                                        </p:cTn>
                                        <p:tgtEl>
                                          <p:spTgt spid="3">
                                            <p:txEl>
                                              <p:pRg st="5" end="5"/>
                                            </p:txEl>
                                          </p:spTgt>
                                        </p:tgtEl>
                                      </p:cBhvr>
                                      <p:to x="100000" y="60000"/>
                                    </p:animScale>
                                    <p:animScale>
                                      <p:cBhvr>
                                        <p:cTn id="101" dur="166" decel="50000">
                                          <p:stCondLst>
                                            <p:cond delay="676"/>
                                          </p:stCondLst>
                                        </p:cTn>
                                        <p:tgtEl>
                                          <p:spTgt spid="3">
                                            <p:txEl>
                                              <p:pRg st="5" end="5"/>
                                            </p:txEl>
                                          </p:spTgt>
                                        </p:tgtEl>
                                      </p:cBhvr>
                                      <p:to x="100000" y="100000"/>
                                    </p:animScale>
                                    <p:animScale>
                                      <p:cBhvr>
                                        <p:cTn id="102" dur="26">
                                          <p:stCondLst>
                                            <p:cond delay="1312"/>
                                          </p:stCondLst>
                                        </p:cTn>
                                        <p:tgtEl>
                                          <p:spTgt spid="3">
                                            <p:txEl>
                                              <p:pRg st="5" end="5"/>
                                            </p:txEl>
                                          </p:spTgt>
                                        </p:tgtEl>
                                      </p:cBhvr>
                                      <p:to x="100000" y="80000"/>
                                    </p:animScale>
                                    <p:animScale>
                                      <p:cBhvr>
                                        <p:cTn id="103" dur="166" decel="50000">
                                          <p:stCondLst>
                                            <p:cond delay="1338"/>
                                          </p:stCondLst>
                                        </p:cTn>
                                        <p:tgtEl>
                                          <p:spTgt spid="3">
                                            <p:txEl>
                                              <p:pRg st="5" end="5"/>
                                            </p:txEl>
                                          </p:spTgt>
                                        </p:tgtEl>
                                      </p:cBhvr>
                                      <p:to x="100000" y="100000"/>
                                    </p:animScale>
                                    <p:animScale>
                                      <p:cBhvr>
                                        <p:cTn id="104" dur="26">
                                          <p:stCondLst>
                                            <p:cond delay="1642"/>
                                          </p:stCondLst>
                                        </p:cTn>
                                        <p:tgtEl>
                                          <p:spTgt spid="3">
                                            <p:txEl>
                                              <p:pRg st="5" end="5"/>
                                            </p:txEl>
                                          </p:spTgt>
                                        </p:tgtEl>
                                      </p:cBhvr>
                                      <p:to x="100000" y="90000"/>
                                    </p:animScale>
                                    <p:animScale>
                                      <p:cBhvr>
                                        <p:cTn id="105" dur="166" decel="50000">
                                          <p:stCondLst>
                                            <p:cond delay="1668"/>
                                          </p:stCondLst>
                                        </p:cTn>
                                        <p:tgtEl>
                                          <p:spTgt spid="3">
                                            <p:txEl>
                                              <p:pRg st="5" end="5"/>
                                            </p:txEl>
                                          </p:spTgt>
                                        </p:tgtEl>
                                      </p:cBhvr>
                                      <p:to x="100000" y="100000"/>
                                    </p:animScale>
                                    <p:animScale>
                                      <p:cBhvr>
                                        <p:cTn id="106" dur="26">
                                          <p:stCondLst>
                                            <p:cond delay="1808"/>
                                          </p:stCondLst>
                                        </p:cTn>
                                        <p:tgtEl>
                                          <p:spTgt spid="3">
                                            <p:txEl>
                                              <p:pRg st="5" end="5"/>
                                            </p:txEl>
                                          </p:spTgt>
                                        </p:tgtEl>
                                      </p:cBhvr>
                                      <p:to x="100000" y="95000"/>
                                    </p:animScale>
                                    <p:animScale>
                                      <p:cBhvr>
                                        <p:cTn id="107" dur="166" decel="50000">
                                          <p:stCondLst>
                                            <p:cond delay="1834"/>
                                          </p:stCondLst>
                                        </p:cTn>
                                        <p:tgtEl>
                                          <p:spTgt spid="3">
                                            <p:txEl>
                                              <p:pRg st="5" end="5"/>
                                            </p:txEl>
                                          </p:spTgt>
                                        </p:tgtEl>
                                      </p:cBhvr>
                                      <p:to x="100000" y="100000"/>
                                    </p:animScale>
                                  </p:childTnLst>
                                </p:cTn>
                              </p:par>
                              <p:par>
                                <p:cTn id="108" presetID="26" presetClass="entr" presetSubtype="0" fill="hold" nodeType="withEffect">
                                  <p:stCondLst>
                                    <p:cond delay="0"/>
                                  </p:stCondLst>
                                  <p:childTnLst>
                                    <p:set>
                                      <p:cBhvr>
                                        <p:cTn id="109" dur="1" fill="hold">
                                          <p:stCondLst>
                                            <p:cond delay="0"/>
                                          </p:stCondLst>
                                        </p:cTn>
                                        <p:tgtEl>
                                          <p:spTgt spid="3">
                                            <p:txEl>
                                              <p:pRg st="6" end="6"/>
                                            </p:txEl>
                                          </p:spTgt>
                                        </p:tgtEl>
                                        <p:attrNameLst>
                                          <p:attrName>style.visibility</p:attrName>
                                        </p:attrNameLst>
                                      </p:cBhvr>
                                      <p:to>
                                        <p:strVal val="visible"/>
                                      </p:to>
                                    </p:set>
                                    <p:animEffect transition="in" filter="wipe(down)">
                                      <p:cBhvr>
                                        <p:cTn id="110" dur="580">
                                          <p:stCondLst>
                                            <p:cond delay="0"/>
                                          </p:stCondLst>
                                        </p:cTn>
                                        <p:tgtEl>
                                          <p:spTgt spid="3">
                                            <p:txEl>
                                              <p:pRg st="6" end="6"/>
                                            </p:txEl>
                                          </p:spTgt>
                                        </p:tgtEl>
                                      </p:cBhvr>
                                    </p:animEffect>
                                    <p:anim calcmode="lin" valueType="num">
                                      <p:cBhvr>
                                        <p:cTn id="111"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16" dur="26">
                                          <p:stCondLst>
                                            <p:cond delay="650"/>
                                          </p:stCondLst>
                                        </p:cTn>
                                        <p:tgtEl>
                                          <p:spTgt spid="3">
                                            <p:txEl>
                                              <p:pRg st="6" end="6"/>
                                            </p:txEl>
                                          </p:spTgt>
                                        </p:tgtEl>
                                      </p:cBhvr>
                                      <p:to x="100000" y="60000"/>
                                    </p:animScale>
                                    <p:animScale>
                                      <p:cBhvr>
                                        <p:cTn id="117" dur="166" decel="50000">
                                          <p:stCondLst>
                                            <p:cond delay="676"/>
                                          </p:stCondLst>
                                        </p:cTn>
                                        <p:tgtEl>
                                          <p:spTgt spid="3">
                                            <p:txEl>
                                              <p:pRg st="6" end="6"/>
                                            </p:txEl>
                                          </p:spTgt>
                                        </p:tgtEl>
                                      </p:cBhvr>
                                      <p:to x="100000" y="100000"/>
                                    </p:animScale>
                                    <p:animScale>
                                      <p:cBhvr>
                                        <p:cTn id="118" dur="26">
                                          <p:stCondLst>
                                            <p:cond delay="1312"/>
                                          </p:stCondLst>
                                        </p:cTn>
                                        <p:tgtEl>
                                          <p:spTgt spid="3">
                                            <p:txEl>
                                              <p:pRg st="6" end="6"/>
                                            </p:txEl>
                                          </p:spTgt>
                                        </p:tgtEl>
                                      </p:cBhvr>
                                      <p:to x="100000" y="80000"/>
                                    </p:animScale>
                                    <p:animScale>
                                      <p:cBhvr>
                                        <p:cTn id="119" dur="166" decel="50000">
                                          <p:stCondLst>
                                            <p:cond delay="1338"/>
                                          </p:stCondLst>
                                        </p:cTn>
                                        <p:tgtEl>
                                          <p:spTgt spid="3">
                                            <p:txEl>
                                              <p:pRg st="6" end="6"/>
                                            </p:txEl>
                                          </p:spTgt>
                                        </p:tgtEl>
                                      </p:cBhvr>
                                      <p:to x="100000" y="100000"/>
                                    </p:animScale>
                                    <p:animScale>
                                      <p:cBhvr>
                                        <p:cTn id="120" dur="26">
                                          <p:stCondLst>
                                            <p:cond delay="1642"/>
                                          </p:stCondLst>
                                        </p:cTn>
                                        <p:tgtEl>
                                          <p:spTgt spid="3">
                                            <p:txEl>
                                              <p:pRg st="6" end="6"/>
                                            </p:txEl>
                                          </p:spTgt>
                                        </p:tgtEl>
                                      </p:cBhvr>
                                      <p:to x="100000" y="90000"/>
                                    </p:animScale>
                                    <p:animScale>
                                      <p:cBhvr>
                                        <p:cTn id="121" dur="166" decel="50000">
                                          <p:stCondLst>
                                            <p:cond delay="1668"/>
                                          </p:stCondLst>
                                        </p:cTn>
                                        <p:tgtEl>
                                          <p:spTgt spid="3">
                                            <p:txEl>
                                              <p:pRg st="6" end="6"/>
                                            </p:txEl>
                                          </p:spTgt>
                                        </p:tgtEl>
                                      </p:cBhvr>
                                      <p:to x="100000" y="100000"/>
                                    </p:animScale>
                                    <p:animScale>
                                      <p:cBhvr>
                                        <p:cTn id="122" dur="26">
                                          <p:stCondLst>
                                            <p:cond delay="1808"/>
                                          </p:stCondLst>
                                        </p:cTn>
                                        <p:tgtEl>
                                          <p:spTgt spid="3">
                                            <p:txEl>
                                              <p:pRg st="6" end="6"/>
                                            </p:txEl>
                                          </p:spTgt>
                                        </p:tgtEl>
                                      </p:cBhvr>
                                      <p:to x="100000" y="95000"/>
                                    </p:animScale>
                                    <p:animScale>
                                      <p:cBhvr>
                                        <p:cTn id="123"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C000"/>
                </a:solidFill>
              </a:rPr>
              <a:t>Példák</a:t>
            </a:r>
            <a:endParaRPr lang="hu-HU" dirty="0">
              <a:solidFill>
                <a:srgbClr val="FFC000"/>
              </a:solidFill>
            </a:endParaRPr>
          </a:p>
        </p:txBody>
      </p:sp>
      <p:sp>
        <p:nvSpPr>
          <p:cNvPr id="3" name="Tartalom helye 2"/>
          <p:cNvSpPr>
            <a:spLocks noGrp="1"/>
          </p:cNvSpPr>
          <p:nvPr>
            <p:ph idx="1"/>
          </p:nvPr>
        </p:nvSpPr>
        <p:spPr>
          <a:xfrm>
            <a:off x="457200" y="1600200"/>
            <a:ext cx="8258204" cy="4543444"/>
          </a:xfrm>
        </p:spPr>
        <p:txBody>
          <a:bodyPr>
            <a:normAutofit/>
          </a:bodyPr>
          <a:lstStyle/>
          <a:p>
            <a:pPr>
              <a:buNone/>
            </a:pPr>
            <a:r>
              <a:rPr lang="hu-HU" sz="3600" u="sng" dirty="0" smtClean="0">
                <a:solidFill>
                  <a:srgbClr val="FFC000"/>
                </a:solidFill>
              </a:rPr>
              <a:t>Tartalom:</a:t>
            </a:r>
          </a:p>
          <a:p>
            <a:r>
              <a:rPr lang="hu-HU" sz="2800" dirty="0" smtClean="0">
                <a:solidFill>
                  <a:srgbClr val="FFC000"/>
                </a:solidFill>
              </a:rPr>
              <a:t>Frank </a:t>
            </a:r>
            <a:r>
              <a:rPr lang="hu-HU" sz="2800" dirty="0" err="1" smtClean="0">
                <a:solidFill>
                  <a:srgbClr val="FFC000"/>
                </a:solidFill>
              </a:rPr>
              <a:t>Lyod</a:t>
            </a:r>
            <a:r>
              <a:rPr lang="hu-HU" sz="2800" dirty="0" smtClean="0">
                <a:solidFill>
                  <a:srgbClr val="FFC000"/>
                </a:solidFill>
              </a:rPr>
              <a:t> Wright: 2. Jacobs ház(előzmény)</a:t>
            </a:r>
          </a:p>
          <a:p>
            <a:r>
              <a:rPr lang="hu-HU" sz="2800" dirty="0" smtClean="0">
                <a:solidFill>
                  <a:srgbClr val="FFC000"/>
                </a:solidFill>
              </a:rPr>
              <a:t>Pécsi napfényház(előzmény)</a:t>
            </a:r>
          </a:p>
          <a:p>
            <a:r>
              <a:rPr lang="hu-HU" sz="2800" dirty="0" err="1" smtClean="0">
                <a:solidFill>
                  <a:srgbClr val="FFC000"/>
                </a:solidFill>
              </a:rPr>
              <a:t>Darmstadt-i</a:t>
            </a:r>
            <a:r>
              <a:rPr lang="hu-HU" sz="2800" dirty="0" smtClean="0">
                <a:solidFill>
                  <a:srgbClr val="FFC000"/>
                </a:solidFill>
              </a:rPr>
              <a:t> passzívház</a:t>
            </a:r>
          </a:p>
          <a:p>
            <a:r>
              <a:rPr lang="hu-HU" sz="2800" dirty="0" smtClean="0">
                <a:solidFill>
                  <a:srgbClr val="FFC000"/>
                </a:solidFill>
              </a:rPr>
              <a:t>Magyarország első passzívháza</a:t>
            </a:r>
          </a:p>
          <a:p>
            <a:r>
              <a:rPr lang="hu-HU" sz="2800" dirty="0" smtClean="0">
                <a:solidFill>
                  <a:srgbClr val="FFC000"/>
                </a:solidFill>
              </a:rPr>
              <a:t>Össze hasonlítás 1 átlagos házzal</a:t>
            </a:r>
          </a:p>
          <a:p>
            <a:endParaRPr lang="hu-HU" sz="28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28596" y="285728"/>
            <a:ext cx="8229600" cy="1143000"/>
          </a:xfrm>
        </p:spPr>
        <p:txBody>
          <a:bodyPr/>
          <a:lstStyle/>
          <a:p>
            <a:pPr algn="l"/>
            <a:r>
              <a:rPr lang="hu-HU" dirty="0" err="1" smtClean="0">
                <a:solidFill>
                  <a:srgbClr val="FFC000"/>
                </a:solidFill>
              </a:rPr>
              <a:t>F.L.Wright</a:t>
            </a:r>
            <a:r>
              <a:rPr lang="hu-HU" dirty="0" smtClean="0">
                <a:solidFill>
                  <a:srgbClr val="FFC000"/>
                </a:solidFill>
              </a:rPr>
              <a:t>:2. Jacobs ház</a:t>
            </a:r>
            <a:endParaRPr lang="hu-HU" dirty="0">
              <a:solidFill>
                <a:srgbClr val="FFC000"/>
              </a:solidFill>
            </a:endParaRPr>
          </a:p>
        </p:txBody>
      </p:sp>
      <p:sp>
        <p:nvSpPr>
          <p:cNvPr id="3" name="Tartalom helye 2"/>
          <p:cNvSpPr>
            <a:spLocks noGrp="1"/>
          </p:cNvSpPr>
          <p:nvPr>
            <p:ph idx="1"/>
          </p:nvPr>
        </p:nvSpPr>
        <p:spPr>
          <a:xfrm>
            <a:off x="457200" y="1600201"/>
            <a:ext cx="8229600" cy="1328734"/>
          </a:xfrm>
        </p:spPr>
        <p:txBody>
          <a:bodyPr>
            <a:normAutofit/>
          </a:bodyPr>
          <a:lstStyle/>
          <a:p>
            <a:pPr>
              <a:lnSpc>
                <a:spcPct val="80000"/>
              </a:lnSpc>
              <a:buFont typeface="Wingdings" pitchFamily="2" charset="2"/>
              <a:buNone/>
            </a:pPr>
            <a:r>
              <a:rPr lang="hu-HU" sz="2400" dirty="0" smtClean="0">
                <a:solidFill>
                  <a:srgbClr val="FFC000"/>
                </a:solidFill>
              </a:rPr>
              <a:t>Frank Lloyd Wright: a világ első passzív szoláris energia-</a:t>
            </a:r>
          </a:p>
          <a:p>
            <a:pPr>
              <a:lnSpc>
                <a:spcPct val="80000"/>
              </a:lnSpc>
              <a:buFont typeface="Wingdings" pitchFamily="2" charset="2"/>
              <a:buNone/>
            </a:pPr>
            <a:r>
              <a:rPr lang="hu-HU" sz="2400" dirty="0" smtClean="0">
                <a:solidFill>
                  <a:srgbClr val="FFC000"/>
                </a:solidFill>
              </a:rPr>
              <a:t>hasznosító épülete – 2. Jacobs house </a:t>
            </a:r>
          </a:p>
          <a:p>
            <a:pPr>
              <a:lnSpc>
                <a:spcPct val="80000"/>
              </a:lnSpc>
              <a:buFont typeface="Wingdings" pitchFamily="2" charset="2"/>
              <a:buNone/>
            </a:pPr>
            <a:r>
              <a:rPr lang="hu-HU" sz="2400" dirty="0" smtClean="0">
                <a:solidFill>
                  <a:srgbClr val="FFC000"/>
                </a:solidFill>
              </a:rPr>
              <a:t>(</a:t>
            </a:r>
            <a:r>
              <a:rPr lang="hu-HU" sz="2400" dirty="0" err="1" smtClean="0">
                <a:solidFill>
                  <a:srgbClr val="FFC000"/>
                </a:solidFill>
              </a:rPr>
              <a:t>Middleton</a:t>
            </a:r>
            <a:r>
              <a:rPr lang="hu-HU" sz="2400" dirty="0" smtClean="0">
                <a:solidFill>
                  <a:srgbClr val="FFC000"/>
                </a:solidFill>
              </a:rPr>
              <a:t>, Wisconsin, USA, 1944-48)</a:t>
            </a:r>
            <a:endParaRPr lang="hu-HU" sz="2400" dirty="0">
              <a:solidFill>
                <a:srgbClr val="FFC000"/>
              </a:solidFill>
            </a:endParaRPr>
          </a:p>
        </p:txBody>
      </p:sp>
      <p:graphicFrame>
        <p:nvGraphicFramePr>
          <p:cNvPr id="2050" name="Object 5"/>
          <p:cNvGraphicFramePr>
            <a:graphicFrameLocks noChangeAspect="1"/>
          </p:cNvGraphicFramePr>
          <p:nvPr/>
        </p:nvGraphicFramePr>
        <p:xfrm>
          <a:off x="0" y="2643182"/>
          <a:ext cx="5633750" cy="4214818"/>
        </p:xfrm>
        <a:graphic>
          <a:graphicData uri="http://schemas.openxmlformats.org/presentationml/2006/ole">
            <p:oleObj spid="_x0000_s2050" name="Bitkép" r:id="rId3" imgW="7380952" imgH="5525271" progId="PBrush">
              <p:embed/>
            </p:oleObj>
          </a:graphicData>
        </a:graphic>
      </p:graphicFrame>
      <p:graphicFrame>
        <p:nvGraphicFramePr>
          <p:cNvPr id="2051" name="Object 11"/>
          <p:cNvGraphicFramePr>
            <a:graphicFrameLocks noChangeAspect="1"/>
          </p:cNvGraphicFramePr>
          <p:nvPr/>
        </p:nvGraphicFramePr>
        <p:xfrm>
          <a:off x="5429257" y="1928803"/>
          <a:ext cx="3473940" cy="2071702"/>
        </p:xfrm>
        <a:graphic>
          <a:graphicData uri="http://schemas.openxmlformats.org/presentationml/2006/ole">
            <p:oleObj spid="_x0000_s2051" name="Bitkép" r:id="rId4" imgW="6373115" imgH="3801006" progId="PBrush">
              <p:embed/>
            </p:oleObj>
          </a:graphicData>
        </a:graphic>
      </p:graphicFrame>
      <p:graphicFrame>
        <p:nvGraphicFramePr>
          <p:cNvPr id="2052" name="Object 14"/>
          <p:cNvGraphicFramePr>
            <a:graphicFrameLocks noChangeAspect="1"/>
          </p:cNvGraphicFramePr>
          <p:nvPr/>
        </p:nvGraphicFramePr>
        <p:xfrm>
          <a:off x="5715008" y="3786190"/>
          <a:ext cx="2992437" cy="1527175"/>
        </p:xfrm>
        <a:graphic>
          <a:graphicData uri="http://schemas.openxmlformats.org/presentationml/2006/ole">
            <p:oleObj spid="_x0000_s2052" name="Bitkép" r:id="rId5" imgW="6087325" imgH="3104762" progId="PBrush">
              <p:embed/>
            </p:oleObj>
          </a:graphicData>
        </a:graphic>
      </p:graphicFrame>
      <p:graphicFrame>
        <p:nvGraphicFramePr>
          <p:cNvPr id="2053" name="Object 15"/>
          <p:cNvGraphicFramePr>
            <a:graphicFrameLocks noChangeAspect="1"/>
          </p:cNvGraphicFramePr>
          <p:nvPr/>
        </p:nvGraphicFramePr>
        <p:xfrm>
          <a:off x="5715008" y="5359400"/>
          <a:ext cx="2976562" cy="1498600"/>
        </p:xfrm>
        <a:graphic>
          <a:graphicData uri="http://schemas.openxmlformats.org/presentationml/2006/ole">
            <p:oleObj spid="_x0000_s2053" name="Bitkép" r:id="rId6" imgW="6144483" imgH="3095238" progId="PBrush">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p:stCondLst>
                              <p:cond delay="1000"/>
                            </p:stCondLst>
                            <p:childTnLst>
                              <p:par>
                                <p:cTn id="12" presetID="45" presetClass="entr" presetSubtype="0" fill="hold" nodeType="after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500" fill="hold"/>
                                        <p:tgtEl>
                                          <p:spTgt spid="3">
                                            <p:txEl>
                                              <p:pRg st="0" end="0"/>
                                            </p:txEl>
                                          </p:spTgt>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iterate type="lt">
                                    <p:tmPct val="10000"/>
                                  </p:iterate>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27" fill="hold">
                            <p:stCondLst>
                              <p:cond delay="3950"/>
                            </p:stCondLst>
                            <p:childTnLst>
                              <p:par>
                                <p:cTn id="28" presetID="37" presetClass="entr" presetSubtype="0" fill="hold" nodeType="after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fade">
                                      <p:cBhvr>
                                        <p:cTn id="30" dur="1000"/>
                                        <p:tgtEl>
                                          <p:spTgt spid="2050"/>
                                        </p:tgtEl>
                                      </p:cBhvr>
                                    </p:animEffect>
                                    <p:anim calcmode="lin" valueType="num">
                                      <p:cBhvr>
                                        <p:cTn id="31" dur="1000" fill="hold"/>
                                        <p:tgtEl>
                                          <p:spTgt spid="2050"/>
                                        </p:tgtEl>
                                        <p:attrNameLst>
                                          <p:attrName>ppt_x</p:attrName>
                                        </p:attrNameLst>
                                      </p:cBhvr>
                                      <p:tavLst>
                                        <p:tav tm="0">
                                          <p:val>
                                            <p:strVal val="#ppt_x"/>
                                          </p:val>
                                        </p:tav>
                                        <p:tav tm="100000">
                                          <p:val>
                                            <p:strVal val="#ppt_x"/>
                                          </p:val>
                                        </p:tav>
                                      </p:tavLst>
                                    </p:anim>
                                    <p:anim calcmode="lin" valueType="num">
                                      <p:cBhvr>
                                        <p:cTn id="32" dur="900" decel="100000" fill="hold"/>
                                        <p:tgtEl>
                                          <p:spTgt spid="205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par>
                          <p:cTn id="34" fill="hold">
                            <p:stCondLst>
                              <p:cond delay="4950"/>
                            </p:stCondLst>
                            <p:childTnLst>
                              <p:par>
                                <p:cTn id="35" presetID="31" presetClass="entr" presetSubtype="0" fill="hold" nodeType="afterEffect">
                                  <p:stCondLst>
                                    <p:cond delay="0"/>
                                  </p:stCondLst>
                                  <p:iterate type="lt">
                                    <p:tmPct val="5000"/>
                                  </p:iterate>
                                  <p:childTnLst>
                                    <p:set>
                                      <p:cBhvr>
                                        <p:cTn id="36" dur="1" fill="hold">
                                          <p:stCondLst>
                                            <p:cond delay="0"/>
                                          </p:stCondLst>
                                        </p:cTn>
                                        <p:tgtEl>
                                          <p:spTgt spid="2051"/>
                                        </p:tgtEl>
                                        <p:attrNameLst>
                                          <p:attrName>style.visibility</p:attrName>
                                        </p:attrNameLst>
                                      </p:cBhvr>
                                      <p:to>
                                        <p:strVal val="visible"/>
                                      </p:to>
                                    </p:set>
                                    <p:anim calcmode="lin" valueType="num">
                                      <p:cBhvr>
                                        <p:cTn id="37" dur="1000" fill="hold"/>
                                        <p:tgtEl>
                                          <p:spTgt spid="2051"/>
                                        </p:tgtEl>
                                        <p:attrNameLst>
                                          <p:attrName>ppt_w</p:attrName>
                                        </p:attrNameLst>
                                      </p:cBhvr>
                                      <p:tavLst>
                                        <p:tav tm="0">
                                          <p:val>
                                            <p:fltVal val="0"/>
                                          </p:val>
                                        </p:tav>
                                        <p:tav tm="100000">
                                          <p:val>
                                            <p:strVal val="#ppt_w"/>
                                          </p:val>
                                        </p:tav>
                                      </p:tavLst>
                                    </p:anim>
                                    <p:anim calcmode="lin" valueType="num">
                                      <p:cBhvr>
                                        <p:cTn id="38" dur="1000" fill="hold"/>
                                        <p:tgtEl>
                                          <p:spTgt spid="2051"/>
                                        </p:tgtEl>
                                        <p:attrNameLst>
                                          <p:attrName>ppt_h</p:attrName>
                                        </p:attrNameLst>
                                      </p:cBhvr>
                                      <p:tavLst>
                                        <p:tav tm="0">
                                          <p:val>
                                            <p:fltVal val="0"/>
                                          </p:val>
                                        </p:tav>
                                        <p:tav tm="100000">
                                          <p:val>
                                            <p:strVal val="#ppt_h"/>
                                          </p:val>
                                        </p:tav>
                                      </p:tavLst>
                                    </p:anim>
                                    <p:anim calcmode="lin" valueType="num">
                                      <p:cBhvr>
                                        <p:cTn id="39" dur="1000" fill="hold"/>
                                        <p:tgtEl>
                                          <p:spTgt spid="2051"/>
                                        </p:tgtEl>
                                        <p:attrNameLst>
                                          <p:attrName>style.rotation</p:attrName>
                                        </p:attrNameLst>
                                      </p:cBhvr>
                                      <p:tavLst>
                                        <p:tav tm="0">
                                          <p:val>
                                            <p:fltVal val="90"/>
                                          </p:val>
                                        </p:tav>
                                        <p:tav tm="100000">
                                          <p:val>
                                            <p:fltVal val="0"/>
                                          </p:val>
                                        </p:tav>
                                      </p:tavLst>
                                    </p:anim>
                                    <p:animEffect transition="in" filter="fade">
                                      <p:cBhvr>
                                        <p:cTn id="40" dur="1000"/>
                                        <p:tgtEl>
                                          <p:spTgt spid="2051"/>
                                        </p:tgtEl>
                                      </p:cBhvr>
                                    </p:animEffect>
                                  </p:childTnLst>
                                </p:cTn>
                              </p:par>
                            </p:childTnLst>
                          </p:cTn>
                        </p:par>
                        <p:par>
                          <p:cTn id="41" fill="hold">
                            <p:stCondLst>
                              <p:cond delay="5950"/>
                            </p:stCondLst>
                            <p:childTnLst>
                              <p:par>
                                <p:cTn id="42" presetID="4" presetClass="entr" presetSubtype="16" fill="hold" nodeType="afterEffect">
                                  <p:stCondLst>
                                    <p:cond delay="0"/>
                                  </p:stCondLst>
                                  <p:childTnLst>
                                    <p:set>
                                      <p:cBhvr>
                                        <p:cTn id="43" dur="1" fill="hold">
                                          <p:stCondLst>
                                            <p:cond delay="0"/>
                                          </p:stCondLst>
                                        </p:cTn>
                                        <p:tgtEl>
                                          <p:spTgt spid="2052"/>
                                        </p:tgtEl>
                                        <p:attrNameLst>
                                          <p:attrName>style.visibility</p:attrName>
                                        </p:attrNameLst>
                                      </p:cBhvr>
                                      <p:to>
                                        <p:strVal val="visible"/>
                                      </p:to>
                                    </p:set>
                                    <p:animEffect transition="in" filter="box(in)">
                                      <p:cBhvr>
                                        <p:cTn id="44" dur="500"/>
                                        <p:tgtEl>
                                          <p:spTgt spid="2052"/>
                                        </p:tgtEl>
                                      </p:cBhvr>
                                    </p:animEffect>
                                  </p:childTnLst>
                                </p:cTn>
                              </p:par>
                            </p:childTnLst>
                          </p:cTn>
                        </p:par>
                        <p:par>
                          <p:cTn id="45" fill="hold">
                            <p:stCondLst>
                              <p:cond delay="6450"/>
                            </p:stCondLst>
                            <p:childTnLst>
                              <p:par>
                                <p:cTn id="46" presetID="14" presetClass="entr" presetSubtype="10" fill="hold" nodeType="afterEffect">
                                  <p:stCondLst>
                                    <p:cond delay="0"/>
                                  </p:stCondLst>
                                  <p:childTnLst>
                                    <p:set>
                                      <p:cBhvr>
                                        <p:cTn id="47" dur="1" fill="hold">
                                          <p:stCondLst>
                                            <p:cond delay="0"/>
                                          </p:stCondLst>
                                        </p:cTn>
                                        <p:tgtEl>
                                          <p:spTgt spid="2053"/>
                                        </p:tgtEl>
                                        <p:attrNameLst>
                                          <p:attrName>style.visibility</p:attrName>
                                        </p:attrNameLst>
                                      </p:cBhvr>
                                      <p:to>
                                        <p:strVal val="visible"/>
                                      </p:to>
                                    </p:set>
                                    <p:animEffect transition="in" filter="randombar(horizontal)">
                                      <p:cBhvr>
                                        <p:cTn id="48"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l"/>
            <a:r>
              <a:rPr lang="hu-HU" dirty="0" smtClean="0">
                <a:solidFill>
                  <a:srgbClr val="FFC000"/>
                </a:solidFill>
              </a:rPr>
              <a:t>Pécsi napfényház</a:t>
            </a:r>
            <a:endParaRPr lang="hu-HU" dirty="0">
              <a:solidFill>
                <a:srgbClr val="FFC000"/>
              </a:solidFill>
            </a:endParaRPr>
          </a:p>
        </p:txBody>
      </p:sp>
      <p:sp>
        <p:nvSpPr>
          <p:cNvPr id="3" name="Tartalom helye 2"/>
          <p:cNvSpPr>
            <a:spLocks noGrp="1"/>
          </p:cNvSpPr>
          <p:nvPr>
            <p:ph idx="1"/>
          </p:nvPr>
        </p:nvSpPr>
        <p:spPr>
          <a:xfrm>
            <a:off x="357158" y="1142984"/>
            <a:ext cx="5543560" cy="5715016"/>
          </a:xfrm>
        </p:spPr>
        <p:txBody>
          <a:bodyPr>
            <a:normAutofit/>
          </a:bodyPr>
          <a:lstStyle/>
          <a:p>
            <a:pPr algn="just">
              <a:lnSpc>
                <a:spcPct val="120000"/>
              </a:lnSpc>
            </a:pPr>
            <a:r>
              <a:rPr lang="hu-HU" sz="1600" dirty="0" smtClean="0">
                <a:solidFill>
                  <a:srgbClr val="FFC000"/>
                </a:solidFill>
                <a:latin typeface="Century Gothic" pitchFamily="34" charset="0"/>
              </a:rPr>
              <a:t>A pécsi kísérleti napháznak Szász János volt az építész tervezője, Fülöp László a </a:t>
            </a:r>
            <a:r>
              <a:rPr lang="hu-HU" sz="1600" dirty="0" err="1" smtClean="0">
                <a:solidFill>
                  <a:srgbClr val="FFC000"/>
                </a:solidFill>
                <a:latin typeface="Century Gothic" pitchFamily="34" charset="0"/>
              </a:rPr>
              <a:t>szolártechnika</a:t>
            </a:r>
            <a:r>
              <a:rPr lang="hu-HU" sz="1600" dirty="0" smtClean="0">
                <a:solidFill>
                  <a:srgbClr val="FFC000"/>
                </a:solidFill>
                <a:latin typeface="Century Gothic" pitchFamily="34" charset="0"/>
              </a:rPr>
              <a:t> tervezője. A tulajdonosa Pécs városa. Az épület Közép-Kelet-Európa első </a:t>
            </a:r>
            <a:r>
              <a:rPr lang="hu-HU" sz="1600" dirty="0" err="1" smtClean="0">
                <a:solidFill>
                  <a:srgbClr val="FFC000"/>
                </a:solidFill>
                <a:latin typeface="Century Gothic" pitchFamily="34" charset="0"/>
              </a:rPr>
              <a:t>bioklimatikus</a:t>
            </a:r>
            <a:r>
              <a:rPr lang="hu-HU" sz="1600" dirty="0" smtClean="0">
                <a:solidFill>
                  <a:srgbClr val="FFC000"/>
                </a:solidFill>
                <a:latin typeface="Century Gothic" pitchFamily="34" charset="0"/>
              </a:rPr>
              <a:t> kísérleti épülete, mondja a tervező, aki azóta benne is lakik, s folyamatosan méri az adatokat 1986 óta. Az első kutatási jelentést máig nem fizették ki, aztán egy 1988-ban történt betörés helyrehozhatatlan károkat okozott a monitoring rendszerben. </a:t>
            </a:r>
          </a:p>
          <a:p>
            <a:pPr>
              <a:lnSpc>
                <a:spcPct val="80000"/>
              </a:lnSpc>
            </a:pPr>
            <a:endParaRPr lang="hu-HU" sz="1600" dirty="0" smtClean="0">
              <a:solidFill>
                <a:srgbClr val="FFC000"/>
              </a:solidFill>
              <a:latin typeface="Century Gothic" pitchFamily="34" charset="0"/>
            </a:endParaRPr>
          </a:p>
          <a:p>
            <a:pPr algn="just">
              <a:lnSpc>
                <a:spcPct val="120000"/>
              </a:lnSpc>
            </a:pPr>
            <a:r>
              <a:rPr lang="hu-HU" sz="1600" dirty="0" smtClean="0">
                <a:solidFill>
                  <a:srgbClr val="FFC000"/>
                </a:solidFill>
                <a:latin typeface="Century Gothic" pitchFamily="34" charset="0"/>
              </a:rPr>
              <a:t>A pécsi napház egy évtizednyi működési méréseinek elemzése alapján megállapítható volt, hogy a szoláris fűtési lehetőségek kihasználásával télen kevesebb mint fele annyi energiát használ, mint hasonló adottságú kortársai. A természetes hűtési kapacitása mozgósításával belső tere nyáron akár tíz-tizenkét fokkal hűvösebb, mint a külső léghőmérséklet. </a:t>
            </a:r>
          </a:p>
          <a:p>
            <a:endParaRPr lang="hu-HU" sz="1600" dirty="0"/>
          </a:p>
        </p:txBody>
      </p:sp>
      <p:pic>
        <p:nvPicPr>
          <p:cNvPr id="4" name="Picture 2"/>
          <p:cNvPicPr>
            <a:picLocks noChangeAspect="1" noChangeArrowheads="1"/>
          </p:cNvPicPr>
          <p:nvPr/>
        </p:nvPicPr>
        <p:blipFill>
          <a:blip r:embed="rId2"/>
          <a:srcRect/>
          <a:stretch>
            <a:fillRect/>
          </a:stretch>
        </p:blipFill>
        <p:spPr bwMode="auto">
          <a:xfrm>
            <a:off x="5929322" y="285728"/>
            <a:ext cx="2857500" cy="2343150"/>
          </a:xfrm>
          <a:prstGeom prst="rect">
            <a:avLst/>
          </a:prstGeom>
          <a:noFill/>
          <a:ln w="9525">
            <a:noFill/>
            <a:miter lim="800000"/>
            <a:headEnd/>
            <a:tailEnd/>
          </a:ln>
        </p:spPr>
      </p:pic>
      <p:pic>
        <p:nvPicPr>
          <p:cNvPr id="5" name="Picture 2"/>
          <p:cNvPicPr>
            <a:picLocks noChangeAspect="1" noChangeArrowheads="1"/>
          </p:cNvPicPr>
          <p:nvPr/>
        </p:nvPicPr>
        <p:blipFill>
          <a:blip r:embed="rId3"/>
          <a:srcRect l="14761" t="11809" r="14761" b="4724"/>
          <a:stretch>
            <a:fillRect/>
          </a:stretch>
        </p:blipFill>
        <p:spPr bwMode="auto">
          <a:xfrm>
            <a:off x="5862631" y="2928934"/>
            <a:ext cx="3138525" cy="2323158"/>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p:stCondLst>
                              <p:cond delay="1000"/>
                            </p:stCondLst>
                            <p:childTnLst>
                              <p:par>
                                <p:cTn id="12" presetID="45" presetClass="entr" presetSubtype="0" fill="hold" nodeType="after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500" fill="hold"/>
                                        <p:tgtEl>
                                          <p:spTgt spid="3">
                                            <p:txEl>
                                              <p:pRg st="0" end="0"/>
                                            </p:txEl>
                                          </p:spTgt>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1" dur="500" fill="hold"/>
                                        <p:tgtEl>
                                          <p:spTgt spid="3">
                                            <p:txEl>
                                              <p:pRg st="2" end="2"/>
                                            </p:txEl>
                                          </p:spTgt>
                                        </p:tgtEl>
                                        <p:attrNameLst>
                                          <p:attrName>ppt_h</p:attrName>
                                        </p:attrNameLst>
                                      </p:cBhvr>
                                      <p:tavLst>
                                        <p:tav tm="0">
                                          <p:val>
                                            <p:strVal val="#ppt_h"/>
                                          </p:val>
                                        </p:tav>
                                        <p:tav tm="100000">
                                          <p:val>
                                            <p:strVal val="#ppt_h"/>
                                          </p:val>
                                        </p:tav>
                                      </p:tavLst>
                                    </p:anim>
                                  </p:childTnLst>
                                </p:cTn>
                              </p:par>
                              <p:par>
                                <p:cTn id="22" presetID="14" presetClass="entr" presetSubtype="1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1000"/>
                                        <p:tgtEl>
                                          <p:spTgt spid="4"/>
                                        </p:tgtEl>
                                      </p:cBhvr>
                                    </p:animEffect>
                                  </p:childTnLst>
                                </p:cTn>
                              </p:par>
                            </p:childTnLst>
                          </p:cTn>
                        </p:par>
                        <p:par>
                          <p:cTn id="25" fill="hold">
                            <p:stCondLst>
                              <p:cond delay="20050"/>
                            </p:stCondLst>
                            <p:childTnLst>
                              <p:par>
                                <p:cTn id="26" presetID="4" presetClass="entr" presetSubtype="16"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ox(i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1071538" y="4264055"/>
            <a:ext cx="4857752" cy="2593945"/>
          </a:xfrm>
          <a:prstGeom prst="rect">
            <a:avLst/>
          </a:prstGeom>
          <a:noFill/>
          <a:ln w="9525">
            <a:noFill/>
            <a:miter lim="800000"/>
            <a:headEnd/>
            <a:tailEnd/>
          </a:ln>
        </p:spPr>
      </p:pic>
      <p:pic>
        <p:nvPicPr>
          <p:cNvPr id="4" name="Picture 3"/>
          <p:cNvPicPr>
            <a:picLocks noGrp="1" noChangeAspect="1" noChangeArrowheads="1"/>
          </p:cNvPicPr>
          <p:nvPr>
            <p:ph idx="1"/>
          </p:nvPr>
        </p:nvPicPr>
        <p:blipFill>
          <a:blip r:embed="rId3"/>
          <a:srcRect/>
          <a:stretch>
            <a:fillRect/>
          </a:stretch>
        </p:blipFill>
        <p:spPr bwMode="auto">
          <a:xfrm>
            <a:off x="5643570" y="1071546"/>
            <a:ext cx="3286116" cy="4666285"/>
          </a:xfrm>
          <a:prstGeom prst="rect">
            <a:avLst/>
          </a:prstGeom>
          <a:noFill/>
          <a:ln w="9525">
            <a:noFill/>
            <a:miter lim="800000"/>
            <a:headEnd/>
            <a:tailEnd/>
          </a:ln>
        </p:spPr>
      </p:pic>
      <p:sp>
        <p:nvSpPr>
          <p:cNvPr id="2" name="Cím 1"/>
          <p:cNvSpPr>
            <a:spLocks noGrp="1"/>
          </p:cNvSpPr>
          <p:nvPr>
            <p:ph type="title"/>
          </p:nvPr>
        </p:nvSpPr>
        <p:spPr/>
        <p:txBody>
          <a:bodyPr/>
          <a:lstStyle/>
          <a:p>
            <a:pPr algn="l"/>
            <a:r>
              <a:rPr lang="hu-HU" dirty="0" err="1" smtClean="0">
                <a:solidFill>
                  <a:srgbClr val="FFC000"/>
                </a:solidFill>
              </a:rPr>
              <a:t>Darmstadt-i</a:t>
            </a:r>
            <a:r>
              <a:rPr lang="hu-HU" dirty="0" smtClean="0">
                <a:solidFill>
                  <a:srgbClr val="FFC000"/>
                </a:solidFill>
              </a:rPr>
              <a:t> passzívház</a:t>
            </a:r>
            <a:endParaRPr lang="hu-HU" dirty="0">
              <a:solidFill>
                <a:srgbClr val="FFC000"/>
              </a:solidFill>
            </a:endParaRPr>
          </a:p>
        </p:txBody>
      </p:sp>
      <p:sp>
        <p:nvSpPr>
          <p:cNvPr id="6" name="Szövegdoboz 5"/>
          <p:cNvSpPr txBox="1"/>
          <p:nvPr/>
        </p:nvSpPr>
        <p:spPr>
          <a:xfrm>
            <a:off x="357158" y="1142984"/>
            <a:ext cx="5286412" cy="4708981"/>
          </a:xfrm>
          <a:prstGeom prst="rect">
            <a:avLst/>
          </a:prstGeom>
          <a:noFill/>
        </p:spPr>
        <p:txBody>
          <a:bodyPr wrap="square" rtlCol="0">
            <a:spAutoFit/>
          </a:bodyPr>
          <a:lstStyle/>
          <a:p>
            <a:pPr algn="just"/>
            <a:r>
              <a:rPr lang="hu-HU" sz="2000" dirty="0" smtClean="0">
                <a:solidFill>
                  <a:srgbClr val="FFC000"/>
                </a:solidFill>
                <a:latin typeface="Century Gothic" pitchFamily="34" charset="0"/>
              </a:rPr>
              <a:t>1991-ben épült Darmstadt-ban. Ekkor még nem voltak olyan nyílászárók melyek jó hőszigetelésűek ezért külön </a:t>
            </a:r>
            <a:r>
              <a:rPr lang="hu-HU" sz="2000" dirty="0" smtClean="0">
                <a:solidFill>
                  <a:srgbClr val="FFC000"/>
                </a:solidFill>
                <a:latin typeface="Century Gothic" pitchFamily="34" charset="0"/>
              </a:rPr>
              <a:t>le </a:t>
            </a:r>
            <a:r>
              <a:rPr lang="hu-HU" sz="2000" dirty="0" err="1" smtClean="0">
                <a:solidFill>
                  <a:srgbClr val="FFC000"/>
                </a:solidFill>
                <a:latin typeface="Century Gothic" pitchFamily="34" charset="0"/>
              </a:rPr>
              <a:t>kelett</a:t>
            </a:r>
            <a:r>
              <a:rPr lang="hu-HU" sz="2000" dirty="0" smtClean="0">
                <a:solidFill>
                  <a:srgbClr val="FFC000"/>
                </a:solidFill>
                <a:latin typeface="Century Gothic" pitchFamily="34" charset="0"/>
              </a:rPr>
              <a:t> </a:t>
            </a:r>
            <a:r>
              <a:rPr lang="hu-HU" sz="2000" dirty="0" smtClean="0">
                <a:solidFill>
                  <a:srgbClr val="FFC000"/>
                </a:solidFill>
                <a:latin typeface="Century Gothic" pitchFamily="34" charset="0"/>
              </a:rPr>
              <a:t>gyártatni ehhez a házhoz tartozó nyílászárókat.</a:t>
            </a:r>
          </a:p>
          <a:p>
            <a:endParaRPr lang="hu-HU" sz="2000" dirty="0" smtClean="0">
              <a:latin typeface="Century Gothic" pitchFamily="34" charset="0"/>
            </a:endParaRPr>
          </a:p>
          <a:p>
            <a:endParaRPr lang="hu-HU" sz="2000" dirty="0" smtClean="0">
              <a:latin typeface="Century Gothic" pitchFamily="34" charset="0"/>
            </a:endParaRPr>
          </a:p>
          <a:p>
            <a:endParaRPr lang="hu-HU" sz="2000" dirty="0" smtClean="0">
              <a:latin typeface="Century Gothic" pitchFamily="34" charset="0"/>
            </a:endParaRPr>
          </a:p>
          <a:p>
            <a:endParaRPr lang="hu-HU" sz="2000" dirty="0" smtClean="0">
              <a:latin typeface="Century Gothic" pitchFamily="34" charset="0"/>
            </a:endParaRPr>
          </a:p>
          <a:p>
            <a:endParaRPr lang="hu-HU" sz="2000" dirty="0" smtClean="0">
              <a:latin typeface="Century Gothic" pitchFamily="34" charset="0"/>
            </a:endParaRPr>
          </a:p>
          <a:p>
            <a:endParaRPr lang="hu-HU" sz="2000" dirty="0" smtClean="0">
              <a:latin typeface="Century Gothic" pitchFamily="34" charset="0"/>
            </a:endParaRPr>
          </a:p>
          <a:p>
            <a:endParaRPr lang="hu-HU" sz="2000" dirty="0" smtClean="0">
              <a:latin typeface="Century Gothic" pitchFamily="34" charset="0"/>
            </a:endParaRPr>
          </a:p>
          <a:p>
            <a:endParaRPr lang="hu-HU" sz="2000" dirty="0" smtClean="0">
              <a:latin typeface="Century Gothic" pitchFamily="34" charset="0"/>
            </a:endParaRPr>
          </a:p>
          <a:p>
            <a:endParaRPr lang="hu-HU" sz="2000" dirty="0" smtClean="0">
              <a:latin typeface="Century Gothic" pitchFamily="34" charset="0"/>
            </a:endParaRPr>
          </a:p>
          <a:p>
            <a:endParaRPr lang="hu-H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p:stCondLst>
                              <p:cond delay="1000"/>
                            </p:stCondLst>
                            <p:childTnLst>
                              <p:par>
                                <p:cTn id="12" presetID="45" presetClass="entr" presetSubtype="0" fill="hold"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par>
                          <p:cTn id="17" fill="hold">
                            <p:stCondLst>
                              <p:cond delay="3000"/>
                            </p:stCondLst>
                            <p:childTnLst>
                              <p:par>
                                <p:cTn id="18" presetID="8"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amond(in)">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28596" y="285728"/>
            <a:ext cx="8229600" cy="1143000"/>
          </a:xfrm>
        </p:spPr>
        <p:txBody>
          <a:bodyPr/>
          <a:lstStyle/>
          <a:p>
            <a:pPr algn="l"/>
            <a:r>
              <a:rPr lang="hu-HU" dirty="0" smtClean="0">
                <a:solidFill>
                  <a:srgbClr val="FFC000"/>
                </a:solidFill>
              </a:rPr>
              <a:t>Magyarország első passzívháza</a:t>
            </a:r>
            <a:endParaRPr lang="hu-HU" dirty="0">
              <a:solidFill>
                <a:srgbClr val="FFC000"/>
              </a:solidFill>
            </a:endParaRPr>
          </a:p>
        </p:txBody>
      </p:sp>
      <p:sp>
        <p:nvSpPr>
          <p:cNvPr id="3" name="Tartalom helye 2"/>
          <p:cNvSpPr>
            <a:spLocks noGrp="1"/>
          </p:cNvSpPr>
          <p:nvPr>
            <p:ph idx="1"/>
          </p:nvPr>
        </p:nvSpPr>
        <p:spPr>
          <a:xfrm>
            <a:off x="457200" y="1600200"/>
            <a:ext cx="8229600" cy="1614485"/>
          </a:xfrm>
        </p:spPr>
        <p:txBody>
          <a:bodyPr>
            <a:normAutofit lnSpcReduction="10000"/>
          </a:bodyPr>
          <a:lstStyle/>
          <a:p>
            <a:pPr algn="just"/>
            <a:r>
              <a:rPr lang="hu-HU" sz="2000" dirty="0" smtClean="0">
                <a:solidFill>
                  <a:srgbClr val="FFC000"/>
                </a:solidFill>
              </a:rPr>
              <a:t>A Gödöllő és Veresegyház közötti Pest megyei község, Szada ad otthont az első magyar passzívháznak.</a:t>
            </a:r>
            <a:r>
              <a:rPr lang="hu-HU" sz="2000" dirty="0" smtClean="0"/>
              <a:t>  </a:t>
            </a:r>
            <a:r>
              <a:rPr lang="hu-HU" sz="2000" dirty="0" smtClean="0">
                <a:solidFill>
                  <a:srgbClr val="FFC000"/>
                </a:solidFill>
              </a:rPr>
              <a:t>A </a:t>
            </a:r>
            <a:r>
              <a:rPr lang="hu-HU" sz="2000" dirty="0" err="1" smtClean="0">
                <a:solidFill>
                  <a:srgbClr val="FFC000"/>
                </a:solidFill>
              </a:rPr>
              <a:t>szadai</a:t>
            </a:r>
            <a:r>
              <a:rPr lang="hu-HU" sz="2000" dirty="0" smtClean="0">
                <a:solidFill>
                  <a:srgbClr val="FFC000"/>
                </a:solidFill>
              </a:rPr>
              <a:t> ház tervezője megjegyezte, a -10 fokos hidegben a félkész házban +13 fok volt, s miután 10 ember mozgott az épületben, +16 fokra emelkedett.2009.febr.5-én kapta meg a </a:t>
            </a:r>
            <a:r>
              <a:rPr lang="hu-HU" sz="2000" dirty="0" err="1" smtClean="0">
                <a:solidFill>
                  <a:srgbClr val="FFC000"/>
                </a:solidFill>
              </a:rPr>
              <a:t>passívház</a:t>
            </a:r>
            <a:r>
              <a:rPr lang="hu-HU" sz="2000" dirty="0" smtClean="0">
                <a:solidFill>
                  <a:srgbClr val="FFC000"/>
                </a:solidFill>
              </a:rPr>
              <a:t> minősítést.</a:t>
            </a:r>
            <a:endParaRPr lang="hu-HU" sz="2000" dirty="0">
              <a:solidFill>
                <a:srgbClr val="FFC000"/>
              </a:solidFill>
            </a:endParaRPr>
          </a:p>
        </p:txBody>
      </p:sp>
      <p:pic>
        <p:nvPicPr>
          <p:cNvPr id="4" name="Kép 3" descr="ORIG_76935.jpg"/>
          <p:cNvPicPr>
            <a:picLocks noChangeAspect="1"/>
          </p:cNvPicPr>
          <p:nvPr/>
        </p:nvPicPr>
        <p:blipFill>
          <a:blip r:embed="rId2"/>
          <a:stretch>
            <a:fillRect/>
          </a:stretch>
        </p:blipFill>
        <p:spPr>
          <a:xfrm>
            <a:off x="357158" y="3000372"/>
            <a:ext cx="5357850" cy="3571900"/>
          </a:xfrm>
          <a:prstGeom prst="rect">
            <a:avLst/>
          </a:prstGeom>
        </p:spPr>
      </p:pic>
      <p:pic>
        <p:nvPicPr>
          <p:cNvPr id="5122" name="Picture 2" descr="passzív ház"/>
          <p:cNvPicPr>
            <a:picLocks noChangeAspect="1" noChangeArrowheads="1"/>
          </p:cNvPicPr>
          <p:nvPr/>
        </p:nvPicPr>
        <p:blipFill>
          <a:blip r:embed="rId3"/>
          <a:srcRect/>
          <a:stretch>
            <a:fillRect/>
          </a:stretch>
        </p:blipFill>
        <p:spPr bwMode="auto">
          <a:xfrm>
            <a:off x="5143504" y="3071810"/>
            <a:ext cx="3786182" cy="25241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8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par>
                          <p:cTn id="17" fill="hold">
                            <p:stCondLst>
                              <p:cond delay="15400"/>
                            </p:stCondLst>
                            <p:childTnLst>
                              <p:par>
                                <p:cTn id="18" presetID="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par>
                          <p:cTn id="22" fill="hold">
                            <p:stCondLst>
                              <p:cond delay="15900"/>
                            </p:stCondLst>
                            <p:childTnLst>
                              <p:par>
                                <p:cTn id="23" presetID="37" presetClass="entr" presetSubtype="0" fill="hold" nodeType="after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fade">
                                      <p:cBhvr>
                                        <p:cTn id="25" dur="1000"/>
                                        <p:tgtEl>
                                          <p:spTgt spid="5122"/>
                                        </p:tgtEl>
                                      </p:cBhvr>
                                    </p:animEffect>
                                    <p:anim calcmode="lin" valueType="num">
                                      <p:cBhvr>
                                        <p:cTn id="26" dur="1000" fill="hold"/>
                                        <p:tgtEl>
                                          <p:spTgt spid="5122"/>
                                        </p:tgtEl>
                                        <p:attrNameLst>
                                          <p:attrName>ppt_x</p:attrName>
                                        </p:attrNameLst>
                                      </p:cBhvr>
                                      <p:tavLst>
                                        <p:tav tm="0">
                                          <p:val>
                                            <p:strVal val="#ppt_x"/>
                                          </p:val>
                                        </p:tav>
                                        <p:tav tm="100000">
                                          <p:val>
                                            <p:strVal val="#ppt_x"/>
                                          </p:val>
                                        </p:tav>
                                      </p:tavLst>
                                    </p:anim>
                                    <p:anim calcmode="lin" valueType="num">
                                      <p:cBhvr>
                                        <p:cTn id="27" dur="900" decel="100000" fill="hold"/>
                                        <p:tgtEl>
                                          <p:spTgt spid="512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l"/>
            <a:r>
              <a:rPr lang="hu-HU" dirty="0" smtClean="0">
                <a:solidFill>
                  <a:srgbClr val="FFC000"/>
                </a:solidFill>
              </a:rPr>
              <a:t>Össze hasonlítás 1 átlagos házzal</a:t>
            </a:r>
            <a:endParaRPr lang="hu-HU" dirty="0">
              <a:solidFill>
                <a:srgbClr val="FFC000"/>
              </a:solidFill>
            </a:endParaRPr>
          </a:p>
        </p:txBody>
      </p:sp>
      <p:pic>
        <p:nvPicPr>
          <p:cNvPr id="4" name="Picture 3" descr="Vorher Nachher"/>
          <p:cNvPicPr>
            <a:picLocks noGrp="1" noChangeAspect="1" noChangeArrowheads="1"/>
          </p:cNvPicPr>
          <p:nvPr>
            <p:ph idx="1"/>
          </p:nvPr>
        </p:nvPicPr>
        <p:blipFill>
          <a:blip r:embed="rId2"/>
          <a:srcRect/>
          <a:stretch>
            <a:fillRect/>
          </a:stretch>
        </p:blipFill>
        <p:spPr bwMode="auto">
          <a:xfrm>
            <a:off x="0" y="1142983"/>
            <a:ext cx="4643438" cy="2873089"/>
          </a:xfrm>
          <a:prstGeom prst="rect">
            <a:avLst/>
          </a:prstGeom>
          <a:noFill/>
          <a:ln w="9525">
            <a:noFill/>
            <a:miter lim="800000"/>
            <a:headEnd/>
            <a:tailEnd/>
          </a:ln>
        </p:spPr>
      </p:pic>
      <p:pic>
        <p:nvPicPr>
          <p:cNvPr id="5" name="Picture 4"/>
          <p:cNvPicPr>
            <a:picLocks noChangeAspect="1" noChangeArrowheads="1"/>
          </p:cNvPicPr>
          <p:nvPr/>
        </p:nvPicPr>
        <p:blipFill>
          <a:blip r:embed="rId3"/>
          <a:srcRect/>
          <a:stretch>
            <a:fillRect/>
          </a:stretch>
        </p:blipFill>
        <p:spPr bwMode="auto">
          <a:xfrm>
            <a:off x="4643438" y="2656302"/>
            <a:ext cx="4500562" cy="4201697"/>
          </a:xfrm>
          <a:prstGeom prst="rect">
            <a:avLst/>
          </a:prstGeom>
          <a:noFill/>
          <a:ln w="9525">
            <a:noFill/>
            <a:miter lim="800000"/>
            <a:headEnd/>
            <a:tailEnd/>
          </a:ln>
        </p:spPr>
      </p:pic>
      <p:sp>
        <p:nvSpPr>
          <p:cNvPr id="6" name="Szövegdoboz 5"/>
          <p:cNvSpPr txBox="1"/>
          <p:nvPr/>
        </p:nvSpPr>
        <p:spPr>
          <a:xfrm>
            <a:off x="0" y="4143380"/>
            <a:ext cx="4572000" cy="2708434"/>
          </a:xfrm>
          <a:prstGeom prst="rect">
            <a:avLst/>
          </a:prstGeom>
          <a:noFill/>
        </p:spPr>
        <p:txBody>
          <a:bodyPr wrap="square" rtlCol="0">
            <a:spAutoFit/>
          </a:bodyPr>
          <a:lstStyle/>
          <a:p>
            <a:r>
              <a:rPr lang="hu-HU" sz="2000" dirty="0" smtClean="0">
                <a:solidFill>
                  <a:srgbClr val="FFC000"/>
                </a:solidFill>
              </a:rPr>
              <a:t>Átlagos ház </a:t>
            </a:r>
            <a:r>
              <a:rPr lang="hu-HU" sz="2000" dirty="0" err="1" smtClean="0">
                <a:solidFill>
                  <a:srgbClr val="FFC000"/>
                </a:solidFill>
              </a:rPr>
              <a:t>hőképe</a:t>
            </a:r>
            <a:endParaRPr lang="hu-HU" sz="2000" dirty="0" smtClean="0">
              <a:solidFill>
                <a:srgbClr val="FFC000"/>
              </a:solidFill>
            </a:endParaRPr>
          </a:p>
          <a:p>
            <a:endParaRPr lang="hu-HU" dirty="0" smtClean="0"/>
          </a:p>
          <a:p>
            <a:endParaRPr lang="hu-HU" dirty="0" smtClean="0"/>
          </a:p>
          <a:p>
            <a:endParaRPr lang="hu-HU" sz="4000" dirty="0" smtClean="0"/>
          </a:p>
          <a:p>
            <a:endParaRPr lang="hu-HU" dirty="0" smtClean="0"/>
          </a:p>
          <a:p>
            <a:endParaRPr lang="hu-HU" dirty="0" smtClean="0"/>
          </a:p>
          <a:p>
            <a:endParaRPr lang="hu-HU" dirty="0" smtClean="0"/>
          </a:p>
          <a:p>
            <a:pPr algn="r"/>
            <a:r>
              <a:rPr lang="hu-HU" sz="2000" dirty="0" err="1" smtClean="0">
                <a:solidFill>
                  <a:srgbClr val="FFC000"/>
                </a:solidFill>
              </a:rPr>
              <a:t>Darmstadt-i</a:t>
            </a:r>
            <a:r>
              <a:rPr lang="hu-HU" sz="2000" dirty="0" smtClean="0">
                <a:solidFill>
                  <a:srgbClr val="FFC000"/>
                </a:solidFill>
              </a:rPr>
              <a:t> ház </a:t>
            </a:r>
            <a:r>
              <a:rPr lang="hu-HU" sz="2000" dirty="0" err="1" smtClean="0">
                <a:solidFill>
                  <a:srgbClr val="FFC000"/>
                </a:solidFill>
              </a:rPr>
              <a:t>hőképe</a:t>
            </a:r>
            <a:endParaRPr lang="hu-HU" sz="20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34"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from="(-#ppt_w/2)" to="(#ppt_x)" calcmode="lin" valueType="num">
                                      <p:cBhvr>
                                        <p:cTn id="13" dur="600" fill="hold">
                                          <p:stCondLst>
                                            <p:cond delay="0"/>
                                          </p:stCondLst>
                                        </p:cTn>
                                        <p:tgtEl>
                                          <p:spTgt spid="4"/>
                                        </p:tgtEl>
                                        <p:attrNameLst>
                                          <p:attrName>ppt_x</p:attrName>
                                        </p:attrNameLst>
                                      </p:cBhvr>
                                    </p:anim>
                                    <p:anim from="0" to="-1.0" calcmode="lin" valueType="num">
                                      <p:cBhvr>
                                        <p:cTn id="14" dur="200" decel="50000" autoRev="1" fill="hold">
                                          <p:stCondLst>
                                            <p:cond delay="600"/>
                                          </p:stCondLst>
                                        </p:cTn>
                                        <p:tgtEl>
                                          <p:spTgt spid="4"/>
                                        </p:tgtEl>
                                        <p:attrNameLst>
                                          <p:attrName>xshear</p:attrName>
                                        </p:attrNameLst>
                                      </p:cBhvr>
                                    </p:anim>
                                    <p:animScale>
                                      <p:cBhvr>
                                        <p:cTn id="15" dur="200" decel="100000" autoRev="1" fill="hold">
                                          <p:stCondLst>
                                            <p:cond delay="600"/>
                                          </p:stCondLst>
                                        </p:cTn>
                                        <p:tgtEl>
                                          <p:spTgt spid="4"/>
                                        </p:tgtEl>
                                      </p:cBhvr>
                                      <p:from x="100000" y="100000"/>
                                      <p:to x="80000" y="100000"/>
                                    </p:animScale>
                                    <p:anim by="(#ppt_h/3+#ppt_w*0.1)" calcmode="lin" valueType="num">
                                      <p:cBhvr additive="sum">
                                        <p:cTn id="16" dur="200" decel="100000" autoRev="1" fill="hold">
                                          <p:stCondLst>
                                            <p:cond delay="600"/>
                                          </p:stCondLst>
                                        </p:cTn>
                                        <p:tgtEl>
                                          <p:spTgt spid="4"/>
                                        </p:tgtEl>
                                        <p:attrNameLst>
                                          <p:attrName>ppt_x</p:attrName>
                                        </p:attrNameLst>
                                      </p:cBhvr>
                                    </p:anim>
                                  </p:childTnLst>
                                </p:cTn>
                              </p:par>
                              <p:par>
                                <p:cTn id="17" presetID="45" presetClass="entr" presetSubtype="0" fill="hold" nodeType="withEffect">
                                  <p:stCondLst>
                                    <p:cond delay="0"/>
                                  </p:stCondLst>
                                  <p:iterate type="lt">
                                    <p:tmPct val="10000"/>
                                  </p:iterate>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anim calcmode="lin" valueType="num">
                                      <p:cBhvr>
                                        <p:cTn id="20" dur="5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21"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par>
                          <p:cTn id="22" fill="hold">
                            <p:stCondLst>
                              <p:cond delay="2250"/>
                            </p:stCondLst>
                            <p:childTnLst>
                              <p:par>
                                <p:cTn id="23" presetID="55"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par>
                                <p:cTn id="28" presetID="45" presetClass="entr" presetSubtype="0" fill="hold" nodeType="withEffect">
                                  <p:stCondLst>
                                    <p:cond delay="0"/>
                                  </p:stCondLst>
                                  <p:iterate type="lt">
                                    <p:tmPct val="10000"/>
                                  </p:iterate>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anim calcmode="lin" valueType="num">
                                      <p:cBhvr>
                                        <p:cTn id="31" dur="500" fill="hold"/>
                                        <p:tgtEl>
                                          <p:spTgt spid="6">
                                            <p:txEl>
                                              <p:pRg st="7" end="7"/>
                                            </p:txEl>
                                          </p:spTgt>
                                        </p:tgtEl>
                                        <p:attrNameLst>
                                          <p:attrName>ppt_w</p:attrName>
                                        </p:attrNameLst>
                                      </p:cBhvr>
                                      <p:tavLst>
                                        <p:tav tm="0" fmla="#ppt_w*sin(2.5*pi*$)">
                                          <p:val>
                                            <p:fltVal val="0"/>
                                          </p:val>
                                        </p:tav>
                                        <p:tav tm="100000">
                                          <p:val>
                                            <p:fltVal val="1"/>
                                          </p:val>
                                        </p:tav>
                                      </p:tavLst>
                                    </p:anim>
                                    <p:anim calcmode="lin" valueType="num">
                                      <p:cBhvr>
                                        <p:cTn id="32" dur="500" fill="hold"/>
                                        <p:tgtEl>
                                          <p:spTgt spid="6">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C000"/>
                </a:solidFill>
              </a:rPr>
              <a:t>Kérdések</a:t>
            </a:r>
            <a:endParaRPr lang="hu-HU" dirty="0">
              <a:solidFill>
                <a:srgbClr val="FFC000"/>
              </a:solidFill>
            </a:endParaRPr>
          </a:p>
        </p:txBody>
      </p:sp>
      <p:sp>
        <p:nvSpPr>
          <p:cNvPr id="3" name="Tartalom helye 2"/>
          <p:cNvSpPr>
            <a:spLocks noGrp="1"/>
          </p:cNvSpPr>
          <p:nvPr>
            <p:ph idx="1"/>
          </p:nvPr>
        </p:nvSpPr>
        <p:spPr>
          <a:xfrm>
            <a:off x="457200" y="1600201"/>
            <a:ext cx="8229600" cy="3829064"/>
          </a:xfrm>
        </p:spPr>
        <p:txBody>
          <a:bodyPr/>
          <a:lstStyle/>
          <a:p>
            <a:r>
              <a:rPr lang="hu-HU" dirty="0" smtClean="0">
                <a:solidFill>
                  <a:srgbClr val="FFC000"/>
                </a:solidFill>
              </a:rPr>
              <a:t>Mennyi hőszigetelés kell egy passzívházra?</a:t>
            </a:r>
          </a:p>
          <a:p>
            <a:pPr lvl="1"/>
            <a:r>
              <a:rPr lang="hu-HU" sz="2400" dirty="0" smtClean="0">
                <a:solidFill>
                  <a:srgbClr val="FFC000"/>
                </a:solidFill>
              </a:rPr>
              <a:t>30cm mértékű hőszigetelés a minimum ami már jó.</a:t>
            </a:r>
          </a:p>
          <a:p>
            <a:r>
              <a:rPr lang="hu-HU" dirty="0" smtClean="0">
                <a:solidFill>
                  <a:srgbClr val="FFC000"/>
                </a:solidFill>
              </a:rPr>
              <a:t>Mért jó egy passzívház?</a:t>
            </a:r>
          </a:p>
          <a:p>
            <a:pPr lvl="1"/>
            <a:r>
              <a:rPr lang="hu-HU" dirty="0" smtClean="0">
                <a:solidFill>
                  <a:srgbClr val="FFC000"/>
                </a:solidFill>
              </a:rPr>
              <a:t>Sok energia </a:t>
            </a:r>
            <a:r>
              <a:rPr lang="hu-HU" dirty="0" smtClean="0">
                <a:solidFill>
                  <a:srgbClr val="FFC000"/>
                </a:solidFill>
              </a:rPr>
              <a:t>megtakarítható </a:t>
            </a:r>
            <a:r>
              <a:rPr lang="hu-HU" dirty="0" smtClean="0">
                <a:solidFill>
                  <a:srgbClr val="FFC000"/>
                </a:solidFill>
              </a:rPr>
              <a:t>sőt van olyan eset, hogy még többlet energia is keletkezik.</a:t>
            </a:r>
          </a:p>
          <a:p>
            <a:r>
              <a:rPr lang="hu-HU" dirty="0" smtClean="0">
                <a:solidFill>
                  <a:srgbClr val="FFC000"/>
                </a:solidFill>
              </a:rPr>
              <a:t>Melyik ház volt a világ </a:t>
            </a:r>
            <a:r>
              <a:rPr lang="hu-HU" dirty="0" smtClean="0">
                <a:solidFill>
                  <a:srgbClr val="FFC000"/>
                </a:solidFill>
              </a:rPr>
              <a:t>legelső passzívháza</a:t>
            </a:r>
            <a:r>
              <a:rPr lang="hu-HU" dirty="0" smtClean="0">
                <a:solidFill>
                  <a:srgbClr val="FFC000"/>
                </a:solidFill>
              </a:rPr>
              <a:t>?</a:t>
            </a:r>
          </a:p>
          <a:p>
            <a:pPr lvl="1"/>
            <a:r>
              <a:rPr lang="hu-HU" dirty="0" smtClean="0">
                <a:solidFill>
                  <a:srgbClr val="FFC000"/>
                </a:solidFill>
              </a:rPr>
              <a:t>A </a:t>
            </a:r>
            <a:r>
              <a:rPr lang="hu-HU" dirty="0" err="1" smtClean="0">
                <a:solidFill>
                  <a:srgbClr val="FFC000"/>
                </a:solidFill>
              </a:rPr>
              <a:t>Darmstadt-i</a:t>
            </a:r>
            <a:r>
              <a:rPr lang="hu-HU" dirty="0" smtClean="0">
                <a:solidFill>
                  <a:srgbClr val="FFC000"/>
                </a:solidFill>
              </a:rPr>
              <a:t> ház volt az </a:t>
            </a:r>
            <a:r>
              <a:rPr lang="hu-HU" dirty="0" smtClean="0">
                <a:solidFill>
                  <a:srgbClr val="FFC000"/>
                </a:solidFill>
              </a:rPr>
              <a:t>első.</a:t>
            </a:r>
            <a:endParaRPr lang="hu-HU"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p:stCondLst>
                              <p:cond delay="10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1" end="1"/>
                                            </p:txEl>
                                          </p:spTgt>
                                        </p:tgtEl>
                                      </p:cBhvr>
                                    </p:animEffect>
                                  </p:childTnLst>
                                </p:cTn>
                              </p:par>
                              <p:par>
                                <p:cTn id="26" presetID="41" presetClass="entr" presetSubtype="0" fill="hold" nodeType="withEffect">
                                  <p:stCondLst>
                                    <p:cond delay="0"/>
                                  </p:stCondLst>
                                  <p:iterate type="lt">
                                    <p:tmPct val="10000"/>
                                  </p:iterate>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0"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
                                            <p:txEl>
                                              <p:pRg st="2" end="2"/>
                                            </p:txEl>
                                          </p:spTgt>
                                        </p:tgtEl>
                                      </p:cBhvr>
                                    </p:animEffect>
                                  </p:childTnLst>
                                </p:cTn>
                              </p:par>
                              <p:par>
                                <p:cTn id="33" presetID="41" presetClass="entr" presetSubtype="0" fill="hold" nodeType="withEffect">
                                  <p:stCondLst>
                                    <p:cond delay="0"/>
                                  </p:stCondLst>
                                  <p:iterate type="lt">
                                    <p:tmPct val="10000"/>
                                  </p:iterate>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7"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
                                            <p:txEl>
                                              <p:pRg st="3" end="3"/>
                                            </p:txEl>
                                          </p:spTgt>
                                        </p:tgtEl>
                                      </p:cBhvr>
                                    </p:animEffect>
                                  </p:childTnLst>
                                </p:cTn>
                              </p:par>
                              <p:par>
                                <p:cTn id="40" presetID="41" presetClass="entr" presetSubtype="0" fill="hold" nodeType="withEffect">
                                  <p:stCondLst>
                                    <p:cond delay="0"/>
                                  </p:stCondLst>
                                  <p:iterate type="lt">
                                    <p:tmPct val="10000"/>
                                  </p:iterate>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4"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
                                            <p:txEl>
                                              <p:pRg st="4" end="4"/>
                                            </p:txEl>
                                          </p:spTgt>
                                        </p:tgtEl>
                                      </p:cBhvr>
                                    </p:animEffect>
                                  </p:childTnLst>
                                </p:cTn>
                              </p:par>
                              <p:par>
                                <p:cTn id="47" presetID="41" presetClass="entr" presetSubtype="0" fill="hold" nodeType="withEffect">
                                  <p:stCondLst>
                                    <p:cond delay="0"/>
                                  </p:stCondLst>
                                  <p:iterate type="lt">
                                    <p:tmPct val="10000"/>
                                  </p:iterate>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1"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lum bright="50000" contrast="-80000"/>
          </a:blip>
          <a:srcRect/>
          <a:stretch>
            <a:fillRect/>
          </a:stretch>
        </p:blipFill>
        <p:spPr bwMode="auto">
          <a:xfrm>
            <a:off x="0" y="0"/>
            <a:ext cx="9144000" cy="6858000"/>
          </a:xfrm>
          <a:prstGeom prst="rect">
            <a:avLst/>
          </a:prstGeom>
          <a:noFill/>
          <a:ln w="9525">
            <a:noFill/>
            <a:miter lim="800000"/>
            <a:headEnd/>
            <a:tailEnd/>
          </a:ln>
        </p:spPr>
      </p:pic>
      <p:sp>
        <p:nvSpPr>
          <p:cNvPr id="2" name="Cím 1"/>
          <p:cNvSpPr>
            <a:spLocks noGrp="1"/>
          </p:cNvSpPr>
          <p:nvPr>
            <p:ph type="title"/>
          </p:nvPr>
        </p:nvSpPr>
        <p:spPr/>
        <p:txBody>
          <a:bodyPr/>
          <a:lstStyle/>
          <a:p>
            <a:r>
              <a:rPr lang="hu-HU" dirty="0" smtClean="0">
                <a:solidFill>
                  <a:srgbClr val="FF0000"/>
                </a:solidFill>
              </a:rPr>
              <a:t>Köszönöm a figyelmet!</a:t>
            </a:r>
            <a:endParaRPr lang="hu-HU" dirty="0">
              <a:solidFill>
                <a:srgbClr val="FF0000"/>
              </a:solidFill>
            </a:endParaRPr>
          </a:p>
        </p:txBody>
      </p:sp>
      <p:sp>
        <p:nvSpPr>
          <p:cNvPr id="3" name="Tartalom helye 2"/>
          <p:cNvSpPr>
            <a:spLocks noGrp="1"/>
          </p:cNvSpPr>
          <p:nvPr>
            <p:ph idx="1"/>
          </p:nvPr>
        </p:nvSpPr>
        <p:spPr>
          <a:xfrm>
            <a:off x="500034" y="3857604"/>
            <a:ext cx="8229600" cy="3000396"/>
          </a:xfrm>
        </p:spPr>
        <p:txBody>
          <a:bodyPr>
            <a:normAutofit/>
          </a:bodyPr>
          <a:lstStyle/>
          <a:p>
            <a:pPr>
              <a:buNone/>
            </a:pPr>
            <a:r>
              <a:rPr lang="hu-HU" sz="2000" dirty="0" smtClean="0">
                <a:solidFill>
                  <a:srgbClr val="FF0000"/>
                </a:solidFill>
              </a:rPr>
              <a:t>Készítette: Molnár Zoltán György</a:t>
            </a:r>
          </a:p>
          <a:p>
            <a:pPr>
              <a:buNone/>
            </a:pPr>
            <a:endParaRPr lang="hu-HU" sz="2000" dirty="0" smtClean="0">
              <a:solidFill>
                <a:srgbClr val="FF0000"/>
              </a:solidFill>
            </a:endParaRPr>
          </a:p>
          <a:p>
            <a:pPr>
              <a:buNone/>
            </a:pPr>
            <a:r>
              <a:rPr lang="hu-HU" sz="2000" dirty="0" smtClean="0">
                <a:solidFill>
                  <a:srgbClr val="FF0000"/>
                </a:solidFill>
              </a:rPr>
              <a:t>Források: Molnár Zoltán Péter építész,Passzívházak könyve, http://ingatlanmagazin.com,</a:t>
            </a:r>
          </a:p>
          <a:p>
            <a:pPr>
              <a:buNone/>
            </a:pPr>
            <a:endParaRPr lang="hu-HU" sz="2000" dirty="0" smtClean="0">
              <a:solidFill>
                <a:srgbClr val="FF0000"/>
              </a:solidFill>
            </a:endParaRPr>
          </a:p>
          <a:p>
            <a:pPr algn="r">
              <a:buNone/>
            </a:pPr>
            <a:endParaRPr lang="hu-HU" sz="2000" dirty="0" smtClean="0">
              <a:solidFill>
                <a:srgbClr val="FF0000"/>
              </a:solidFill>
            </a:endParaRPr>
          </a:p>
          <a:p>
            <a:pPr algn="r">
              <a:buNone/>
            </a:pPr>
            <a:r>
              <a:rPr lang="hu-HU" sz="2000" dirty="0" smtClean="0">
                <a:solidFill>
                  <a:srgbClr val="FF0000"/>
                </a:solidFill>
              </a:rPr>
              <a:t>2013.02.17</a:t>
            </a:r>
            <a:r>
              <a:rPr lang="hu-HU" dirty="0" smtClean="0">
                <a:solidFill>
                  <a:srgbClr val="FF0000"/>
                </a:solidFill>
              </a:rPr>
              <a:t>.</a:t>
            </a:r>
            <a:endParaRPr lang="hu-HU" dirty="0">
              <a:solidFill>
                <a:srgbClr val="FF000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p:stCondLst>
                              <p:cond delay="2800"/>
                            </p:stCondLst>
                            <p:childTnLst>
                              <p:par>
                                <p:cTn id="13" presetID="29"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
                                            <p:txEl>
                                              <p:pRg st="0" end="0"/>
                                            </p:txEl>
                                          </p:spTgt>
                                        </p:tgtEl>
                                      </p:cBhvr>
                                    </p:animEffect>
                                  </p:childTnLst>
                                </p:cTn>
                              </p:par>
                              <p:par>
                                <p:cTn id="18" presetID="29"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
                                            <p:txEl>
                                              <p:pRg st="2" end="2"/>
                                            </p:txEl>
                                          </p:spTgt>
                                        </p:tgtEl>
                                      </p:cBhvr>
                                    </p:animEffect>
                                  </p:childTnLst>
                                </p:cTn>
                              </p:par>
                              <p:par>
                                <p:cTn id="23" presetID="29"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artalom helye 5"/>
          <p:cNvSpPr>
            <a:spLocks noGrp="1"/>
          </p:cNvSpPr>
          <p:nvPr>
            <p:ph idx="1"/>
          </p:nvPr>
        </p:nvSpPr>
        <p:spPr>
          <a:xfrm>
            <a:off x="457200" y="1643050"/>
            <a:ext cx="8229600" cy="4483113"/>
          </a:xfrm>
        </p:spPr>
        <p:txBody>
          <a:bodyPr>
            <a:normAutofit lnSpcReduction="10000"/>
          </a:bodyPr>
          <a:lstStyle/>
          <a:p>
            <a:r>
              <a:rPr lang="hu-HU" dirty="0" smtClean="0">
                <a:solidFill>
                  <a:srgbClr val="FFC000"/>
                </a:solidFill>
              </a:rPr>
              <a:t>A passzívház egy olyan háztípus, melynek fenntartási költsége elenyésző.</a:t>
            </a:r>
          </a:p>
          <a:p>
            <a:r>
              <a:rPr lang="hu-HU" dirty="0" smtClean="0">
                <a:solidFill>
                  <a:srgbClr val="FFC000"/>
                </a:solidFill>
              </a:rPr>
              <a:t>A passzívház kritériuma a legfeljebb 15kWh/m</a:t>
            </a:r>
            <a:r>
              <a:rPr lang="hu-HU" baseline="30000" dirty="0" smtClean="0">
                <a:solidFill>
                  <a:srgbClr val="FFC000"/>
                </a:solidFill>
              </a:rPr>
              <a:t>2</a:t>
            </a:r>
            <a:r>
              <a:rPr lang="hu-HU" dirty="0" smtClean="0">
                <a:solidFill>
                  <a:srgbClr val="FFC000"/>
                </a:solidFill>
              </a:rPr>
              <a:t>/év elsődleges energiaszükséglet.</a:t>
            </a:r>
          </a:p>
          <a:p>
            <a:r>
              <a:rPr lang="hu-HU" dirty="0" smtClean="0">
                <a:solidFill>
                  <a:srgbClr val="FFC000"/>
                </a:solidFill>
              </a:rPr>
              <a:t>A passzívház megvalósítása a tervezésben a tudományosan kidolgozott koncepció végletekig precíz követését, a kivitelezésben szakértelmet és gondos odafigyelést, valamint kiváló építőanyagokat kíván.</a:t>
            </a:r>
          </a:p>
        </p:txBody>
      </p:sp>
      <p:sp>
        <p:nvSpPr>
          <p:cNvPr id="4" name="Cím 1"/>
          <p:cNvSpPr>
            <a:spLocks noGrp="1"/>
          </p:cNvSpPr>
          <p:nvPr>
            <p:ph type="title"/>
          </p:nvPr>
        </p:nvSpPr>
        <p:spPr>
          <a:xfrm>
            <a:off x="428596" y="285728"/>
            <a:ext cx="8229600" cy="1143000"/>
          </a:xfrm>
        </p:spPr>
        <p:txBody>
          <a:bodyPr>
            <a:normAutofit fontScale="90000"/>
          </a:bodyPr>
          <a:lstStyle/>
          <a:p>
            <a:pPr algn="l"/>
            <a:r>
              <a:rPr lang="hu-HU" dirty="0" smtClean="0">
                <a:solidFill>
                  <a:srgbClr val="FFC000"/>
                </a:solidFill>
              </a:rPr>
              <a:t>Passzívház</a:t>
            </a:r>
            <a:br>
              <a:rPr lang="hu-HU" dirty="0" smtClean="0">
                <a:solidFill>
                  <a:srgbClr val="FFC000"/>
                </a:solidFill>
              </a:rPr>
            </a:br>
            <a:r>
              <a:rPr lang="hu-HU" dirty="0" smtClean="0">
                <a:solidFill>
                  <a:srgbClr val="FFC000"/>
                </a:solidFill>
              </a:rPr>
              <a:t>fogalma</a:t>
            </a:r>
            <a:endParaRPr lang="hu-HU"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checkerboard(across)">
                                      <p:cBhvr>
                                        <p:cTn id="11" dur="1000"/>
                                        <p:tgtEl>
                                          <p:spTgt spid="6">
                                            <p:txEl>
                                              <p:pRg st="0" end="0"/>
                                            </p:txEl>
                                          </p:spTgt>
                                        </p:tgtEl>
                                      </p:cBhvr>
                                    </p:animEffect>
                                  </p:childTnLst>
                                </p:cTn>
                              </p:par>
                              <p:par>
                                <p:cTn id="12" presetID="5" presetClass="entr" presetSubtype="10" fill="hold"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checkerboard(across)">
                                      <p:cBhvr>
                                        <p:cTn id="14" dur="500"/>
                                        <p:tgtEl>
                                          <p:spTgt spid="6">
                                            <p:txEl>
                                              <p:pRg st="1" end="1"/>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28596" y="285728"/>
            <a:ext cx="8229600" cy="1143000"/>
          </a:xfrm>
        </p:spPr>
        <p:txBody>
          <a:bodyPr>
            <a:normAutofit/>
          </a:bodyPr>
          <a:lstStyle/>
          <a:p>
            <a:r>
              <a:rPr lang="hu-HU" dirty="0" smtClean="0">
                <a:solidFill>
                  <a:srgbClr val="FFC000"/>
                </a:solidFill>
              </a:rPr>
              <a:t>A passzívház ismérvei</a:t>
            </a:r>
            <a:endParaRPr lang="hu-HU" dirty="0"/>
          </a:p>
        </p:txBody>
      </p:sp>
      <p:sp>
        <p:nvSpPr>
          <p:cNvPr id="4" name="Téglalap 3"/>
          <p:cNvSpPr/>
          <p:nvPr/>
        </p:nvSpPr>
        <p:spPr>
          <a:xfrm>
            <a:off x="0" y="1785926"/>
            <a:ext cx="3357554" cy="369332"/>
          </a:xfrm>
          <a:prstGeom prst="rect">
            <a:avLst/>
          </a:prstGeom>
        </p:spPr>
        <p:txBody>
          <a:bodyPr wrap="square">
            <a:spAutoFit/>
          </a:bodyPr>
          <a:lstStyle/>
          <a:p>
            <a:r>
              <a:rPr lang="hu-HU" u="sng" dirty="0" smtClean="0">
                <a:solidFill>
                  <a:srgbClr val="FFC000"/>
                </a:solidFill>
              </a:rPr>
              <a:t>Intenzív (30-50cm) hőszigetelés</a:t>
            </a:r>
          </a:p>
        </p:txBody>
      </p:sp>
      <p:sp>
        <p:nvSpPr>
          <p:cNvPr id="6" name="Téglalap 5"/>
          <p:cNvSpPr/>
          <p:nvPr/>
        </p:nvSpPr>
        <p:spPr>
          <a:xfrm>
            <a:off x="6500826" y="1500174"/>
            <a:ext cx="2058320" cy="369332"/>
          </a:xfrm>
          <a:prstGeom prst="rect">
            <a:avLst/>
          </a:prstGeom>
        </p:spPr>
        <p:txBody>
          <a:bodyPr wrap="none">
            <a:spAutoFit/>
          </a:bodyPr>
          <a:lstStyle/>
          <a:p>
            <a:r>
              <a:rPr lang="hu-HU" u="sng" dirty="0" smtClean="0">
                <a:solidFill>
                  <a:srgbClr val="FFC000"/>
                </a:solidFill>
              </a:rPr>
              <a:t>Légtömör kialakítás</a:t>
            </a:r>
            <a:endParaRPr lang="hu-HU" u="sng" dirty="0">
              <a:solidFill>
                <a:srgbClr val="FFC000"/>
              </a:solidFill>
            </a:endParaRPr>
          </a:p>
        </p:txBody>
      </p:sp>
      <p:sp>
        <p:nvSpPr>
          <p:cNvPr id="7" name="Téglalap 6"/>
          <p:cNvSpPr/>
          <p:nvPr/>
        </p:nvSpPr>
        <p:spPr>
          <a:xfrm>
            <a:off x="3857620" y="2143116"/>
            <a:ext cx="1813510" cy="369332"/>
          </a:xfrm>
          <a:prstGeom prst="rect">
            <a:avLst/>
          </a:prstGeom>
        </p:spPr>
        <p:txBody>
          <a:bodyPr wrap="none">
            <a:spAutoFit/>
          </a:bodyPr>
          <a:lstStyle/>
          <a:p>
            <a:r>
              <a:rPr lang="hu-HU" u="sng" dirty="0" smtClean="0">
                <a:solidFill>
                  <a:srgbClr val="FFC000"/>
                </a:solidFill>
              </a:rPr>
              <a:t>Hőhíd mentesség</a:t>
            </a:r>
          </a:p>
        </p:txBody>
      </p:sp>
      <p:sp>
        <p:nvSpPr>
          <p:cNvPr id="8" name="Téglalap 7"/>
          <p:cNvSpPr/>
          <p:nvPr/>
        </p:nvSpPr>
        <p:spPr>
          <a:xfrm>
            <a:off x="6643702" y="4071942"/>
            <a:ext cx="1786014" cy="646331"/>
          </a:xfrm>
          <a:prstGeom prst="rect">
            <a:avLst/>
          </a:prstGeom>
        </p:spPr>
        <p:txBody>
          <a:bodyPr wrap="square">
            <a:spAutoFit/>
          </a:bodyPr>
          <a:lstStyle/>
          <a:p>
            <a:pPr algn="ctr">
              <a:buNone/>
            </a:pPr>
            <a:r>
              <a:rPr lang="hu-HU" u="sng" dirty="0" smtClean="0">
                <a:solidFill>
                  <a:srgbClr val="FFC000"/>
                </a:solidFill>
              </a:rPr>
              <a:t>Hővisszanyerő</a:t>
            </a:r>
          </a:p>
          <a:p>
            <a:pPr>
              <a:buNone/>
            </a:pPr>
            <a:r>
              <a:rPr lang="hu-HU" u="sng" dirty="0" smtClean="0">
                <a:solidFill>
                  <a:srgbClr val="FFC000"/>
                </a:solidFill>
              </a:rPr>
              <a:t> szellőzőrendszer</a:t>
            </a:r>
          </a:p>
        </p:txBody>
      </p:sp>
      <p:sp>
        <p:nvSpPr>
          <p:cNvPr id="9" name="Téglalap 8"/>
          <p:cNvSpPr/>
          <p:nvPr/>
        </p:nvSpPr>
        <p:spPr>
          <a:xfrm>
            <a:off x="214282" y="4429132"/>
            <a:ext cx="2571736" cy="646331"/>
          </a:xfrm>
          <a:prstGeom prst="rect">
            <a:avLst/>
          </a:prstGeom>
        </p:spPr>
        <p:txBody>
          <a:bodyPr wrap="square">
            <a:spAutoFit/>
          </a:bodyPr>
          <a:lstStyle/>
          <a:p>
            <a:pPr algn="ctr">
              <a:buNone/>
            </a:pPr>
            <a:r>
              <a:rPr lang="hu-HU" u="sng" dirty="0" smtClean="0">
                <a:solidFill>
                  <a:srgbClr val="FFC000"/>
                </a:solidFill>
              </a:rPr>
              <a:t>Fokozottan hőszigetelt</a:t>
            </a:r>
          </a:p>
          <a:p>
            <a:pPr algn="ctr">
              <a:buNone/>
            </a:pPr>
            <a:r>
              <a:rPr lang="hu-HU" u="sng" dirty="0" smtClean="0">
                <a:solidFill>
                  <a:srgbClr val="FFC000"/>
                </a:solidFill>
              </a:rPr>
              <a:t> nyílászárók</a:t>
            </a:r>
          </a:p>
        </p:txBody>
      </p:sp>
      <p:sp>
        <p:nvSpPr>
          <p:cNvPr id="10" name="Szövegdoboz 9"/>
          <p:cNvSpPr txBox="1"/>
          <p:nvPr/>
        </p:nvSpPr>
        <p:spPr>
          <a:xfrm>
            <a:off x="2857488" y="4643446"/>
            <a:ext cx="3643338" cy="369332"/>
          </a:xfrm>
          <a:prstGeom prst="rect">
            <a:avLst/>
          </a:prstGeom>
          <a:noFill/>
        </p:spPr>
        <p:txBody>
          <a:bodyPr wrap="square" rtlCol="0">
            <a:spAutoFit/>
          </a:bodyPr>
          <a:lstStyle/>
          <a:p>
            <a:pPr algn="ctr"/>
            <a:r>
              <a:rPr lang="hu-HU" u="sng" dirty="0" smtClean="0">
                <a:solidFill>
                  <a:srgbClr val="FFC000"/>
                </a:solidFill>
              </a:rPr>
              <a:t>Kompakt formálás, déli tájolás</a:t>
            </a:r>
            <a:endParaRPr lang="hu-HU" u="sng" dirty="0">
              <a:solidFill>
                <a:srgbClr val="FFC000"/>
              </a:solidFill>
            </a:endParaRPr>
          </a:p>
        </p:txBody>
      </p:sp>
      <p:pic>
        <p:nvPicPr>
          <p:cNvPr id="1026" name="Picture 2"/>
          <p:cNvPicPr>
            <a:picLocks noChangeAspect="1" noChangeArrowheads="1"/>
          </p:cNvPicPr>
          <p:nvPr/>
        </p:nvPicPr>
        <p:blipFill>
          <a:blip r:embed="rId2" cstate="print"/>
          <a:srcRect/>
          <a:stretch>
            <a:fillRect/>
          </a:stretch>
        </p:blipFill>
        <p:spPr bwMode="auto">
          <a:xfrm rot="-5400000">
            <a:off x="6595335" y="2191483"/>
            <a:ext cx="1954122" cy="128588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rot="-5400000">
            <a:off x="686152" y="4957394"/>
            <a:ext cx="1673440" cy="1759923"/>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rot="-5400000">
            <a:off x="6835875" y="4236959"/>
            <a:ext cx="1580506" cy="2536356"/>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rot="-5400000">
            <a:off x="3937247" y="4921009"/>
            <a:ext cx="1698135" cy="1857389"/>
          </a:xfrm>
          <a:prstGeom prst="rect">
            <a:avLst/>
          </a:prstGeom>
          <a:noFill/>
          <a:ln w="9525">
            <a:noFill/>
            <a:miter lim="800000"/>
            <a:headEnd/>
            <a:tailEnd/>
          </a:ln>
          <a:effectLst/>
        </p:spPr>
      </p:pic>
      <p:pic>
        <p:nvPicPr>
          <p:cNvPr id="14" name="Picture 2" descr="2008"/>
          <p:cNvPicPr>
            <a:picLocks noChangeAspect="1" noChangeArrowheads="1"/>
          </p:cNvPicPr>
          <p:nvPr/>
        </p:nvPicPr>
        <p:blipFill>
          <a:blip r:embed="rId6" cstate="print"/>
          <a:srcRect/>
          <a:stretch>
            <a:fillRect/>
          </a:stretch>
        </p:blipFill>
        <p:spPr bwMode="auto">
          <a:xfrm>
            <a:off x="214282" y="2143116"/>
            <a:ext cx="2786050" cy="2089054"/>
          </a:xfrm>
          <a:prstGeom prst="rect">
            <a:avLst/>
          </a:prstGeom>
          <a:noFill/>
          <a:ln w="9525">
            <a:noFill/>
            <a:miter lim="800000"/>
            <a:headEnd/>
            <a:tailEnd/>
          </a:ln>
        </p:spPr>
      </p:pic>
      <p:pic>
        <p:nvPicPr>
          <p:cNvPr id="15" name="Kép 14" descr="hohidak_tipusai.png"/>
          <p:cNvPicPr>
            <a:picLocks noChangeAspect="1"/>
          </p:cNvPicPr>
          <p:nvPr/>
        </p:nvPicPr>
        <p:blipFill>
          <a:blip r:embed="rId7"/>
          <a:stretch>
            <a:fillRect/>
          </a:stretch>
        </p:blipFill>
        <p:spPr>
          <a:xfrm>
            <a:off x="3428992" y="2500306"/>
            <a:ext cx="2699001" cy="2000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05"/>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 calcmode="lin" valueType="num">
                                      <p:cBhvr>
                                        <p:cTn id="9" dur="1000" fill="hold"/>
                                        <p:tgtEl>
                                          <p:spTgt spid="2"/>
                                        </p:tgtEl>
                                        <p:attrNameLst>
                                          <p:attrName>ppt_x</p:attrName>
                                        </p:attrNameLst>
                                      </p:cBhvr>
                                      <p:tavLst>
                                        <p:tav tm="0">
                                          <p:val>
                                            <p:strVal val="#ppt_x-.2"/>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animEffect transition="in" filter="fade">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from="(-#ppt_w/2)" to="(#ppt_x)" calcmode="lin" valueType="num">
                                      <p:cBhvr>
                                        <p:cTn id="16" dur="600" fill="hold">
                                          <p:stCondLst>
                                            <p:cond delay="0"/>
                                          </p:stCondLst>
                                        </p:cTn>
                                        <p:tgtEl>
                                          <p:spTgt spid="4">
                                            <p:txEl>
                                              <p:pRg st="0" end="0"/>
                                            </p:txEl>
                                          </p:spTgt>
                                        </p:tgtEl>
                                        <p:attrNameLst>
                                          <p:attrName>ppt_x</p:attrName>
                                        </p:attrNameLst>
                                      </p:cBhvr>
                                    </p:anim>
                                    <p:anim from="0" to="-1.0" calcmode="lin" valueType="num">
                                      <p:cBhvr>
                                        <p:cTn id="17" dur="200" decel="50000" autoRev="1" fill="hold">
                                          <p:stCondLst>
                                            <p:cond delay="600"/>
                                          </p:stCondLst>
                                        </p:cTn>
                                        <p:tgtEl>
                                          <p:spTgt spid="4">
                                            <p:txEl>
                                              <p:pRg st="0" end="0"/>
                                            </p:txEl>
                                          </p:spTgt>
                                        </p:tgtEl>
                                        <p:attrNameLst>
                                          <p:attrName>xshear</p:attrName>
                                        </p:attrNameLst>
                                      </p:cBhvr>
                                    </p:anim>
                                    <p:animScale>
                                      <p:cBhvr>
                                        <p:cTn id="18" dur="200" decel="100000" autoRev="1" fill="hold">
                                          <p:stCondLst>
                                            <p:cond delay="600"/>
                                          </p:stCondLst>
                                        </p:cTn>
                                        <p:tgtEl>
                                          <p:spTgt spid="4">
                                            <p:txEl>
                                              <p:pRg st="0" end="0"/>
                                            </p:txEl>
                                          </p:spTgt>
                                        </p:tgtEl>
                                      </p:cBhvr>
                                      <p:from x="100000" y="100000"/>
                                      <p:to x="80000" y="100000"/>
                                    </p:animScale>
                                    <p:anim by="(#ppt_h/3+#ppt_w*0.1)" calcmode="lin" valueType="num">
                                      <p:cBhvr additive="sum">
                                        <p:cTn id="19" dur="200" decel="100000" autoRev="1" fill="hold">
                                          <p:stCondLst>
                                            <p:cond delay="600"/>
                                          </p:stCondLst>
                                        </p:cTn>
                                        <p:tgtEl>
                                          <p:spTgt spid="4">
                                            <p:txEl>
                                              <p:pRg st="0" end="0"/>
                                            </p:txEl>
                                          </p:spTgt>
                                        </p:tgtEl>
                                        <p:attrNameLst>
                                          <p:attrName>ppt_x</p:attrName>
                                        </p:attrNameLst>
                                      </p:cBhvr>
                                    </p:anim>
                                  </p:childTnLst>
                                </p:cTn>
                              </p:par>
                              <p:par>
                                <p:cTn id="20" presetID="34" presetClass="entr" presetSubtype="0" fill="hold"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from="(-#ppt_w/2)" to="(#ppt_x)" calcmode="lin" valueType="num">
                                      <p:cBhvr>
                                        <p:cTn id="22" dur="600" fill="hold">
                                          <p:stCondLst>
                                            <p:cond delay="0"/>
                                          </p:stCondLst>
                                        </p:cTn>
                                        <p:tgtEl>
                                          <p:spTgt spid="7">
                                            <p:txEl>
                                              <p:pRg st="0" end="0"/>
                                            </p:txEl>
                                          </p:spTgt>
                                        </p:tgtEl>
                                        <p:attrNameLst>
                                          <p:attrName>ppt_x</p:attrName>
                                        </p:attrNameLst>
                                      </p:cBhvr>
                                    </p:anim>
                                    <p:anim from="0" to="-1.0" calcmode="lin" valueType="num">
                                      <p:cBhvr>
                                        <p:cTn id="23" dur="200" decel="50000" autoRev="1" fill="hold">
                                          <p:stCondLst>
                                            <p:cond delay="600"/>
                                          </p:stCondLst>
                                        </p:cTn>
                                        <p:tgtEl>
                                          <p:spTgt spid="7">
                                            <p:txEl>
                                              <p:pRg st="0" end="0"/>
                                            </p:txEl>
                                          </p:spTgt>
                                        </p:tgtEl>
                                        <p:attrNameLst>
                                          <p:attrName>xshear</p:attrName>
                                        </p:attrNameLst>
                                      </p:cBhvr>
                                    </p:anim>
                                    <p:animScale>
                                      <p:cBhvr>
                                        <p:cTn id="24" dur="200" decel="100000" autoRev="1" fill="hold">
                                          <p:stCondLst>
                                            <p:cond delay="600"/>
                                          </p:stCondLst>
                                        </p:cTn>
                                        <p:tgtEl>
                                          <p:spTgt spid="7">
                                            <p:txEl>
                                              <p:pRg st="0" end="0"/>
                                            </p:txEl>
                                          </p:spTgt>
                                        </p:tgtEl>
                                      </p:cBhvr>
                                      <p:from x="100000" y="100000"/>
                                      <p:to x="80000" y="100000"/>
                                    </p:animScale>
                                    <p:anim by="(#ppt_h/3+#ppt_w*0.1)" calcmode="lin" valueType="num">
                                      <p:cBhvr additive="sum">
                                        <p:cTn id="25" dur="200" decel="100000" autoRev="1" fill="hold">
                                          <p:stCondLst>
                                            <p:cond delay="600"/>
                                          </p:stCondLst>
                                        </p:cTn>
                                        <p:tgtEl>
                                          <p:spTgt spid="7">
                                            <p:txEl>
                                              <p:pRg st="0" end="0"/>
                                            </p:txEl>
                                          </p:spTgt>
                                        </p:tgtEl>
                                        <p:attrNameLst>
                                          <p:attrName>ppt_x</p:attrName>
                                        </p:attrNameLst>
                                      </p:cBhvr>
                                    </p:anim>
                                  </p:childTnLst>
                                </p:cTn>
                              </p:par>
                              <p:par>
                                <p:cTn id="26" presetID="34" presetClass="entr" presetSubtype="0" fill="hold" nodeType="with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from="(-#ppt_w/2)" to="(#ppt_x)" calcmode="lin" valueType="num">
                                      <p:cBhvr>
                                        <p:cTn id="28" dur="600" fill="hold">
                                          <p:stCondLst>
                                            <p:cond delay="0"/>
                                          </p:stCondLst>
                                        </p:cTn>
                                        <p:tgtEl>
                                          <p:spTgt spid="6">
                                            <p:txEl>
                                              <p:pRg st="0" end="0"/>
                                            </p:txEl>
                                          </p:spTgt>
                                        </p:tgtEl>
                                        <p:attrNameLst>
                                          <p:attrName>ppt_x</p:attrName>
                                        </p:attrNameLst>
                                      </p:cBhvr>
                                    </p:anim>
                                    <p:anim from="0" to="-1.0" calcmode="lin" valueType="num">
                                      <p:cBhvr>
                                        <p:cTn id="29" dur="200" decel="50000" autoRev="1" fill="hold">
                                          <p:stCondLst>
                                            <p:cond delay="600"/>
                                          </p:stCondLst>
                                        </p:cTn>
                                        <p:tgtEl>
                                          <p:spTgt spid="6">
                                            <p:txEl>
                                              <p:pRg st="0" end="0"/>
                                            </p:txEl>
                                          </p:spTgt>
                                        </p:tgtEl>
                                        <p:attrNameLst>
                                          <p:attrName>xshear</p:attrName>
                                        </p:attrNameLst>
                                      </p:cBhvr>
                                    </p:anim>
                                    <p:animScale>
                                      <p:cBhvr>
                                        <p:cTn id="30" dur="200" decel="100000" autoRev="1" fill="hold">
                                          <p:stCondLst>
                                            <p:cond delay="600"/>
                                          </p:stCondLst>
                                        </p:cTn>
                                        <p:tgtEl>
                                          <p:spTgt spid="6">
                                            <p:txEl>
                                              <p:pRg st="0" end="0"/>
                                            </p:txEl>
                                          </p:spTgt>
                                        </p:tgtEl>
                                      </p:cBhvr>
                                      <p:from x="100000" y="100000"/>
                                      <p:to x="80000" y="100000"/>
                                    </p:animScale>
                                    <p:anim by="(#ppt_h/3+#ppt_w*0.1)" calcmode="lin" valueType="num">
                                      <p:cBhvr additive="sum">
                                        <p:cTn id="31" dur="200" decel="100000" autoRev="1" fill="hold">
                                          <p:stCondLst>
                                            <p:cond delay="600"/>
                                          </p:stCondLst>
                                        </p:cTn>
                                        <p:tgtEl>
                                          <p:spTgt spid="6">
                                            <p:txEl>
                                              <p:pRg st="0" end="0"/>
                                            </p:txEl>
                                          </p:spTgt>
                                        </p:tgtEl>
                                        <p:attrNameLst>
                                          <p:attrName>ppt_x</p:attrName>
                                        </p:attrNameLst>
                                      </p:cBhvr>
                                    </p:anim>
                                  </p:childTnLst>
                                </p:cTn>
                              </p:par>
                              <p:par>
                                <p:cTn id="32" presetID="34" presetClass="entr" presetSubtype="0" fill="hold" nodeType="with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 from="(-#ppt_w/2)" to="(#ppt_x)" calcmode="lin" valueType="num">
                                      <p:cBhvr>
                                        <p:cTn id="34" dur="600" fill="hold">
                                          <p:stCondLst>
                                            <p:cond delay="0"/>
                                          </p:stCondLst>
                                        </p:cTn>
                                        <p:tgtEl>
                                          <p:spTgt spid="9">
                                            <p:txEl>
                                              <p:pRg st="0" end="0"/>
                                            </p:txEl>
                                          </p:spTgt>
                                        </p:tgtEl>
                                        <p:attrNameLst>
                                          <p:attrName>ppt_x</p:attrName>
                                        </p:attrNameLst>
                                      </p:cBhvr>
                                    </p:anim>
                                    <p:anim from="0" to="-1.0" calcmode="lin" valueType="num">
                                      <p:cBhvr>
                                        <p:cTn id="35" dur="200" decel="50000" autoRev="1" fill="hold">
                                          <p:stCondLst>
                                            <p:cond delay="600"/>
                                          </p:stCondLst>
                                        </p:cTn>
                                        <p:tgtEl>
                                          <p:spTgt spid="9">
                                            <p:txEl>
                                              <p:pRg st="0" end="0"/>
                                            </p:txEl>
                                          </p:spTgt>
                                        </p:tgtEl>
                                        <p:attrNameLst>
                                          <p:attrName>xshear</p:attrName>
                                        </p:attrNameLst>
                                      </p:cBhvr>
                                    </p:anim>
                                    <p:animScale>
                                      <p:cBhvr>
                                        <p:cTn id="36" dur="200" decel="100000" autoRev="1" fill="hold">
                                          <p:stCondLst>
                                            <p:cond delay="600"/>
                                          </p:stCondLst>
                                        </p:cTn>
                                        <p:tgtEl>
                                          <p:spTgt spid="9">
                                            <p:txEl>
                                              <p:pRg st="0" end="0"/>
                                            </p:txEl>
                                          </p:spTgt>
                                        </p:tgtEl>
                                      </p:cBhvr>
                                      <p:from x="100000" y="100000"/>
                                      <p:to x="80000" y="100000"/>
                                    </p:animScale>
                                    <p:anim by="(#ppt_h/3+#ppt_w*0.1)" calcmode="lin" valueType="num">
                                      <p:cBhvr additive="sum">
                                        <p:cTn id="37" dur="200" decel="100000" autoRev="1" fill="hold">
                                          <p:stCondLst>
                                            <p:cond delay="600"/>
                                          </p:stCondLst>
                                        </p:cTn>
                                        <p:tgtEl>
                                          <p:spTgt spid="9">
                                            <p:txEl>
                                              <p:pRg st="0" end="0"/>
                                            </p:txEl>
                                          </p:spTgt>
                                        </p:tgtEl>
                                        <p:attrNameLst>
                                          <p:attrName>ppt_x</p:attrName>
                                        </p:attrNameLst>
                                      </p:cBhvr>
                                    </p:anim>
                                  </p:childTnLst>
                                </p:cTn>
                              </p:par>
                              <p:par>
                                <p:cTn id="38" presetID="34" presetClass="entr" presetSubtype="0" fill="hold" nodeType="with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 from="(-#ppt_w/2)" to="(#ppt_x)" calcmode="lin" valueType="num">
                                      <p:cBhvr>
                                        <p:cTn id="40" dur="600" fill="hold">
                                          <p:stCondLst>
                                            <p:cond delay="0"/>
                                          </p:stCondLst>
                                        </p:cTn>
                                        <p:tgtEl>
                                          <p:spTgt spid="9">
                                            <p:txEl>
                                              <p:pRg st="1" end="1"/>
                                            </p:txEl>
                                          </p:spTgt>
                                        </p:tgtEl>
                                        <p:attrNameLst>
                                          <p:attrName>ppt_x</p:attrName>
                                        </p:attrNameLst>
                                      </p:cBhvr>
                                    </p:anim>
                                    <p:anim from="0" to="-1.0" calcmode="lin" valueType="num">
                                      <p:cBhvr>
                                        <p:cTn id="41" dur="200" decel="50000" autoRev="1" fill="hold">
                                          <p:stCondLst>
                                            <p:cond delay="600"/>
                                          </p:stCondLst>
                                        </p:cTn>
                                        <p:tgtEl>
                                          <p:spTgt spid="9">
                                            <p:txEl>
                                              <p:pRg st="1" end="1"/>
                                            </p:txEl>
                                          </p:spTgt>
                                        </p:tgtEl>
                                        <p:attrNameLst>
                                          <p:attrName>xshear</p:attrName>
                                        </p:attrNameLst>
                                      </p:cBhvr>
                                    </p:anim>
                                    <p:animScale>
                                      <p:cBhvr>
                                        <p:cTn id="42" dur="200" decel="100000" autoRev="1" fill="hold">
                                          <p:stCondLst>
                                            <p:cond delay="600"/>
                                          </p:stCondLst>
                                        </p:cTn>
                                        <p:tgtEl>
                                          <p:spTgt spid="9">
                                            <p:txEl>
                                              <p:pRg st="1" end="1"/>
                                            </p:txEl>
                                          </p:spTgt>
                                        </p:tgtEl>
                                      </p:cBhvr>
                                      <p:from x="100000" y="100000"/>
                                      <p:to x="80000" y="100000"/>
                                    </p:animScale>
                                    <p:anim by="(#ppt_h/3+#ppt_w*0.1)" calcmode="lin" valueType="num">
                                      <p:cBhvr additive="sum">
                                        <p:cTn id="43" dur="200" decel="100000" autoRev="1" fill="hold">
                                          <p:stCondLst>
                                            <p:cond delay="600"/>
                                          </p:stCondLst>
                                        </p:cTn>
                                        <p:tgtEl>
                                          <p:spTgt spid="9">
                                            <p:txEl>
                                              <p:pRg st="1" end="1"/>
                                            </p:txEl>
                                          </p:spTgt>
                                        </p:tgtEl>
                                        <p:attrNameLst>
                                          <p:attrName>ppt_x</p:attrName>
                                        </p:attrNameLst>
                                      </p:cBhvr>
                                    </p:anim>
                                  </p:childTnLst>
                                </p:cTn>
                              </p:par>
                              <p:par>
                                <p:cTn id="44" presetID="34" presetClass="entr" presetSubtype="0" fill="hold" nodeType="with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 from="(-#ppt_w/2)" to="(#ppt_x)" calcmode="lin" valueType="num">
                                      <p:cBhvr>
                                        <p:cTn id="46" dur="600" fill="hold">
                                          <p:stCondLst>
                                            <p:cond delay="0"/>
                                          </p:stCondLst>
                                        </p:cTn>
                                        <p:tgtEl>
                                          <p:spTgt spid="10">
                                            <p:txEl>
                                              <p:pRg st="0" end="0"/>
                                            </p:txEl>
                                          </p:spTgt>
                                        </p:tgtEl>
                                        <p:attrNameLst>
                                          <p:attrName>ppt_x</p:attrName>
                                        </p:attrNameLst>
                                      </p:cBhvr>
                                    </p:anim>
                                    <p:anim from="0" to="-1.0" calcmode="lin" valueType="num">
                                      <p:cBhvr>
                                        <p:cTn id="47" dur="200" decel="50000" autoRev="1" fill="hold">
                                          <p:stCondLst>
                                            <p:cond delay="600"/>
                                          </p:stCondLst>
                                        </p:cTn>
                                        <p:tgtEl>
                                          <p:spTgt spid="10">
                                            <p:txEl>
                                              <p:pRg st="0" end="0"/>
                                            </p:txEl>
                                          </p:spTgt>
                                        </p:tgtEl>
                                        <p:attrNameLst>
                                          <p:attrName>xshear</p:attrName>
                                        </p:attrNameLst>
                                      </p:cBhvr>
                                    </p:anim>
                                    <p:animScale>
                                      <p:cBhvr>
                                        <p:cTn id="48" dur="200" decel="100000" autoRev="1" fill="hold">
                                          <p:stCondLst>
                                            <p:cond delay="600"/>
                                          </p:stCondLst>
                                        </p:cTn>
                                        <p:tgtEl>
                                          <p:spTgt spid="10">
                                            <p:txEl>
                                              <p:pRg st="0" end="0"/>
                                            </p:txEl>
                                          </p:spTgt>
                                        </p:tgtEl>
                                      </p:cBhvr>
                                      <p:from x="100000" y="100000"/>
                                      <p:to x="80000" y="100000"/>
                                    </p:animScale>
                                    <p:anim by="(#ppt_h/3+#ppt_w*0.1)" calcmode="lin" valueType="num">
                                      <p:cBhvr additive="sum">
                                        <p:cTn id="49" dur="200" decel="100000" autoRev="1" fill="hold">
                                          <p:stCondLst>
                                            <p:cond delay="600"/>
                                          </p:stCondLst>
                                        </p:cTn>
                                        <p:tgtEl>
                                          <p:spTgt spid="10">
                                            <p:txEl>
                                              <p:pRg st="0" end="0"/>
                                            </p:txEl>
                                          </p:spTgt>
                                        </p:tgtEl>
                                        <p:attrNameLst>
                                          <p:attrName>ppt_x</p:attrName>
                                        </p:attrNameLst>
                                      </p:cBhvr>
                                    </p:anim>
                                  </p:childTnLst>
                                </p:cTn>
                              </p:par>
                              <p:par>
                                <p:cTn id="50" presetID="34" presetClass="entr" presetSubtype="0" fill="hold" nodeType="with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 from="(-#ppt_w/2)" to="(#ppt_x)" calcmode="lin" valueType="num">
                                      <p:cBhvr>
                                        <p:cTn id="52" dur="600" fill="hold">
                                          <p:stCondLst>
                                            <p:cond delay="0"/>
                                          </p:stCondLst>
                                        </p:cTn>
                                        <p:tgtEl>
                                          <p:spTgt spid="8">
                                            <p:txEl>
                                              <p:pRg st="0" end="0"/>
                                            </p:txEl>
                                          </p:spTgt>
                                        </p:tgtEl>
                                        <p:attrNameLst>
                                          <p:attrName>ppt_x</p:attrName>
                                        </p:attrNameLst>
                                      </p:cBhvr>
                                    </p:anim>
                                    <p:anim from="0" to="-1.0" calcmode="lin" valueType="num">
                                      <p:cBhvr>
                                        <p:cTn id="53" dur="200" decel="50000" autoRev="1" fill="hold">
                                          <p:stCondLst>
                                            <p:cond delay="600"/>
                                          </p:stCondLst>
                                        </p:cTn>
                                        <p:tgtEl>
                                          <p:spTgt spid="8">
                                            <p:txEl>
                                              <p:pRg st="0" end="0"/>
                                            </p:txEl>
                                          </p:spTgt>
                                        </p:tgtEl>
                                        <p:attrNameLst>
                                          <p:attrName>xshear</p:attrName>
                                        </p:attrNameLst>
                                      </p:cBhvr>
                                    </p:anim>
                                    <p:animScale>
                                      <p:cBhvr>
                                        <p:cTn id="54" dur="200" decel="100000" autoRev="1" fill="hold">
                                          <p:stCondLst>
                                            <p:cond delay="600"/>
                                          </p:stCondLst>
                                        </p:cTn>
                                        <p:tgtEl>
                                          <p:spTgt spid="8">
                                            <p:txEl>
                                              <p:pRg st="0" end="0"/>
                                            </p:txEl>
                                          </p:spTgt>
                                        </p:tgtEl>
                                      </p:cBhvr>
                                      <p:from x="100000" y="100000"/>
                                      <p:to x="80000" y="100000"/>
                                    </p:animScale>
                                    <p:anim by="(#ppt_h/3+#ppt_w*0.1)" calcmode="lin" valueType="num">
                                      <p:cBhvr additive="sum">
                                        <p:cTn id="55" dur="200" decel="100000" autoRev="1" fill="hold">
                                          <p:stCondLst>
                                            <p:cond delay="600"/>
                                          </p:stCondLst>
                                        </p:cTn>
                                        <p:tgtEl>
                                          <p:spTgt spid="8">
                                            <p:txEl>
                                              <p:pRg st="0" end="0"/>
                                            </p:txEl>
                                          </p:spTgt>
                                        </p:tgtEl>
                                        <p:attrNameLst>
                                          <p:attrName>ppt_x</p:attrName>
                                        </p:attrNameLst>
                                      </p:cBhvr>
                                    </p:anim>
                                  </p:childTnLst>
                                </p:cTn>
                              </p:par>
                              <p:par>
                                <p:cTn id="56" presetID="34" presetClass="entr" presetSubtype="0" fill="hold" nodeType="withEffect">
                                  <p:stCondLst>
                                    <p:cond delay="0"/>
                                  </p:stCondLst>
                                  <p:childTnLst>
                                    <p:set>
                                      <p:cBhvr>
                                        <p:cTn id="57" dur="1" fill="hold">
                                          <p:stCondLst>
                                            <p:cond delay="0"/>
                                          </p:stCondLst>
                                        </p:cTn>
                                        <p:tgtEl>
                                          <p:spTgt spid="8">
                                            <p:txEl>
                                              <p:pRg st="1" end="1"/>
                                            </p:txEl>
                                          </p:spTgt>
                                        </p:tgtEl>
                                        <p:attrNameLst>
                                          <p:attrName>style.visibility</p:attrName>
                                        </p:attrNameLst>
                                      </p:cBhvr>
                                      <p:to>
                                        <p:strVal val="visible"/>
                                      </p:to>
                                    </p:set>
                                    <p:anim from="(-#ppt_w/2)" to="(#ppt_x)" calcmode="lin" valueType="num">
                                      <p:cBhvr>
                                        <p:cTn id="58" dur="600" fill="hold">
                                          <p:stCondLst>
                                            <p:cond delay="0"/>
                                          </p:stCondLst>
                                        </p:cTn>
                                        <p:tgtEl>
                                          <p:spTgt spid="8">
                                            <p:txEl>
                                              <p:pRg st="1" end="1"/>
                                            </p:txEl>
                                          </p:spTgt>
                                        </p:tgtEl>
                                        <p:attrNameLst>
                                          <p:attrName>ppt_x</p:attrName>
                                        </p:attrNameLst>
                                      </p:cBhvr>
                                    </p:anim>
                                    <p:anim from="0" to="-1.0" calcmode="lin" valueType="num">
                                      <p:cBhvr>
                                        <p:cTn id="59" dur="200" decel="50000" autoRev="1" fill="hold">
                                          <p:stCondLst>
                                            <p:cond delay="600"/>
                                          </p:stCondLst>
                                        </p:cTn>
                                        <p:tgtEl>
                                          <p:spTgt spid="8">
                                            <p:txEl>
                                              <p:pRg st="1" end="1"/>
                                            </p:txEl>
                                          </p:spTgt>
                                        </p:tgtEl>
                                        <p:attrNameLst>
                                          <p:attrName>xshear</p:attrName>
                                        </p:attrNameLst>
                                      </p:cBhvr>
                                    </p:anim>
                                    <p:animScale>
                                      <p:cBhvr>
                                        <p:cTn id="60" dur="200" decel="100000" autoRev="1" fill="hold">
                                          <p:stCondLst>
                                            <p:cond delay="600"/>
                                          </p:stCondLst>
                                        </p:cTn>
                                        <p:tgtEl>
                                          <p:spTgt spid="8">
                                            <p:txEl>
                                              <p:pRg st="1" end="1"/>
                                            </p:txEl>
                                          </p:spTgt>
                                        </p:tgtEl>
                                      </p:cBhvr>
                                      <p:from x="100000" y="100000"/>
                                      <p:to x="80000" y="100000"/>
                                    </p:animScale>
                                    <p:anim by="(#ppt_h/3+#ppt_w*0.1)" calcmode="lin" valueType="num">
                                      <p:cBhvr additive="sum">
                                        <p:cTn id="61" dur="200" decel="100000" autoRev="1" fill="hold">
                                          <p:stCondLst>
                                            <p:cond delay="600"/>
                                          </p:stCondLst>
                                        </p:cTn>
                                        <p:tgtEl>
                                          <p:spTgt spid="8">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C000"/>
                </a:solidFill>
              </a:rPr>
              <a:t>Passzívházak története</a:t>
            </a:r>
            <a:endParaRPr lang="hu-HU" dirty="0">
              <a:solidFill>
                <a:srgbClr val="FFC000"/>
              </a:solidFill>
            </a:endParaRPr>
          </a:p>
        </p:txBody>
      </p:sp>
      <p:sp>
        <p:nvSpPr>
          <p:cNvPr id="3" name="Tartalom helye 2"/>
          <p:cNvSpPr>
            <a:spLocks noGrp="1"/>
          </p:cNvSpPr>
          <p:nvPr>
            <p:ph idx="1"/>
          </p:nvPr>
        </p:nvSpPr>
        <p:spPr/>
        <p:txBody>
          <a:bodyPr/>
          <a:lstStyle/>
          <a:p>
            <a:r>
              <a:rPr lang="hu-HU" sz="2000" dirty="0" smtClean="0">
                <a:solidFill>
                  <a:srgbClr val="FFC000"/>
                </a:solidFill>
                <a:latin typeface="Century Gothic" pitchFamily="34" charset="0"/>
              </a:rPr>
              <a:t>Az „alapkő” </a:t>
            </a:r>
            <a:r>
              <a:rPr lang="hu-HU" sz="2000" dirty="0" err="1" smtClean="0">
                <a:solidFill>
                  <a:srgbClr val="FFC000"/>
                </a:solidFill>
                <a:latin typeface="Century Gothic" pitchFamily="34" charset="0"/>
              </a:rPr>
              <a:t>letévői</a:t>
            </a:r>
            <a:r>
              <a:rPr lang="hu-HU" sz="2000" dirty="0" smtClean="0">
                <a:solidFill>
                  <a:srgbClr val="FFC000"/>
                </a:solidFill>
                <a:latin typeface="Century Gothic" pitchFamily="34" charset="0"/>
              </a:rPr>
              <a:t> :</a:t>
            </a:r>
            <a:br>
              <a:rPr lang="hu-HU" sz="2000" dirty="0" smtClean="0">
                <a:solidFill>
                  <a:srgbClr val="FFC000"/>
                </a:solidFill>
                <a:latin typeface="Century Gothic" pitchFamily="34" charset="0"/>
              </a:rPr>
            </a:br>
            <a:r>
              <a:rPr lang="hu-HU" sz="2000" dirty="0" smtClean="0">
                <a:solidFill>
                  <a:srgbClr val="FFC000"/>
                </a:solidFill>
                <a:latin typeface="Century Gothic" pitchFamily="34" charset="0"/>
              </a:rPr>
              <a:t>prof. </a:t>
            </a:r>
            <a:r>
              <a:rPr lang="hu-HU" sz="2000" dirty="0" err="1" smtClean="0">
                <a:solidFill>
                  <a:srgbClr val="FFC000"/>
                </a:solidFill>
                <a:latin typeface="Century Gothic" pitchFamily="34" charset="0"/>
              </a:rPr>
              <a:t>Bo</a:t>
            </a:r>
            <a:r>
              <a:rPr lang="hu-HU" sz="2000" dirty="0" smtClean="0">
                <a:solidFill>
                  <a:srgbClr val="FFC000"/>
                </a:solidFill>
                <a:latin typeface="Century Gothic" pitchFamily="34" charset="0"/>
              </a:rPr>
              <a:t> </a:t>
            </a:r>
            <a:r>
              <a:rPr lang="hu-HU" sz="2000" dirty="0" err="1" smtClean="0">
                <a:solidFill>
                  <a:srgbClr val="FFC000"/>
                </a:solidFill>
                <a:latin typeface="Century Gothic" pitchFamily="34" charset="0"/>
              </a:rPr>
              <a:t>Adamson</a:t>
            </a:r>
            <a:r>
              <a:rPr lang="hu-HU" sz="2000" dirty="0" smtClean="0">
                <a:solidFill>
                  <a:srgbClr val="FFC000"/>
                </a:solidFill>
                <a:latin typeface="Century Gothic" pitchFamily="34" charset="0"/>
              </a:rPr>
              <a:t> - </a:t>
            </a:r>
            <a:r>
              <a:rPr lang="hu-HU" sz="2000" dirty="0" err="1" smtClean="0">
                <a:solidFill>
                  <a:srgbClr val="FFC000"/>
                </a:solidFill>
                <a:latin typeface="Century Gothic" pitchFamily="34" charset="0"/>
              </a:rPr>
              <a:t>Lundi</a:t>
            </a:r>
            <a:r>
              <a:rPr lang="hu-HU" sz="2000" dirty="0" smtClean="0">
                <a:solidFill>
                  <a:srgbClr val="FFC000"/>
                </a:solidFill>
                <a:latin typeface="Century Gothic" pitchFamily="34" charset="0"/>
              </a:rPr>
              <a:t> ( S ) Egyetem, </a:t>
            </a:r>
            <a:r>
              <a:rPr lang="hu-HU" sz="2000" dirty="0" err="1" smtClean="0">
                <a:solidFill>
                  <a:srgbClr val="FFC000"/>
                </a:solidFill>
                <a:latin typeface="Century Gothic" pitchFamily="34" charset="0"/>
              </a:rPr>
              <a:t>épszerk</a:t>
            </a:r>
            <a:r>
              <a:rPr lang="hu-HU" sz="2000" dirty="0" smtClean="0">
                <a:solidFill>
                  <a:srgbClr val="FFC000"/>
                </a:solidFill>
                <a:latin typeface="Century Gothic" pitchFamily="34" charset="0"/>
              </a:rPr>
              <a:t>. tsz.</a:t>
            </a:r>
            <a:br>
              <a:rPr lang="hu-HU" sz="2000" dirty="0" smtClean="0">
                <a:solidFill>
                  <a:srgbClr val="FFC000"/>
                </a:solidFill>
                <a:latin typeface="Century Gothic" pitchFamily="34" charset="0"/>
              </a:rPr>
            </a:br>
            <a:r>
              <a:rPr lang="hu-HU" sz="2000" dirty="0" smtClean="0">
                <a:solidFill>
                  <a:srgbClr val="FFC000"/>
                </a:solidFill>
                <a:latin typeface="Century Gothic" pitchFamily="34" charset="0"/>
              </a:rPr>
              <a:t>dr. Wolfgang </a:t>
            </a:r>
            <a:r>
              <a:rPr lang="hu-HU" sz="2000" dirty="0" err="1" smtClean="0">
                <a:solidFill>
                  <a:srgbClr val="FFC000"/>
                </a:solidFill>
                <a:latin typeface="Century Gothic" pitchFamily="34" charset="0"/>
              </a:rPr>
              <a:t>Feist</a:t>
            </a:r>
            <a:r>
              <a:rPr lang="hu-HU" sz="2000" dirty="0" smtClean="0">
                <a:solidFill>
                  <a:srgbClr val="FFC000"/>
                </a:solidFill>
                <a:latin typeface="Century Gothic" pitchFamily="34" charset="0"/>
              </a:rPr>
              <a:t> fizikus - </a:t>
            </a:r>
            <a:r>
              <a:rPr lang="hu-HU" sz="2000" dirty="0" err="1" smtClean="0">
                <a:solidFill>
                  <a:srgbClr val="FFC000"/>
                </a:solidFill>
                <a:latin typeface="Century Gothic" pitchFamily="34" charset="0"/>
                <a:hlinkClick r:id="rId2" tooltip="Institut Wohnen und Umwelt"/>
              </a:rPr>
              <a:t>Institut</a:t>
            </a:r>
            <a:r>
              <a:rPr lang="hu-HU" sz="2000" dirty="0" smtClean="0">
                <a:solidFill>
                  <a:srgbClr val="FFC000"/>
                </a:solidFill>
                <a:latin typeface="Century Gothic" pitchFamily="34" charset="0"/>
                <a:hlinkClick r:id="rId2" tooltip="Institut Wohnen und Umwelt"/>
              </a:rPr>
              <a:t> </a:t>
            </a:r>
            <a:r>
              <a:rPr lang="hu-HU" sz="2000" dirty="0" err="1" smtClean="0">
                <a:solidFill>
                  <a:srgbClr val="FFC000"/>
                </a:solidFill>
                <a:latin typeface="Century Gothic" pitchFamily="34" charset="0"/>
                <a:hlinkClick r:id="rId2" tooltip="Institut Wohnen und Umwelt"/>
              </a:rPr>
              <a:t>Wohnen</a:t>
            </a:r>
            <a:r>
              <a:rPr lang="hu-HU" sz="2000" dirty="0" smtClean="0">
                <a:solidFill>
                  <a:srgbClr val="FFC000"/>
                </a:solidFill>
                <a:latin typeface="Century Gothic" pitchFamily="34" charset="0"/>
                <a:hlinkClick r:id="rId2" tooltip="Institut Wohnen und Umwelt"/>
              </a:rPr>
              <a:t> und </a:t>
            </a:r>
            <a:r>
              <a:rPr lang="hu-HU" sz="2000" dirty="0" err="1" smtClean="0">
                <a:solidFill>
                  <a:srgbClr val="FFC000"/>
                </a:solidFill>
                <a:latin typeface="Century Gothic" pitchFamily="34" charset="0"/>
                <a:hlinkClick r:id="rId2" tooltip="Institut Wohnen und Umwelt"/>
              </a:rPr>
              <a:t>Umwelt</a:t>
            </a:r>
            <a:r>
              <a:rPr lang="hu-HU" sz="2000" dirty="0" smtClean="0">
                <a:solidFill>
                  <a:srgbClr val="FFC000"/>
                </a:solidFill>
                <a:latin typeface="Century Gothic" pitchFamily="34" charset="0"/>
              </a:rPr>
              <a:t> (IWU) Darmstadt </a:t>
            </a:r>
            <a:r>
              <a:rPr lang="hu-HU" dirty="0" smtClean="0">
                <a:solidFill>
                  <a:srgbClr val="FFC000"/>
                </a:solidFill>
                <a:latin typeface="Century Gothic" pitchFamily="34" charset="0"/>
              </a:rPr>
              <a:t/>
            </a:r>
            <a:br>
              <a:rPr lang="hu-HU" dirty="0" smtClean="0">
                <a:solidFill>
                  <a:srgbClr val="FFC000"/>
                </a:solidFill>
                <a:latin typeface="Century Gothic" pitchFamily="34" charset="0"/>
              </a:rPr>
            </a:br>
            <a:r>
              <a:rPr lang="hu-HU" sz="2000" dirty="0" smtClean="0">
                <a:solidFill>
                  <a:srgbClr val="FFC000"/>
                </a:solidFill>
                <a:latin typeface="Century Gothic" pitchFamily="34" charset="0"/>
              </a:rPr>
              <a:t>1988-tól</a:t>
            </a:r>
            <a:endParaRPr lang="hu-HU" sz="2000" dirty="0">
              <a:solidFill>
                <a:srgbClr val="FFC000"/>
              </a:solidFill>
            </a:endParaRPr>
          </a:p>
        </p:txBody>
      </p:sp>
      <p:pic>
        <p:nvPicPr>
          <p:cNvPr id="4" name="Picture 2"/>
          <p:cNvPicPr>
            <a:picLocks noChangeAspect="1" noChangeArrowheads="1"/>
          </p:cNvPicPr>
          <p:nvPr/>
        </p:nvPicPr>
        <p:blipFill>
          <a:blip r:embed="rId3"/>
          <a:srcRect/>
          <a:stretch>
            <a:fillRect/>
          </a:stretch>
        </p:blipFill>
        <p:spPr bwMode="auto">
          <a:xfrm>
            <a:off x="2214546" y="2643182"/>
            <a:ext cx="5500726" cy="40473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4" presetClass="entr" presetSubtype="16"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childTnLst>
                          </p:cTn>
                        </p:par>
                        <p:par>
                          <p:cTn id="14" fill="hold">
                            <p:stCondLst>
                              <p:cond delay="2000"/>
                            </p:stCondLst>
                            <p:childTnLst>
                              <p:par>
                                <p:cTn id="15" presetID="3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357166"/>
            <a:ext cx="8229600" cy="6072230"/>
          </a:xfrm>
        </p:spPr>
        <p:txBody>
          <a:bodyPr/>
          <a:lstStyle/>
          <a:p>
            <a:pPr algn="just"/>
            <a:r>
              <a:rPr lang="hu-HU" dirty="0" smtClean="0">
                <a:solidFill>
                  <a:srgbClr val="FFC000"/>
                </a:solidFill>
              </a:rPr>
              <a:t>A passzívház koncepciót az előző professzorok dolgozták ki, és azóta már rengeteg ilyen épület épült Németországban, Svájcban, Ausztriában, valamint szerte Európában és a világon is. Sajnos azonban nem mindenki járt </a:t>
            </a:r>
            <a:r>
              <a:rPr lang="hu-HU" dirty="0" err="1" smtClean="0">
                <a:solidFill>
                  <a:srgbClr val="FFC000"/>
                </a:solidFill>
              </a:rPr>
              <a:t>sikkerrel</a:t>
            </a:r>
            <a:r>
              <a:rPr lang="hu-HU" dirty="0" smtClean="0">
                <a:solidFill>
                  <a:srgbClr val="FFC000"/>
                </a:solidFill>
              </a:rPr>
              <a:t>. Mihály György háza például nem kapta meg ezt a minősítést, de így is rendkívül kedvező (23kWh/m</a:t>
            </a:r>
            <a:r>
              <a:rPr lang="hu-HU" baseline="30000" dirty="0" smtClean="0">
                <a:solidFill>
                  <a:srgbClr val="FFC000"/>
                </a:solidFill>
              </a:rPr>
              <a:t>2</a:t>
            </a:r>
            <a:r>
              <a:rPr lang="hu-HU" dirty="0" smtClean="0">
                <a:solidFill>
                  <a:srgbClr val="FFC000"/>
                </a:solidFill>
              </a:rPr>
              <a:t>/év) a háza fogyasztása (további információk a „Fészekrakók” című filmben).</a:t>
            </a:r>
            <a:endParaRPr lang="hu-HU"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28596" y="428604"/>
            <a:ext cx="8229600" cy="4525963"/>
          </a:xfrm>
        </p:spPr>
        <p:txBody>
          <a:bodyPr/>
          <a:lstStyle/>
          <a:p>
            <a:pPr algn="just"/>
            <a:r>
              <a:rPr lang="hu-HU" dirty="0" smtClean="0">
                <a:solidFill>
                  <a:srgbClr val="FFC000"/>
                </a:solidFill>
              </a:rPr>
              <a:t>Mára az épületek energia-takarékosságát tovább gondolták, így már nem csak azt veszik figyelembe, hogy mennyi energiát fogyaszt évente az elkészült épület, hanem az építéshez és az építőanyagok előállításához felhasznált energiát is próbálják csökkenteni, így a legkorszerűbb házaknak az </a:t>
            </a:r>
            <a:r>
              <a:rPr lang="hu-HU" dirty="0" err="1" smtClean="0">
                <a:solidFill>
                  <a:srgbClr val="FFC000"/>
                </a:solidFill>
              </a:rPr>
              <a:t>öko-lábnyoma</a:t>
            </a:r>
            <a:r>
              <a:rPr lang="hu-HU" dirty="0" smtClean="0">
                <a:solidFill>
                  <a:srgbClr val="FFC000"/>
                </a:solidFill>
              </a:rPr>
              <a:t> is kisebb.</a:t>
            </a:r>
            <a:endParaRPr lang="hu-HU"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3400420" cy="1154098"/>
          </a:xfrm>
        </p:spPr>
        <p:txBody>
          <a:bodyPr>
            <a:normAutofit fontScale="90000"/>
          </a:bodyPr>
          <a:lstStyle/>
          <a:p>
            <a:pPr algn="l"/>
            <a:r>
              <a:rPr lang="hu-HU" dirty="0" smtClean="0">
                <a:solidFill>
                  <a:srgbClr val="FFC000"/>
                </a:solidFill>
                <a:latin typeface="Arial" pitchFamily="34" charset="0"/>
                <a:cs typeface="Arial" pitchFamily="34" charset="0"/>
              </a:rPr>
              <a:t>Passzívház</a:t>
            </a:r>
            <a:br>
              <a:rPr lang="hu-HU" dirty="0" smtClean="0">
                <a:solidFill>
                  <a:srgbClr val="FFC000"/>
                </a:solidFill>
                <a:latin typeface="Arial" pitchFamily="34" charset="0"/>
                <a:cs typeface="Arial" pitchFamily="34" charset="0"/>
              </a:rPr>
            </a:br>
            <a:r>
              <a:rPr lang="hu-HU" dirty="0" smtClean="0">
                <a:solidFill>
                  <a:srgbClr val="FFC000"/>
                </a:solidFill>
                <a:latin typeface="Arial" pitchFamily="34" charset="0"/>
                <a:cs typeface="Arial" pitchFamily="34" charset="0"/>
              </a:rPr>
              <a:t>Működése</a:t>
            </a:r>
            <a:endParaRPr lang="hu-HU" dirty="0">
              <a:solidFill>
                <a:srgbClr val="FFC000"/>
              </a:solidFill>
              <a:latin typeface="Arial" pitchFamily="34" charset="0"/>
              <a:cs typeface="Arial" pitchFamily="34" charset="0"/>
            </a:endParaRPr>
          </a:p>
        </p:txBody>
      </p:sp>
      <p:sp>
        <p:nvSpPr>
          <p:cNvPr id="3" name="Tartalom helye 2"/>
          <p:cNvSpPr>
            <a:spLocks noGrp="1"/>
          </p:cNvSpPr>
          <p:nvPr>
            <p:ph idx="1"/>
          </p:nvPr>
        </p:nvSpPr>
        <p:spPr>
          <a:xfrm>
            <a:off x="457200" y="1600200"/>
            <a:ext cx="8258204" cy="4829196"/>
          </a:xfrm>
        </p:spPr>
        <p:txBody>
          <a:bodyPr/>
          <a:lstStyle/>
          <a:p>
            <a:pPr algn="just"/>
            <a:r>
              <a:rPr lang="hu-HU" dirty="0" smtClean="0">
                <a:solidFill>
                  <a:srgbClr val="FFC000"/>
                </a:solidFill>
              </a:rPr>
              <a:t>A  Passzívház kicsi eltéréssel úgy működik mint egy szokásos ház.</a:t>
            </a:r>
          </a:p>
          <a:p>
            <a:pPr algn="just"/>
            <a:r>
              <a:rPr lang="hu-HU" dirty="0" smtClean="0">
                <a:solidFill>
                  <a:srgbClr val="FFC000"/>
                </a:solidFill>
              </a:rPr>
              <a:t>Az eltérést az extrém hőszigetelés okozza, ami légtömörséget is követel.</a:t>
            </a:r>
            <a:endParaRPr lang="hu-HU"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34"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from="(-#ppt_w/2)" to="(#ppt_x)" calcmode="lin" valueType="num">
                                      <p:cBhvr>
                                        <p:cTn id="11" dur="600" fill="hold">
                                          <p:stCondLst>
                                            <p:cond delay="0"/>
                                          </p:stCondLst>
                                        </p:cTn>
                                        <p:tgtEl>
                                          <p:spTgt spid="3">
                                            <p:txEl>
                                              <p:pRg st="0" end="0"/>
                                            </p:txEl>
                                          </p:spTgt>
                                        </p:tgtEl>
                                        <p:attrNameLst>
                                          <p:attrName>ppt_x</p:attrName>
                                        </p:attrNameLst>
                                      </p:cBhvr>
                                    </p:anim>
                                    <p:anim from="0" to="-1.0" calcmode="lin" valueType="num">
                                      <p:cBhvr>
                                        <p:cTn id="12" dur="200" decel="50000" autoRev="1" fill="hold">
                                          <p:stCondLst>
                                            <p:cond delay="600"/>
                                          </p:stCondLst>
                                        </p:cTn>
                                        <p:tgtEl>
                                          <p:spTgt spid="3">
                                            <p:txEl>
                                              <p:pRg st="0" end="0"/>
                                            </p:txEl>
                                          </p:spTgt>
                                        </p:tgtEl>
                                        <p:attrNameLst>
                                          <p:attrName>xshear</p:attrName>
                                        </p:attrNameLst>
                                      </p:cBhvr>
                                    </p:anim>
                                    <p:animScale>
                                      <p:cBhvr>
                                        <p:cTn id="13" dur="200" decel="100000" autoRev="1" fill="hold">
                                          <p:stCondLst>
                                            <p:cond delay="600"/>
                                          </p:stCondLst>
                                        </p:cTn>
                                        <p:tgtEl>
                                          <p:spTgt spid="3">
                                            <p:txEl>
                                              <p:pRg st="0" end="0"/>
                                            </p:txEl>
                                          </p:spTgt>
                                        </p:tgtEl>
                                      </p:cBhvr>
                                      <p:from x="100000" y="100000"/>
                                      <p:to x="80000" y="100000"/>
                                    </p:animScale>
                                    <p:anim by="(#ppt_h/3+#ppt_w*0.1)" calcmode="lin" valueType="num">
                                      <p:cBhvr additive="sum">
                                        <p:cTn id="14" dur="200" decel="100000" autoRev="1" fill="hold">
                                          <p:stCondLst>
                                            <p:cond delay="600"/>
                                          </p:stCondLst>
                                        </p:cTn>
                                        <p:tgtEl>
                                          <p:spTgt spid="3">
                                            <p:txEl>
                                              <p:pRg st="0" end="0"/>
                                            </p:txEl>
                                          </p:spTgt>
                                        </p:tgtEl>
                                        <p:attrNameLst>
                                          <p:attrName>ppt_x</p:attrName>
                                        </p:attrNameLst>
                                      </p:cBhvr>
                                    </p:anim>
                                  </p:childTnLst>
                                </p:cTn>
                              </p:par>
                              <p:par>
                                <p:cTn id="15" presetID="34"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from="(-#ppt_w/2)" to="(#ppt_x)" calcmode="lin" valueType="num">
                                      <p:cBhvr>
                                        <p:cTn id="17" dur="600" fill="hold">
                                          <p:stCondLst>
                                            <p:cond delay="0"/>
                                          </p:stCondLst>
                                        </p:cTn>
                                        <p:tgtEl>
                                          <p:spTgt spid="3">
                                            <p:txEl>
                                              <p:pRg st="1" end="1"/>
                                            </p:txEl>
                                          </p:spTgt>
                                        </p:tgtEl>
                                        <p:attrNameLst>
                                          <p:attrName>ppt_x</p:attrName>
                                        </p:attrNameLst>
                                      </p:cBhvr>
                                    </p:anim>
                                    <p:anim from="0" to="-1.0" calcmode="lin" valueType="num">
                                      <p:cBhvr>
                                        <p:cTn id="18" dur="200" decel="50000" autoRev="1" fill="hold">
                                          <p:stCondLst>
                                            <p:cond delay="600"/>
                                          </p:stCondLst>
                                        </p:cTn>
                                        <p:tgtEl>
                                          <p:spTgt spid="3">
                                            <p:txEl>
                                              <p:pRg st="1" end="1"/>
                                            </p:txEl>
                                          </p:spTgt>
                                        </p:tgtEl>
                                        <p:attrNameLst>
                                          <p:attrName>xshear</p:attrName>
                                        </p:attrNameLst>
                                      </p:cBhvr>
                                    </p:anim>
                                    <p:animScale>
                                      <p:cBhvr>
                                        <p:cTn id="19" dur="200" decel="100000" autoRev="1" fill="hold">
                                          <p:stCondLst>
                                            <p:cond delay="600"/>
                                          </p:stCondLst>
                                        </p:cTn>
                                        <p:tgtEl>
                                          <p:spTgt spid="3">
                                            <p:txEl>
                                              <p:pRg st="1" end="1"/>
                                            </p:txEl>
                                          </p:spTgt>
                                        </p:tgtEl>
                                      </p:cBhvr>
                                      <p:from x="100000" y="100000"/>
                                      <p:to x="80000" y="100000"/>
                                    </p:animScale>
                                    <p:anim by="(#ppt_h/3+#ppt_w*0.1)" calcmode="lin" valueType="num">
                                      <p:cBhvr additive="sum">
                                        <p:cTn id="20" dur="200" decel="100000" autoRev="1" fill="hold">
                                          <p:stCondLst>
                                            <p:cond delay="600"/>
                                          </p:stCondLst>
                                        </p:cTn>
                                        <p:tgtEl>
                                          <p:spTgt spid="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algn="just">
              <a:lnSpc>
                <a:spcPct val="150000"/>
              </a:lnSpc>
            </a:pPr>
            <a:r>
              <a:rPr lang="hu-HU" dirty="0" smtClean="0">
                <a:solidFill>
                  <a:srgbClr val="FFC000"/>
                </a:solidFill>
              </a:rPr>
              <a:t>A passzívházaknál az extrém hőszigetelésnek és légzárásnak köszönhetően, minden beltéri </a:t>
            </a:r>
            <a:r>
              <a:rPr lang="hu-HU" dirty="0" err="1" smtClean="0">
                <a:solidFill>
                  <a:srgbClr val="FFC000"/>
                </a:solidFill>
              </a:rPr>
              <a:t>hőtermelő</a:t>
            </a:r>
            <a:r>
              <a:rPr lang="hu-HU" dirty="0" smtClean="0">
                <a:solidFill>
                  <a:srgbClr val="FFC000"/>
                </a:solidFill>
              </a:rPr>
              <a:t> (pl.: az emberek, lámpák, tv, </a:t>
            </a:r>
            <a:r>
              <a:rPr lang="hu-HU" dirty="0" err="1" smtClean="0">
                <a:solidFill>
                  <a:srgbClr val="FFC000"/>
                </a:solidFill>
              </a:rPr>
              <a:t>hőtőgép</a:t>
            </a:r>
            <a:r>
              <a:rPr lang="hu-HU" dirty="0" smtClean="0">
                <a:solidFill>
                  <a:srgbClr val="FFC000"/>
                </a:solidFill>
              </a:rPr>
              <a:t> és más gépek) hőtermelése is érezhetővé válik.</a:t>
            </a:r>
            <a:endParaRPr lang="hu-HU"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28596" y="1643050"/>
            <a:ext cx="8229600" cy="3357586"/>
          </a:xfrm>
        </p:spPr>
        <p:txBody>
          <a:bodyPr>
            <a:normAutofit/>
          </a:bodyPr>
          <a:lstStyle/>
          <a:p>
            <a:pPr algn="just">
              <a:lnSpc>
                <a:spcPct val="150000"/>
              </a:lnSpc>
            </a:pPr>
            <a:r>
              <a:rPr lang="hu-HU" dirty="0" smtClean="0">
                <a:solidFill>
                  <a:srgbClr val="FFC000"/>
                </a:solidFill>
              </a:rPr>
              <a:t>A légtömörség miatt folyamatos szellőztetésre  van szükség, amelyet az energia takarékosság miatt mesterséges, hővisszanyerő szellőző berendezéssel oldanak meg. </a:t>
            </a:r>
            <a:endParaRPr lang="hu-HU"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4112</TotalTime>
  <Words>589</Words>
  <Application>Microsoft Office PowerPoint</Application>
  <PresentationFormat>Diavetítés a képernyőre (4:3 oldalarány)</PresentationFormat>
  <Paragraphs>80</Paragraphs>
  <Slides>17</Slides>
  <Notes>0</Notes>
  <HiddenSlides>0</HiddenSlides>
  <MMClips>0</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17</vt:i4>
      </vt:variant>
    </vt:vector>
  </HeadingPairs>
  <TitlesOfParts>
    <vt:vector size="19" baseType="lpstr">
      <vt:lpstr>Office-téma</vt:lpstr>
      <vt:lpstr>Bitkép</vt:lpstr>
      <vt:lpstr>Passzívházak</vt:lpstr>
      <vt:lpstr>Passzívház fogalma</vt:lpstr>
      <vt:lpstr>A passzívház ismérvei</vt:lpstr>
      <vt:lpstr>Passzívházak története</vt:lpstr>
      <vt:lpstr>5. dia</vt:lpstr>
      <vt:lpstr>6. dia</vt:lpstr>
      <vt:lpstr>Passzívház Működése</vt:lpstr>
      <vt:lpstr>8. dia</vt:lpstr>
      <vt:lpstr>9. dia</vt:lpstr>
      <vt:lpstr>Példák</vt:lpstr>
      <vt:lpstr>F.L.Wright:2. Jacobs ház</vt:lpstr>
      <vt:lpstr>Pécsi napfényház</vt:lpstr>
      <vt:lpstr>Darmstadt-i passzívház</vt:lpstr>
      <vt:lpstr>Magyarország első passzívháza</vt:lpstr>
      <vt:lpstr>Össze hasonlítás 1 átlagos házzal</vt:lpstr>
      <vt:lpstr>Kérdések</vt:lpstr>
      <vt:lpstr>Köszönöm a figyelmet!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Passzívházak</dc:title>
  <dc:creator>boss</dc:creator>
  <cp:lastModifiedBy>boss</cp:lastModifiedBy>
  <cp:revision>49</cp:revision>
  <dcterms:created xsi:type="dcterms:W3CDTF">2013-02-06T15:53:02Z</dcterms:created>
  <dcterms:modified xsi:type="dcterms:W3CDTF">2013-02-17T15:02:37Z</dcterms:modified>
</cp:coreProperties>
</file>