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59" r:id="rId17"/>
    <p:sldId id="276" r:id="rId18"/>
    <p:sldId id="258" r:id="rId19"/>
    <p:sldId id="273" r:id="rId2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A828"/>
    <a:srgbClr val="368AB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style val="45"/>
  <c:chart>
    <c:title>
      <c:tx>
        <c:rich>
          <a:bodyPr/>
          <a:lstStyle/>
          <a:p>
            <a:pPr>
              <a:defRPr/>
            </a:pPr>
            <a:r>
              <a:rPr lang="hu-HU" dirty="0"/>
              <a:t>Megújuló energiaforrások felhasználási aránya 2009-ben</a:t>
            </a:r>
            <a:endParaRPr lang="en-US" dirty="0"/>
          </a:p>
        </c:rich>
      </c:tx>
      <c:layout>
        <c:manualLayout>
          <c:xMode val="edge"/>
          <c:yMode val="edge"/>
          <c:x val="9.8580246913580333E-2"/>
          <c:y val="1.6836195965366941E-2"/>
        </c:manualLayout>
      </c:layout>
    </c:title>
    <c:plotArea>
      <c:layout>
        <c:manualLayout>
          <c:layoutTarget val="inner"/>
          <c:xMode val="edge"/>
          <c:yMode val="edge"/>
          <c:x val="0.18581146106736685"/>
          <c:y val="0.13010181479609975"/>
          <c:w val="0.77696242830757267"/>
          <c:h val="0.75793284213768464"/>
        </c:manualLayout>
      </c:layout>
      <c:barChart>
        <c:barDir val="bar"/>
        <c:grouping val="clustered"/>
        <c:ser>
          <c:idx val="0"/>
          <c:order val="0"/>
          <c:tx>
            <c:strRef>
              <c:f>Munka1!$B$1</c:f>
              <c:strCache>
                <c:ptCount val="1"/>
                <c:pt idx="0">
                  <c:v>Sorozat 1</c:v>
                </c:pt>
              </c:strCache>
            </c:strRef>
          </c:tx>
          <c:dPt>
            <c:idx val="2"/>
            <c:spPr>
              <a:solidFill>
                <a:srgbClr val="0070C0"/>
              </a:solidFill>
            </c:spPr>
          </c:dPt>
          <c:dLbls>
            <c:numFmt formatCode="0.0%" sourceLinked="0"/>
            <c:dLblPos val="outEnd"/>
            <c:showVal val="1"/>
          </c:dLbls>
          <c:cat>
            <c:strRef>
              <c:f>Munka1!$A$2:$A$7</c:f>
              <c:strCache>
                <c:ptCount val="6"/>
                <c:pt idx="0">
                  <c:v>Ausztria</c:v>
                </c:pt>
                <c:pt idx="1">
                  <c:v>Horvátország</c:v>
                </c:pt>
                <c:pt idx="2">
                  <c:v>Magyarország</c:v>
                </c:pt>
                <c:pt idx="3">
                  <c:v>Románia</c:v>
                </c:pt>
                <c:pt idx="4">
                  <c:v>Szlovákia</c:v>
                </c:pt>
                <c:pt idx="5">
                  <c:v>Szlovénia</c:v>
                </c:pt>
              </c:strCache>
            </c:strRef>
          </c:cat>
          <c:val>
            <c:numRef>
              <c:f>Munka1!$B$2:$B$7</c:f>
              <c:numCache>
                <c:formatCode>General</c:formatCode>
                <c:ptCount val="6"/>
                <c:pt idx="0">
                  <c:v>0.31000000000000022</c:v>
                </c:pt>
                <c:pt idx="1">
                  <c:v>0.13200000000000001</c:v>
                </c:pt>
                <c:pt idx="2">
                  <c:v>8.1000000000000044E-2</c:v>
                </c:pt>
                <c:pt idx="3">
                  <c:v>0.22400000000000012</c:v>
                </c:pt>
                <c:pt idx="4">
                  <c:v>0.10400000000000002</c:v>
                </c:pt>
                <c:pt idx="5">
                  <c:v>0.18900000000000011</c:v>
                </c:pt>
              </c:numCache>
            </c:numRef>
          </c:val>
        </c:ser>
        <c:dLbls>
          <c:showVal val="1"/>
        </c:dLbls>
        <c:axId val="167330944"/>
        <c:axId val="167332480"/>
      </c:barChart>
      <c:catAx>
        <c:axId val="167330944"/>
        <c:scaling>
          <c:orientation val="minMax"/>
        </c:scaling>
        <c:axPos val="l"/>
        <c:tickLblPos val="nextTo"/>
        <c:crossAx val="167332480"/>
        <c:crosses val="autoZero"/>
        <c:auto val="1"/>
        <c:lblAlgn val="ctr"/>
        <c:lblOffset val="100"/>
      </c:catAx>
      <c:valAx>
        <c:axId val="167332480"/>
        <c:scaling>
          <c:orientation val="minMax"/>
        </c:scaling>
        <c:axPos val="b"/>
        <c:majorGridlines/>
        <c:numFmt formatCode="0%" sourceLinked="0"/>
        <c:tickLblPos val="nextTo"/>
        <c:crossAx val="16733094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hu-H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56D8C-F0D4-4E78-8EB4-0A04DC72F3F9}" type="datetimeFigureOut">
              <a:rPr lang="hu-HU" smtClean="0"/>
              <a:pPr/>
              <a:t>2013.02.14.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34EDF-902D-41FA-9B8B-7D48371D788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56D8C-F0D4-4E78-8EB4-0A04DC72F3F9}" type="datetimeFigureOut">
              <a:rPr lang="hu-HU" smtClean="0"/>
              <a:pPr/>
              <a:t>2013.02.14.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34EDF-902D-41FA-9B8B-7D48371D788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56D8C-F0D4-4E78-8EB4-0A04DC72F3F9}" type="datetimeFigureOut">
              <a:rPr lang="hu-HU" smtClean="0"/>
              <a:pPr/>
              <a:t>2013.02.14.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34EDF-902D-41FA-9B8B-7D48371D788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525963"/>
          </a:xfrm>
        </p:spPr>
        <p:txBody>
          <a:bodyPr/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56D8C-F0D4-4E78-8EB4-0A04DC72F3F9}" type="datetimeFigureOut">
              <a:rPr lang="hu-HU" smtClean="0"/>
              <a:pPr/>
              <a:t>2013.02.14.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34EDF-902D-41FA-9B8B-7D48371D788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>
        <p:tmplLst>
          <p:tmpl>
            <p:tnLst>
              <p:par>
                <p:cTn presetID="2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56D8C-F0D4-4E78-8EB4-0A04DC72F3F9}" type="datetimeFigureOut">
              <a:rPr lang="hu-HU" smtClean="0"/>
              <a:pPr/>
              <a:t>2013.02.14.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34EDF-902D-41FA-9B8B-7D48371D788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56D8C-F0D4-4E78-8EB4-0A04DC72F3F9}" type="datetimeFigureOut">
              <a:rPr lang="hu-HU" smtClean="0"/>
              <a:pPr/>
              <a:t>2013.02.14.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34EDF-902D-41FA-9B8B-7D48371D788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56D8C-F0D4-4E78-8EB4-0A04DC72F3F9}" type="datetimeFigureOut">
              <a:rPr lang="hu-HU" smtClean="0"/>
              <a:pPr/>
              <a:t>2013.02.14.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34EDF-902D-41FA-9B8B-7D48371D788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56D8C-F0D4-4E78-8EB4-0A04DC72F3F9}" type="datetimeFigureOut">
              <a:rPr lang="hu-HU" smtClean="0"/>
              <a:pPr/>
              <a:t>2013.02.14.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34EDF-902D-41FA-9B8B-7D48371D788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56D8C-F0D4-4E78-8EB4-0A04DC72F3F9}" type="datetimeFigureOut">
              <a:rPr lang="hu-HU" smtClean="0"/>
              <a:pPr/>
              <a:t>2013.02.14.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34EDF-902D-41FA-9B8B-7D48371D788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56D8C-F0D4-4E78-8EB4-0A04DC72F3F9}" type="datetimeFigureOut">
              <a:rPr lang="hu-HU" smtClean="0"/>
              <a:pPr/>
              <a:t>2013.02.14.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34EDF-902D-41FA-9B8B-7D48371D788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56D8C-F0D4-4E78-8EB4-0A04DC72F3F9}" type="datetimeFigureOut">
              <a:rPr lang="hu-HU" smtClean="0"/>
              <a:pPr/>
              <a:t>2013.02.14.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34EDF-902D-41FA-9B8B-7D48371D788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rgbClr val="0070C0"/>
            </a:gs>
            <a:gs pos="27000">
              <a:srgbClr val="9CA828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228741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56D8C-F0D4-4E78-8EB4-0A04DC72F3F9}" type="datetimeFigureOut">
              <a:rPr lang="hu-HU" smtClean="0"/>
              <a:pPr/>
              <a:t>2013.02.14.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34EDF-902D-41FA-9B8B-7D48371D7884}" type="slidenum">
              <a:rPr lang="hu-HU" smtClean="0"/>
              <a:pPr/>
              <a:t>‹#›</a:t>
            </a:fld>
            <a:endParaRPr lang="hu-HU"/>
          </a:p>
        </p:txBody>
      </p:sp>
      <p:pic>
        <p:nvPicPr>
          <p:cNvPr id="1026" name="Picture 2" descr="C:\Users\Danczik Edit\Desktop\természet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504056"/>
            <a:ext cx="1989917" cy="1484784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trips dir="r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yf.hu/others/html/kornyezettud/megujulo/vizenergia/Vizenergia.html" TargetMode="External"/><Relationship Id="rId3" Type="http://schemas.openxmlformats.org/officeDocument/2006/relationships/hyperlink" Target="http://hu.wikipedia.org/wiki/Meg&#250;jul&#243;_energiaforr&#225;s" TargetMode="External"/><Relationship Id="rId7" Type="http://schemas.openxmlformats.org/officeDocument/2006/relationships/hyperlink" Target="http://hu.wikipedia.org/wiki/Magyarorsz&#225;gi_sz&#233;ler&#337;m&#369;vek_list&#225;ja" TargetMode="External"/><Relationship Id="rId2" Type="http://schemas.openxmlformats.org/officeDocument/2006/relationships/hyperlink" Target="http://www.tavasziutazas.hu/tavaszi_kepek_tavaszi-termeszet_397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lternativenergia.hu/siemens-megujulo-energiaban-erositene/57666" TargetMode="External"/><Relationship Id="rId5" Type="http://schemas.openxmlformats.org/officeDocument/2006/relationships/hyperlink" Target="http://www.nyf.hu/others/html/kornyezettud/megujulo/SzelEnergia/Windenergy.html" TargetMode="External"/><Relationship Id="rId4" Type="http://schemas.openxmlformats.org/officeDocument/2006/relationships/hyperlink" Target="http://energia.ma/gazdasag/20120618-gyorsan-no-a-megujulo-energiak-reszaranya-az-energiatermelesben/" TargetMode="External"/><Relationship Id="rId9" Type="http://schemas.openxmlformats.org/officeDocument/2006/relationships/hyperlink" Target="http://ebrand.hu/vizenergia/vizeromuvek-magyarorszagon/572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dea.lib.unideb.hu/dea/bitstream/2437/2512/1/szakdolgozat.pdf" TargetMode="External"/><Relationship Id="rId3" Type="http://schemas.openxmlformats.org/officeDocument/2006/relationships/hyperlink" Target="http://ebrand.hu/vizenergia/vizeromuvek-magyarorszagon/572" TargetMode="External"/><Relationship Id="rId7" Type="http://schemas.openxmlformats.org/officeDocument/2006/relationships/hyperlink" Target="http://hu.wikipedia.org/wiki/Biomassza" TargetMode="External"/><Relationship Id="rId12" Type="http://schemas.openxmlformats.org/officeDocument/2006/relationships/slide" Target="slide2.xml"/><Relationship Id="rId2" Type="http://schemas.openxmlformats.org/officeDocument/2006/relationships/hyperlink" Target="http://www.nyf.hu/others/html/kornyezettud/megujulo/vizenergia/Vizenergia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apelemek.org/retsagon-telepitett-napelem-rendszer-infra-futeshez-07-kw" TargetMode="External"/><Relationship Id="rId11" Type="http://schemas.openxmlformats.org/officeDocument/2006/relationships/hyperlink" Target="http://portfoliofinancial.hu/m/index.php?m=cikk&amp;id=113748" TargetMode="External"/><Relationship Id="rId5" Type="http://schemas.openxmlformats.org/officeDocument/2006/relationships/hyperlink" Target="http://www.energiaonline.hu/a_napenergia_kerdese_magyarorszagon" TargetMode="External"/><Relationship Id="rId10" Type="http://schemas.openxmlformats.org/officeDocument/2006/relationships/hyperlink" Target="http://www.geotermika.hu/portal/files/mta-geotermika.pdf" TargetMode="External"/><Relationship Id="rId4" Type="http://schemas.openxmlformats.org/officeDocument/2006/relationships/hyperlink" Target="http://hu.wikipedia.org/wiki/Napenergia" TargetMode="External"/><Relationship Id="rId9" Type="http://schemas.openxmlformats.org/officeDocument/2006/relationships/hyperlink" Target="http://hu.wikipedia.org/wiki/Geotermikus_energia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8.xml"/><Relationship Id="rId5" Type="http://schemas.openxmlformats.org/officeDocument/2006/relationships/slide" Target="slide1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7" Type="http://schemas.openxmlformats.org/officeDocument/2006/relationships/slide" Target="slide2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5" Type="http://schemas.openxmlformats.org/officeDocument/2006/relationships/slide" Target="slide12.xml"/><Relationship Id="rId4" Type="http://schemas.openxmlformats.org/officeDocument/2006/relationships/slide" Target="slide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>
            <a:off x="760040" y="1958975"/>
            <a:ext cx="7772400" cy="1470025"/>
          </a:xfrm>
        </p:spPr>
        <p:txBody>
          <a:bodyPr/>
          <a:lstStyle/>
          <a:p>
            <a:r>
              <a:rPr lang="hu-HU" dirty="0" smtClean="0"/>
              <a:t>Megújuló energiaforrások</a:t>
            </a:r>
            <a:endParaRPr lang="hu-HU" dirty="0"/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marL="2159000" indent="-2159000" algn="l">
              <a:tabLst>
                <a:tab pos="2159000" algn="l"/>
              </a:tabLst>
            </a:pPr>
            <a:r>
              <a:rPr lang="hu-HU" dirty="0" smtClean="0">
                <a:solidFill>
                  <a:schemeClr val="tx1"/>
                </a:solidFill>
              </a:rPr>
              <a:t>Készítette:	Máté Nóra 5. a</a:t>
            </a:r>
            <a:br>
              <a:rPr lang="hu-HU" dirty="0" smtClean="0">
                <a:solidFill>
                  <a:schemeClr val="tx1"/>
                </a:solidFill>
              </a:rPr>
            </a:br>
            <a:r>
              <a:rPr lang="hu-HU" dirty="0" err="1" smtClean="0">
                <a:solidFill>
                  <a:schemeClr val="tx1"/>
                </a:solidFill>
              </a:rPr>
              <a:t>Erzsébethelyi</a:t>
            </a:r>
            <a:r>
              <a:rPr lang="hu-HU" dirty="0" smtClean="0">
                <a:solidFill>
                  <a:schemeClr val="tx1"/>
                </a:solidFill>
              </a:rPr>
              <a:t> Általános Iskola</a:t>
            </a:r>
          </a:p>
          <a:p>
            <a:pPr marL="2159000" indent="-2159000" algn="l">
              <a:tabLst>
                <a:tab pos="2159000" algn="l"/>
              </a:tabLst>
            </a:pPr>
            <a:r>
              <a:rPr lang="hu-HU" dirty="0">
                <a:solidFill>
                  <a:schemeClr val="tx1"/>
                </a:solidFill>
              </a:rPr>
              <a:t>Felkészítő tanár: Mészárosné</a:t>
            </a:r>
            <a:br>
              <a:rPr lang="hu-HU" dirty="0">
                <a:solidFill>
                  <a:schemeClr val="tx1"/>
                </a:solidFill>
              </a:rPr>
            </a:br>
            <a:r>
              <a:rPr lang="hu-HU" dirty="0" smtClean="0">
                <a:solidFill>
                  <a:schemeClr val="tx1"/>
                </a:solidFill>
              </a:rPr>
              <a:t>Hrabovszki Katalin</a:t>
            </a:r>
            <a:endParaRPr lang="hu-HU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slow">
    <p:strips dir="ru"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Napenergia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276872"/>
            <a:ext cx="8291264" cy="4525963"/>
          </a:xfrm>
        </p:spPr>
        <p:txBody>
          <a:bodyPr/>
          <a:lstStyle/>
          <a:p>
            <a:r>
              <a:rPr lang="hu-HU" sz="3100" dirty="0" smtClean="0"/>
              <a:t>A Nap energiája hő és fény formájában éri el a Földet. </a:t>
            </a:r>
          </a:p>
          <a:p>
            <a:r>
              <a:rPr lang="hu-HU" sz="3100" dirty="0" smtClean="0"/>
              <a:t>A napenergia hasznosításának két formája:</a:t>
            </a:r>
          </a:p>
          <a:p>
            <a:pPr marL="630238" lvl="1" indent="-269875">
              <a:buSzPct val="90000"/>
              <a:buFont typeface="Wingdings" pitchFamily="2" charset="2"/>
              <a:buChar char="§"/>
            </a:pPr>
            <a:r>
              <a:rPr lang="hu-HU" dirty="0" smtClean="0"/>
              <a:t>passzív: épületek tájolása, építőanyagok megválogatása</a:t>
            </a:r>
          </a:p>
          <a:p>
            <a:pPr marL="630238" lvl="1" indent="-269875">
              <a:buSzPct val="90000"/>
              <a:buFont typeface="Wingdings" pitchFamily="2" charset="2"/>
              <a:buChar char="§"/>
            </a:pPr>
            <a:r>
              <a:rPr lang="hu-HU" dirty="0" smtClean="0"/>
              <a:t>aktív: naperőművek, napkollektorok, napelemek </a:t>
            </a:r>
            <a:endParaRPr lang="hu-HU" dirty="0"/>
          </a:p>
        </p:txBody>
      </p:sp>
      <p:sp>
        <p:nvSpPr>
          <p:cNvPr id="5" name="Lekerekített téglalap 4">
            <a:hlinkClick r:id="" action="ppaction://hlinkshowjump?jump=nextslide"/>
          </p:cNvPr>
          <p:cNvSpPr/>
          <p:nvPr/>
        </p:nvSpPr>
        <p:spPr>
          <a:xfrm>
            <a:off x="6444208" y="1484784"/>
            <a:ext cx="223224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/>
              <a:t>Folytatás</a:t>
            </a:r>
            <a:endParaRPr lang="hu-HU" sz="2400" dirty="0"/>
          </a:p>
        </p:txBody>
      </p:sp>
      <p:pic>
        <p:nvPicPr>
          <p:cNvPr id="10242" name="Picture 2" descr="https://encrypted-tbn3.gstatic.com/images?q=tbn:ANd9GcSFNy2dY1FytctNMFC7QsA4cVazASczTaXR5gn2q26RAlx7UnK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5138" y="5301208"/>
            <a:ext cx="3133725" cy="145732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Magyarországi</a:t>
            </a:r>
            <a:br>
              <a:rPr lang="hu-HU" dirty="0" smtClean="0"/>
            </a:br>
            <a:r>
              <a:rPr lang="hu-HU" dirty="0" smtClean="0"/>
              <a:t>napenergia felhasználás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2276872"/>
            <a:ext cx="561662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smtClean="0"/>
              <a:t>A megújuló energiaforrások között a napenergia aránya elenyésző, pedig:</a:t>
            </a:r>
          </a:p>
          <a:p>
            <a:pPr lvl="1">
              <a:buSzPct val="90000"/>
              <a:buFont typeface="Wingdings" pitchFamily="2" charset="2"/>
              <a:buChar char="§"/>
            </a:pPr>
            <a:r>
              <a:rPr lang="hu-HU" dirty="0" smtClean="0"/>
              <a:t>a napsütéses órák száma évente 1800-2300 között változik</a:t>
            </a:r>
          </a:p>
          <a:p>
            <a:pPr lvl="1">
              <a:buSzPct val="90000"/>
              <a:buFont typeface="Wingdings" pitchFamily="2" charset="2"/>
              <a:buChar char="§"/>
            </a:pPr>
            <a:r>
              <a:rPr lang="hu-HU" dirty="0" smtClean="0"/>
              <a:t>az ország területére évente érkező sugárzási energia az éves energiaigény 2900-szorosa!</a:t>
            </a:r>
            <a:endParaRPr lang="hu-HU" dirty="0"/>
          </a:p>
        </p:txBody>
      </p:sp>
      <p:sp>
        <p:nvSpPr>
          <p:cNvPr id="4" name="Lekerekített téglalap 3">
            <a:hlinkClick r:id="rId2" action="ppaction://hlinksldjump"/>
          </p:cNvPr>
          <p:cNvSpPr/>
          <p:nvPr/>
        </p:nvSpPr>
        <p:spPr>
          <a:xfrm>
            <a:off x="6444208" y="1484784"/>
            <a:ext cx="223224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/>
              <a:t>Energiaforrások</a:t>
            </a:r>
            <a:endParaRPr lang="hu-HU" sz="2400" dirty="0"/>
          </a:p>
        </p:txBody>
      </p:sp>
      <p:pic>
        <p:nvPicPr>
          <p:cNvPr id="9220" name="Picture 4" descr="http://www.napelemek.org/wp-content/uploads/2012/05/napenergia-felhasznalas-napelemekkel-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2564904"/>
            <a:ext cx="2448272" cy="367608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Biomassza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A </a:t>
            </a:r>
            <a:r>
              <a:rPr lang="hu-HU" b="1" dirty="0" smtClean="0"/>
              <a:t>biomassza</a:t>
            </a:r>
            <a:r>
              <a:rPr lang="hu-HU" dirty="0" smtClean="0"/>
              <a:t> kifejezés alatt tágabb értelemben a Földön lévő összes élő tömeget értjük.</a:t>
            </a:r>
          </a:p>
          <a:p>
            <a:pPr marL="0" indent="0">
              <a:buNone/>
            </a:pPr>
            <a:r>
              <a:rPr lang="hu-HU" dirty="0" smtClean="0"/>
              <a:t>A mai elterjedt jelentése: energetikailag hasznosítható növények, termés, melléktermékek, növényi és állati hulladékok.</a:t>
            </a:r>
            <a:endParaRPr lang="hu-HU" dirty="0"/>
          </a:p>
        </p:txBody>
      </p:sp>
      <p:sp>
        <p:nvSpPr>
          <p:cNvPr id="5" name="Lekerekített téglalap 4">
            <a:hlinkClick r:id="" action="ppaction://hlinkshowjump?jump=nextslide"/>
          </p:cNvPr>
          <p:cNvSpPr/>
          <p:nvPr/>
        </p:nvSpPr>
        <p:spPr>
          <a:xfrm>
            <a:off x="6444208" y="1484784"/>
            <a:ext cx="223224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/>
              <a:t>Folytatás</a:t>
            </a:r>
            <a:endParaRPr lang="hu-HU" sz="2400" dirty="0"/>
          </a:p>
        </p:txBody>
      </p:sp>
      <p:pic>
        <p:nvPicPr>
          <p:cNvPr id="8194" name="Picture 2" descr="Fájl:Rice chaffs.jpg"/>
          <p:cNvPicPr>
            <a:picLocks noChangeAspect="1" noChangeArrowheads="1"/>
          </p:cNvPicPr>
          <p:nvPr/>
        </p:nvPicPr>
        <p:blipFill>
          <a:blip r:embed="rId2" cstate="print"/>
          <a:srcRect t="27273"/>
          <a:stretch>
            <a:fillRect/>
          </a:stretch>
        </p:blipFill>
        <p:spPr bwMode="auto">
          <a:xfrm>
            <a:off x="3357554" y="4857760"/>
            <a:ext cx="3168352" cy="172819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Magyarországi</a:t>
            </a:r>
            <a:br>
              <a:rPr lang="hu-HU" dirty="0" smtClean="0"/>
            </a:br>
            <a:r>
              <a:rPr lang="hu-HU" dirty="0" smtClean="0"/>
              <a:t>biomassza felhasználás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Magyarországon az összes biomassza tömege 350-360 millió tonna.</a:t>
            </a:r>
          </a:p>
          <a:p>
            <a:r>
              <a:rPr lang="hu-HU" dirty="0" smtClean="0"/>
              <a:t>Ebből 105-110 millió tonna évente újratermelődik.</a:t>
            </a:r>
          </a:p>
          <a:p>
            <a:r>
              <a:rPr lang="hu-HU" dirty="0" smtClean="0"/>
              <a:t>Az évente képződő biomassza energiatartalma 5%-kal nagyobb, mint az ország éves energia felhasználása!</a:t>
            </a:r>
            <a:endParaRPr lang="hu-HU" dirty="0"/>
          </a:p>
        </p:txBody>
      </p:sp>
      <p:sp>
        <p:nvSpPr>
          <p:cNvPr id="4" name="Lekerekített téglalap 3">
            <a:hlinkClick r:id="rId2" action="ppaction://hlinksldjump"/>
          </p:cNvPr>
          <p:cNvSpPr/>
          <p:nvPr/>
        </p:nvSpPr>
        <p:spPr>
          <a:xfrm>
            <a:off x="6444208" y="1484784"/>
            <a:ext cx="223224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/>
              <a:t>Energiaforrások</a:t>
            </a:r>
            <a:endParaRPr lang="hu-HU" sz="2400" dirty="0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Geotermikus energia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</a:t>
            </a:r>
            <a:r>
              <a:rPr lang="hu-HU" b="1" dirty="0" smtClean="0"/>
              <a:t>geotermikus energia</a:t>
            </a:r>
            <a:r>
              <a:rPr lang="hu-HU" dirty="0" smtClean="0"/>
              <a:t> a Föld belső hőjéből származó energia.</a:t>
            </a:r>
          </a:p>
          <a:p>
            <a:r>
              <a:rPr lang="hu-HU" dirty="0" smtClean="0"/>
              <a:t>A Föld belsejében lefelé haladva kilométerenként átlag 30 </a:t>
            </a:r>
            <a:r>
              <a:rPr lang="hu-HU" dirty="0" err="1" smtClean="0"/>
              <a:t>°C-kal</a:t>
            </a:r>
            <a:r>
              <a:rPr lang="hu-HU" dirty="0" smtClean="0"/>
              <a:t> emelkedik a hőmérséklet.</a:t>
            </a:r>
            <a:endParaRPr lang="hu-HU" dirty="0"/>
          </a:p>
        </p:txBody>
      </p:sp>
      <p:sp>
        <p:nvSpPr>
          <p:cNvPr id="5" name="Lekerekített téglalap 4">
            <a:hlinkClick r:id="" action="ppaction://hlinkshowjump?jump=nextslide"/>
          </p:cNvPr>
          <p:cNvSpPr/>
          <p:nvPr/>
        </p:nvSpPr>
        <p:spPr>
          <a:xfrm>
            <a:off x="6444208" y="1484784"/>
            <a:ext cx="223224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/>
              <a:t>Folytatás</a:t>
            </a:r>
            <a:endParaRPr lang="hu-HU" sz="2400" dirty="0"/>
          </a:p>
        </p:txBody>
      </p:sp>
      <p:pic>
        <p:nvPicPr>
          <p:cNvPr id="6146" name="Picture 2" descr="Fájl:NesjavellirPowerPlant edit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4509120"/>
            <a:ext cx="3134307" cy="208823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25532E-6 C -0.02726 -0.0081 0.07432 -0.18247 0.09879 -0.17993 C 0.12327 -0.17738 0.11963 0.0074 0.14688 0.01549 C 0.17414 0.02359 0.28734 -0.12882 0.26251 -0.13136 C 0.23768 -0.1339 0.02727 0.00809 5E-6 4.25532E-6 Z " pathEditMode="relative" ptsTypes="aaaaa">
                                      <p:cBhvr>
                                        <p:cTn id="6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Magyarországi</a:t>
            </a:r>
            <a:br>
              <a:rPr lang="hu-HU" dirty="0" smtClean="0"/>
            </a:br>
            <a:r>
              <a:rPr lang="hu-HU" dirty="0" smtClean="0"/>
              <a:t>geotermikus energia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525963"/>
          </a:xfrm>
        </p:spPr>
        <p:txBody>
          <a:bodyPr/>
          <a:lstStyle/>
          <a:p>
            <a:r>
              <a:rPr lang="hu-HU" dirty="0" smtClean="0"/>
              <a:t>Hazánk geotermikus adottságai kiemelkedők.</a:t>
            </a:r>
          </a:p>
          <a:p>
            <a:r>
              <a:rPr lang="hu-HU" dirty="0" smtClean="0"/>
              <a:t>Az ország területének 70%-án minimum 30 °C hőmérsékletű termálvíz tárható fel.</a:t>
            </a:r>
          </a:p>
          <a:p>
            <a:r>
              <a:rPr lang="hu-HU" dirty="0" smtClean="0"/>
              <a:t>A hazai megújuló energiaforrás felhasználás 9%-át adja a geotermikus energia.</a:t>
            </a:r>
          </a:p>
          <a:p>
            <a:endParaRPr lang="hu-HU" dirty="0"/>
          </a:p>
        </p:txBody>
      </p:sp>
      <p:sp>
        <p:nvSpPr>
          <p:cNvPr id="4" name="Lekerekített téglalap 3">
            <a:hlinkClick r:id="rId2" action="ppaction://hlinksldjump"/>
          </p:cNvPr>
          <p:cNvSpPr/>
          <p:nvPr/>
        </p:nvSpPr>
        <p:spPr>
          <a:xfrm>
            <a:off x="6444208" y="1484784"/>
            <a:ext cx="223224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/>
              <a:t>Energiaforrások</a:t>
            </a:r>
            <a:endParaRPr lang="hu-HU" sz="2400" dirty="0"/>
          </a:p>
        </p:txBody>
      </p:sp>
      <p:pic>
        <p:nvPicPr>
          <p:cNvPr id="5122" name="Picture 2" descr="http://www.portfolio.hu/img/upload/2009/04/p7090408.png"/>
          <p:cNvPicPr>
            <a:picLocks noChangeAspect="1" noChangeArrowheads="1"/>
          </p:cNvPicPr>
          <p:nvPr/>
        </p:nvPicPr>
        <p:blipFill>
          <a:blip r:embed="rId3" cstate="print"/>
          <a:srcRect t="2554" r="1842" b="20825"/>
          <a:stretch>
            <a:fillRect/>
          </a:stretch>
        </p:blipFill>
        <p:spPr bwMode="auto">
          <a:xfrm>
            <a:off x="2807804" y="4797152"/>
            <a:ext cx="3528392" cy="185704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999381"/>
            <a:ext cx="8229600" cy="452596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hu-HU" dirty="0" smtClean="0"/>
              <a:t>Mit nevezünk megújuló energiaforrásnak?</a:t>
            </a:r>
          </a:p>
          <a:p>
            <a:pPr marL="514350" indent="-514350">
              <a:buAutoNum type="arabicPeriod"/>
            </a:pPr>
            <a:r>
              <a:rPr lang="hu-HU" dirty="0" smtClean="0"/>
              <a:t>Sorold fel a legfontosabb megújuló energiaforrásokat!</a:t>
            </a:r>
          </a:p>
          <a:p>
            <a:pPr marL="514350" indent="-514350">
              <a:buAutoNum type="arabicPeriod"/>
            </a:pPr>
            <a:r>
              <a:rPr lang="hu-HU" dirty="0" smtClean="0"/>
              <a:t>Melyik település környékén található a legtöbb szélerőmű Magyarországon?</a:t>
            </a:r>
          </a:p>
          <a:p>
            <a:pPr marL="514350" indent="-514350">
              <a:buAutoNum type="arabicPeriod"/>
            </a:pPr>
            <a:r>
              <a:rPr lang="hu-HU" dirty="0" smtClean="0"/>
              <a:t>A hazai vízenergia termelés hány százalékát adja a Duna?</a:t>
            </a:r>
            <a:endParaRPr lang="hu-HU" dirty="0"/>
          </a:p>
        </p:txBody>
      </p:sp>
      <p:sp>
        <p:nvSpPr>
          <p:cNvPr id="4" name="Lekerekített téglalap 3">
            <a:hlinkClick r:id="" action="ppaction://hlinkshowjump?jump=nextslide"/>
          </p:cNvPr>
          <p:cNvSpPr/>
          <p:nvPr/>
        </p:nvSpPr>
        <p:spPr>
          <a:xfrm>
            <a:off x="6732240" y="1484784"/>
            <a:ext cx="194421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/>
              <a:t>Folytatás</a:t>
            </a:r>
            <a:endParaRPr lang="hu-HU" sz="2400" dirty="0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999381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hu-HU" dirty="0" smtClean="0"/>
              <a:t>Milyen formái vannak a napenergia hasznosításának? 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hu-HU" dirty="0" smtClean="0"/>
              <a:t>Mi a biomassza jelentése?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hu-HU" dirty="0" smtClean="0"/>
              <a:t>Honnan származik a geotermikus energia?</a:t>
            </a:r>
          </a:p>
          <a:p>
            <a:pPr marL="514350" indent="-514350">
              <a:buFont typeface="+mj-lt"/>
              <a:buAutoNum type="arabicPeriod" startAt="5"/>
            </a:pPr>
            <a:endParaRPr lang="hu-HU" dirty="0" smtClean="0"/>
          </a:p>
          <a:p>
            <a:pPr marL="514350" indent="-514350">
              <a:buFont typeface="+mj-lt"/>
              <a:buAutoNum type="arabicPeriod" startAt="5"/>
            </a:pPr>
            <a:endParaRPr lang="hu-HU" dirty="0"/>
          </a:p>
        </p:txBody>
      </p:sp>
      <p:sp>
        <p:nvSpPr>
          <p:cNvPr id="4" name="Lekerekített téglalap 3">
            <a:hlinkClick r:id="rId2" action="ppaction://hlinksldjump"/>
          </p:cNvPr>
          <p:cNvSpPr/>
          <p:nvPr/>
        </p:nvSpPr>
        <p:spPr>
          <a:xfrm>
            <a:off x="6732240" y="1484784"/>
            <a:ext cx="194421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/>
              <a:t>Tartalom</a:t>
            </a:r>
            <a:endParaRPr lang="hu-HU" sz="2400" dirty="0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Források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999381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hu-HU" sz="1900" dirty="0" smtClean="0"/>
              <a:t>Ébredő természet című kép </a:t>
            </a:r>
            <a:br>
              <a:rPr lang="hu-HU" sz="1900" dirty="0" smtClean="0"/>
            </a:br>
            <a:r>
              <a:rPr lang="hu-HU" sz="1900" dirty="0" smtClean="0">
                <a:hlinkClick r:id="rId2"/>
              </a:rPr>
              <a:t>http://www.tavasziutazas.hu/tavaszi_kepek_tavaszi-termeszet_397.html</a:t>
            </a:r>
            <a:endParaRPr lang="hu-HU" sz="1900" dirty="0" smtClean="0"/>
          </a:p>
          <a:p>
            <a:r>
              <a:rPr lang="hu-HU" sz="1900" dirty="0" smtClean="0"/>
              <a:t>Megújuló energiaforrás fogalma</a:t>
            </a:r>
            <a:br>
              <a:rPr lang="hu-HU" sz="1900" dirty="0" smtClean="0"/>
            </a:br>
            <a:r>
              <a:rPr lang="hu-HU" sz="1900" dirty="0" smtClean="0">
                <a:hlinkClick r:id="rId3"/>
              </a:rPr>
              <a:t>http://hu.wikipedia.org/wiki/Megújuló_energiaforrás</a:t>
            </a:r>
            <a:endParaRPr lang="hu-HU" sz="1900" dirty="0" smtClean="0"/>
          </a:p>
          <a:p>
            <a:r>
              <a:rPr lang="hu-HU" sz="1900" dirty="0" smtClean="0"/>
              <a:t>Felhasználási arányok adatai</a:t>
            </a:r>
            <a:br>
              <a:rPr lang="hu-HU" sz="1900" dirty="0" smtClean="0"/>
            </a:br>
            <a:r>
              <a:rPr lang="hu-HU" sz="1900" dirty="0" smtClean="0"/>
              <a:t> </a:t>
            </a:r>
            <a:r>
              <a:rPr lang="hu-HU" sz="1900" dirty="0" smtClean="0">
                <a:hlinkClick r:id="rId4"/>
              </a:rPr>
              <a:t>http://energia.ma/gazdasag/20120618-gyorsan-no-a-megujulo-energiak-reszaranya-az-energiatermelesben/</a:t>
            </a:r>
            <a:endParaRPr lang="hu-HU" sz="1900" dirty="0" smtClean="0"/>
          </a:p>
          <a:p>
            <a:r>
              <a:rPr lang="hu-HU" sz="1900" dirty="0" smtClean="0"/>
              <a:t>Szélenergia fogalma</a:t>
            </a:r>
            <a:br>
              <a:rPr lang="hu-HU" sz="1900" dirty="0" smtClean="0"/>
            </a:br>
            <a:r>
              <a:rPr lang="hu-HU" sz="1900" dirty="0" smtClean="0">
                <a:hlinkClick r:id="rId5"/>
              </a:rPr>
              <a:t>http://www.nyf.hu/others/html/kornyezettud/megujulo/SzelEnergia/Windenergy.html</a:t>
            </a:r>
            <a:endParaRPr lang="hu-HU" sz="1900" dirty="0" smtClean="0"/>
          </a:p>
          <a:p>
            <a:r>
              <a:rPr lang="hu-HU" sz="1900" dirty="0" smtClean="0"/>
              <a:t>Szélgenerátor képek</a:t>
            </a:r>
            <a:br>
              <a:rPr lang="hu-HU" sz="1900" dirty="0" smtClean="0"/>
            </a:br>
            <a:r>
              <a:rPr lang="hu-HU" sz="1900" dirty="0" err="1" smtClean="0">
                <a:hlinkClick r:id="rId6"/>
              </a:rPr>
              <a:t>www.alternativenergia.hu</a:t>
            </a:r>
            <a:r>
              <a:rPr lang="hu-HU" sz="1900" dirty="0" smtClean="0">
                <a:hlinkClick r:id="rId6"/>
              </a:rPr>
              <a:t>/</a:t>
            </a:r>
            <a:r>
              <a:rPr lang="hu-HU" sz="1900" dirty="0" err="1" smtClean="0">
                <a:hlinkClick r:id="rId6"/>
              </a:rPr>
              <a:t>siemens-megujulo-energiaban-erositene</a:t>
            </a:r>
            <a:r>
              <a:rPr lang="hu-HU" sz="1900" dirty="0" smtClean="0">
                <a:hlinkClick r:id="rId6"/>
              </a:rPr>
              <a:t>/57666</a:t>
            </a:r>
            <a:endParaRPr lang="hu-HU" sz="1900" dirty="0" smtClean="0"/>
          </a:p>
          <a:p>
            <a:r>
              <a:rPr lang="hu-HU" sz="1900" dirty="0" smtClean="0"/>
              <a:t>Magyarországi szélerőművek</a:t>
            </a:r>
            <a:br>
              <a:rPr lang="hu-HU" sz="1900" dirty="0" smtClean="0"/>
            </a:br>
            <a:r>
              <a:rPr lang="hu-HU" sz="1900" dirty="0" smtClean="0">
                <a:hlinkClick r:id="rId7"/>
              </a:rPr>
              <a:t>http://hu.wikipedia.org/wiki/Magyarországi_szélerőművek_listája</a:t>
            </a:r>
            <a:endParaRPr lang="hu-HU" sz="1900" dirty="0" smtClean="0"/>
          </a:p>
          <a:p>
            <a:r>
              <a:rPr lang="hu-HU" sz="1900" dirty="0" smtClean="0"/>
              <a:t>Vízerőmű fogalma</a:t>
            </a:r>
            <a:br>
              <a:rPr lang="hu-HU" sz="1900" dirty="0" smtClean="0"/>
            </a:br>
            <a:r>
              <a:rPr lang="hu-HU" sz="1900" dirty="0" smtClean="0">
                <a:hlinkClick r:id="rId8"/>
              </a:rPr>
              <a:t>http://www.nyf.hu/others/html/kornyezettud/megujulo/vizenergia/Vizenergia.html</a:t>
            </a:r>
            <a:endParaRPr lang="hu-HU" sz="1900" dirty="0" smtClean="0"/>
          </a:p>
          <a:p>
            <a:r>
              <a:rPr lang="hu-HU" sz="1900" dirty="0" smtClean="0"/>
              <a:t>Magyarországi vízerőművek</a:t>
            </a:r>
            <a:br>
              <a:rPr lang="hu-HU" sz="1900" dirty="0" smtClean="0"/>
            </a:br>
            <a:r>
              <a:rPr lang="hu-HU" sz="1900" dirty="0" smtClean="0">
                <a:hlinkClick r:id="rId9"/>
              </a:rPr>
              <a:t>http://ebrand.hu/vizenergia/vizeromuvek-magyarorszagon/572</a:t>
            </a:r>
            <a:endParaRPr lang="hu-HU" sz="1900" dirty="0" smtClean="0"/>
          </a:p>
          <a:p>
            <a:endParaRPr lang="hu-HU" dirty="0" smtClean="0"/>
          </a:p>
          <a:p>
            <a:pPr>
              <a:buNone/>
            </a:pPr>
            <a:endParaRPr lang="hu-HU" dirty="0"/>
          </a:p>
        </p:txBody>
      </p:sp>
      <p:sp>
        <p:nvSpPr>
          <p:cNvPr id="6" name="Lekerekített téglalap 5">
            <a:hlinkClick r:id="" action="ppaction://hlinkshowjump?jump=nextslide"/>
          </p:cNvPr>
          <p:cNvSpPr/>
          <p:nvPr/>
        </p:nvSpPr>
        <p:spPr>
          <a:xfrm>
            <a:off x="6732240" y="1484784"/>
            <a:ext cx="194421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/>
              <a:t>Folytatás</a:t>
            </a:r>
            <a:endParaRPr lang="hu-HU" sz="2400" dirty="0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Források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999381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hu-HU" sz="1600" dirty="0" smtClean="0"/>
              <a:t>Vízerőmű fogalma</a:t>
            </a:r>
            <a:br>
              <a:rPr lang="hu-HU" sz="1600" dirty="0" smtClean="0"/>
            </a:br>
            <a:r>
              <a:rPr lang="hu-HU" sz="1600" dirty="0" smtClean="0">
                <a:hlinkClick r:id="rId2"/>
              </a:rPr>
              <a:t>http://www.nyf.hu/others/html/kornyezettud/megujulo/vizenergia/Vizenergia.html</a:t>
            </a:r>
            <a:endParaRPr lang="hu-HU" sz="1600" dirty="0" smtClean="0"/>
          </a:p>
          <a:p>
            <a:r>
              <a:rPr lang="hu-HU" sz="1600" dirty="0" smtClean="0"/>
              <a:t>Magyarországi vízerőművek</a:t>
            </a:r>
            <a:br>
              <a:rPr lang="hu-HU" sz="1600" dirty="0" smtClean="0"/>
            </a:br>
            <a:r>
              <a:rPr lang="hu-HU" sz="1600" dirty="0" smtClean="0">
                <a:hlinkClick r:id="rId3"/>
              </a:rPr>
              <a:t>http://ebrand.hu/vizenergia/vizeromuvek-magyarorszagon/572</a:t>
            </a:r>
            <a:endParaRPr lang="hu-HU" sz="1600" dirty="0" smtClean="0"/>
          </a:p>
          <a:p>
            <a:r>
              <a:rPr lang="hu-HU" sz="1600" dirty="0" smtClean="0"/>
              <a:t>Napenergia</a:t>
            </a:r>
            <a:br>
              <a:rPr lang="hu-HU" sz="1600" dirty="0" smtClean="0"/>
            </a:br>
            <a:r>
              <a:rPr lang="hu-HU" sz="1600" dirty="0" smtClean="0">
                <a:hlinkClick r:id="rId4"/>
              </a:rPr>
              <a:t>http://hu.wikipedia.org/wiki/Napenergia</a:t>
            </a:r>
            <a:endParaRPr lang="hu-HU" sz="1600" dirty="0" smtClean="0"/>
          </a:p>
          <a:p>
            <a:r>
              <a:rPr lang="hu-HU" sz="1600" dirty="0" smtClean="0"/>
              <a:t>Magyarországi napenergia felhasználás</a:t>
            </a:r>
            <a:br>
              <a:rPr lang="hu-HU" sz="1600" dirty="0" smtClean="0"/>
            </a:br>
            <a:r>
              <a:rPr lang="hu-HU" sz="1600" dirty="0" smtClean="0">
                <a:hlinkClick r:id="rId5"/>
              </a:rPr>
              <a:t>http://www.energiaonline.hu/a_napenergia_kerdese_magyarorszagon</a:t>
            </a:r>
            <a:r>
              <a:rPr lang="hu-HU" sz="1600" dirty="0" smtClean="0"/>
              <a:t/>
            </a:r>
            <a:br>
              <a:rPr lang="hu-HU" sz="1600" dirty="0" smtClean="0"/>
            </a:br>
            <a:r>
              <a:rPr lang="hu-HU" sz="1600" dirty="0" smtClean="0">
                <a:hlinkClick r:id="rId6"/>
              </a:rPr>
              <a:t>http://www.napelemek.org/retsagon-telepitett-napelem-rendszer-infra-futeshez-07-kw</a:t>
            </a:r>
            <a:endParaRPr lang="hu-HU" sz="1600" dirty="0" smtClean="0"/>
          </a:p>
          <a:p>
            <a:r>
              <a:rPr lang="hu-HU" sz="1600" dirty="0" smtClean="0"/>
              <a:t>Biomassza</a:t>
            </a:r>
            <a:br>
              <a:rPr lang="hu-HU" sz="1600" dirty="0" smtClean="0"/>
            </a:br>
            <a:r>
              <a:rPr lang="hu-HU" sz="1600" dirty="0" smtClean="0">
                <a:hlinkClick r:id="rId7"/>
              </a:rPr>
              <a:t>http://hu.wikipedia.org/wiki/Biomassza</a:t>
            </a:r>
            <a:endParaRPr lang="hu-HU" sz="1600" dirty="0" smtClean="0"/>
          </a:p>
          <a:p>
            <a:r>
              <a:rPr lang="hu-HU" sz="1600" dirty="0" smtClean="0"/>
              <a:t>Magyarországi biomassza felhasználás</a:t>
            </a:r>
            <a:br>
              <a:rPr lang="hu-HU" sz="1600" dirty="0" smtClean="0"/>
            </a:br>
            <a:r>
              <a:rPr lang="hu-HU" sz="1600" dirty="0" smtClean="0">
                <a:hlinkClick r:id="rId8"/>
              </a:rPr>
              <a:t>http://dea.lib.unideb.hu/dea/bitstream/2437/2512/1/szakdolgozat.pdf</a:t>
            </a:r>
            <a:endParaRPr lang="hu-HU" sz="1600" dirty="0" smtClean="0"/>
          </a:p>
          <a:p>
            <a:r>
              <a:rPr lang="hu-HU" sz="1600" dirty="0" smtClean="0"/>
              <a:t>Geotermikus energia</a:t>
            </a:r>
            <a:br>
              <a:rPr lang="hu-HU" sz="1600" dirty="0" smtClean="0"/>
            </a:br>
            <a:r>
              <a:rPr lang="hu-HU" sz="1600" dirty="0" smtClean="0">
                <a:hlinkClick r:id="rId9"/>
              </a:rPr>
              <a:t>http://hu.wikipedia.org/wiki/Geotermikus_energia</a:t>
            </a:r>
            <a:endParaRPr lang="hu-HU" sz="1600" dirty="0" smtClean="0"/>
          </a:p>
          <a:p>
            <a:r>
              <a:rPr lang="hu-HU" sz="1600" dirty="0" smtClean="0"/>
              <a:t>Magyarországi geotermikus energia felhasználás</a:t>
            </a:r>
            <a:br>
              <a:rPr lang="hu-HU" sz="1600" dirty="0" smtClean="0"/>
            </a:br>
            <a:r>
              <a:rPr lang="hu-HU" sz="1600" dirty="0" smtClean="0">
                <a:hlinkClick r:id="rId10"/>
              </a:rPr>
              <a:t>http://www.geotermika.hu/portal/files/mta-geotermika.pdf</a:t>
            </a:r>
            <a:r>
              <a:rPr lang="hu-HU" sz="1600" dirty="0" smtClean="0"/>
              <a:t/>
            </a:r>
            <a:br>
              <a:rPr lang="hu-HU" sz="1600" dirty="0" smtClean="0"/>
            </a:br>
            <a:r>
              <a:rPr lang="hu-HU" sz="1600" dirty="0" smtClean="0">
                <a:hlinkClick r:id="rId11"/>
              </a:rPr>
              <a:t>http://portfoliofinancial.hu/m/index.php?m=cikk&amp;id=113748</a:t>
            </a:r>
            <a:endParaRPr lang="hu-HU" sz="1600" dirty="0" smtClean="0"/>
          </a:p>
          <a:p>
            <a:endParaRPr lang="hu-HU" sz="1600" dirty="0" smtClean="0"/>
          </a:p>
          <a:p>
            <a:pPr>
              <a:buNone/>
            </a:pPr>
            <a:endParaRPr lang="hu-HU" dirty="0"/>
          </a:p>
        </p:txBody>
      </p:sp>
      <p:sp>
        <p:nvSpPr>
          <p:cNvPr id="7" name="Lekerekített téglalap 6">
            <a:hlinkClick r:id="rId12" action="ppaction://hlinksldjump"/>
          </p:cNvPr>
          <p:cNvSpPr/>
          <p:nvPr/>
        </p:nvSpPr>
        <p:spPr>
          <a:xfrm>
            <a:off x="6732240" y="1484784"/>
            <a:ext cx="194421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/>
              <a:t>Tartalom</a:t>
            </a:r>
            <a:endParaRPr lang="hu-HU" sz="2400" dirty="0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Tartalom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287413"/>
            <a:ext cx="8229600" cy="4525963"/>
          </a:xfrm>
        </p:spPr>
        <p:txBody>
          <a:bodyPr/>
          <a:lstStyle/>
          <a:p>
            <a:r>
              <a:rPr lang="hu-HU" dirty="0" smtClean="0">
                <a:hlinkClick r:id="rId2" action="ppaction://hlinksldjump"/>
              </a:rPr>
              <a:t>Megújuló energiaforrás</a:t>
            </a:r>
            <a:endParaRPr lang="hu-HU" dirty="0" smtClean="0"/>
          </a:p>
          <a:p>
            <a:r>
              <a:rPr lang="hu-HU" dirty="0" smtClean="0">
                <a:hlinkClick r:id="rId3" action="ppaction://hlinksldjump"/>
              </a:rPr>
              <a:t>Felhasználási arányok</a:t>
            </a:r>
            <a:endParaRPr lang="hu-HU" dirty="0" smtClean="0"/>
          </a:p>
          <a:p>
            <a:r>
              <a:rPr lang="hu-HU" dirty="0" smtClean="0">
                <a:hlinkClick r:id="rId4" action="ppaction://hlinksldjump"/>
              </a:rPr>
              <a:t>A legfontosabb megújuló energiaforrások</a:t>
            </a:r>
            <a:endParaRPr lang="hu-HU" dirty="0" smtClean="0"/>
          </a:p>
          <a:p>
            <a:r>
              <a:rPr lang="hu-HU" dirty="0" smtClean="0">
                <a:hlinkClick r:id="rId5" action="ppaction://hlinksldjump"/>
              </a:rPr>
              <a:t>Kérdések</a:t>
            </a:r>
            <a:endParaRPr lang="hu-HU" dirty="0" smtClean="0"/>
          </a:p>
          <a:p>
            <a:r>
              <a:rPr lang="hu-HU" dirty="0" smtClean="0">
                <a:hlinkClick r:id="rId6" action="ppaction://hlinksldjump"/>
              </a:rPr>
              <a:t>A prezentáció forrásai</a:t>
            </a:r>
            <a:endParaRPr lang="hu-HU" dirty="0"/>
          </a:p>
        </p:txBody>
      </p:sp>
      <p:sp>
        <p:nvSpPr>
          <p:cNvPr id="4" name="Lekerekített téglalap 3">
            <a:hlinkClick r:id="" action="ppaction://hlinkshowjump?jump=endshow"/>
          </p:cNvPr>
          <p:cNvSpPr/>
          <p:nvPr/>
        </p:nvSpPr>
        <p:spPr>
          <a:xfrm>
            <a:off x="6732240" y="5877272"/>
            <a:ext cx="194421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/>
              <a:t>Befejezés</a:t>
            </a:r>
            <a:endParaRPr lang="hu-HU" sz="2400" dirty="0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60648"/>
            <a:ext cx="8229600" cy="1143000"/>
          </a:xfrm>
        </p:spPr>
        <p:txBody>
          <a:bodyPr/>
          <a:lstStyle/>
          <a:p>
            <a:r>
              <a:rPr lang="hu-HU" dirty="0" smtClean="0"/>
              <a:t>Megújuló energiaforrás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A megújuló energiaforrás olyan közeg, természeti jelenség:</a:t>
            </a:r>
          </a:p>
          <a:p>
            <a:pPr marL="719138" indent="-269875"/>
            <a:r>
              <a:rPr lang="hu-HU" dirty="0" smtClean="0"/>
              <a:t>amelyből energia nyerhető ki</a:t>
            </a:r>
          </a:p>
          <a:p>
            <a:pPr marL="719138" indent="-269875"/>
            <a:r>
              <a:rPr lang="hu-HU" dirty="0" smtClean="0"/>
              <a:t>akár naponta többször ismétlődően rendelkezésre áll</a:t>
            </a:r>
          </a:p>
          <a:p>
            <a:pPr marL="719138" indent="-269875"/>
            <a:r>
              <a:rPr lang="hu-HU" dirty="0" smtClean="0"/>
              <a:t>vagy jelentősebb emberi beavatkozás nélkül legfeljebb néhány éven belül újratermelődik.</a:t>
            </a:r>
            <a:endParaRPr lang="hu-HU" dirty="0"/>
          </a:p>
        </p:txBody>
      </p:sp>
      <p:sp>
        <p:nvSpPr>
          <p:cNvPr id="6" name="Lekerekített téglalap 5">
            <a:hlinkClick r:id="rId2" action="ppaction://hlinksldjump"/>
          </p:cNvPr>
          <p:cNvSpPr/>
          <p:nvPr/>
        </p:nvSpPr>
        <p:spPr>
          <a:xfrm>
            <a:off x="6732240" y="1484784"/>
            <a:ext cx="194421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/>
              <a:t>Tartalom</a:t>
            </a:r>
            <a:endParaRPr lang="hu-HU" sz="2400" dirty="0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Felhasználási arányok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457200" y="2111584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Lekerekített téglalap 4">
            <a:hlinkClick r:id="rId3" action="ppaction://hlinksldjump"/>
          </p:cNvPr>
          <p:cNvSpPr/>
          <p:nvPr/>
        </p:nvSpPr>
        <p:spPr>
          <a:xfrm>
            <a:off x="6732240" y="1484784"/>
            <a:ext cx="194421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/>
              <a:t>Tartalom</a:t>
            </a:r>
            <a:endParaRPr lang="hu-HU" sz="2400" dirty="0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6288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 legfontosabb</a:t>
            </a:r>
            <a:br>
              <a:rPr lang="hu-HU" dirty="0" smtClean="0"/>
            </a:br>
            <a:r>
              <a:rPr lang="hu-HU" dirty="0" smtClean="0"/>
              <a:t>megújuló energiaforrások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hlinkClick r:id="rId2" action="ppaction://hlinksldjump"/>
              </a:rPr>
              <a:t>Szélenergia</a:t>
            </a:r>
            <a:endParaRPr lang="hu-HU" dirty="0" smtClean="0"/>
          </a:p>
          <a:p>
            <a:r>
              <a:rPr lang="hu-HU" dirty="0" smtClean="0">
                <a:hlinkClick r:id="rId3" action="ppaction://hlinksldjump"/>
              </a:rPr>
              <a:t>Vízenergia</a:t>
            </a:r>
            <a:endParaRPr lang="hu-HU" dirty="0" smtClean="0"/>
          </a:p>
          <a:p>
            <a:r>
              <a:rPr lang="hu-HU" dirty="0" smtClean="0">
                <a:hlinkClick r:id="rId4" action="ppaction://hlinksldjump"/>
              </a:rPr>
              <a:t>Napenergia</a:t>
            </a:r>
            <a:endParaRPr lang="hu-HU" dirty="0" smtClean="0"/>
          </a:p>
          <a:p>
            <a:r>
              <a:rPr lang="hu-HU" dirty="0" smtClean="0">
                <a:hlinkClick r:id="rId5" action="ppaction://hlinksldjump"/>
              </a:rPr>
              <a:t>Biomassza</a:t>
            </a:r>
            <a:endParaRPr lang="hu-HU" dirty="0" smtClean="0"/>
          </a:p>
          <a:p>
            <a:r>
              <a:rPr lang="hu-HU" dirty="0" smtClean="0">
                <a:hlinkClick r:id="rId6" action="ppaction://hlinksldjump"/>
              </a:rPr>
              <a:t>Geotermikus energia</a:t>
            </a:r>
            <a:endParaRPr lang="hu-HU" dirty="0"/>
          </a:p>
        </p:txBody>
      </p:sp>
      <p:sp>
        <p:nvSpPr>
          <p:cNvPr id="4" name="Lekerekített téglalap 3">
            <a:hlinkClick r:id="rId7" action="ppaction://hlinksldjump"/>
          </p:cNvPr>
          <p:cNvSpPr/>
          <p:nvPr/>
        </p:nvSpPr>
        <p:spPr>
          <a:xfrm>
            <a:off x="6732240" y="1484784"/>
            <a:ext cx="194421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/>
              <a:t>Tartalom</a:t>
            </a:r>
            <a:endParaRPr lang="hu-HU" sz="2400" dirty="0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Szélenergia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smtClean="0"/>
              <a:t>Energiahasznosítási módszer, amely folyamatosan erős széljárású területeken, közvetlen munkavégzésre vagy elektromos energia előállítására kialakított szélerőművekkel történik. </a:t>
            </a:r>
          </a:p>
        </p:txBody>
      </p:sp>
      <p:sp>
        <p:nvSpPr>
          <p:cNvPr id="4" name="Lekerekített téglalap 3">
            <a:hlinkClick r:id="" action="ppaction://hlinkshowjump?jump=nextslide"/>
          </p:cNvPr>
          <p:cNvSpPr/>
          <p:nvPr/>
        </p:nvSpPr>
        <p:spPr>
          <a:xfrm>
            <a:off x="6444208" y="1484784"/>
            <a:ext cx="223224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/>
              <a:t>Folytatás</a:t>
            </a:r>
            <a:endParaRPr lang="hu-HU" sz="2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8032" y="4191024"/>
            <a:ext cx="3556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4" name="Picture 2" descr="http://www.alternativenergia.hu/wp-content/uploads/2013/02/szelenergia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7" y="4653136"/>
            <a:ext cx="3024335" cy="201622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Magyarországi</a:t>
            </a:r>
            <a:br>
              <a:rPr lang="hu-HU" dirty="0" smtClean="0"/>
            </a:br>
            <a:r>
              <a:rPr lang="hu-HU" dirty="0" smtClean="0"/>
              <a:t>szélerőművek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2011-ig összesen 37 szélerőművet helyeztek üzembe</a:t>
            </a:r>
          </a:p>
          <a:p>
            <a:r>
              <a:rPr lang="hu-HU" dirty="0" smtClean="0"/>
              <a:t>összesen 172 toronnyal</a:t>
            </a:r>
          </a:p>
          <a:p>
            <a:r>
              <a:rPr lang="hu-HU" dirty="0" smtClean="0"/>
              <a:t>329 325 kW beépített teljesítménnyel</a:t>
            </a:r>
          </a:p>
          <a:p>
            <a:r>
              <a:rPr lang="hu-HU" dirty="0" smtClean="0"/>
              <a:t>a legtöbb szélerőmű az ország északnyugati részén, főként Mosonmagyaróvár környékén található</a:t>
            </a:r>
            <a:endParaRPr lang="hu-HU" dirty="0"/>
          </a:p>
        </p:txBody>
      </p:sp>
      <p:sp>
        <p:nvSpPr>
          <p:cNvPr id="4" name="Lekerekített téglalap 3">
            <a:hlinkClick r:id="rId2" action="ppaction://hlinksldjump"/>
          </p:cNvPr>
          <p:cNvSpPr/>
          <p:nvPr/>
        </p:nvSpPr>
        <p:spPr>
          <a:xfrm>
            <a:off x="6444208" y="1484784"/>
            <a:ext cx="223224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/>
              <a:t>Energiaforrások</a:t>
            </a:r>
            <a:endParaRPr lang="hu-HU" sz="2400" dirty="0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Vízenergia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1" dirty="0" smtClean="0"/>
              <a:t>Vízerőmű:</a:t>
            </a:r>
            <a:r>
              <a:rPr lang="hu-HU" dirty="0" smtClean="0"/>
              <a:t> A vízfolyások, tavak, tengerek mechanikai energiakészletét villamos energiává (régebben közvetlenül mechanikai energiává) alakító műszaki létesítmény. </a:t>
            </a:r>
          </a:p>
          <a:p>
            <a:endParaRPr lang="hu-HU" dirty="0"/>
          </a:p>
        </p:txBody>
      </p:sp>
      <p:sp>
        <p:nvSpPr>
          <p:cNvPr id="5" name="Lekerekített téglalap 4">
            <a:hlinkClick r:id="" action="ppaction://hlinkshowjump?jump=nextslide"/>
          </p:cNvPr>
          <p:cNvSpPr/>
          <p:nvPr/>
        </p:nvSpPr>
        <p:spPr>
          <a:xfrm>
            <a:off x="6444208" y="1484784"/>
            <a:ext cx="223224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/>
              <a:t>Folytatás</a:t>
            </a:r>
            <a:endParaRPr lang="hu-HU" sz="2400" dirty="0"/>
          </a:p>
        </p:txBody>
      </p:sp>
      <p:pic>
        <p:nvPicPr>
          <p:cNvPr id="12290" name="Picture 2" descr="C:\Users\Danczik Edit\Desktop\vizenergia-kihasznala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9267" y="4365104"/>
            <a:ext cx="3774733" cy="2492896"/>
          </a:xfrm>
          <a:prstGeom prst="rect">
            <a:avLst/>
          </a:prstGeom>
          <a:noFill/>
        </p:spPr>
      </p:pic>
      <p:pic>
        <p:nvPicPr>
          <p:cNvPr id="12292" name="Picture 4" descr="http://www.alternativenergia.hu/tudjmegtobbetimages/Copy_of_982557_3014433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4581128"/>
            <a:ext cx="3384376" cy="192843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Magyarországi</a:t>
            </a:r>
            <a:br>
              <a:rPr lang="hu-HU" dirty="0" smtClean="0"/>
            </a:br>
            <a:r>
              <a:rPr lang="hu-HU" dirty="0" smtClean="0"/>
              <a:t>vízerőművek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9263" indent="-449263"/>
            <a:r>
              <a:rPr lang="hu-HU" dirty="0" smtClean="0"/>
              <a:t>Ma hazánkban szám szerint öt nagyobb és 32 kisebb, regionális vagy helyi vízerőmű működik aktívan.</a:t>
            </a:r>
          </a:p>
          <a:p>
            <a:r>
              <a:rPr lang="hu-HU" dirty="0" smtClean="0"/>
              <a:t>Segítségükkel 50 megawatt teljesítmény érhető el.</a:t>
            </a:r>
          </a:p>
          <a:p>
            <a:r>
              <a:rPr lang="hu-HU" dirty="0" smtClean="0"/>
              <a:t>Évente 200 </a:t>
            </a:r>
            <a:r>
              <a:rPr lang="hu-HU" dirty="0" err="1" smtClean="0"/>
              <a:t>gWh</a:t>
            </a:r>
            <a:r>
              <a:rPr lang="hu-HU" dirty="0" smtClean="0"/>
              <a:t> energiát lehet termelni velük.</a:t>
            </a:r>
          </a:p>
          <a:p>
            <a:r>
              <a:rPr lang="hu-HU" dirty="0" smtClean="0"/>
              <a:t>A vízenergia termelése 60-70 százalékban a Duna javára írható.</a:t>
            </a:r>
            <a:endParaRPr lang="hu-HU" dirty="0"/>
          </a:p>
        </p:txBody>
      </p:sp>
      <p:sp>
        <p:nvSpPr>
          <p:cNvPr id="4" name="Lekerekített téglalap 3">
            <a:hlinkClick r:id="rId2" action="ppaction://hlinksldjump"/>
          </p:cNvPr>
          <p:cNvSpPr/>
          <p:nvPr/>
        </p:nvSpPr>
        <p:spPr>
          <a:xfrm>
            <a:off x="6444208" y="1484784"/>
            <a:ext cx="223224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/>
              <a:t>Energiaforrások</a:t>
            </a:r>
            <a:endParaRPr lang="hu-HU" sz="2400" dirty="0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heme/theme1.xml><?xml version="1.0" encoding="utf-8"?>
<a:theme xmlns:a="http://schemas.openxmlformats.org/drawingml/2006/main" name="Office-téma">
  <a:themeElements>
    <a:clrScheme name="Energiaforrá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1859B"/>
      </a:hlink>
      <a:folHlink>
        <a:srgbClr val="76923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</TotalTime>
  <Words>424</Words>
  <Application>Microsoft Office PowerPoint</Application>
  <PresentationFormat>Diavetítés a képernyőre (4:3 oldalarány)</PresentationFormat>
  <Paragraphs>104</Paragraphs>
  <Slides>19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0" baseType="lpstr">
      <vt:lpstr>Office-téma</vt:lpstr>
      <vt:lpstr>Megújuló energiaforrások</vt:lpstr>
      <vt:lpstr>Tartalom</vt:lpstr>
      <vt:lpstr>Megújuló energiaforrás</vt:lpstr>
      <vt:lpstr>Felhasználási arányok</vt:lpstr>
      <vt:lpstr>A legfontosabb megújuló energiaforrások</vt:lpstr>
      <vt:lpstr>Szélenergia</vt:lpstr>
      <vt:lpstr>Magyarországi szélerőművek</vt:lpstr>
      <vt:lpstr>Vízenergia</vt:lpstr>
      <vt:lpstr>Magyarországi vízerőművek</vt:lpstr>
      <vt:lpstr>Napenergia</vt:lpstr>
      <vt:lpstr>Magyarországi napenergia felhasználás</vt:lpstr>
      <vt:lpstr>Biomassza</vt:lpstr>
      <vt:lpstr>Magyarországi biomassza felhasználás</vt:lpstr>
      <vt:lpstr>Geotermikus energia</vt:lpstr>
      <vt:lpstr>Magyarországi geotermikus energia</vt:lpstr>
      <vt:lpstr>Kérdések</vt:lpstr>
      <vt:lpstr>Kérdések</vt:lpstr>
      <vt:lpstr>Források</vt:lpstr>
      <vt:lpstr>Források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Megújuló energiaforrások</dc:title>
  <dc:creator>Danczik Edit</dc:creator>
  <cp:lastModifiedBy>juszti</cp:lastModifiedBy>
  <cp:revision>79</cp:revision>
  <dcterms:created xsi:type="dcterms:W3CDTF">2013-01-31T19:29:46Z</dcterms:created>
  <dcterms:modified xsi:type="dcterms:W3CDTF">2013-02-14T11:58:48Z</dcterms:modified>
</cp:coreProperties>
</file>