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11"/>
    <a:srgbClr val="8FA390"/>
    <a:srgbClr val="FF6600"/>
    <a:srgbClr val="00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hu-HU" dirty="0" smtClean="0"/>
              <a:t>Kép beszúrásához kattintson az ikonra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hu-HU" dirty="0" smtClean="0"/>
              <a:t>Kép beszúrásához kattintson az ikonra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05E748D-3A95-4A4D-BE98-C567978705FA}" type="datetimeFigureOut">
              <a:rPr lang="hu-HU" smtClean="0"/>
              <a:t>2013.02.16.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10A29B70-FE78-45B4-AA6E-C0130E5488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http://www.youtube.com/v/libDjBOy1zg?hl=hu_HU&amp;version=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wav"/><Relationship Id="rId7" Type="http://schemas.openxmlformats.org/officeDocument/2006/relationships/hyperlink" Target="http://tavoktatas.kovet.hu/okolabnyom.html" TargetMode="External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hyperlink" Target="http://www.myfootprint.org/" TargetMode="Externa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704856" cy="158417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8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Ökolábnyom</a:t>
            </a:r>
            <a:endParaRPr lang="hu-HU" sz="8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611560" y="4149080"/>
            <a:ext cx="7992888" cy="201622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Nevem: Major Sándor 8.B</a:t>
            </a:r>
          </a:p>
          <a:p>
            <a:pPr algn="ctr"/>
            <a:r>
              <a:rPr lang="hu-HU" dirty="0" smtClean="0"/>
              <a:t>Felkészítő tanár: Boldog Beáta</a:t>
            </a:r>
          </a:p>
          <a:p>
            <a:pPr algn="ctr"/>
            <a:r>
              <a:rPr lang="hu-HU" dirty="0" smtClean="0"/>
              <a:t>Szent Imre Katolikus Általános Iskola és Jó pásztor Óvoda</a:t>
            </a:r>
          </a:p>
          <a:p>
            <a:pPr algn="ctr"/>
            <a:r>
              <a:rPr lang="hu-HU" dirty="0" smtClean="0"/>
              <a:t>3300 Eger, Deák Ferenc út 45.</a:t>
            </a: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8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7"/>
    </mc:Choice>
    <mc:Fallback xmlns="">
      <p:transition spd="slow" advTm="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Használj tömegközlekedési eszközt, vagy ha kocsival utazol akkor ne egyedül ,hanem több emberrel menjél.</a:t>
            </a:r>
            <a:endParaRPr lang="hu-H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5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4"/>
    </mc:Choice>
    <mc:Fallback xmlns="">
      <p:transition spd="slow" advTm="8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</a:rPr>
              <a:t>Használj újrahasznosítható táskát hisz ezzel is véded a környezeted.</a:t>
            </a:r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"/>
    </mc:Choice>
    <mc:Fallback xmlns="">
      <p:transition spd="slow" advTm="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Fogadd meg ezeket a tanácsokat  hisz ezzel is tehetsz a környezetért</a:t>
            </a:r>
            <a:endParaRPr lang="hu-HU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8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1"/>
    </mc:Choice>
    <mc:Fallback xmlns="">
      <p:transition spd="slow" advTm="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3300"/>
                </a:solidFill>
              </a:rPr>
              <a:t>Újra tölthető elemet használj!</a:t>
            </a:r>
            <a:endParaRPr lang="hu-HU" dirty="0">
              <a:solidFill>
                <a:srgbClr val="FF3300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8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7"/>
    </mc:Choice>
    <mc:Fallback xmlns="">
      <p:transition spd="slow" advTm="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00B050"/>
                </a:solidFill>
              </a:rPr>
              <a:t>Ellenőrző kérdések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00B050"/>
                </a:solidFill>
              </a:rPr>
              <a:t>Mi az az </a:t>
            </a:r>
            <a:r>
              <a:rPr lang="hu-HU" b="1" dirty="0" err="1" smtClean="0">
                <a:solidFill>
                  <a:srgbClr val="00B050"/>
                </a:solidFill>
              </a:rPr>
              <a:t>Ökolábnyom</a:t>
            </a:r>
            <a:r>
              <a:rPr lang="hu-HU" b="1" dirty="0" smtClean="0">
                <a:solidFill>
                  <a:srgbClr val="00B050"/>
                </a:solidFill>
              </a:rPr>
              <a:t>?</a:t>
            </a:r>
          </a:p>
          <a:p>
            <a:endParaRPr lang="hu-HU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hu-HU" b="1" dirty="0" smtClean="0">
              <a:solidFill>
                <a:srgbClr val="00B050"/>
              </a:solidFill>
            </a:endParaRPr>
          </a:p>
          <a:p>
            <a:r>
              <a:rPr lang="hu-HU" b="1" dirty="0" smtClean="0">
                <a:solidFill>
                  <a:srgbClr val="00B050"/>
                </a:solidFill>
              </a:rPr>
              <a:t>Ki készítette az első kutatást róla?</a:t>
            </a:r>
          </a:p>
          <a:p>
            <a:endParaRPr lang="hu-HU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hu-HU" b="1" dirty="0" smtClean="0">
              <a:solidFill>
                <a:srgbClr val="00B050"/>
              </a:solidFill>
            </a:endParaRPr>
          </a:p>
          <a:p>
            <a:r>
              <a:rPr lang="hu-HU" b="1" dirty="0" smtClean="0">
                <a:solidFill>
                  <a:srgbClr val="00B050"/>
                </a:solidFill>
              </a:rPr>
              <a:t>Hogy tehetünk azon hogy kisebb lábon éljünk?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0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9"/>
    </mc:Choice>
    <mc:Fallback xmlns="">
      <p:transition spd="slow" advTm="1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1700808"/>
            <a:ext cx="7125112" cy="4051437"/>
          </a:xfrm>
        </p:spPr>
        <p:txBody>
          <a:bodyPr anchor="b"/>
          <a:lstStyle/>
          <a:p>
            <a:pPr marL="0" indent="0">
              <a:buNone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Ezeket a forrásokat használtam:</a:t>
            </a:r>
            <a:r>
              <a:rPr lang="hu-HU" b="1" dirty="0" err="1" smtClean="0">
                <a:solidFill>
                  <a:schemeClr val="accent1">
                    <a:lumMod val="75000"/>
                  </a:schemeClr>
                </a:solidFill>
              </a:rPr>
              <a:t>-wikipédia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hu-H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								</a:t>
            </a:r>
            <a:r>
              <a:rPr lang="hu-HU" b="1" dirty="0" err="1" smtClean="0">
                <a:solidFill>
                  <a:schemeClr val="accent1">
                    <a:lumMod val="75000"/>
                  </a:schemeClr>
                </a:solidFill>
              </a:rPr>
              <a:t>-Google</a:t>
            </a:r>
            <a:endParaRPr lang="hu-H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							</a:t>
            </a:r>
            <a:r>
              <a:rPr lang="hu-HU" b="1" dirty="0" err="1" smtClean="0">
                <a:solidFill>
                  <a:schemeClr val="accent1">
                    <a:lumMod val="75000"/>
                  </a:schemeClr>
                </a:solidFill>
              </a:rPr>
              <a:t>-ökolabnyom.hu</a:t>
            </a: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							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3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9"/>
    </mc:Choice>
    <mc:Fallback xmlns="">
      <p:transition spd="slow" advTm="2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Köszönöm a figyelmet.</a:t>
            </a:r>
          </a:p>
          <a:p>
            <a:r>
              <a:rPr lang="hu-HU" dirty="0" smtClean="0"/>
              <a:t>Ha szeretne többet meg tudni az </a:t>
            </a:r>
            <a:r>
              <a:rPr lang="hu-HU" dirty="0" err="1" smtClean="0"/>
              <a:t>ökolábnyomról</a:t>
            </a:r>
            <a:r>
              <a:rPr lang="hu-HU" dirty="0" smtClean="0"/>
              <a:t> kattintson a kamerára</a:t>
            </a:r>
          </a:p>
          <a:p>
            <a:r>
              <a:rPr lang="hu-HU" dirty="0" smtClean="0"/>
              <a:t>Ha nem akkor kattintson a házra</a:t>
            </a:r>
          </a:p>
        </p:txBody>
      </p:sp>
      <p:sp>
        <p:nvSpPr>
          <p:cNvPr id="4" name="Akciógomb: Mozi 3">
            <a:hlinkClick r:id="" action="ppaction://hlinkshowjump?jump=nextslide" highlightClick="1"/>
          </p:cNvPr>
          <p:cNvSpPr/>
          <p:nvPr/>
        </p:nvSpPr>
        <p:spPr>
          <a:xfrm>
            <a:off x="1259632" y="4869160"/>
            <a:ext cx="2088232" cy="122413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Akciógomb: Kezdő dia 5">
            <a:hlinkClick r:id="" action="ppaction://hlinkshowjump?jump=endshow" highlightClick="1"/>
          </p:cNvPr>
          <p:cNvSpPr/>
          <p:nvPr/>
        </p:nvSpPr>
        <p:spPr>
          <a:xfrm>
            <a:off x="4932040" y="4869160"/>
            <a:ext cx="2448272" cy="12241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6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9"/>
    </mc:Choice>
    <mc:Fallback xmlns="">
      <p:transition spd="slow" advTm="2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libDjBOy1zg?hl=hu_HU&amp;version=3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Jelentése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971600" y="1916832"/>
            <a:ext cx="7125112" cy="4051437"/>
          </a:xfrm>
        </p:spPr>
        <p:txBody>
          <a:bodyPr>
            <a:normAutofit/>
          </a:bodyPr>
          <a:lstStyle/>
          <a:p>
            <a:r>
              <a:rPr lang="hu-HU" sz="2400" dirty="0" smtClean="0">
                <a:solidFill>
                  <a:srgbClr val="FFFF00"/>
                </a:solidFill>
                <a:latin typeface="Arial Black" pitchFamily="34" charset="0"/>
              </a:rPr>
              <a:t>Az ökológia lábnyomon azt jelenti ,hogy az adott emberi társadalomnak mennyi földre és vízre van szüksége önmaga </a:t>
            </a:r>
            <a:r>
              <a:rPr lang="hu-HU" sz="2400" dirty="0">
                <a:solidFill>
                  <a:srgbClr val="FFFF00"/>
                </a:solidFill>
                <a:latin typeface="Arial Black" pitchFamily="34" charset="0"/>
              </a:rPr>
              <a:t>fenntartásához és a megtermelt hulladék </a:t>
            </a:r>
            <a:r>
              <a:rPr lang="hu-HU" sz="2400" dirty="0" smtClean="0">
                <a:solidFill>
                  <a:srgbClr val="FFFF00"/>
                </a:solidFill>
                <a:latin typeface="Arial Black" pitchFamily="34" charset="0"/>
              </a:rPr>
              <a:t>elnyeléséhez.</a:t>
            </a:r>
          </a:p>
          <a:p>
            <a:r>
              <a:rPr lang="hu-HU" sz="2400" dirty="0" smtClean="0">
                <a:solidFill>
                  <a:srgbClr val="FFFF00"/>
                </a:solidFill>
                <a:latin typeface="Arial Black" pitchFamily="34" charset="0"/>
              </a:rPr>
              <a:t>Ezt az értéket globális hektárban (gha) kapjuk meg.</a:t>
            </a: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7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1"/>
    </mc:Choice>
    <mc:Fallback xmlns="">
      <p:transition spd="slow" advTm="2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 tmFilter="0,0; .5, 0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 tmFilter="0,0; .5, 0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00011"/>
                </a:solidFill>
              </a:rPr>
              <a:t>Története</a:t>
            </a:r>
            <a:endParaRPr lang="hu-HU" b="1" dirty="0">
              <a:solidFill>
                <a:srgbClr val="F0001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00011"/>
                </a:solidFill>
              </a:rPr>
              <a:t>Az első kutatás 1992-ben egy kanadai ökológus </a:t>
            </a:r>
            <a:r>
              <a:rPr lang="hu-HU" b="1" dirty="0">
                <a:solidFill>
                  <a:srgbClr val="F00011"/>
                </a:solidFill>
              </a:rPr>
              <a:t>William Rees nevéhez </a:t>
            </a:r>
            <a:r>
              <a:rPr lang="hu-HU" b="1" dirty="0" smtClean="0">
                <a:solidFill>
                  <a:srgbClr val="F00011"/>
                </a:solidFill>
              </a:rPr>
              <a:t>kötődik.</a:t>
            </a:r>
          </a:p>
          <a:p>
            <a:r>
              <a:rPr lang="hu-HU" b="1" dirty="0">
                <a:solidFill>
                  <a:srgbClr val="F00011"/>
                </a:solidFill>
              </a:rPr>
              <a:t>A mai elnevezést egy informatikus ihlette, aki Rees számítógépét azzal a dicsérettel illette, hogy „milyen kis helyet foglal el az asztalon”.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7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5"/>
    </mc:Choice>
    <mc:Fallback xmlns="">
      <p:transition spd="slow" advTm="1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5113" cy="924475"/>
          </a:xfrm>
        </p:spPr>
        <p:txBody>
          <a:bodyPr/>
          <a:lstStyle/>
          <a:p>
            <a:r>
              <a:rPr lang="hu-HU" dirty="0" smtClean="0"/>
              <a:t>Ami az emberiségnek szükséges.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Egy 2006-os felmérés alapján 1,44 Föld bolygónyi területre van szükségünk.</a:t>
            </a:r>
          </a:p>
          <a:p>
            <a:r>
              <a:rPr lang="hu-HU" b="1" dirty="0"/>
              <a:t>Ez a szám 1961-ben még 0,62 volt, 1980-ban már 1,00, az évek múlásával tehát egy folyamatos növekedés figyelhető meg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7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72"/>
    </mc:Choice>
    <mc:Fallback xmlns="">
      <p:transition spd="slow" advTm="3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125113" cy="924475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>Egyes országok ökolábnyoma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8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"/>
    </mc:Choice>
    <mc:Fallback xmlns="">
      <p:transition spd="slow" advTm="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Kiszámítása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saját ökolábnyomunkat ki is lehet számítani: </a:t>
            </a:r>
            <a:r>
              <a:rPr lang="hu-HU" b="1" u="sng" dirty="0" smtClean="0">
                <a:hlinkClick r:id="rId6" tooltip="http://www.myfootprint.org/"/>
              </a:rPr>
              <a:t>http</a:t>
            </a:r>
            <a:r>
              <a:rPr lang="hu-HU" b="1" u="sng" dirty="0">
                <a:hlinkClick r:id="rId6" tooltip="http://www.myfootprint.org/"/>
              </a:rPr>
              <a:t>://www.myfootprint.org</a:t>
            </a:r>
            <a:r>
              <a:rPr lang="hu-HU" dirty="0"/>
              <a:t> </a:t>
            </a:r>
            <a:endParaRPr lang="hu-HU" dirty="0" smtClean="0"/>
          </a:p>
          <a:p>
            <a:r>
              <a:rPr lang="hu-HU" dirty="0" smtClean="0"/>
              <a:t>Amennyiben nem tud angolul itt egy </a:t>
            </a:r>
            <a:r>
              <a:rPr lang="hu-HU" dirty="0"/>
              <a:t>magyar </a:t>
            </a:r>
            <a:r>
              <a:rPr lang="hu-HU" dirty="0" smtClean="0"/>
              <a:t>link:</a:t>
            </a:r>
          </a:p>
          <a:p>
            <a:pPr marL="0" indent="0">
              <a:buNone/>
            </a:pPr>
            <a:r>
              <a:rPr lang="hu-HU" dirty="0" smtClean="0">
                <a:hlinkClick r:id="rId7"/>
              </a:rPr>
              <a:t>http</a:t>
            </a:r>
            <a:r>
              <a:rPr lang="hu-HU" dirty="0">
                <a:hlinkClick r:id="rId7"/>
              </a:rPr>
              <a:t>://tavoktatas.kovet.hu/okolabnyom.html</a:t>
            </a:r>
            <a:endParaRPr lang="hu-HU" dirty="0" smtClean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7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3"/>
    </mc:Choice>
    <mc:Fallback xmlns="">
      <p:transition spd="slow" advTm="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b="1" dirty="0">
              <a:solidFill>
                <a:srgbClr val="F0001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00011"/>
                </a:solidFill>
              </a:rPr>
              <a:t>Ezen az értéken változtathatunk sőt változtatnunk kell.</a:t>
            </a:r>
          </a:p>
          <a:p>
            <a:r>
              <a:rPr lang="hu-HU" b="1" dirty="0" smtClean="0">
                <a:solidFill>
                  <a:srgbClr val="F00011"/>
                </a:solidFill>
              </a:rPr>
              <a:t>Hogy hogyan változtathatunk ezen az értéken?</a:t>
            </a:r>
          </a:p>
          <a:p>
            <a:r>
              <a:rPr lang="hu-HU" b="1" dirty="0" smtClean="0">
                <a:solidFill>
                  <a:srgbClr val="F00011"/>
                </a:solidFill>
              </a:rPr>
              <a:t>Ez nem egyszerű kérdés.</a:t>
            </a:r>
            <a:endParaRPr lang="hu-HU" b="1" dirty="0">
              <a:solidFill>
                <a:srgbClr val="F0001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2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2"/>
    </mc:Choice>
    <mc:Fallback xmlns="">
      <p:transition spd="slow" advTm="2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F0"/>
                </a:solidFill>
              </a:rPr>
              <a:t>Először is szigeteljük a házat.</a:t>
            </a:r>
          </a:p>
          <a:p>
            <a:r>
              <a:rPr lang="hu-HU" dirty="0" smtClean="0">
                <a:solidFill>
                  <a:srgbClr val="00B0F0"/>
                </a:solidFill>
              </a:rPr>
              <a:t>Az alábbi képen egy szigetelő rendszer található.</a:t>
            </a:r>
            <a:endParaRPr lang="hu-HU" dirty="0">
              <a:solidFill>
                <a:srgbClr val="00B0F0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33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4"/>
    </mc:Choice>
    <mc:Fallback xmlns="">
      <p:transition spd="slow" advTm="1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 fűtés se vedd fel 21-22 °C-nál többre, sőt az se árt ha kisebb hőmérsékletre is állíthatod!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Minél kevesebb gázt használsz a fűtéshez annál több energiát spórolsz.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8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1"/>
    </mc:Choice>
    <mc:Fallback xmlns="">
      <p:transition spd="slow" advTm="1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6|3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1|2.5|2.5|2.4|3.1|2.7|4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4|4.8|4|3.1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7|4.4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6|3.9|2.6"/>
</p:tagLst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éma1">
  <a:themeElements>
    <a:clrScheme name="Metró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Ősz</Template>
  <TotalTime>315</TotalTime>
  <Words>311</Words>
  <Application>Microsoft Office PowerPoint</Application>
  <PresentationFormat>Diavetítés a képernyőre (4:3 oldalarány)</PresentationFormat>
  <Paragraphs>45</Paragraphs>
  <Slides>17</Slides>
  <Notes>0</Notes>
  <HiddenSlides>0</HiddenSlides>
  <MMClips>17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19" baseType="lpstr">
      <vt:lpstr>Autumn</vt:lpstr>
      <vt:lpstr>Téma1</vt:lpstr>
      <vt:lpstr>Ökolábnyom</vt:lpstr>
      <vt:lpstr>Jelentése</vt:lpstr>
      <vt:lpstr>Története</vt:lpstr>
      <vt:lpstr>Ami az emberiségnek szükséges.</vt:lpstr>
      <vt:lpstr>Egyes országok ökolábnyoma</vt:lpstr>
      <vt:lpstr>Kiszámítása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Ellenőrző kérdések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User</cp:lastModifiedBy>
  <cp:revision>30</cp:revision>
  <dcterms:created xsi:type="dcterms:W3CDTF">2013-02-12T17:21:09Z</dcterms:created>
  <dcterms:modified xsi:type="dcterms:W3CDTF">2013-02-16T13:59:33Z</dcterms:modified>
</cp:coreProperties>
</file>