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4" r:id="rId26"/>
    <p:sldId id="283" r:id="rId2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F1CB"/>
    <a:srgbClr val="FFFFCC"/>
    <a:srgbClr val="F60000"/>
    <a:srgbClr val="688C28"/>
    <a:srgbClr val="69A12B"/>
    <a:srgbClr val="99603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58" autoAdjust="0"/>
  </p:normalViewPr>
  <p:slideViewPr>
    <p:cSldViewPr>
      <p:cViewPr varScale="1">
        <p:scale>
          <a:sx n="88" d="100"/>
          <a:sy n="88" d="100"/>
        </p:scale>
        <p:origin x="-9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BF628-7C58-4833-B3F0-AC4E0C13B5E0}" type="datetimeFigureOut">
              <a:rPr lang="en-US" smtClean="0"/>
              <a:pPr/>
              <a:t>2/16/2013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42F1F-90C7-41CA-ACB4-B04F86BF1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oogle.com/imgres?um=1&amp;hl=en&amp;safe=off&amp;tbo=d&amp;biw=1280&amp;bih=821&amp;tbm=isch&amp;tbnid=doiPze6PoiC06M:&amp;imgrefurl=http://impulsermagazin.com/hu/mennyire-kornyezetbarat-es-fenntarthato-a-bioelelmiszer/&amp;docid=LAdAVAS3F01-qM&amp;imgurl=http://impulsermagazin.com/hu/wp-content/uploads/2012/06/mennyire-kornyezetbarat-es-fenntarthato-a-bioelelmiszer.jpg&amp;w=640&amp;h=427&amp;ei=n4seUezqCNHVsgbU5YGICw&amp;zoom=1&amp;ved=1t:3588,r:46,s:0,i:229&amp;iact=rc&amp;dur=186&amp;sig=111446374613344540550&amp;page=2&amp;tbnh=183&amp;tbnw=263&amp;start=21&amp;ndsp=32&amp;tx=125&amp;ty=110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42F1F-90C7-41CA-ACB4-B04F86BF1E3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ttp://www.google.com/imgres?um=1&amp;hl=en&amp;safe=off&amp;tbo=d&amp;biw=1280&amp;bih=821&amp;tbm=isch&amp;tbnid=Iq5RHZ5b6QgF4M:&amp;imgrefurl=http://ezgrogarden.com/all-about-plants/stevia-the-sweet-herb/&amp;docid=asskMITepuVtwM&amp;imgurl=http://ezgrogarden.com/wp/wp-content/gallery/stevia/stevia-flower.jpg&amp;w=808&amp;h=694&amp;ei=AI8eUdewAcrctAbSvYCIBg&amp;zoom=1&amp;ved=1t:3588,r:3,s:0,i:157&amp;iact=rc&amp;dur=409&amp;sig=111446374613344540550&amp;page=1&amp;tbnh=200&amp;tbnw=236&amp;start=0&amp;ndsp=22&amp;tx=123&amp;ty=63</a:t>
            </a:r>
            <a:endParaRPr lang="hu-HU" dirty="0" smtClean="0"/>
          </a:p>
          <a:p>
            <a:r>
              <a:rPr lang="en-US" dirty="0" smtClean="0"/>
              <a:t>http://www.google.com/imgres?um=1&amp;hl=en&amp;safe=off&amp;tbo=d&amp;biw=1280&amp;bih=821&amp;tbm=isch&amp;tbnid=764jG6W7VEg8RM:&amp;imgrefurl=http://www.lamaisondustevia.com/culture-plant-stevia-a-12.html%3Flanguage%3Den&amp;docid=e2apDMjiKwYwjM&amp;imgurl=http://www.lamaisondustevia.com/images/lmds_fleur_stevia.jpg&amp;w=800&amp;h=689&amp;ei=AI8eUdewAcrctAbSvYCIBg&amp;zoom=1&amp;ved=1t:3588,r:9,s:0,i:175&amp;iact=rc&amp;dur=432&amp;sig=111446374613344540550&amp;page=1&amp;tbnh=173&amp;tbnw=215&amp;start=0&amp;ndsp=22&amp;tx=124&amp;ty=58</a:t>
            </a:r>
            <a:endParaRPr lang="hu-HU" dirty="0" smtClean="0"/>
          </a:p>
          <a:p>
            <a:r>
              <a:rPr lang="en-US" dirty="0" smtClean="0"/>
              <a:t>http://www.google.com/imgres?start=104&amp;um=1&amp;hl=en&amp;safe=off&amp;tbo=d&amp;biw=1280&amp;bih=821&amp;tbm=isch&amp;tbnid=4VTHBPx80PEL3M:&amp;imgrefurl=http://vnonia.com/%3Fp%3D803&amp;docid=g2buwzADuCjkjM&amp;imgurl=http://vnonia.com/wp-content/uploads/2012/10/Stevia-Plant.png&amp;w=960&amp;h=389&amp;ei=Go8eUdKMEMjdswaWsoHoDw&amp;zoom=1&amp;ved=1t:3588,r:11,s:100,i:37&amp;iact=rc&amp;dur=260&amp;sig=111446374613344540550&amp;page=5&amp;tbnh=143&amp;tbnw=330&amp;ndsp=27&amp;tx=211&amp;ty=62</a:t>
            </a:r>
            <a:endParaRPr lang="hu-HU" dirty="0" smtClean="0"/>
          </a:p>
          <a:p>
            <a:r>
              <a:rPr lang="en-US" dirty="0" smtClean="0"/>
              <a:t>http://www.google.com/imgres?um=1&amp;hl=en&amp;safe=off&amp;tbo=d&amp;biw=1280&amp;bih=821&amp;tbm=isch&amp;tbnid=76y3RZSmN-b6qM:&amp;imgrefurl=http://www.exoptron.com/%3Fp%3D6327&amp;docid=tT9k5SXlwGc1WM&amp;imgurl=http://www.exoptron.com/wp-content/uploads/Stevia1.jpg&amp;w=610&amp;h=408&amp;ei=AI8eUdewAcrctAbSvYCIBg&amp;zoom=1&amp;ved=1t:3588,r:98,s:0,i:451&amp;iact=rc&amp;dur=186&amp;sig=111446374613344540550&amp;page=4&amp;tbnh=177&amp;tbnw=252&amp;start=77&amp;ndsp=27&amp;tx=207&amp;ty=74</a:t>
            </a:r>
            <a:endParaRPr lang="hu-HU" dirty="0" smtClean="0"/>
          </a:p>
          <a:p>
            <a:r>
              <a:rPr lang="en-US" dirty="0" smtClean="0"/>
              <a:t>http://www.google.com/imgres?um=1&amp;hl=en&amp;safe=off&amp;tbo=d&amp;biw=1280&amp;bih=821&amp;tbm=isch&amp;tbnid=vjBo80m9AjCcTM:&amp;imgrefurl=http://newhope360.com/news/glg-life-tech-blames-falling-us-stevia-prices-10-drop-revenue&amp;docid=tk8a344RmlK50M&amp;imgurl=http://newhope360.com/site-files/newhope360.com/files/uploads/stevia-web_0.jpg&amp;w=400&amp;h=600&amp;ei=AI8eUdewAcrctAbSvYCIBg&amp;zoom=1&amp;ved=1t:3588,r:56,s:0,i:325&amp;iact=rc&amp;dur=379&amp;sig=111446374613344540550&amp;page=3&amp;tbnh=183&amp;tbnw=116&amp;start=49&amp;ndsp=28&amp;tx=97&amp;ty=66</a:t>
            </a:r>
            <a:endParaRPr lang="hu-HU" dirty="0" smtClean="0"/>
          </a:p>
          <a:p>
            <a:r>
              <a:rPr lang="en-US" dirty="0" smtClean="0"/>
              <a:t>http://www.google.com/imgres?um=1&amp;hl=en&amp;safe=off&amp;tbo=d&amp;biw=1280&amp;bih=821&amp;tbm=isch&amp;tbnid=k9gXGucOD9htFM:&amp;imgrefurl=http://urbangardeningpanama.com/product/stevia/&amp;docid=hLUmyXdIcmymWM&amp;imgurl=http://urbangardeningpanama.com/wp-content/uploads/2012/04/Stevia2.jpg&amp;w=346&amp;h=400&amp;ei=AI8eUdewAcrctAbSvYCIBg&amp;zoom=1&amp;ved=1t:3588,r:23,s:0,i:226&amp;iact=rc&amp;dur=385&amp;sig=111446374613344540550&amp;page=2&amp;tbnh=191&amp;tbnw=160&amp;start=22&amp;ndsp=27&amp;tx=97&amp;ty=61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42F1F-90C7-41CA-ACB4-B04F86BF1E3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ttp://www.google.com/imgres?um=1&amp;hl=en&amp;safe=off&amp;tbo=d&amp;biw=1280&amp;bih=821&amp;tbm=isch&amp;tbnid=FQuUJuzKO9BXNM:&amp;imgrefurl=http://www.nyirfacukor.hu/mi_is_az_a_nyirfacukor&amp;docid=03BpiaBa_FDn8M&amp;imgurl=http://www.nyirfacukor.hu/img/mid5.jpg&amp;w=300&amp;h=450&amp;ei=0I8eUd2hFoXntQav74GwDw&amp;zoom=1&amp;ved=1t:3588,r:1,s:0,i:85&amp;iact=rc&amp;dur=325&amp;sig=111446374613344540550&amp;page=1&amp;tbnh=189&amp;tbnw=120&amp;start=0&amp;ndsp=26&amp;tx=56&amp;ty=77</a:t>
            </a:r>
            <a:endParaRPr lang="hu-HU" dirty="0" smtClean="0"/>
          </a:p>
          <a:p>
            <a:r>
              <a:rPr lang="en-US" dirty="0" smtClean="0"/>
              <a:t>http://www.google.com/imgres?um=1&amp;hl=en&amp;safe=off&amp;tbo=d&amp;biw=1280&amp;bih=821&amp;tbm=isch&amp;tbnid=Lmi6MtjupEnp_M:&amp;imgrefurl=http://www.relaxbolt.hu/nyirfacukor_245&amp;docid=usRcbFWmIImShM&amp;imgurl=http://www.relaxbolt.hu/custom/relaxbolt/image/data/nyirfa_300.jpg&amp;w=300&amp;h=202&amp;ei=0I8eUd2hFoXntQav74GwDw&amp;zoom=1&amp;ved=1t:3588,r:65,s:0,i:286&amp;iact=rc&amp;dur=264&amp;sig=111446374613344540550&amp;page=3&amp;tbnh=161&amp;tbnw=240&amp;start=57&amp;ndsp=25&amp;tx=184&amp;ty=80</a:t>
            </a:r>
            <a:endParaRPr lang="hu-HU" dirty="0" smtClean="0"/>
          </a:p>
          <a:p>
            <a:r>
              <a:rPr lang="en-US" dirty="0" smtClean="0"/>
              <a:t>http://www.google.com/imgres?um=1&amp;hl=en&amp;safe=off&amp;tbo=d&amp;biw=1280&amp;bih=821&amp;tbm=isch&amp;tbnid=ZMsjYMJ7wdZFBM:&amp;imgrefurl=http://jegeskave.hu/cikkek/2010/03/02/nyirfacukor&amp;docid=FVBayo4KlzdXpM&amp;imgurl=http://jegeskave.hu/sites/default/files/images/cikk/mob71_12397130431.jpg&amp;w=480&amp;h=360&amp;ei=0I8eUd2hFoXntQav74GwDw&amp;zoom=1&amp;ved=1t:3588,r:60,s:0,i:271&amp;iact=rc&amp;dur=341&amp;sig=111446374613344540550&amp;page=3&amp;tbnh=175&amp;tbnw=224&amp;start=57&amp;ndsp=25&amp;tx=108&amp;ty=76</a:t>
            </a:r>
            <a:endParaRPr lang="hu-HU" dirty="0" smtClean="0"/>
          </a:p>
          <a:p>
            <a:r>
              <a:rPr lang="en-US" dirty="0" smtClean="0"/>
              <a:t>http://www.google.com/imgres?um=1&amp;hl=en&amp;safe=off&amp;tbo=d&amp;biw=1280&amp;bih=821&amp;tbm=isch&amp;tbnid=vwmRo0mjweKn6M:&amp;imgrefurl=http://www.kulcsazegeszseghez.hu/ma_megrendelheto/termekek/nyirfacukor/&amp;docid=iKYKXqqqd3xeLM&amp;imgurl=http://www.kulcsazegeszseghez.hu/ma_termek_kepek/nyirfacukor.jpg&amp;w=300&amp;h=395&amp;ei=0I8eUd2hFoXntQav74GwDw&amp;zoom=1&amp;ved=1t:3588,r:8,s:0,i:106&amp;iact=rc&amp;dur=675&amp;sig=111446374613344540550&amp;page=1&amp;tbnh=164&amp;tbnw=124&amp;start=0&amp;ndsp=26&amp;tx=73&amp;ty=86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42F1F-90C7-41CA-ACB4-B04F86BF1E3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ttp://www.google.com/imgres?um=1&amp;hl=en&amp;safe=off&amp;tbo=d&amp;biw=1280&amp;bih=821&amp;tbm=isch&amp;tbnid=ugFp4b1zCn5l7M:&amp;imgrefurl=http://mogyorocskaphotography.blogspot.com/2011/05/cukor-nadcukor-mez.html&amp;docid=v_t_4f8ZUHpueM&amp;imgurl=http://1.bp.blogspot.com/-eQzPOqUq9qs/Tb68QV0hx3I/AAAAAAAAA6g/dhL-oXbGnoY/s1600/IMG_1422.jpg&amp;w=800&amp;h=540&amp;ei=B5AeUca2HM7Isga8hIHYDQ&amp;zoom=1&amp;ved=1t:3588,r:17,s:0,i:133&amp;iact=rc&amp;dur=497&amp;sig=111446374613344540550&amp;page=1&amp;tbnh=166&amp;tbnw=244&amp;start=0&amp;ndsp=25&amp;tx=134&amp;ty=89</a:t>
            </a:r>
            <a:endParaRPr lang="hu-HU" dirty="0" smtClean="0"/>
          </a:p>
          <a:p>
            <a:r>
              <a:rPr lang="en-US" dirty="0" smtClean="0"/>
              <a:t>http://www.google.com/imgres?um=1&amp;hl=en&amp;safe=off&amp;tbo=d&amp;biw=1280&amp;bih=821&amp;tbm=isch&amp;tbnid=4CMcTeoPKgE9YM:&amp;imgrefurl=http://www.activia.hu/tippek/87-mi-a-kulonbseg-a-nadcukor-es-a-barna-cukor-kozott&amp;docid=p059h8LJMkcrRM&amp;imgurl=http://www.activia.hu/uploads/tip/image/87/receipt_show_131543969.jpg&amp;w=334&amp;h=230&amp;ei=B5AeUca2HM7Isga8hIHYDQ&amp;zoom=1&amp;ved=1t:3588,r:29,s:0,i:178&amp;iact=rc&amp;dur=399&amp;sig=111446374613344540550&amp;page=2&amp;tbnh=177&amp;tbnw=265&amp;start=25&amp;ndsp=33&amp;tx=72&amp;ty=76</a:t>
            </a:r>
            <a:endParaRPr lang="hu-HU" dirty="0" smtClean="0"/>
          </a:p>
          <a:p>
            <a:r>
              <a:rPr lang="en-US" dirty="0" smtClean="0"/>
              <a:t>http://www.google.com/imgres?um=1&amp;hl=en&amp;safe=off&amp;tbo=d&amp;biw=1280&amp;bih=821&amp;tbm=isch&amp;tbnid=JKiv0TtsWjzrKM:&amp;imgrefurl=http://www.gardonyiteahaz.eu/%3Fmid%3D239&amp;docid=xdoftQDi27QAOM&amp;imgurl=http://www.gardonyiteahaz.eu/files/tiny_mce/Image/kep3/1139327_brownsugardiamonds.jpg&amp;w=300&amp;h=225&amp;ei=B5AeUca2HM7Isga8hIHYDQ&amp;zoom=1&amp;ved=1t:3588,r:57,s:0,i:262&amp;iact=rc&amp;dur=278&amp;sig=111446374613344540550&amp;page=2&amp;tbnh=180&amp;tbnw=215&amp;start=25&amp;ndsp=33&amp;tx=96&amp;ty=55</a:t>
            </a:r>
            <a:endParaRPr lang="hu-HU" dirty="0" smtClean="0"/>
          </a:p>
          <a:p>
            <a:r>
              <a:rPr lang="en-US" dirty="0" smtClean="0"/>
              <a:t>http://www.google.com/imgres?um=1&amp;hl=en&amp;safe=off&amp;tbo=d&amp;biw=1280&amp;bih=821&amp;tbm=isch&amp;tbnid=ei6FBg-ogyByoM:&amp;imgrefurl=http://www.harmonet.hu/polcra/19379-mi-micsoda-a-nadcukor.html&amp;docid=z84kRISIWS83LM&amp;imgurl=http://www.harmonet.hu/data/cikkek/19000/19379/01.jpg&amp;w=200&amp;h=200&amp;ei=B5AeUca2HM7Isga8hIHYDQ&amp;zoom=1&amp;ved=1t:3588,r:8,s:0,i:106&amp;iact=rc&amp;dur=217&amp;sig=111446374613344540550&amp;page=1&amp;tbnh=160&amp;tbnw=153&amp;start=0&amp;ndsp=25&amp;tx=92&amp;ty=50</a:t>
            </a:r>
            <a:endParaRPr lang="hu-HU" dirty="0" smtClean="0"/>
          </a:p>
          <a:p>
            <a:r>
              <a:rPr lang="en-US" dirty="0" smtClean="0"/>
              <a:t>http://www.google.com/imgres?um=1&amp;hl=en&amp;safe=off&amp;tbo=d&amp;biw=1280&amp;bih=821&amp;tbm=isch&amp;tbnid=spHWZT4ChzDcxM:&amp;imgrefurl=http://agrarszektor.hu/tags/n%25C3%25A1dcukor.html&amp;docid=4iGMLkhHItQFnM&amp;imgurl=http://agrarszektor.hu/images/hirek/rawsugar.jpg&amp;w=300&amp;h=223&amp;ei=B5AeUca2HM7Isga8hIHYDQ&amp;zoom=1&amp;ved=1t:3588,r:18,s:0,i:136&amp;iact=rc&amp;dur=149&amp;sig=111446374613344540550&amp;page=1&amp;tbnh=166&amp;tbnw=224&amp;start=0&amp;ndsp=25&amp;tx=48&amp;ty=50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42F1F-90C7-41CA-ACB4-B04F86BF1E3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ttp://www.google.com/imgres?um=1&amp;hl=en&amp;safe=off&amp;tbo=d&amp;biw=1280&amp;bih=821&amp;tbm=isch&amp;tbnid=QtsG9OUr2O146M:&amp;imgrefurl=http://keksz-klub.blogspot.com/&amp;docid=bLGOLiDih8tEtM&amp;imgurl=http://2.bp.blogspot.com/-D8rq-1VqsvA/UOyC6NTtwGI/AAAAAAAAAPM/OazsKBk34EY/s1600/110_tv11juharszirup_2.jpg&amp;w=328&amp;h=400&amp;ei=T5AeUeDyG4ndtAbXvYGQCQ&amp;zoom=1&amp;ved=1t:3588,r:1,s:0,i:85&amp;iact=rc&amp;dur=484&amp;sig=111446374613344540550&amp;page=1&amp;tbnh=169&amp;tbnw=135&amp;start=0&amp;ndsp=28&amp;tx=51&amp;ty=80</a:t>
            </a:r>
            <a:endParaRPr lang="hu-HU" dirty="0" smtClean="0"/>
          </a:p>
          <a:p>
            <a:r>
              <a:rPr lang="en-US" dirty="0" smtClean="0"/>
              <a:t>http://www.google.com/imgres?um=1&amp;hl=en&amp;safe=off&amp;tbo=d&amp;biw=1280&amp;bih=821&amp;tbm=isch&amp;tbnid=xM85bY_cXBEvbM:&amp;imgrefurl=http://vitaminspecialista.hu/article/280-a-juharszirup-hasznos-osszetevoi&amp;docid=1CDzxUWDNgBVZM&amp;imgurl=http://vitaminspecialista.hu/img/cms/juharszirup/juharszirup-7.jpg&amp;w=700&amp;h=466&amp;ei=T5AeUeDyG4ndtAbXvYGQCQ&amp;zoom=1&amp;ved=1t:3588,r:21,s:0,i:154&amp;iact=rc&amp;dur=273&amp;sig=111446374613344540550&amp;page=1&amp;tbnh=180&amp;tbnw=261&amp;start=0&amp;ndsp=28&amp;tx=194&amp;ty=83</a:t>
            </a:r>
            <a:endParaRPr lang="hu-HU" dirty="0" smtClean="0"/>
          </a:p>
          <a:p>
            <a:r>
              <a:rPr lang="en-US" dirty="0" smtClean="0"/>
              <a:t>http://www.google.com/imgres?um=1&amp;hl=en&amp;safe=off&amp;tbo=d&amp;biw=1280&amp;bih=821&amp;tbm=isch&amp;tbnid=5zcLdQ3rPgPeqM:&amp;imgrefurl=http://www.mindmegette.hu/egeszseges-cukorpotlok-48294&amp;docid=L7jmMm2TreII-M&amp;imgurl=http://mindmegette.hu/lapokkepek/cikkek/118000/118798_cukrok-rizsszirup01.jpg&amp;w=599&amp;h=414&amp;ei=cZAeUfvzG9HLtAahkoHYBw&amp;zoom=1&amp;ved=1t:3588,r:18,s:0,i:136&amp;iact=rc&amp;dur=293&amp;sig=111446374613344540550&amp;page=1&amp;tbnh=171&amp;tbnw=231&amp;start=0&amp;ndsp=26&amp;tx=100&amp;ty=63</a:t>
            </a:r>
            <a:endParaRPr lang="hu-HU" dirty="0" smtClean="0"/>
          </a:p>
          <a:p>
            <a:r>
              <a:rPr lang="en-US" dirty="0" smtClean="0"/>
              <a:t>http://www.google.com/imgres?um=1&amp;hl=en&amp;safe=off&amp;tbo=d&amp;biw=1280&amp;bih=821&amp;tbm=isch&amp;tbnid=b9mAoonM1lix7M:&amp;imgrefurl=http://erezdmagadjol.hu/2011/12/agave-szirup-%25E2%2580%2593-edes-oromok-a-mindennapokban/&amp;docid=-dKXema1-HTxaM&amp;imgurl=http://erezdmagadjol.hu/wp-content/themes/thesis_18/custom/skins/laveo/thumb.php%253Fsrc%253D/wp-content/uploads/2011/12/agave.jpg%2526w%253D575%2526h%253D200%2526zc%253D1%2526q%253D100&amp;w=575&amp;h=200&amp;ei=fpAeUY6MCs3Ysgbq1oDYDg&amp;zoom=1&amp;ved=1t:3588,r:68,s:0,i:295&amp;iact=rc&amp;dur=100&amp;sig=111446374613344540550&amp;page=3&amp;tbnh=132&amp;tbnw=350&amp;start=66&amp;ndsp=31&amp;tx=210&amp;ty=54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42F1F-90C7-41CA-ACB4-B04F86BF1E3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ttp://www.google.com/imgres?um=1&amp;hl=en&amp;safe=off&amp;tbo=d&amp;biw=1280&amp;bih=821&amp;tbm=isch&amp;tbnid=d-E80hIwtGzsbM:&amp;imgrefurl=http://lifemagazin.hu/kiemelt/3-tuti-gyogytea-makacs-kohoges-ellen&amp;docid=KrQmXrduN1WN0M&amp;imgurl=http://lifemagazin.hu/wp-content/uploads/2013/01/Gy%2525C3%2525B3gytea.jpg&amp;w=670&amp;h=435&amp;ei=r5AeUZW2EoTaswae1IH4AQ&amp;zoom=1&amp;ved=1t:3588,r:19,s:0,i:139&amp;iact=rc&amp;dur=406&amp;sig=111446374613344540550&amp;page=1&amp;tbnh=181&amp;tbnw=279&amp;start=0&amp;ndsp=22&amp;tx=111&amp;ty=75</a:t>
            </a:r>
            <a:endParaRPr lang="hu-HU" dirty="0" smtClean="0"/>
          </a:p>
          <a:p>
            <a:r>
              <a:rPr lang="en-US" dirty="0" smtClean="0"/>
              <a:t>http://www.google.com/imgres?um=1&amp;hl=en&amp;safe=off&amp;tbo=d&amp;biw=1280&amp;bih=821&amp;tbm=isch&amp;tbnid=7_a1YvNpqcMBPM:&amp;imgrefurl=http://jojofogyaselmenye.network.hu/kepek/fogyas_es_mas/gyogytea&amp;docid=syM7_lWefcOhgM&amp;imgurl=http://pctrs.network.hu/clubpicture/2/2/7/_/gyogytea_227181_61831.jpg&amp;w=340&amp;h=372&amp;ei=r5AeUZW2EoTaswae1IH4AQ&amp;zoom=1&amp;ved=1t:3588,r:18,s:0,i:136&amp;iact=rc&amp;dur=215&amp;sig=111446374613344540550&amp;page=1&amp;tbnh=196&amp;tbnw=203&amp;start=0&amp;ndsp=22&amp;tx=101&amp;ty=89</a:t>
            </a:r>
            <a:endParaRPr lang="hu-HU" dirty="0" smtClean="0"/>
          </a:p>
          <a:p>
            <a:r>
              <a:rPr lang="en-US" dirty="0" smtClean="0"/>
              <a:t>http://www.google.com/imgres?um=1&amp;hl=en&amp;safe=off&amp;tbo=d&amp;biw=1280&amp;bih=821&amp;tbm=isch&amp;tbnid=rFouji6R6DVFcM:&amp;imgrefurl=http://impulsermagazin.com/hu/tag/gyogyito-hatas/&amp;docid=7R4ildsNjJKZFM&amp;imgurl=http://impulsermagazin.com/hu/wp-content/uploads/2012/04/a-gyogynovenyekrol.jpg&amp;w=640&amp;h=427&amp;ei=r5AeUZW2EoTaswae1IH4AQ&amp;zoom=1&amp;ved=1t:3588,r:90,s:0,i:361&amp;iact=rc&amp;dur=382&amp;sig=111446374613344540550&amp;page=4&amp;tbnh=151&amp;tbnw=250&amp;start=76&amp;ndsp=26&amp;tx=169&amp;ty=41</a:t>
            </a:r>
            <a:endParaRPr lang="hu-HU" dirty="0" smtClean="0"/>
          </a:p>
          <a:p>
            <a:r>
              <a:rPr lang="en-US" dirty="0" smtClean="0"/>
              <a:t>http://www.google.com/imgres?um=1&amp;hl=en&amp;safe=off&amp;tbo=d&amp;biw=1280&amp;bih=821&amp;tbm=isch&amp;tbnid=GcOSNQCGL2ylHM:&amp;imgrefurl=http://www.mixonline.hu/Cikk.aspx%3Fid%3D37396&amp;docid=GWAdRArvZW5qpM&amp;imgurl=http://www.mixonline.hu/Kepek/tea001.jpg&amp;w=400&amp;h=440&amp;ei=r5AeUZW2EoTaswae1IH4AQ&amp;zoom=1&amp;ved=1t:3588,r:20,s:0,i:151&amp;iact=rc&amp;dur=386&amp;sig=111446374613344540550&amp;page=1&amp;tbnh=196&amp;tbnw=203&amp;start=0&amp;ndsp=22&amp;tx=97&amp;ty=54</a:t>
            </a:r>
            <a:endParaRPr lang="hu-HU" dirty="0" smtClean="0"/>
          </a:p>
          <a:p>
            <a:r>
              <a:rPr lang="en-US" dirty="0" smtClean="0"/>
              <a:t>http://www.google.com/imgres?imgurl=http://www.futanet.hu/eterv2/taplalkozas/kep/gytea.jpeg&amp;imgrefurl=http://www.futanet.hu/eterv2/taplalkozas/tavasz_fitten.html&amp;h=347&amp;w=250&amp;sz=44&amp;tbnid=pf77G6wOemaJjM:&amp;tbnh=104&amp;tbnw=75&amp;zoom=1&amp;usg=__LVvRz6Sk-51q6PvduZKWP4UdfPg=&amp;docid=6OFqqcZsSFgNfM&amp;hl=en&amp;sa=X&amp;ei=Q5EeUbGYK5DHswbS7YDIBQ&amp;ved=0CDUQ9QEwAQ&amp;dur=427</a:t>
            </a:r>
            <a:endParaRPr lang="hu-HU" dirty="0" smtClean="0"/>
          </a:p>
          <a:p>
            <a:r>
              <a:rPr lang="en-US" dirty="0" smtClean="0"/>
              <a:t>http://www.google.com/imgres?imgurl=http://audyssilviar.files.wordpress.com/2012/07/adorable-asian-cup-of-tea.jpg%3Fw%3D540&amp;imgrefurl=http://audyssilviar.wordpress.com/2012/07/19/cute-asians-cups-of-tea/&amp;h=587&amp;w=497&amp;sz=59&amp;tbnid=-h3eq2spYGIu_M:&amp;tbnh=93&amp;tbnw=79&amp;zoom=1&amp;usg=__9ZxC8RRxmFFynOapUictBzqA6c8=&amp;docid=BZGr7yCnr6ggcM&amp;hl=en&amp;sa=X&amp;ei=ZpEeUbKuNYnxsgby64GgAw&amp;ved=0CDoQ9QEwAg&amp;dur=851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42F1F-90C7-41CA-ACB4-B04F86BF1E3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ttp://www.google.com/imgres?um=1&amp;hl=en&amp;safe=off&amp;tbo=d&amp;biw=1280&amp;bih=821&amp;tbm=isch&amp;tbnid=I4K9k0ZGIOr5vM:&amp;imgrefurl=http://hobbiszakacs.blogspot.com/2010/12/orvossag-torokfajasra-feketeretek.html&amp;docid=W1Cj4eJbCOQTDM&amp;imgurl=http://2.bp.blogspot.com/_hOeydipMgfc/TQELKO7D6mI/AAAAAAAAACU/-CgSAwpibt4/s1600/20101026_00021911.jpg&amp;w=640&amp;h=480&amp;ei=v5EeUbvAJsTHtAa8r4DoCg&amp;zoom=1&amp;ved=1t:3588,r:8,s:0,i:106&amp;iact=rc&amp;dur=242&amp;sig=111446374613344540550&amp;page=1&amp;tbnh=177&amp;tbnw=244&amp;start=0&amp;ndsp=21&amp;tx=114&amp;ty=100</a:t>
            </a:r>
            <a:endParaRPr lang="hu-HU" dirty="0" smtClean="0"/>
          </a:p>
          <a:p>
            <a:r>
              <a:rPr lang="en-US" dirty="0" smtClean="0"/>
              <a:t>http://www.google.com/imgres?um=1&amp;hl=en&amp;safe=off&amp;tbo=d&amp;biw=1280&amp;bih=821&amp;tbm=isch&amp;tbnid=Tz9jt5w2hu83UM:&amp;imgrefurl=http://www.femina.hu/egeszseg/csoda_fokhagyma&amp;docid=VLUs8z6ZY0gklM&amp;imgurl=http://www.femina.hu/egeszseg/csoda_fokhagyma/fok.jpg&amp;w=468&amp;h=266&amp;ei=jJEeUfirB8yRswaFl4E4&amp;zoom=1&amp;ved=1t:3588,r:9,s:0,i:109&amp;iact=rc&amp;dur=359&amp;sig=111446374613344540550&amp;page=1&amp;tbnh=169&amp;tbnw=297&amp;start=0&amp;ndsp=20&amp;tx=118&amp;ty=59</a:t>
            </a:r>
            <a:endParaRPr lang="hu-HU" dirty="0" smtClean="0"/>
          </a:p>
          <a:p>
            <a:r>
              <a:rPr lang="en-US" dirty="0" smtClean="0"/>
              <a:t>http://www.google.com/imgres?um=1&amp;hl=en&amp;safe=off&amp;tbo=d&amp;biw=1280&amp;bih=821&amp;tbm=isch&amp;tbnid=KD1GoPb4gKIZxM:&amp;imgrefurl=http://gyogyitohatasai.blogspot.com/2011/06/fokhagyma-gyogyito-hatasai.html&amp;docid=OIya-EQfhPFjmM&amp;imgurl=http://4.bp.blogspot.com/-RPom1o8UDh8/Tfh_RJGwLGI/AAAAAAAAHZM/kjokVRRtabU/s1600/fokhagyma.jpg&amp;w=800&amp;h=558&amp;ei=jJEeUfirB8yRswaFl4E4&amp;zoom=1&amp;ved=1t:3588,r:10,s:0,i:112&amp;iact=rc&amp;dur=365&amp;sig=111446374613344540550&amp;page=1&amp;tbnh=187&amp;tbnw=269&amp;start=0&amp;ndsp=20&amp;tx=141&amp;ty=73</a:t>
            </a:r>
            <a:endParaRPr lang="hu-HU" dirty="0" smtClean="0"/>
          </a:p>
          <a:p>
            <a:r>
              <a:rPr lang="en-US" dirty="0" smtClean="0"/>
              <a:t>http://www.google.com/imgres?um=1&amp;hl=en&amp;safe=off&amp;tbo=d&amp;biw=1280&amp;bih=821&amp;tbm=isch&amp;tbnid=8-wNPtagMUMYMM:&amp;imgrefurl=http://www.mediterrangyor.hu/ezmegaz/nagyanyaink-bolcsessege&amp;docid=hRC0dFC1sQjR2M&amp;imgurl=http://www.mediterrangyor.hu/images/stories/cikkek/olvasnivalo/ezmegaz/hagyma.jpg&amp;w=485&amp;h=250&amp;ei=o5EeUYjMM9H5sgbJvoDYDg&amp;zoom=1&amp;ved=1t:3588,r:33,s:0,i:190&amp;iact=rc&amp;dur=460&amp;sig=111446374613344540550&amp;page=2&amp;tbnh=161&amp;tbnw=313&amp;start=20&amp;ndsp=25&amp;tx=209&amp;ty=42</a:t>
            </a:r>
            <a:endParaRPr lang="hu-HU" dirty="0" smtClean="0"/>
          </a:p>
          <a:p>
            <a:r>
              <a:rPr lang="en-US" dirty="0" smtClean="0"/>
              <a:t>http://www.google.com/imgres?um=1&amp;hl=en&amp;safe=off&amp;tbo=d&amp;biw=1280&amp;bih=821&amp;tbm=isch&amp;tbnid=H9D_cxWQKtbe5M:&amp;imgrefurl=http://municio.hu/%3Fp%3D9744&amp;docid=9dJZrJDTM4UOKM&amp;imgurl=http://www.municio.hu/wp-content/uploads/2009/03/hagyma-290x198.jpg&amp;w=290&amp;h=198&amp;ei=o5EeUYjMM9H5sgbJvoDYDg&amp;zoom=1&amp;ved=1t:3588,r:16,s:0,i:130&amp;iact=rc&amp;dur=63&amp;sig=111446374613344540550&amp;page=1&amp;tbnh=158&amp;tbnw=232&amp;start=0&amp;ndsp=20&amp;tx=122&amp;ty=84</a:t>
            </a:r>
            <a:endParaRPr lang="hu-HU" dirty="0" smtClean="0"/>
          </a:p>
          <a:p>
            <a:r>
              <a:rPr lang="en-US" dirty="0" smtClean="0"/>
              <a:t>http://www.google.com/imgres?um=1&amp;hl=en&amp;safe=off&amp;tbo=d&amp;biw=1280&amp;bih=821&amp;tbm=isch&amp;tbnid=ZODd3RiytA0UgM:&amp;imgrefurl=http://www.hotdog.hu/parkapcsolat-magazinja/hazi-gyogymodok/a-hagyma-gyogymodja&amp;docid=FrDGVmojBEa_gM&amp;imgurl=http://image.hotdog.hu/user/Lucky3/magazin/hagyma.jpg&amp;w=464&amp;h=318&amp;ei=7pEeUc-OKMjdswaWsoHoDw&amp;zoom=1&amp;ved=1t:3588,r:11,s:0,i:115&amp;iact=rc&amp;dur=310&amp;sig=111446374613344540550&amp;page=1&amp;tbnh=179&amp;tbnw=267&amp;start=0&amp;ndsp=20&amp;tx=166&amp;ty=47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42F1F-90C7-41CA-ACB4-B04F86BF1E3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http://www.flickr.com/photos/51761198@N06/6879847507/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42F1F-90C7-41CA-ACB4-B04F86BF1E3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oogle.com/imgres?um=1&amp;hl=en&amp;safe=off&amp;tbo=d&amp;biw=1280&amp;bih=821&amp;tbm=isch&amp;tbnid=1BvYlmAJZBsJnM:&amp;imgrefurl=http://www.netambulancia.hu/gyermekneveles/hosszutavon%2Bnincs%2Bnagy%2Belonye%2Ba%2Bbioetkezesnek&amp;docid=rBMP0mMenzJe7M&amp;imgurl=http://www.netambulancia.hu/img/upload/cikkek/2012_43/mp_1501_hosszutavon_nincs_nagy_elonye_a_bioetkezesnek.jpg_2012102713035629571.jpg&amp;w=317&amp;h=244&amp;ei=qIkeUY23JsjKsgaProGwBQ&amp;zoom=1&amp;ved=1t:3588,r:67,s:0,i:292&amp;iact=rc&amp;dur=6&amp;sig=111446374613344540550&amp;page=3&amp;tbnh=181&amp;tbnw=241&amp;start=50&amp;ndsp=28&amp;tx=133&amp;ty=96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42F1F-90C7-41CA-ACB4-B04F86BF1E3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oogle.com/imgres?um=1&amp;hl=en&amp;safe=off&amp;tbo=d&amp;biw=1280&amp;bih=821&amp;tbm=isch&amp;tbnid=X_MFcBuQvZD9gM:&amp;imgrefurl=http://www.femcafe.hu/cikkek/egeszseg/valoban-egeszsegesebbek-a-bio-elmiszerek&amp;docid=N_rCxMkedzBKEM&amp;imgurl=http://www.femcafe.hu/files/images/tumblr_m9m71rJ8yl1qjeur7o1_500_large.jpg&amp;w=625&amp;h=604&amp;ei=qIkeUY23JsjKsgaProGwBQ&amp;zoom=1&amp;ved=1t:3588,r:40,s:0,i:211&amp;iact=rc&amp;dur=223&amp;sig=111446374613344540550&amp;page=2&amp;tbnh=191&amp;tbnw=197&amp;start=21&amp;ndsp=29&amp;tx=115&amp;ty=94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42F1F-90C7-41CA-ACB4-B04F86BF1E3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oogle.com/imgres?um=1&amp;hl=en&amp;safe=off&amp;tbo=d&amp;biw=1280&amp;bih=821&amp;tbm=isch&amp;tbnid=b26pA2N_h38jbM:&amp;imgrefurl=http://biofino.hu/&amp;docid=ownCwDVyj6zaFM&amp;imgurl=http://bio-termekek.hu/image/data/kosar.jpeg&amp;w=530&amp;h=300&amp;ei=qIkeUY23JsjKsgaProGwBQ&amp;zoom=1&amp;ved=1t:3588,r:50,s:0,i:241&amp;iact=rc&amp;dur=348&amp;sig=111446374613344540550&amp;page=3&amp;tbnh=145&amp;tbnw=258&amp;start=50&amp;ndsp=28&amp;tx=185&amp;ty=70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42F1F-90C7-41CA-ACB4-B04F86BF1E3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oogle.com/imgres?um=1&amp;hl=en&amp;safe=off&amp;tbo=d&amp;biw=1280&amp;bih=821&amp;tbm=isch&amp;tbnid=TETPn9ltyQ2SuM:&amp;imgrefurl=http://www.spar.hu/spar/ajanlatok/aruvilagok/bio.htm&amp;docid=iihgLj4Qfd6oyM&amp;imgurl=http://www.spar.hu/imperia/md/images/spar_hu/egyeb/biokontroll_logo.jpg&amp;w=210&amp;h=224&amp;ei=uYseUeOLDYiCtAaEl4HIDQ&amp;zoom=1&amp;ved=1t:3588,r:0,s:0,i:82&amp;iact=rc&amp;dur=239&amp;sig=111446374613344540550&amp;page=1&amp;tbnh=179&amp;tbnw=168&amp;start=0&amp;ndsp=25&amp;tx=109&amp;ty=69</a:t>
            </a:r>
            <a:endParaRPr lang="hu-HU" dirty="0" smtClean="0"/>
          </a:p>
          <a:p>
            <a:r>
              <a:rPr lang="en-US" dirty="0" smtClean="0"/>
              <a:t>http://www.google.com/imgres?um=1&amp;hl=en&amp;safe=off&amp;tbo=d&amp;biw=1280&amp;bih=821&amp;tbm=isch&amp;tbnid=mqes_7-9gZcJcM:&amp;imgrefurl=http://www.okologikus.hu/company/id/77&amp;docid=J9OUDdOStj7XcM&amp;imgurl=http://www.okologikus.hu/ckfinder/userfiles/images/HOG_allo_szines_EU.jpg&amp;w=340&amp;h=595&amp;ei=z4seUcb-F8nDswbOlYCYCA&amp;zoom=1&amp;ved=1t:3588,r:1,s:0,i:85&amp;iact=rc&amp;dur=497&amp;sig=111446374613344540550&amp;page=1&amp;tbnh=183&amp;tbnw=105&amp;start=0&amp;ndsp=26&amp;tx=35&amp;ty=85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42F1F-90C7-41CA-ACB4-B04F86BF1E3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oogle.com/imgres?start=125&amp;um=1&amp;hl=en&amp;safe=off&amp;tbo=d&amp;biw=1280&amp;bih=821&amp;tbm=isch&amp;tbnid=2NLrubjwrmck_M:&amp;imgrefurl=http://barbacs.network.hu/kepek/kulonleges_kepek/alma&amp;docid=-6rP_p0QqyoDbM&amp;imgurl=http://pctrs.network.hu/clubpicture/6/2/9/_/alma_629898_55995.jpg&amp;w=1024&amp;h=768&amp;ei=_YseUaOOH4jEtQbe_IHgBA&amp;zoom=1&amp;ved=1t:3588,r:27,s:100,i:85&amp;iact=rc&amp;dur=574&amp;sig=111446374613344540550&amp;page=6&amp;tbnh=169&amp;tbnw=218&amp;ndsp=25&amp;tx=121&amp;ty=44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42F1F-90C7-41CA-ACB4-B04F86BF1E3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oogle.com/imgres?um=1&amp;hl=en&amp;safe=off&amp;tbo=d&amp;biw=1280&amp;bih=821&amp;tbm=isch&amp;tbnid=AJkdT3jbXIs4hM:&amp;imgrefurl=http://www.erdon.ro/ellenorzik-a-vegyszer-forgalmazokat/1785560&amp;docid=CN80pTRq5h_vDM&amp;imgurl=http://www.erdon.ro/2011/09/Permetez.jpg&amp;w=600&amp;h=450&amp;ei=i4weUeiAK8fntQb21YDwBA&amp;zoom=1&amp;ved=1t:3588,r:31,s:0,i:184&amp;iact=rc&amp;dur=291&amp;sig=111446374613344540550&amp;page=2&amp;tbnh=193&amp;tbnw=232&amp;start=20&amp;ndsp=28&amp;tx=190&amp;ty=48</a:t>
            </a:r>
            <a:endParaRPr lang="hu-HU" dirty="0" smtClean="0"/>
          </a:p>
          <a:p>
            <a:r>
              <a:rPr lang="en-US" dirty="0" smtClean="0"/>
              <a:t>http://www.google.com/imgres?start=272&amp;um=1&amp;hl=en&amp;safe=off&amp;sa=X&amp;tbo=d&amp;biw=1280&amp;bih=821&amp;tbm=isch&amp;tbnid=WVFN0tcUW-GZdM:&amp;imgrefurl=http://www.energiacentrum.com/news/a_mesterseges_novenyvedoszerek_bizonyitottan_betegseget_okoznak.html&amp;docid=ifx1AiOX8vQsnM&amp;imgurl=http://www.energiacentrum.com/images/articles/250/53/ea7bf543-17af-41f0-a06f-5d711bd909ec.jpg&amp;w=250&amp;h=187&amp;ei=bYweUZz8GYqptAa4ooHQCw&amp;zoom=1&amp;ved=1t:3588,r:91,s:200,i:277&amp;iact=rc&amp;dur=253&amp;sig=111446374613344540550&amp;page=11&amp;tbnh=149&amp;tbnw=191&amp;ndsp=29&amp;tx=147&amp;ty=56</a:t>
            </a:r>
            <a:endParaRPr lang="hu-HU" dirty="0" smtClean="0"/>
          </a:p>
          <a:p>
            <a:r>
              <a:rPr lang="en-US" dirty="0" smtClean="0"/>
              <a:t>http://www.google.com/imgres?um=1&amp;hl=en&amp;safe=off&amp;tbo=d&amp;biw=1280&amp;bih=821&amp;tbm=isch&amp;tbnid=c6oeShnY7nebTM:&amp;imgrefurl=http://kapanyel.blog.hu/2011/09/07/a_mutragya_barat_vagy_ellenseg&amp;docid=w9ZsHOHCD2hAYM&amp;imgurl=http://m.blog.hu/ka/kapanyel/image/m%2525C5%2525B1tr%2525C3%2525A1gya.jpg&amp;w=492&amp;h=328&amp;ei=L4weUcqVOpDMswany4GwAw&amp;zoom=1&amp;ved=1t:3588,r:0,s:0,i:82&amp;iact=rc&amp;dur=478&amp;sig=111446374613344540550&amp;page=1&amp;tbnh=183&amp;tbnw=275&amp;start=0&amp;ndsp=20&amp;tx=214&amp;ty=84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42F1F-90C7-41CA-ACB4-B04F86BF1E3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oogle.com/imgres?um=1&amp;hl=en&amp;safe=off&amp;tbo=d&amp;biw=1280&amp;bih=821&amp;tbm=isch&amp;tbnid=7nqAbIo_P5jasM:&amp;imgrefurl=http://zoldtechnologia.hu/az-organikus-bio-elelmiszerek-sokkal-jobbak&amp;docid=o6r4z4Dai0FR_M&amp;imgurl=http://zoldtechnologia.hu/wp-content/uploads/2010/10/biotermekek.jpg&amp;w=650&amp;h=468&amp;ei=u4weUZGhCobOtAaLyIHQCg&amp;zoom=1&amp;ved=1t:3588,r:5,s:0,i:97&amp;iact=rc&amp;dur=239&amp;sig=111446374613344540550&amp;page=1&amp;tbnh=181&amp;tbnw=242&amp;start=0&amp;ndsp=21&amp;tx=141&amp;ty=74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42F1F-90C7-41CA-ACB4-B04F86BF1E3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oogle.com/imgres?um=1&amp;hl=en&amp;safe=off&amp;tbo=d&amp;biw=1280&amp;bih=821&amp;tbm=isch&amp;tbnid=9wDZPtP-Tn6yvM:&amp;imgrefurl=http://sikeres.hu/cikkek/kivalo-magyar-elelmiszerek-235.html&amp;docid=occKXRj6kxAhcM&amp;imgurl=http://articles.datasrv.sikeres.hu/000235/originals/1569451678.jpg&amp;w=300&amp;h=200&amp;ei=4IweUePwNs7Isga8hIHYDQ&amp;zoom=1&amp;ved=1t:3588,r:2,s:0,i:88&amp;iact=rc&amp;dur=108&amp;sig=111446374613344540550&amp;page=1&amp;tbnh=160&amp;tbnw=240&amp;start=0&amp;ndsp=20&amp;tx=56&amp;ty=111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42F1F-90C7-41CA-ACB4-B04F86BF1E3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ttp://www.google.com/imgres?imgurl=http://2.bp.blogspot.com/_68-hIs7XeBk/TLYzw7E2k3I/AAAAAAAAA8w/2k-66Wf4iqE/s640/honey4.jpg&amp;imgrefurl=http://missmoonsmusings.blogspot.com/2010/10/d-i-y-nappturaliciously-mixtress-magic.html&amp;h=640&amp;w=425&amp;sz=69&amp;tbnid=Oi-u3MyE6JKx5M:&amp;tbnh=98&amp;tbnw=65&amp;zoom=1&amp;usg=__ZtpwSImf5pwbElI3hoMg6hv2KK4=&amp;docid=fK3Iyhn_6L5EJM&amp;hl=en&amp;sa=X&amp;ei=W44eUZLMGYvFtAa8woHQAw&amp;ved=0CDoQ9QEwAg&amp;dur=1262</a:t>
            </a:r>
            <a:endParaRPr lang="hu-HU" dirty="0" smtClean="0"/>
          </a:p>
          <a:p>
            <a:r>
              <a:rPr lang="en-US" dirty="0" smtClean="0"/>
              <a:t>http://www.google.com/imgres?um=1&amp;hl=en&amp;safe=off&amp;tbo=d&amp;biw=1280&amp;bih=821&amp;tbm=isch&amp;tbnid=bjUw58tlmOQMUM:&amp;imgrefurl=http://beautybanter.com/diy-honey-lemon-face-mask&amp;docid=IChV02nJVAdJNM&amp;imgurl=http://beautybanter.com/wp-content/uploads/2012/01/honey_jar_face_mask-720x368.jpg&amp;w=720&amp;h=368&amp;ei=84weUeKuOZHJsgboj4DwDg&amp;zoom=1&amp;ved=1t:3588,r:78,s:0,i:404&amp;iact=rc&amp;dur=357&amp;sig=111446374613344540550&amp;page=3&amp;tbnh=160&amp;tbnw=289&amp;start=50&amp;ndsp=30&amp;tx=217&amp;ty=83</a:t>
            </a:r>
            <a:endParaRPr lang="hu-HU" dirty="0" smtClean="0"/>
          </a:p>
          <a:p>
            <a:r>
              <a:rPr lang="en-US" dirty="0" smtClean="0"/>
              <a:t>http://www.google.com/imgres?um=1&amp;hl=en&amp;safe=off&amp;tbo=d&amp;biw=1280&amp;bih=821&amp;tbm=isch&amp;tbnid=8QXZoiROU75eVM:&amp;imgrefurl=http://ummuabdulazeez.wordpress.com/2011/07/03/various-cures-of-honey/&amp;docid=CyIMXGCON2lRmM&amp;imgurl=http://ummuabdulazeez.files.wordpress.com/2011/07/honey.jpg&amp;w=1615&amp;h=1857&amp;ei=84weUeKuOZHJsgboj4DwDg&amp;zoom=1&amp;ved=1t:3588,r:3,s:0,i:170&amp;iact=rc&amp;dur=211&amp;sig=111446374613344540550&amp;page=1&amp;tbnh=197&amp;tbnw=166&amp;start=0&amp;ndsp=20&amp;tx=124&amp;ty=95</a:t>
            </a:r>
            <a:endParaRPr lang="hu-HU" dirty="0" smtClean="0"/>
          </a:p>
          <a:p>
            <a:r>
              <a:rPr lang="en-US" dirty="0" smtClean="0"/>
              <a:t>http://www.google.com/imgres?um=1&amp;hl=en&amp;safe=off&amp;tbo=d&amp;biw=1280&amp;bih=821&amp;tbm=isch&amp;tbnid=StfHkrx9JXAVSM:&amp;imgrefurl=http://blog.grasslandbeef.com/bid/17679/The-Delicious-Benefits-of-Honey&amp;docid=OSq7ODwLokMdWM&amp;imgurl=http://blog.grasslandbeef.com/Portals/31765/images//honey%252520stockxpert1-resized-600.JPG&amp;w=600&amp;h=900&amp;ei=84weUeKuOZHJsgboj4DwDg&amp;zoom=1&amp;ved=1t:3588,r:12,s:0,i:197&amp;iact=rc&amp;dur=808&amp;sig=111446374613344540550&amp;page=1&amp;tbnh=176&amp;tbnw=117&amp;start=0&amp;ndsp=20&amp;tx=68&amp;ty=77</a:t>
            </a:r>
            <a:endParaRPr lang="hu-HU" dirty="0" smtClean="0"/>
          </a:p>
          <a:p>
            <a:r>
              <a:rPr lang="en-US" dirty="0" smtClean="0"/>
              <a:t>http://www.google.com/imgres?um=1&amp;hl=en&amp;safe=off&amp;tbo=d&amp;biw=1280&amp;bih=821&amp;tbm=isch&amp;tbnid=tr3SC3ukYI9-nM:&amp;imgrefurl=http://www.spar.co.uk/FoodAndDrink/Superfoods/honey.aspx&amp;docid=RPQCIqx10dQ6dM&amp;imgurl=http://www.spar.co.uk/SiteImages/Assets/1/2/HoneyHERO.jpg&amp;w=630&amp;h=380&amp;ei=84weUeKuOZHJsgboj4DwDg&amp;zoom=1&amp;ved=1t:3588,r:35,s:0,i:275&amp;iact=rc&amp;dur=134&amp;sig=111446374613344540550&amp;page=2&amp;tbnh=174&amp;tbnw=277&amp;start=20&amp;ndsp=30&amp;tx=213&amp;ty=76</a:t>
            </a:r>
            <a:endParaRPr lang="hu-HU" dirty="0" smtClean="0"/>
          </a:p>
          <a:p>
            <a:r>
              <a:rPr lang="en-US" dirty="0" smtClean="0"/>
              <a:t>http://www.google.com/imgres?um=1&amp;hl=en&amp;safe=off&amp;tbo=d&amp;biw=1280&amp;bih=821&amp;tbm=isch&amp;tbnid=T1vvyDGkNFCkZM:&amp;imgrefurl=http://www.suebee.com/%3Fq%3Dnode/22254&amp;docid=_vPGVDoB_7f8EM&amp;imgurl=http://www.suebee.com/sites/default/files/honey.jpg&amp;w=450&amp;h=339&amp;ei=84weUeKuOZHJsgboj4DwDg&amp;zoom=1&amp;ved=1t:3588,r:80,s:0,i:410&amp;iact=rc&amp;dur=257&amp;sig=111446374613344540550&amp;page=4&amp;tbnh=165&amp;tbnw=219&amp;start=80&amp;ndsp=30&amp;tx=144&amp;ty=32</a:t>
            </a:r>
            <a:endParaRPr lang="hu-HU" dirty="0" smtClean="0"/>
          </a:p>
          <a:p>
            <a:r>
              <a:rPr lang="en-US" dirty="0" smtClean="0"/>
              <a:t>http://www.google.com/imgres?start=279&amp;um=1&amp;hl=en&amp;safe=off&amp;tbo=d&amp;biw=1280&amp;bih=821&amp;tbm=isch&amp;tbnid=l1aNnwwIRDJT8M:&amp;imgrefurl=https://www.healthtap.com/topics/honey&amp;docid=QXglp9r2zR9yNM&amp;imgurl=https://s3.amazonaws.com/healthtap-public/ht-staging/user_answer/reference_image/1386/large/honey.jpeg%253F1344906888&amp;w=600&amp;h=436&amp;ei=KY0eUfjZOMbItAaWwIDoAg&amp;zoom=1&amp;ved=1t:3588,r:2,s:300,i:10&amp;iact=rc&amp;dur=356&amp;sig=111446374613344540550&amp;page=11&amp;tbnh=182&amp;tbnw=242&amp;ndsp=24&amp;tx=201&amp;ty=108</a:t>
            </a:r>
            <a:endParaRPr lang="en-US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42F1F-90C7-41CA-ACB4-B04F86BF1E3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63DB-F2A3-49E9-8910-70FA85571121}" type="datetimeFigureOut">
              <a:rPr lang="hu-HU" smtClean="0"/>
              <a:pPr/>
              <a:t>2013. 02. 16.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C7C7-EEA2-42AB-919D-99C3785F0B1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63DB-F2A3-49E9-8910-70FA85571121}" type="datetimeFigureOut">
              <a:rPr lang="hu-HU" smtClean="0"/>
              <a:pPr/>
              <a:t>2013. 02. 16.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C7C7-EEA2-42AB-919D-99C3785F0B1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63DB-F2A3-49E9-8910-70FA85571121}" type="datetimeFigureOut">
              <a:rPr lang="hu-HU" smtClean="0"/>
              <a:pPr/>
              <a:t>2013. 02. 16.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C7C7-EEA2-42AB-919D-99C3785F0B1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63DB-F2A3-49E9-8910-70FA85571121}" type="datetimeFigureOut">
              <a:rPr lang="hu-HU" smtClean="0"/>
              <a:pPr/>
              <a:t>2013. 02. 16.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C7C7-EEA2-42AB-919D-99C3785F0B1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63DB-F2A3-49E9-8910-70FA85571121}" type="datetimeFigureOut">
              <a:rPr lang="hu-HU" smtClean="0"/>
              <a:pPr/>
              <a:t>2013. 02. 16.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C7C7-EEA2-42AB-919D-99C3785F0B1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63DB-F2A3-49E9-8910-70FA85571121}" type="datetimeFigureOut">
              <a:rPr lang="hu-HU" smtClean="0"/>
              <a:pPr/>
              <a:t>2013. 02. 16.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C7C7-EEA2-42AB-919D-99C3785F0B1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63DB-F2A3-49E9-8910-70FA85571121}" type="datetimeFigureOut">
              <a:rPr lang="hu-HU" smtClean="0"/>
              <a:pPr/>
              <a:t>2013. 02. 16.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C7C7-EEA2-42AB-919D-99C3785F0B1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63DB-F2A3-49E9-8910-70FA85571121}" type="datetimeFigureOut">
              <a:rPr lang="hu-HU" smtClean="0"/>
              <a:pPr/>
              <a:t>2013. 02. 16.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C7C7-EEA2-42AB-919D-99C3785F0B1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63DB-F2A3-49E9-8910-70FA85571121}" type="datetimeFigureOut">
              <a:rPr lang="hu-HU" smtClean="0"/>
              <a:pPr/>
              <a:t>2013. 02. 16.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C7C7-EEA2-42AB-919D-99C3785F0B1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63DB-F2A3-49E9-8910-70FA85571121}" type="datetimeFigureOut">
              <a:rPr lang="hu-HU" smtClean="0"/>
              <a:pPr/>
              <a:t>2013. 02. 16.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C7C7-EEA2-42AB-919D-99C3785F0B1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63DB-F2A3-49E9-8910-70FA85571121}" type="datetimeFigureOut">
              <a:rPr lang="hu-HU" smtClean="0"/>
              <a:pPr/>
              <a:t>2013. 02. 16.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C7C7-EEA2-42AB-919D-99C3785F0B1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563DB-F2A3-49E9-8910-70FA85571121}" type="datetimeFigureOut">
              <a:rPr lang="hu-HU" smtClean="0"/>
              <a:pPr/>
              <a:t>2013. 02. 16.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8C7C7-EEA2-42AB-919D-99C3785F0B13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Zora\Kov&#225;cs%20Zorica\Theophany%20-%20Time's%20End-%20Majora's%20Mask%20Remixed%20-%2004%20Clocktown.mp3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slide" Target="slide10.xml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slide" Target="slide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slide" Target="slide1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.jpe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26.xml"/><Relationship Id="rId5" Type="http://schemas.openxmlformats.org/officeDocument/2006/relationships/slide" Target="slide4.xml"/><Relationship Id="rId10" Type="http://schemas.openxmlformats.org/officeDocument/2006/relationships/slide" Target="slide25.xml"/><Relationship Id="rId4" Type="http://schemas.openxmlformats.org/officeDocument/2006/relationships/slide" Target="slide3.xml"/><Relationship Id="rId9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1.jpeg"/><Relationship Id="rId4" Type="http://schemas.openxmlformats.org/officeDocument/2006/relationships/image" Target="../media/image46.jpeg"/><Relationship Id="rId9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hyperlink" Target="http://www.tudatoslet.h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2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6.xml"/><Relationship Id="rId4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5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57224" y="5214950"/>
            <a:ext cx="7772400" cy="1470025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r"/>
            <a:r>
              <a:rPr lang="hu-HU" sz="4800" b="1" dirty="0" smtClean="0">
                <a:gradFill flip="none" rotWithShape="1">
                  <a:gsLst>
                    <a:gs pos="1000">
                      <a:schemeClr val="tx1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Bioélelmiszerek</a:t>
            </a:r>
            <a:endParaRPr lang="hu-HU" sz="4800" b="1" dirty="0">
              <a:gradFill flip="none" rotWithShape="1">
                <a:gsLst>
                  <a:gs pos="1000">
                    <a:schemeClr val="tx1"/>
                  </a:gs>
                  <a:gs pos="100000">
                    <a:schemeClr val="accent3">
                      <a:lumMod val="50000"/>
                    </a:schemeClr>
                  </a:gs>
                </a:gsLst>
                <a:lin ang="16200000" scaled="1"/>
                <a:tileRect/>
              </a:gradFill>
              <a:latin typeface="Comic Sans MS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14282" y="428604"/>
            <a:ext cx="32861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dirty="0" smtClean="0">
                <a:latin typeface="Tempus Sans ITC" pitchFamily="82" charset="0"/>
              </a:rPr>
              <a:t>Készítette:</a:t>
            </a:r>
          </a:p>
          <a:p>
            <a:pPr algn="r"/>
            <a:r>
              <a:rPr lang="hu-HU" sz="2800" dirty="0" smtClean="0">
                <a:latin typeface="Tempus Sans ITC" pitchFamily="82" charset="0"/>
              </a:rPr>
              <a:t>Felkészít</a:t>
            </a:r>
            <a:r>
              <a:rPr lang="hu-HU" sz="2700" dirty="0" smtClean="0">
                <a:latin typeface="Tempus Sans ITC" pitchFamily="82" charset="0"/>
              </a:rPr>
              <a:t>ő</a:t>
            </a:r>
            <a:r>
              <a:rPr lang="hu-HU" sz="2800" dirty="0" smtClean="0">
                <a:latin typeface="Tempus Sans ITC" pitchFamily="82" charset="0"/>
              </a:rPr>
              <a:t> tanár:</a:t>
            </a:r>
          </a:p>
          <a:p>
            <a:pPr algn="r"/>
            <a:r>
              <a:rPr lang="hu-HU" sz="2800" dirty="0" smtClean="0">
                <a:latin typeface="Tempus Sans ITC" pitchFamily="82" charset="0"/>
              </a:rPr>
              <a:t>Iskolám neve:</a:t>
            </a:r>
            <a:br>
              <a:rPr lang="hu-HU" sz="2800" dirty="0" smtClean="0">
                <a:latin typeface="Tempus Sans ITC" pitchFamily="82" charset="0"/>
              </a:rPr>
            </a:br>
            <a:r>
              <a:rPr lang="hu-HU" sz="2800" dirty="0" smtClean="0">
                <a:latin typeface="Tempus Sans ITC" pitchFamily="82" charset="0"/>
              </a:rPr>
              <a:t>Iskolám címe:</a:t>
            </a:r>
            <a:endParaRPr lang="hu-HU" sz="2800" dirty="0">
              <a:latin typeface="Tempus Sans ITC" pitchFamily="82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500430" y="428604"/>
            <a:ext cx="46434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Tempus Sans ITC" pitchFamily="82" charset="0"/>
              </a:rPr>
              <a:t>Kovács Zorica</a:t>
            </a:r>
          </a:p>
          <a:p>
            <a:r>
              <a:rPr lang="hu-HU" sz="2800" b="1" dirty="0" smtClean="0">
                <a:latin typeface="Tempus Sans ITC" pitchFamily="82" charset="0"/>
              </a:rPr>
              <a:t>Béky Imre</a:t>
            </a:r>
          </a:p>
          <a:p>
            <a:r>
              <a:rPr lang="hu-HU" sz="2800" b="1" dirty="0" smtClean="0">
                <a:latin typeface="Tempus Sans ITC" pitchFamily="82" charset="0"/>
              </a:rPr>
              <a:t>Bartók Béla Ált. Isk.</a:t>
            </a:r>
          </a:p>
          <a:p>
            <a:r>
              <a:rPr lang="hu-HU" sz="2800" b="1" dirty="0" smtClean="0">
                <a:latin typeface="Tempus Sans ITC" pitchFamily="82" charset="0"/>
              </a:rPr>
              <a:t>2360 Gyál, Bartók Béla u. 75.</a:t>
            </a:r>
            <a:endParaRPr lang="hu-HU" sz="2800" b="1" dirty="0">
              <a:latin typeface="Tempus Sans ITC" pitchFamily="82" charset="0"/>
            </a:endParaRPr>
          </a:p>
        </p:txBody>
      </p:sp>
      <p:pic>
        <p:nvPicPr>
          <p:cNvPr id="7" name="Theophany - Time's End- Majora's Mask Remixed - 04 Clocktow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58214" y="214290"/>
            <a:ext cx="544207" cy="3507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1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7000" numSld="999">
                <p:cTn id="31" repeatCount="indefinite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88000">
              <a:srgbClr val="688C2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Méz</a:t>
            </a:r>
            <a:endParaRPr lang="en-US" sz="4000" b="1" dirty="0" smtClean="0">
              <a:gradFill flip="none" rotWithShape="1">
                <a:gsLst>
                  <a:gs pos="1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16200000" scaled="1"/>
                <a:tileRect/>
              </a:gradFill>
              <a:latin typeface="Comic Sans MS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57158" y="1142984"/>
            <a:ext cx="850112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>
                <a:latin typeface="Footlight MT Light" pitchFamily="18" charset="0"/>
              </a:rPr>
              <a:t>Már az ókorban is alkalmazták gyógyításra is.</a:t>
            </a:r>
          </a:p>
          <a:p>
            <a:pPr>
              <a:buFontTx/>
              <a:buChar char="-"/>
            </a:pPr>
            <a:r>
              <a:rPr lang="hu-HU" sz="2200" dirty="0" smtClean="0">
                <a:latin typeface="Footlight MT Light" pitchFamily="18" charset="0"/>
              </a:rPr>
              <a:t> Rendkívül sok </a:t>
            </a:r>
            <a:r>
              <a:rPr lang="hu-HU" sz="2200" u="sng" dirty="0" smtClean="0">
                <a:latin typeface="Footlight MT Light" pitchFamily="18" charset="0"/>
              </a:rPr>
              <a:t>ásványi anyagot</a:t>
            </a:r>
            <a:r>
              <a:rPr lang="hu-HU" sz="2200" dirty="0" smtClean="0">
                <a:latin typeface="Footlight MT Light" pitchFamily="18" charset="0"/>
              </a:rPr>
              <a:t>, valamint </a:t>
            </a:r>
            <a:r>
              <a:rPr lang="hu-HU" sz="2200" u="sng" dirty="0" smtClean="0">
                <a:latin typeface="Footlight MT Light" pitchFamily="18" charset="0"/>
              </a:rPr>
              <a:t>természetes antibiotikumokat </a:t>
            </a:r>
            <a:r>
              <a:rPr lang="hu-HU" sz="2200" dirty="0" smtClean="0">
                <a:latin typeface="Footlight MT Light" pitchFamily="18" charset="0"/>
              </a:rPr>
              <a:t>tartalmaz.</a:t>
            </a:r>
          </a:p>
          <a:p>
            <a:pPr>
              <a:buFontTx/>
              <a:buChar char="-"/>
            </a:pPr>
            <a:r>
              <a:rPr lang="hu-HU" sz="2200" dirty="0" smtClean="0">
                <a:latin typeface="Footlight MT Light" pitchFamily="18" charset="0"/>
              </a:rPr>
              <a:t> Az emberi szervezet számára szükséges 24 ásványi anyagból a méz 22-vel rendelkezik.</a:t>
            </a:r>
          </a:p>
          <a:p>
            <a:pPr>
              <a:buFontTx/>
              <a:buChar char="-"/>
            </a:pPr>
            <a:r>
              <a:rPr lang="hu-HU" sz="2200" dirty="0" smtClean="0">
                <a:latin typeface="Footlight MT Light" pitchFamily="18" charset="0"/>
              </a:rPr>
              <a:t> A különböz</a:t>
            </a:r>
            <a:r>
              <a:rPr lang="hu-HU" sz="2100" dirty="0" smtClean="0">
                <a:latin typeface="Footlight MT Light" pitchFamily="18" charset="0"/>
              </a:rPr>
              <a:t>ő</a:t>
            </a:r>
            <a:r>
              <a:rPr lang="hu-HU" sz="2200" dirty="0" smtClean="0">
                <a:latin typeface="Footlight MT Light" pitchFamily="18" charset="0"/>
              </a:rPr>
              <a:t> fák, virágokból gy</a:t>
            </a:r>
            <a:r>
              <a:rPr lang="hu-HU" sz="2100" dirty="0" smtClean="0">
                <a:latin typeface="Footlight MT Light" pitchFamily="18" charset="0"/>
              </a:rPr>
              <a:t>ű</a:t>
            </a:r>
            <a:r>
              <a:rPr lang="hu-HU" sz="2200" dirty="0" smtClean="0">
                <a:latin typeface="Footlight MT Light" pitchFamily="18" charset="0"/>
              </a:rPr>
              <a:t>jtött méz különféle hatásokkal bír: az </a:t>
            </a:r>
            <a:r>
              <a:rPr lang="hu-HU" sz="2200" b="1" dirty="0" smtClean="0">
                <a:latin typeface="Footlight MT Light" pitchFamily="18" charset="0"/>
              </a:rPr>
              <a:t>akácméz </a:t>
            </a:r>
            <a:r>
              <a:rPr lang="hu-HU" sz="2200" dirty="0" smtClean="0">
                <a:latin typeface="Footlight MT Light" pitchFamily="18" charset="0"/>
              </a:rPr>
              <a:t>köhögés ellen, a </a:t>
            </a:r>
            <a:r>
              <a:rPr lang="hu-HU" sz="2200" b="1" dirty="0" smtClean="0">
                <a:latin typeface="Footlight MT Light" pitchFamily="18" charset="0"/>
              </a:rPr>
              <a:t>gesztenyeméz </a:t>
            </a:r>
            <a:r>
              <a:rPr lang="hu-HU" sz="2200" dirty="0" smtClean="0">
                <a:latin typeface="Footlight MT Light" pitchFamily="18" charset="0"/>
              </a:rPr>
              <a:t>trombózisos megbetegedéseknél, a </a:t>
            </a:r>
            <a:r>
              <a:rPr lang="hu-HU" sz="2200" b="1" dirty="0" smtClean="0">
                <a:latin typeface="Footlight MT Light" pitchFamily="18" charset="0"/>
              </a:rPr>
              <a:t>hársméz</a:t>
            </a:r>
            <a:r>
              <a:rPr lang="hu-HU" sz="2200" dirty="0" smtClean="0">
                <a:latin typeface="Footlight MT Light" pitchFamily="18" charset="0"/>
              </a:rPr>
              <a:t> lázas állapotra és görcsoldásra alkalmas, de miután számtalan féle méz létezik, képtelenség lenne mind felsorolni.</a:t>
            </a:r>
          </a:p>
          <a:p>
            <a:pPr>
              <a:buFontTx/>
              <a:buChar char="-"/>
            </a:pPr>
            <a:r>
              <a:rPr lang="hu-HU" sz="2200" dirty="0" smtClean="0">
                <a:latin typeface="Footlight MT Light" pitchFamily="18" charset="0"/>
              </a:rPr>
              <a:t> Egyetlen nagy hátránya van, hogy h</a:t>
            </a:r>
            <a:r>
              <a:rPr lang="hu-HU" sz="2100" dirty="0" smtClean="0">
                <a:latin typeface="Footlight MT Light" pitchFamily="18" charset="0"/>
              </a:rPr>
              <a:t>ő</a:t>
            </a:r>
            <a:r>
              <a:rPr lang="hu-HU" sz="2200" dirty="0" smtClean="0">
                <a:latin typeface="Footlight MT Light" pitchFamily="18" charset="0"/>
              </a:rPr>
              <a:t>hatást nem nagyon bírja, s</a:t>
            </a:r>
            <a:r>
              <a:rPr lang="hu-HU" sz="2100" dirty="0" smtClean="0">
                <a:latin typeface="Footlight MT Light" pitchFamily="18" charset="0"/>
              </a:rPr>
              <a:t>ő</a:t>
            </a:r>
            <a:r>
              <a:rPr lang="hu-HU" sz="2200" dirty="0" smtClean="0">
                <a:latin typeface="Footlight MT Light" pitchFamily="18" charset="0"/>
              </a:rPr>
              <a:t>t sokak szerint károssá válik magas h</a:t>
            </a:r>
            <a:r>
              <a:rPr lang="hu-HU" sz="2100" dirty="0" smtClean="0">
                <a:latin typeface="Footlight MT Light" pitchFamily="18" charset="0"/>
              </a:rPr>
              <a:t>ő</a:t>
            </a:r>
            <a:r>
              <a:rPr lang="hu-HU" sz="2200" dirty="0" smtClean="0">
                <a:latin typeface="Footlight MT Light" pitchFamily="18" charset="0"/>
              </a:rPr>
              <a:t>fokon, de azért err</a:t>
            </a:r>
            <a:r>
              <a:rPr lang="hu-HU" sz="2100" dirty="0" smtClean="0">
                <a:latin typeface="Footlight MT Light" pitchFamily="18" charset="0"/>
              </a:rPr>
              <a:t>ő</a:t>
            </a:r>
            <a:r>
              <a:rPr lang="hu-HU" sz="2200" dirty="0" smtClean="0">
                <a:latin typeface="Footlight MT Light" pitchFamily="18" charset="0"/>
              </a:rPr>
              <a:t>l is vannak eltér</a:t>
            </a:r>
            <a:r>
              <a:rPr lang="hu-HU" sz="2100" dirty="0" smtClean="0">
                <a:latin typeface="Footlight MT Light" pitchFamily="18" charset="0"/>
              </a:rPr>
              <a:t>ő</a:t>
            </a:r>
            <a:r>
              <a:rPr lang="hu-HU" sz="2200" dirty="0" smtClean="0">
                <a:latin typeface="Footlight MT Light" pitchFamily="18" charset="0"/>
              </a:rPr>
              <a:t> vélemények. A mézet ezért, ill. a vitamintartalom meg</a:t>
            </a:r>
            <a:r>
              <a:rPr lang="hu-HU" sz="2100" dirty="0" smtClean="0">
                <a:latin typeface="Footlight MT Light" pitchFamily="18" charset="0"/>
              </a:rPr>
              <a:t>ő</a:t>
            </a:r>
            <a:r>
              <a:rPr lang="hu-HU" sz="2200" dirty="0" smtClean="0">
                <a:latin typeface="Footlight MT Light" pitchFamily="18" charset="0"/>
              </a:rPr>
              <a:t>rzése érdekében is érdemes már 50 fok alá h</a:t>
            </a:r>
            <a:r>
              <a:rPr lang="hu-HU" sz="2100" dirty="0" smtClean="0">
                <a:latin typeface="Footlight MT Light" pitchFamily="18" charset="0"/>
              </a:rPr>
              <a:t>ű</a:t>
            </a:r>
            <a:r>
              <a:rPr lang="hu-HU" sz="2200" dirty="0" smtClean="0">
                <a:latin typeface="Footlight MT Light" pitchFamily="18" charset="0"/>
              </a:rPr>
              <a:t>lt dolgokhoz keverni.</a:t>
            </a:r>
            <a:endParaRPr lang="en-US" sz="2200" dirty="0">
              <a:latin typeface="Footlight MT Light" pitchFamily="18" charset="0"/>
            </a:endParaRPr>
          </a:p>
        </p:txBody>
      </p:sp>
      <p:sp>
        <p:nvSpPr>
          <p:cNvPr id="6" name="Ötszög 5">
            <a:hlinkClick r:id="rId2" action="ppaction://hlinksldjump"/>
          </p:cNvPr>
          <p:cNvSpPr/>
          <p:nvPr/>
        </p:nvSpPr>
        <p:spPr>
          <a:xfrm flipH="1">
            <a:off x="571472" y="5572140"/>
            <a:ext cx="3786214" cy="428628"/>
          </a:xfrm>
          <a:prstGeom prst="homePlate">
            <a:avLst/>
          </a:prstGeom>
          <a:gradFill flip="none" rotWithShape="1">
            <a:gsLst>
              <a:gs pos="0">
                <a:srgbClr val="DDEBCF"/>
              </a:gs>
              <a:gs pos="100000">
                <a:srgbClr val="9CB86E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Természetes édesítés</a:t>
            </a:r>
            <a:endParaRPr lang="en-US" dirty="0"/>
          </a:p>
        </p:txBody>
      </p:sp>
      <p:sp>
        <p:nvSpPr>
          <p:cNvPr id="5" name="Ötszög 4">
            <a:hlinkClick r:id="rId3" action="ppaction://hlinksldjump"/>
          </p:cNvPr>
          <p:cNvSpPr/>
          <p:nvPr/>
        </p:nvSpPr>
        <p:spPr>
          <a:xfrm>
            <a:off x="4857752" y="5929330"/>
            <a:ext cx="3786214" cy="428628"/>
          </a:xfrm>
          <a:prstGeom prst="homePlate">
            <a:avLst/>
          </a:prstGeom>
          <a:gradFill flip="none" rotWithShape="1">
            <a:gsLst>
              <a:gs pos="15000">
                <a:srgbClr val="FFFFCC"/>
              </a:gs>
              <a:gs pos="66000">
                <a:srgbClr val="FFFF00"/>
              </a:gs>
              <a:gs pos="100000">
                <a:srgbClr val="FFC000"/>
              </a:gs>
            </a:gsLst>
            <a:lin ang="10800000" scaled="1"/>
            <a:tileRect/>
          </a:gradFill>
          <a:ln>
            <a:gradFill flip="none" rotWithShape="1"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FFFCC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gradFill flip="none" rotWithShape="1">
                  <a:gsLst>
                    <a:gs pos="1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  <a:ea typeface="+mj-ea"/>
                <a:cs typeface="+mj-cs"/>
              </a:rPr>
              <a:t>KÉPEK</a:t>
            </a:r>
            <a:endParaRPr lang="en-US" b="1" dirty="0">
              <a:gradFill flip="none" rotWithShape="1">
                <a:gsLst>
                  <a:gs pos="1000">
                    <a:schemeClr val="tx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16200000" scaled="1"/>
                <a:tileRect/>
              </a:gra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8" name="Ötszög 7">
            <a:hlinkClick r:id="rId4" action="ppaction://hlinksldjump"/>
          </p:cNvPr>
          <p:cNvSpPr/>
          <p:nvPr/>
        </p:nvSpPr>
        <p:spPr>
          <a:xfrm rot="21117798" flipH="1">
            <a:off x="725718" y="6049020"/>
            <a:ext cx="3786214" cy="428628"/>
          </a:xfrm>
          <a:prstGeom prst="homePlate">
            <a:avLst/>
          </a:prstGeom>
          <a:gradFill flip="none" rotWithShape="1">
            <a:gsLst>
              <a:gs pos="0">
                <a:srgbClr val="DDEBCF"/>
              </a:gs>
              <a:gs pos="100000">
                <a:srgbClr val="9CB86E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Természetes gyógymódok</a:t>
            </a:r>
            <a:endParaRPr lang="en-US" dirty="0"/>
          </a:p>
        </p:txBody>
      </p:sp>
      <p:sp>
        <p:nvSpPr>
          <p:cNvPr id="9" name="Akciógomb: Kezdő dia 8">
            <a:hlinkClick r:id="rId5" action="ppaction://hlinksldjump" highlightClick="1"/>
          </p:cNvPr>
          <p:cNvSpPr/>
          <p:nvPr/>
        </p:nvSpPr>
        <p:spPr>
          <a:xfrm>
            <a:off x="142844" y="214290"/>
            <a:ext cx="357190" cy="428628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2600000" scaled="0"/>
          </a:gradFill>
          <a:ln>
            <a:gradFill>
              <a:gsLst>
                <a:gs pos="0">
                  <a:srgbClr val="CBCBCB"/>
                </a:gs>
                <a:gs pos="29000">
                  <a:srgbClr val="5F5F5F"/>
                </a:gs>
                <a:gs pos="18000">
                  <a:srgbClr val="5F5F5F"/>
                </a:gs>
                <a:gs pos="49000">
                  <a:srgbClr val="FFFFFF"/>
                </a:gs>
                <a:gs pos="62000">
                  <a:srgbClr val="B2B2B2"/>
                </a:gs>
                <a:gs pos="68000">
                  <a:srgbClr val="292929"/>
                </a:gs>
                <a:gs pos="89000">
                  <a:srgbClr val="777777"/>
                </a:gs>
                <a:gs pos="100000">
                  <a:srgbClr val="EAEAEA"/>
                </a:gs>
              </a:gsLst>
              <a:lin ang="12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500"/>
                            </p:stCondLst>
                            <p:childTnLst>
                              <p:par>
                                <p:cTn id="5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5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rgbClr val="FFFF00"/>
            </a:gs>
            <a:gs pos="100000">
              <a:srgbClr val="FFFFCC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learningtotreadlightly.files.wordpress.com/2011/12/hon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2522358" cy="37956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http://www.spar.co.uk/SiteImages/Assets/1/2/HoneyHE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643314"/>
            <a:ext cx="3158270" cy="1904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http://ummuabdulazeez.files.wordpress.com/2011/07/hone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500438"/>
            <a:ext cx="2306234" cy="2652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beautybanter.com/wp-content/uploads/2012/01/honey_jar_face_mask-720x3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857232"/>
            <a:ext cx="4929222" cy="25193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2928958" cy="1143000"/>
          </a:xfrm>
        </p:spPr>
        <p:txBody>
          <a:bodyPr>
            <a:normAutofit/>
          </a:bodyPr>
          <a:lstStyle/>
          <a:p>
            <a:pPr algn="l"/>
            <a:r>
              <a:rPr lang="hu-HU" sz="4000" b="1" dirty="0" smtClean="0">
                <a:gradFill flip="none" rotWithShape="1">
                  <a:gsLst>
                    <a:gs pos="1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Méz</a:t>
            </a:r>
            <a:endParaRPr lang="en-US" sz="4000" b="1" dirty="0" smtClean="0">
              <a:gradFill flip="none" rotWithShape="1">
                <a:gsLst>
                  <a:gs pos="1000">
                    <a:schemeClr val="tx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16200000" scaled="1"/>
                <a:tileRect/>
              </a:gradFill>
              <a:latin typeface="Comic Sans MS" pitchFamily="66" charset="0"/>
            </a:endParaRPr>
          </a:p>
        </p:txBody>
      </p:sp>
      <p:pic>
        <p:nvPicPr>
          <p:cNvPr id="1034" name="Picture 10" descr="http://blog.grasslandbeef.com/Portals/31765/images/honey%20stockxpert1-resized-6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679466">
            <a:off x="1347510" y="1644097"/>
            <a:ext cx="2716382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6" name="Picture 12" descr="http://www.suebee.com/sites/default/files/hone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810369">
            <a:off x="3754946" y="1150899"/>
            <a:ext cx="3432787" cy="25860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8" name="Picture 14" descr="https://s3.amazonaws.com/healthtap-public/ht-staging/user_answer/reference_image/1386/large/honey.jpeg?134490688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8741">
            <a:off x="3857620" y="3571876"/>
            <a:ext cx="3748817" cy="27241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Ötszög 9">
            <a:hlinkClick r:id="rId10" action="ppaction://hlinksldjump"/>
          </p:cNvPr>
          <p:cNvSpPr/>
          <p:nvPr/>
        </p:nvSpPr>
        <p:spPr>
          <a:xfrm flipH="1">
            <a:off x="142844" y="6215082"/>
            <a:ext cx="3786214" cy="428628"/>
          </a:xfrm>
          <a:prstGeom prst="homePlate">
            <a:avLst/>
          </a:prstGeom>
          <a:gradFill flip="none" rotWithShape="1">
            <a:gsLst>
              <a:gs pos="0">
                <a:srgbClr val="DDEBCF"/>
              </a:gs>
              <a:gs pos="100000">
                <a:srgbClr val="9CB86E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Méz</a:t>
            </a:r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8" presetClass="entr" presetSubtype="0" ac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88000">
              <a:srgbClr val="688C2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Stevia</a:t>
            </a:r>
            <a:endParaRPr lang="en-US" sz="4000" b="1" dirty="0" smtClean="0">
              <a:gradFill flip="none" rotWithShape="1">
                <a:gsLst>
                  <a:gs pos="1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16200000" scaled="1"/>
                <a:tileRect/>
              </a:gradFill>
              <a:latin typeface="Comic Sans MS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28596" y="1285860"/>
            <a:ext cx="83582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200" b="1" dirty="0" smtClean="0">
                <a:latin typeface="Footlight MT Light" pitchFamily="18" charset="0"/>
              </a:rPr>
              <a:t>J</a:t>
            </a:r>
            <a:r>
              <a:rPr lang="en-US" sz="2200" b="1" dirty="0" smtClean="0">
                <a:latin typeface="Footlight MT Light" pitchFamily="18" charset="0"/>
              </a:rPr>
              <a:t>ázminpakóca</a:t>
            </a:r>
            <a:r>
              <a:rPr lang="en-US" sz="2200" dirty="0" smtClean="0">
                <a:latin typeface="Footlight MT Light" pitchFamily="18" charset="0"/>
              </a:rPr>
              <a:t>, vagyis a </a:t>
            </a:r>
            <a:r>
              <a:rPr lang="hu-HU" sz="2200" b="1" dirty="0" smtClean="0">
                <a:latin typeface="Footlight MT Light" pitchFamily="18" charset="0"/>
              </a:rPr>
              <a:t>S</a:t>
            </a:r>
            <a:r>
              <a:rPr lang="en-US" sz="2200" b="1" dirty="0" smtClean="0">
                <a:latin typeface="Footlight MT Light" pitchFamily="18" charset="0"/>
              </a:rPr>
              <a:t>tevia</a:t>
            </a:r>
            <a:r>
              <a:rPr lang="hu-HU" sz="2200" b="1" dirty="0" smtClean="0">
                <a:latin typeface="Footlight MT Light" pitchFamily="18" charset="0"/>
              </a:rPr>
              <a:t>. </a:t>
            </a:r>
            <a:r>
              <a:rPr lang="hu-HU" sz="2200" dirty="0" smtClean="0">
                <a:latin typeface="Footlight MT Light" pitchFamily="18" charset="0"/>
              </a:rPr>
              <a:t>A</a:t>
            </a:r>
            <a:r>
              <a:rPr lang="en-US" sz="2200" dirty="0" smtClean="0">
                <a:latin typeface="Footlight MT Light" pitchFamily="18" charset="0"/>
              </a:rPr>
              <a:t> dél-amerikai indiánok már évszázadok óta ismerik és használják a jótékony növényt.</a:t>
            </a:r>
            <a:endParaRPr lang="hu-HU" sz="2200" dirty="0" smtClean="0">
              <a:latin typeface="Footlight MT Light" pitchFamily="18" charset="0"/>
            </a:endParaRPr>
          </a:p>
          <a:p>
            <a:pPr algn="just"/>
            <a:r>
              <a:rPr lang="hu-HU" sz="2200" dirty="0" smtClean="0">
                <a:latin typeface="Footlight MT Light" pitchFamily="18" charset="0"/>
              </a:rPr>
              <a:t>Küls</a:t>
            </a:r>
            <a:r>
              <a:rPr lang="hu-HU" sz="2100" dirty="0" smtClean="0">
                <a:latin typeface="Footlight MT Light" pitchFamily="18" charset="0"/>
              </a:rPr>
              <a:t>ő</a:t>
            </a:r>
            <a:r>
              <a:rPr lang="hu-HU" sz="2200" dirty="0" smtClean="0">
                <a:latin typeface="Footlight MT Light" pitchFamily="18" charset="0"/>
              </a:rPr>
              <a:t>leg alkalmazva </a:t>
            </a:r>
            <a:r>
              <a:rPr lang="hu-HU" sz="2200" u="sng" dirty="0" smtClean="0">
                <a:latin typeface="Footlight MT Light" pitchFamily="18" charset="0"/>
              </a:rPr>
              <a:t>sebgyógyulást segíti</a:t>
            </a:r>
            <a:r>
              <a:rPr lang="hu-HU" sz="2200" dirty="0" smtClean="0">
                <a:latin typeface="Footlight MT Light" pitchFamily="18" charset="0"/>
              </a:rPr>
              <a:t>, </a:t>
            </a:r>
            <a:r>
              <a:rPr lang="hu-HU" sz="2200" u="sng" dirty="0" smtClean="0">
                <a:latin typeface="Footlight MT Light" pitchFamily="18" charset="0"/>
              </a:rPr>
              <a:t>ekcémára</a:t>
            </a:r>
            <a:r>
              <a:rPr lang="hu-HU" sz="2200" dirty="0" smtClean="0">
                <a:latin typeface="Footlight MT Light" pitchFamily="18" charset="0"/>
              </a:rPr>
              <a:t> kit</a:t>
            </a:r>
            <a:r>
              <a:rPr lang="hu-HU" sz="2100" dirty="0" smtClean="0">
                <a:latin typeface="Footlight MT Light" pitchFamily="18" charset="0"/>
              </a:rPr>
              <a:t>ű</a:t>
            </a:r>
            <a:r>
              <a:rPr lang="hu-HU" sz="2200" dirty="0" smtClean="0">
                <a:latin typeface="Footlight MT Light" pitchFamily="18" charset="0"/>
              </a:rPr>
              <a:t>n</a:t>
            </a:r>
            <a:r>
              <a:rPr lang="hu-HU" sz="2100" dirty="0" smtClean="0">
                <a:latin typeface="Footlight MT Light" pitchFamily="18" charset="0"/>
              </a:rPr>
              <a:t>ő</a:t>
            </a:r>
            <a:r>
              <a:rPr lang="hu-HU" sz="2200" dirty="0" smtClean="0">
                <a:latin typeface="Footlight MT Light" pitchFamily="18" charset="0"/>
              </a:rPr>
              <a:t>en alkalmazható, </a:t>
            </a:r>
            <a:r>
              <a:rPr lang="hu-HU" sz="2200" u="sng" dirty="0" smtClean="0">
                <a:latin typeface="Footlight MT Light" pitchFamily="18" charset="0"/>
              </a:rPr>
              <a:t>fog- és ínyápolásra</a:t>
            </a:r>
            <a:r>
              <a:rPr lang="hu-HU" sz="2200" dirty="0" smtClean="0">
                <a:latin typeface="Footlight MT Light" pitchFamily="18" charset="0"/>
              </a:rPr>
              <a:t> kiváló. Fogyasztása </a:t>
            </a:r>
            <a:r>
              <a:rPr lang="hu-HU" sz="2200" u="sng" dirty="0" smtClean="0">
                <a:latin typeface="Footlight MT Light" pitchFamily="18" charset="0"/>
              </a:rPr>
              <a:t>segít a cukorbetegeknek</a:t>
            </a:r>
            <a:r>
              <a:rPr lang="hu-HU" sz="2200" dirty="0" smtClean="0">
                <a:latin typeface="Footlight MT Light" pitchFamily="18" charset="0"/>
              </a:rPr>
              <a:t>, mert nem csak pótolja a nem fogyasztható édesít</a:t>
            </a:r>
            <a:r>
              <a:rPr lang="hu-HU" sz="2100" dirty="0" smtClean="0">
                <a:latin typeface="Footlight MT Light" pitchFamily="18" charset="0"/>
              </a:rPr>
              <a:t>ő</a:t>
            </a:r>
            <a:r>
              <a:rPr lang="hu-HU" sz="2200" dirty="0" smtClean="0">
                <a:latin typeface="Footlight MT Light" pitchFamily="18" charset="0"/>
              </a:rPr>
              <a:t>szereket, de </a:t>
            </a:r>
            <a:r>
              <a:rPr lang="hu-HU" sz="2200" u="sng" dirty="0" smtClean="0">
                <a:latin typeface="Footlight MT Light" pitchFamily="18" charset="0"/>
              </a:rPr>
              <a:t>a vércukorszintet is beállítja</a:t>
            </a:r>
            <a:r>
              <a:rPr lang="hu-HU" sz="2200" dirty="0" smtClean="0">
                <a:latin typeface="Footlight MT Light" pitchFamily="18" charset="0"/>
              </a:rPr>
              <a:t>. A </a:t>
            </a:r>
            <a:r>
              <a:rPr lang="hu-HU" sz="2200" u="sng" dirty="0" smtClean="0">
                <a:latin typeface="Footlight MT Light" pitchFamily="18" charset="0"/>
              </a:rPr>
              <a:t>vérnyomást is normalizálja</a:t>
            </a:r>
            <a:r>
              <a:rPr lang="hu-HU" sz="2200" dirty="0" smtClean="0">
                <a:latin typeface="Footlight MT Light" pitchFamily="18" charset="0"/>
              </a:rPr>
              <a:t>, f</a:t>
            </a:r>
            <a:r>
              <a:rPr lang="hu-HU" sz="2100" dirty="0" smtClean="0">
                <a:latin typeface="Footlight MT Light" pitchFamily="18" charset="0"/>
              </a:rPr>
              <a:t>ő</a:t>
            </a:r>
            <a:r>
              <a:rPr lang="hu-HU" sz="2200" dirty="0" smtClean="0">
                <a:latin typeface="Footlight MT Light" pitchFamily="18" charset="0"/>
              </a:rPr>
              <a:t>képp a magas vérnyomást csökkenti, s</a:t>
            </a:r>
            <a:r>
              <a:rPr lang="hu-HU" sz="2100" dirty="0" smtClean="0">
                <a:latin typeface="Footlight MT Light" pitchFamily="18" charset="0"/>
              </a:rPr>
              <a:t>ő</a:t>
            </a:r>
            <a:r>
              <a:rPr lang="hu-HU" sz="2200" dirty="0" smtClean="0">
                <a:latin typeface="Footlight MT Light" pitchFamily="18" charset="0"/>
              </a:rPr>
              <a:t>t, a normál vérnyomást szinten tartja, tovább nem csökkenti. </a:t>
            </a:r>
            <a:r>
              <a:rPr lang="hu-HU" sz="2200" u="sng" dirty="0" smtClean="0">
                <a:latin typeface="Footlight MT Light" pitchFamily="18" charset="0"/>
              </a:rPr>
              <a:t>Antibakteriális, antivirális</a:t>
            </a:r>
            <a:r>
              <a:rPr lang="hu-HU" sz="2200" dirty="0" smtClean="0">
                <a:latin typeface="Footlight MT Light" pitchFamily="18" charset="0"/>
              </a:rPr>
              <a:t> és </a:t>
            </a:r>
            <a:r>
              <a:rPr lang="hu-HU" sz="2200" u="sng" dirty="0" smtClean="0">
                <a:latin typeface="Footlight MT Light" pitchFamily="18" charset="0"/>
              </a:rPr>
              <a:t>gombaöl</a:t>
            </a:r>
            <a:r>
              <a:rPr lang="hu-HU" sz="2100" u="sng" dirty="0" smtClean="0">
                <a:latin typeface="Footlight MT Light" pitchFamily="18" charset="0"/>
              </a:rPr>
              <a:t>ő</a:t>
            </a:r>
            <a:r>
              <a:rPr lang="hu-HU" sz="2200" u="sng" dirty="0" smtClean="0">
                <a:latin typeface="Footlight MT Light" pitchFamily="18" charset="0"/>
              </a:rPr>
              <a:t> hatással bír</a:t>
            </a:r>
            <a:r>
              <a:rPr lang="hu-HU" sz="2200" dirty="0" smtClean="0">
                <a:latin typeface="Footlight MT Light" pitchFamily="18" charset="0"/>
              </a:rPr>
              <a:t>, így </a:t>
            </a:r>
            <a:r>
              <a:rPr lang="hu-HU" sz="2200" u="sng" dirty="0" smtClean="0">
                <a:latin typeface="Footlight MT Light" pitchFamily="18" charset="0"/>
              </a:rPr>
              <a:t>segít a candida legy</a:t>
            </a:r>
            <a:r>
              <a:rPr lang="hu-HU" sz="2100" u="sng" dirty="0" smtClean="0">
                <a:latin typeface="Footlight MT Light" pitchFamily="18" charset="0"/>
              </a:rPr>
              <a:t>ő</a:t>
            </a:r>
            <a:r>
              <a:rPr lang="hu-HU" sz="2200" u="sng" dirty="0" smtClean="0">
                <a:latin typeface="Footlight MT Light" pitchFamily="18" charset="0"/>
              </a:rPr>
              <a:t>zésében</a:t>
            </a:r>
            <a:r>
              <a:rPr lang="hu-HU" sz="2200" dirty="0" smtClean="0">
                <a:latin typeface="Footlight MT Light" pitchFamily="18" charset="0"/>
              </a:rPr>
              <a:t>, a különféle </a:t>
            </a:r>
            <a:r>
              <a:rPr lang="hu-HU" sz="2200" u="sng" dirty="0" smtClean="0">
                <a:latin typeface="Footlight MT Light" pitchFamily="18" charset="0"/>
              </a:rPr>
              <a:t>vírusokkal, baktériumokkal való harcban</a:t>
            </a:r>
            <a:r>
              <a:rPr lang="hu-HU" sz="2200" dirty="0" smtClean="0">
                <a:latin typeface="Footlight MT Light" pitchFamily="18" charset="0"/>
              </a:rPr>
              <a:t>, </a:t>
            </a:r>
            <a:r>
              <a:rPr lang="hu-HU" sz="2200" u="sng" dirty="0" smtClean="0">
                <a:latin typeface="Footlight MT Light" pitchFamily="18" charset="0"/>
              </a:rPr>
              <a:t>megfázásoknál</a:t>
            </a:r>
            <a:r>
              <a:rPr lang="hu-HU" sz="2200" dirty="0" smtClean="0">
                <a:latin typeface="Footlight MT Light" pitchFamily="18" charset="0"/>
              </a:rPr>
              <a:t>.</a:t>
            </a:r>
            <a:endParaRPr lang="en-US" sz="2200" dirty="0">
              <a:latin typeface="Footlight MT Light" pitchFamily="18" charset="0"/>
            </a:endParaRPr>
          </a:p>
        </p:txBody>
      </p:sp>
      <p:sp>
        <p:nvSpPr>
          <p:cNvPr id="5" name="Ötszög 4">
            <a:hlinkClick r:id="rId2" action="ppaction://hlinksldjump"/>
          </p:cNvPr>
          <p:cNvSpPr/>
          <p:nvPr/>
        </p:nvSpPr>
        <p:spPr>
          <a:xfrm flipH="1">
            <a:off x="571472" y="5929330"/>
            <a:ext cx="3786214" cy="428628"/>
          </a:xfrm>
          <a:prstGeom prst="homePlate">
            <a:avLst/>
          </a:prstGeom>
          <a:gradFill flip="none" rotWithShape="1">
            <a:gsLst>
              <a:gs pos="0">
                <a:srgbClr val="DDEBCF"/>
              </a:gs>
              <a:gs pos="100000">
                <a:srgbClr val="9CB86E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Természetes édesítés</a:t>
            </a:r>
            <a:endParaRPr lang="en-US" dirty="0"/>
          </a:p>
        </p:txBody>
      </p:sp>
      <p:sp>
        <p:nvSpPr>
          <p:cNvPr id="6" name="Ötszög 5">
            <a:hlinkClick r:id="rId3" action="ppaction://hlinksldjump"/>
          </p:cNvPr>
          <p:cNvSpPr/>
          <p:nvPr/>
        </p:nvSpPr>
        <p:spPr>
          <a:xfrm>
            <a:off x="4857752" y="5929330"/>
            <a:ext cx="3786214" cy="428628"/>
          </a:xfrm>
          <a:prstGeom prst="homePlate">
            <a:avLst/>
          </a:prstGeom>
          <a:gradFill flip="none" rotWithShape="1">
            <a:gsLst>
              <a:gs pos="15000">
                <a:schemeClr val="accent3">
                  <a:lumMod val="40000"/>
                  <a:lumOff val="60000"/>
                </a:schemeClr>
              </a:gs>
              <a:gs pos="66000">
                <a:srgbClr val="92D050"/>
              </a:gs>
              <a:gs pos="100000">
                <a:srgbClr val="00B050"/>
              </a:gs>
            </a:gsLst>
            <a:lin ang="10800000" scaled="1"/>
            <a:tileRect/>
          </a:gradFill>
          <a:ln>
            <a:gradFill flip="none" rotWithShape="1">
              <a:gsLst>
                <a:gs pos="0">
                  <a:srgbClr val="00B050"/>
                </a:gs>
                <a:gs pos="50000">
                  <a:srgbClr val="92D050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  <a:ea typeface="+mj-ea"/>
                <a:cs typeface="+mj-cs"/>
              </a:rPr>
              <a:t>KÉPEK</a:t>
            </a:r>
            <a:endParaRPr lang="en-US" b="1" dirty="0">
              <a:gradFill flip="none" rotWithShape="1">
                <a:gsLst>
                  <a:gs pos="1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16200000" scaled="1"/>
                <a:tileRect/>
              </a:gra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8" name="Akciógomb: Kezdő dia 7">
            <a:hlinkClick r:id="rId4" action="ppaction://hlinksldjump" highlightClick="1"/>
          </p:cNvPr>
          <p:cNvSpPr/>
          <p:nvPr/>
        </p:nvSpPr>
        <p:spPr>
          <a:xfrm>
            <a:off x="142844" y="214290"/>
            <a:ext cx="357190" cy="428628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2600000" scaled="0"/>
          </a:gradFill>
          <a:ln>
            <a:gradFill>
              <a:gsLst>
                <a:gs pos="0">
                  <a:srgbClr val="CBCBCB"/>
                </a:gs>
                <a:gs pos="29000">
                  <a:srgbClr val="5F5F5F"/>
                </a:gs>
                <a:gs pos="18000">
                  <a:srgbClr val="5F5F5F"/>
                </a:gs>
                <a:gs pos="49000">
                  <a:srgbClr val="FFFFFF"/>
                </a:gs>
                <a:gs pos="62000">
                  <a:srgbClr val="B2B2B2"/>
                </a:gs>
                <a:gs pos="68000">
                  <a:srgbClr val="292929"/>
                </a:gs>
                <a:gs pos="89000">
                  <a:srgbClr val="777777"/>
                </a:gs>
                <a:gs pos="100000">
                  <a:srgbClr val="EAEAEA"/>
                </a:gs>
              </a:gsLst>
              <a:lin ang="12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rgbClr val="92D050"/>
            </a:gs>
            <a:gs pos="100000">
              <a:schemeClr val="accent3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Stevia</a:t>
            </a:r>
            <a:endParaRPr lang="en-US" sz="4000" b="1" dirty="0" smtClean="0">
              <a:gradFill flip="none" rotWithShape="1">
                <a:gsLst>
                  <a:gs pos="1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16200000" scaled="1"/>
                <a:tileRect/>
              </a:gradFill>
              <a:latin typeface="Comic Sans MS" pitchFamily="66" charset="0"/>
            </a:endParaRPr>
          </a:p>
        </p:txBody>
      </p:sp>
      <p:pic>
        <p:nvPicPr>
          <p:cNvPr id="24578" name="Picture 2" descr="http://ezgrogarden.com/wp/wp-content/gallery/stevia/stevia-flo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357298"/>
            <a:ext cx="3571900" cy="3066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://www.lamaisondustevia.com/images/lmds_fleur_stev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357298"/>
            <a:ext cx="3571900" cy="3075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http://vnonia.com/wp-content/uploads/2012/10/Stevia-Pla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4572008"/>
            <a:ext cx="4481493" cy="1814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4" name="Picture 8" descr="http://www.exoptron.com/wp-content/uploads/Stevia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571876"/>
            <a:ext cx="4452960" cy="2978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6" name="Picture 10" descr="http://newhope360.com/site-files/newhope360.com/files/uploads/stevia-web_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214290"/>
            <a:ext cx="2666992" cy="4000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8" name="Picture 12" descr="http://urbangardeningpanama.com/wp-content/uploads/2012/04/Stevia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858412" y="7072338"/>
            <a:ext cx="329565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Ötszög 8">
            <a:hlinkClick r:id="rId9" action="ppaction://hlinksldjump"/>
          </p:cNvPr>
          <p:cNvSpPr/>
          <p:nvPr/>
        </p:nvSpPr>
        <p:spPr>
          <a:xfrm flipH="1">
            <a:off x="142844" y="6215082"/>
            <a:ext cx="3786214" cy="428628"/>
          </a:xfrm>
          <a:prstGeom prst="homePlate">
            <a:avLst/>
          </a:prstGeom>
          <a:gradFill flip="none" rotWithShape="1">
            <a:gsLst>
              <a:gs pos="0">
                <a:srgbClr val="DDEBCF"/>
              </a:gs>
              <a:gs pos="100000">
                <a:srgbClr val="9CB86E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Stevia</a:t>
            </a:r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500"/>
                            </p:stCondLst>
                            <p:childTnLst>
                              <p:par>
                                <p:cTn id="4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1.65607 -1.7331 " pathEditMode="relative" rAng="0" ptsTypes="AA">
                                      <p:cBhvr>
                                        <p:cTn id="48" dur="5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" y="-8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88000">
              <a:srgbClr val="688C28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N</a:t>
            </a:r>
            <a:r>
              <a:rPr lang="en-US" sz="4000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yírfa</a:t>
            </a:r>
            <a:r>
              <a:rPr lang="hu-HU" sz="4000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cukor</a:t>
            </a:r>
            <a:endParaRPr lang="en-US" sz="4000" b="1" dirty="0" smtClean="0">
              <a:gradFill flip="none" rotWithShape="1">
                <a:gsLst>
                  <a:gs pos="1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16200000" scaled="1"/>
                <a:tileRect/>
              </a:gradFill>
              <a:latin typeface="Comic Sans MS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00034" y="1285860"/>
            <a:ext cx="814393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200" dirty="0" smtClean="0">
                <a:latin typeface="Footlight MT Light" pitchFamily="18" charset="0"/>
              </a:rPr>
              <a:t>A </a:t>
            </a:r>
            <a:r>
              <a:rPr lang="hu-HU" sz="2200" b="1" dirty="0" smtClean="0">
                <a:latin typeface="Footlight MT Light" pitchFamily="18" charset="0"/>
              </a:rPr>
              <a:t>nyírfacukrot</a:t>
            </a:r>
            <a:r>
              <a:rPr lang="hu-HU" sz="2200" dirty="0" smtClean="0">
                <a:latin typeface="Footlight MT Light" pitchFamily="18" charset="0"/>
              </a:rPr>
              <a:t> (</a:t>
            </a:r>
            <a:r>
              <a:rPr lang="hu-HU" sz="2200" b="1" dirty="0" smtClean="0">
                <a:latin typeface="Footlight MT Light" pitchFamily="18" charset="0"/>
              </a:rPr>
              <a:t>xilitet</a:t>
            </a:r>
            <a:r>
              <a:rPr lang="hu-HU" sz="2200" dirty="0" smtClean="0">
                <a:latin typeface="Footlight MT Light" pitchFamily="18" charset="0"/>
              </a:rPr>
              <a:t>) egyre ritkábban vonnak ki nyírfából. Sajnos sok esetben génkezelt kukoricából vonják ki az édes anyagot. Az, hogy az adott xilitet nyírfából vagy kukoricából állították el</a:t>
            </a:r>
            <a:r>
              <a:rPr lang="hu-HU" sz="2100" dirty="0" smtClean="0">
                <a:latin typeface="Footlight MT Light" pitchFamily="18" charset="0"/>
              </a:rPr>
              <a:t>ő</a:t>
            </a:r>
            <a:r>
              <a:rPr lang="hu-HU" sz="2200" dirty="0" smtClean="0">
                <a:latin typeface="Footlight MT Light" pitchFamily="18" charset="0"/>
              </a:rPr>
              <a:t>, szerepelni szokott a csomagoláson. Pozitív tulajdonsága, hogy kifejezetten </a:t>
            </a:r>
            <a:r>
              <a:rPr lang="hu-HU" sz="2200" u="sng" dirty="0" smtClean="0">
                <a:latin typeface="Footlight MT Light" pitchFamily="18" charset="0"/>
              </a:rPr>
              <a:t>jót tesz a fogaknak</a:t>
            </a:r>
            <a:r>
              <a:rPr lang="hu-HU" sz="2200" dirty="0" smtClean="0">
                <a:latin typeface="Footlight MT Light" pitchFamily="18" charset="0"/>
              </a:rPr>
              <a:t>, ill. nem táptalaja a gombáknak, mint sok más cukorféle. A kristály halmazállapot és a fehérség a xilit esetében nem durva kémiai eljárás eredménye. Egyszerűen fehér a színe.</a:t>
            </a:r>
            <a:endParaRPr lang="en-US" sz="2200" dirty="0">
              <a:latin typeface="Footlight MT Light" pitchFamily="18" charset="0"/>
            </a:endParaRPr>
          </a:p>
        </p:txBody>
      </p:sp>
      <p:sp>
        <p:nvSpPr>
          <p:cNvPr id="7" name="Ötszög 6">
            <a:hlinkClick r:id="rId2" action="ppaction://hlinksldjump"/>
          </p:cNvPr>
          <p:cNvSpPr/>
          <p:nvPr/>
        </p:nvSpPr>
        <p:spPr>
          <a:xfrm flipH="1">
            <a:off x="571472" y="5929330"/>
            <a:ext cx="3786214" cy="428628"/>
          </a:xfrm>
          <a:prstGeom prst="homePlate">
            <a:avLst/>
          </a:prstGeom>
          <a:gradFill flip="none" rotWithShape="1">
            <a:gsLst>
              <a:gs pos="0">
                <a:srgbClr val="DDEBCF"/>
              </a:gs>
              <a:gs pos="100000">
                <a:srgbClr val="9CB86E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Természetes édesítés</a:t>
            </a:r>
            <a:endParaRPr lang="en-US" dirty="0"/>
          </a:p>
        </p:txBody>
      </p:sp>
      <p:sp>
        <p:nvSpPr>
          <p:cNvPr id="6" name="Ötszög 5">
            <a:hlinkClick r:id="rId3" action="ppaction://hlinksldjump"/>
          </p:cNvPr>
          <p:cNvSpPr/>
          <p:nvPr/>
        </p:nvSpPr>
        <p:spPr>
          <a:xfrm>
            <a:off x="4857752" y="5929330"/>
            <a:ext cx="3786214" cy="428628"/>
          </a:xfrm>
          <a:prstGeom prst="homePlate">
            <a:avLst/>
          </a:prstGeom>
          <a:gradFill flip="none" rotWithShape="1">
            <a:gsLst>
              <a:gs pos="15000">
                <a:schemeClr val="bg1"/>
              </a:gs>
              <a:gs pos="66000">
                <a:schemeClr val="bg1">
                  <a:lumMod val="85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gradFill flip="none" rotWithShape="1">
                  <a:gsLst>
                    <a:gs pos="1000">
                      <a:schemeClr val="bg1">
                        <a:lumMod val="6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  <a:ea typeface="+mj-ea"/>
                <a:cs typeface="+mj-cs"/>
              </a:rPr>
              <a:t>KÉPEK</a:t>
            </a:r>
            <a:endParaRPr lang="en-US" b="1" dirty="0">
              <a:gradFill flip="none" rotWithShape="1">
                <a:gsLst>
                  <a:gs pos="1000">
                    <a:schemeClr val="bg1">
                      <a:lumMod val="6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16200000" scaled="1"/>
                <a:tileRect/>
              </a:gra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8" name="Akciógomb: Kezdő dia 7">
            <a:hlinkClick r:id="rId4" action="ppaction://hlinksldjump" highlightClick="1"/>
          </p:cNvPr>
          <p:cNvSpPr/>
          <p:nvPr/>
        </p:nvSpPr>
        <p:spPr>
          <a:xfrm>
            <a:off x="142844" y="214290"/>
            <a:ext cx="357190" cy="428628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2600000" scaled="0"/>
          </a:gradFill>
          <a:ln>
            <a:gradFill>
              <a:gsLst>
                <a:gs pos="0">
                  <a:srgbClr val="CBCBCB"/>
                </a:gs>
                <a:gs pos="29000">
                  <a:srgbClr val="5F5F5F"/>
                </a:gs>
                <a:gs pos="18000">
                  <a:srgbClr val="5F5F5F"/>
                </a:gs>
                <a:gs pos="49000">
                  <a:srgbClr val="FFFFFF"/>
                </a:gs>
                <a:gs pos="62000">
                  <a:srgbClr val="B2B2B2"/>
                </a:gs>
                <a:gs pos="68000">
                  <a:srgbClr val="292929"/>
                </a:gs>
                <a:gs pos="89000">
                  <a:srgbClr val="777777"/>
                </a:gs>
                <a:gs pos="100000">
                  <a:srgbClr val="EAEAEA"/>
                </a:gs>
              </a:gsLst>
              <a:lin ang="12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8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BCBCB"/>
            </a:gs>
            <a:gs pos="63000">
              <a:srgbClr val="FFFF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kulcsazegeszseghez.hu/ma_termek_kepek/nyirfacuk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28604"/>
            <a:ext cx="2286016" cy="3009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>
                <a:gradFill flip="none" rotWithShape="1">
                  <a:gsLst>
                    <a:gs pos="1000">
                      <a:schemeClr val="bg1">
                        <a:lumMod val="6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Nyírfacukor</a:t>
            </a:r>
            <a:endParaRPr lang="en-US" sz="4000" b="1" dirty="0" smtClean="0">
              <a:gradFill flip="none" rotWithShape="1">
                <a:gsLst>
                  <a:gs pos="1000">
                    <a:schemeClr val="bg1">
                      <a:lumMod val="6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16200000" scaled="1"/>
                <a:tileRect/>
              </a:gradFill>
              <a:latin typeface="Comic Sans MS" pitchFamily="66" charset="0"/>
            </a:endParaRPr>
          </a:p>
        </p:txBody>
      </p:sp>
      <p:pic>
        <p:nvPicPr>
          <p:cNvPr id="1026" name="Picture 2" descr="http://www.relaxbolt.hu/custom/relaxbolt/image/data/nyirfa_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214422"/>
            <a:ext cx="2857500" cy="1924051"/>
          </a:xfrm>
          <a:prstGeom prst="rect">
            <a:avLst/>
          </a:prstGeom>
          <a:noFill/>
        </p:spPr>
      </p:pic>
      <p:pic>
        <p:nvPicPr>
          <p:cNvPr id="1030" name="Picture 6" descr="http://jegeskave.hu/sites/default/files/images/cikk/mob71_123971304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214686"/>
            <a:ext cx="3571868" cy="2678902"/>
          </a:xfrm>
          <a:prstGeom prst="rect">
            <a:avLst/>
          </a:prstGeom>
          <a:noFill/>
        </p:spPr>
      </p:pic>
      <p:pic>
        <p:nvPicPr>
          <p:cNvPr id="1032" name="Picture 8" descr="http://www.nyirfacukor.hu/img/mid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2357430"/>
            <a:ext cx="2333641" cy="3500462"/>
          </a:xfrm>
          <a:prstGeom prst="rect">
            <a:avLst/>
          </a:prstGeom>
          <a:noFill/>
        </p:spPr>
      </p:pic>
      <p:sp>
        <p:nvSpPr>
          <p:cNvPr id="9" name="Ötszög 8">
            <a:hlinkClick r:id="rId7" action="ppaction://hlinksldjump"/>
          </p:cNvPr>
          <p:cNvSpPr/>
          <p:nvPr/>
        </p:nvSpPr>
        <p:spPr>
          <a:xfrm flipH="1">
            <a:off x="5072066" y="6215082"/>
            <a:ext cx="3786214" cy="428628"/>
          </a:xfrm>
          <a:prstGeom prst="homePlate">
            <a:avLst/>
          </a:prstGeom>
          <a:gradFill flip="none" rotWithShape="1">
            <a:gsLst>
              <a:gs pos="0">
                <a:srgbClr val="DDEBCF"/>
              </a:gs>
              <a:gs pos="100000">
                <a:srgbClr val="9CB86E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Nyírfacukor</a:t>
            </a:r>
            <a:endParaRPr lang="en-US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8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8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8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980"/>
                            </p:stCondLst>
                            <p:childTnLst>
                              <p:par>
                                <p:cTn id="4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980"/>
                            </p:stCondLst>
                            <p:childTnLst>
                              <p:par>
                                <p:cTn id="53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 L -0.53732 -0.00694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88000">
              <a:srgbClr val="688C28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Nádcukor</a:t>
            </a:r>
            <a:endParaRPr lang="en-US" sz="4000" b="1" dirty="0" smtClean="0">
              <a:gradFill flip="none" rotWithShape="1">
                <a:gsLst>
                  <a:gs pos="1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16200000" scaled="1"/>
                <a:tileRect/>
              </a:gradFill>
              <a:latin typeface="Comic Sans MS" pitchFamily="66" charset="0"/>
            </a:endParaRPr>
          </a:p>
        </p:txBody>
      </p:sp>
      <p:sp>
        <p:nvSpPr>
          <p:cNvPr id="6" name="Ötszög 5">
            <a:hlinkClick r:id="rId2" action="ppaction://hlinksldjump"/>
          </p:cNvPr>
          <p:cNvSpPr/>
          <p:nvPr/>
        </p:nvSpPr>
        <p:spPr>
          <a:xfrm flipH="1">
            <a:off x="571472" y="5929330"/>
            <a:ext cx="3786214" cy="428628"/>
          </a:xfrm>
          <a:prstGeom prst="homePlate">
            <a:avLst/>
          </a:prstGeom>
          <a:gradFill flip="none" rotWithShape="1">
            <a:gsLst>
              <a:gs pos="0">
                <a:srgbClr val="DDEBCF"/>
              </a:gs>
              <a:gs pos="100000">
                <a:srgbClr val="9CB86E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Természetes édesítés</a:t>
            </a:r>
            <a:endParaRPr lang="en-US" dirty="0"/>
          </a:p>
        </p:txBody>
      </p:sp>
      <p:sp>
        <p:nvSpPr>
          <p:cNvPr id="7" name="Szövegdoboz 6"/>
          <p:cNvSpPr txBox="1"/>
          <p:nvPr/>
        </p:nvSpPr>
        <p:spPr>
          <a:xfrm>
            <a:off x="571472" y="2143116"/>
            <a:ext cx="807249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latin typeface="Footlight MT Light" pitchFamily="18" charset="0"/>
              </a:rPr>
              <a:t>Ha </a:t>
            </a:r>
            <a:r>
              <a:rPr lang="en-US" sz="2200" b="1" dirty="0" smtClean="0">
                <a:latin typeface="Footlight MT Light" pitchFamily="18" charset="0"/>
              </a:rPr>
              <a:t>nádcukor</a:t>
            </a:r>
            <a:r>
              <a:rPr lang="en-US" sz="2200" dirty="0" smtClean="0">
                <a:latin typeface="Footlight MT Light" pitchFamily="18" charset="0"/>
              </a:rPr>
              <a:t>ra esik a választásunk, akkor tudni kell, hogy a kristálycukorhoz hasonlóan hat, így például károsítja a fogakat. Viszont a cukornádmelasz és a nyers nádcukor annyiban jobb a fehírített változatánál, hogy kevésbé „nyúltak bele” a természetes mivoltába.</a:t>
            </a:r>
            <a:endParaRPr lang="en-US" sz="2200" dirty="0">
              <a:latin typeface="Footlight MT Light" pitchFamily="18" charset="0"/>
            </a:endParaRPr>
          </a:p>
        </p:txBody>
      </p:sp>
      <p:sp>
        <p:nvSpPr>
          <p:cNvPr id="5" name="Ötszög 4">
            <a:hlinkClick r:id="rId3" action="ppaction://hlinksldjump"/>
          </p:cNvPr>
          <p:cNvSpPr/>
          <p:nvPr/>
        </p:nvSpPr>
        <p:spPr>
          <a:xfrm>
            <a:off x="4857752" y="5929330"/>
            <a:ext cx="3786214" cy="428628"/>
          </a:xfrm>
          <a:prstGeom prst="homePlate">
            <a:avLst/>
          </a:prstGeom>
          <a:gradFill flip="none" rotWithShape="1">
            <a:gsLst>
              <a:gs pos="4000">
                <a:srgbClr val="D6B19C"/>
              </a:gs>
              <a:gs pos="40000">
                <a:schemeClr val="accent2">
                  <a:lumMod val="60000"/>
                  <a:lumOff val="40000"/>
                  <a:alpha val="75000"/>
                </a:schemeClr>
              </a:gs>
              <a:gs pos="88000">
                <a:srgbClr val="A65528"/>
              </a:gs>
              <a:gs pos="100000">
                <a:srgbClr val="663012">
                  <a:alpha val="60000"/>
                </a:srgb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08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gradFill flip="none" rotWithShape="1">
                  <a:gsLst>
                    <a:gs pos="30000">
                      <a:schemeClr val="bg1"/>
                    </a:gs>
                    <a:gs pos="27000">
                      <a:schemeClr val="accent3">
                        <a:lumMod val="60000"/>
                        <a:lumOff val="40000"/>
                      </a:schemeClr>
                    </a:gs>
                    <a:gs pos="82000">
                      <a:srgbClr val="156B13"/>
                    </a:gs>
                  </a:gsLst>
                  <a:lin ang="16200000" scaled="0"/>
                  <a:tileRect/>
                </a:gradFill>
                <a:latin typeface="Comic Sans MS" pitchFamily="66" charset="0"/>
                <a:ea typeface="+mj-ea"/>
                <a:cs typeface="+mj-cs"/>
              </a:rPr>
              <a:t>KÉPEK</a:t>
            </a:r>
            <a:endParaRPr lang="en-US" b="1" dirty="0">
              <a:gradFill flip="none" rotWithShape="1">
                <a:gsLst>
                  <a:gs pos="30000">
                    <a:schemeClr val="bg1"/>
                  </a:gs>
                  <a:gs pos="27000">
                    <a:schemeClr val="accent3">
                      <a:lumMod val="60000"/>
                      <a:lumOff val="40000"/>
                    </a:schemeClr>
                  </a:gs>
                  <a:gs pos="82000">
                    <a:srgbClr val="156B13"/>
                  </a:gs>
                </a:gsLst>
                <a:lin ang="16200000" scaled="0"/>
                <a:tileRect/>
              </a:gra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8" name="Akciógomb: Kezdő dia 7">
            <a:hlinkClick r:id="rId4" action="ppaction://hlinksldjump" highlightClick="1"/>
          </p:cNvPr>
          <p:cNvSpPr/>
          <p:nvPr/>
        </p:nvSpPr>
        <p:spPr>
          <a:xfrm>
            <a:off x="142844" y="214290"/>
            <a:ext cx="357190" cy="428628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2600000" scaled="0"/>
          </a:gradFill>
          <a:ln>
            <a:gradFill>
              <a:gsLst>
                <a:gs pos="0">
                  <a:srgbClr val="CBCBCB"/>
                </a:gs>
                <a:gs pos="29000">
                  <a:srgbClr val="5F5F5F"/>
                </a:gs>
                <a:gs pos="18000">
                  <a:srgbClr val="5F5F5F"/>
                </a:gs>
                <a:gs pos="49000">
                  <a:srgbClr val="FFFFFF"/>
                </a:gs>
                <a:gs pos="62000">
                  <a:srgbClr val="B2B2B2"/>
                </a:gs>
                <a:gs pos="68000">
                  <a:srgbClr val="292929"/>
                </a:gs>
                <a:gs pos="89000">
                  <a:srgbClr val="777777"/>
                </a:gs>
                <a:gs pos="100000">
                  <a:srgbClr val="EAEAEA"/>
                </a:gs>
              </a:gsLst>
              <a:lin ang="12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4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5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100000">
              <a:srgbClr val="996035"/>
            </a:gs>
            <a:gs pos="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b="1" dirty="0" smtClean="0">
                <a:gradFill flip="none" rotWithShape="1">
                  <a:gsLst>
                    <a:gs pos="0">
                      <a:srgbClr val="DDEBCF"/>
                    </a:gs>
                    <a:gs pos="50000">
                      <a:schemeClr val="accent3">
                        <a:lumMod val="75000"/>
                      </a:schemeClr>
                    </a:gs>
                    <a:gs pos="100000">
                      <a:srgbClr val="156B13"/>
                    </a:gs>
                  </a:gsLst>
                  <a:lin ang="16200000" scaled="0"/>
                  <a:tileRect/>
                </a:gradFill>
                <a:latin typeface="Comic Sans MS" pitchFamily="66" charset="0"/>
              </a:rPr>
              <a:t>Nádcukor</a:t>
            </a:r>
            <a:endParaRPr lang="en-US" dirty="0">
              <a:gradFill flip="none" rotWithShape="1">
                <a:gsLst>
                  <a:gs pos="0">
                    <a:srgbClr val="DDEBCF"/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rgbClr val="156B13"/>
                  </a:gs>
                </a:gsLst>
                <a:lin ang="16200000" scaled="0"/>
                <a:tileRect/>
              </a:gradFill>
            </a:endParaRPr>
          </a:p>
        </p:txBody>
      </p:sp>
      <p:pic>
        <p:nvPicPr>
          <p:cNvPr id="28674" name="Picture 2" descr="http://agrarszektor.hu/images/hirek/rawsug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571876"/>
            <a:ext cx="3000396" cy="2230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http://www.harmonet.hu/data/cikkek/19000/19379/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286124"/>
            <a:ext cx="221457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Picture 6" descr="http://1.bp.blogspot.com/-eQzPOqUq9qs/Tb68QV0hx3I/AAAAAAAAA6g/dhL-oXbGnoY/s1600/IMG_14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57166"/>
            <a:ext cx="4233568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80" name="Picture 8" descr="http://www.activia.hu/uploads/tip/image/87/receipt_show_1315439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1214422"/>
            <a:ext cx="3181350" cy="2190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82" name="Picture 10" descr="http://www.gardonyiteahaz.eu/files/tiny_mce/Image/kep3/1139327_brownsugardiamond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3857628"/>
            <a:ext cx="2857500" cy="2143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Ötszög 9">
            <a:hlinkClick r:id="rId8" action="ppaction://hlinksldjump"/>
          </p:cNvPr>
          <p:cNvSpPr/>
          <p:nvPr/>
        </p:nvSpPr>
        <p:spPr>
          <a:xfrm flipH="1">
            <a:off x="142844" y="6215082"/>
            <a:ext cx="3786214" cy="428628"/>
          </a:xfrm>
          <a:prstGeom prst="homePlate">
            <a:avLst/>
          </a:prstGeom>
          <a:gradFill flip="none" rotWithShape="1">
            <a:gsLst>
              <a:gs pos="0">
                <a:srgbClr val="DDEBCF"/>
              </a:gs>
              <a:gs pos="100000">
                <a:srgbClr val="9CB86E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Nádcukor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88000">
              <a:srgbClr val="688C2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358246" cy="1143000"/>
          </a:xfrm>
        </p:spPr>
        <p:txBody>
          <a:bodyPr>
            <a:noAutofit/>
          </a:bodyPr>
          <a:lstStyle/>
          <a:p>
            <a:r>
              <a:rPr lang="hu-HU" sz="4000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J</a:t>
            </a:r>
            <a:r>
              <a:rPr lang="en-US" sz="4000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uhar</a:t>
            </a:r>
            <a:r>
              <a:rPr lang="hu-HU" sz="4000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-,</a:t>
            </a:r>
            <a:r>
              <a:rPr lang="en-US" sz="4000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 rizs</a:t>
            </a:r>
            <a:r>
              <a:rPr lang="hu-HU" sz="4000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-, vagy </a:t>
            </a:r>
            <a:r>
              <a:rPr lang="en-US" sz="4000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agave</a:t>
            </a:r>
            <a:r>
              <a:rPr lang="hu-HU" sz="4000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 szirup </a:t>
            </a:r>
            <a:endParaRPr lang="en-US" sz="4000" b="1" dirty="0" smtClean="0">
              <a:gradFill flip="none" rotWithShape="1">
                <a:gsLst>
                  <a:gs pos="1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16200000" scaled="1"/>
                <a:tileRect/>
              </a:gradFill>
              <a:latin typeface="Comic Sans MS" pitchFamily="66" charset="0"/>
            </a:endParaRPr>
          </a:p>
        </p:txBody>
      </p:sp>
      <p:sp>
        <p:nvSpPr>
          <p:cNvPr id="5" name="Ötszög 4">
            <a:hlinkClick r:id="rId2" action="ppaction://hlinksldjump"/>
          </p:cNvPr>
          <p:cNvSpPr/>
          <p:nvPr/>
        </p:nvSpPr>
        <p:spPr>
          <a:xfrm flipH="1">
            <a:off x="571472" y="5929330"/>
            <a:ext cx="3786214" cy="428628"/>
          </a:xfrm>
          <a:prstGeom prst="homePlate">
            <a:avLst/>
          </a:prstGeom>
          <a:gradFill flip="none" rotWithShape="1">
            <a:gsLst>
              <a:gs pos="0">
                <a:srgbClr val="DDEBCF"/>
              </a:gs>
              <a:gs pos="100000">
                <a:srgbClr val="9CB86E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Természetes édesítés</a:t>
            </a:r>
            <a:endParaRPr lang="en-US" dirty="0"/>
          </a:p>
        </p:txBody>
      </p:sp>
      <p:sp>
        <p:nvSpPr>
          <p:cNvPr id="6" name="Ötszög 5">
            <a:hlinkClick r:id="rId3" action="ppaction://hlinksldjump"/>
          </p:cNvPr>
          <p:cNvSpPr/>
          <p:nvPr/>
        </p:nvSpPr>
        <p:spPr>
          <a:xfrm>
            <a:off x="4857752" y="5929330"/>
            <a:ext cx="3786214" cy="428628"/>
          </a:xfrm>
          <a:prstGeom prst="homePlat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80000">
                <a:srgbClr val="F60000">
                  <a:alpha val="79000"/>
                </a:srgbClr>
              </a:gs>
              <a:gs pos="97000">
                <a:schemeClr val="accent2">
                  <a:lumMod val="75000"/>
                  <a:alpha val="91000"/>
                </a:schemeClr>
              </a:gs>
            </a:gsLst>
            <a:lin ang="10800000" scaled="0"/>
            <a:tileRect/>
          </a:gradFill>
          <a:ln>
            <a:gradFill flip="none" rotWithShape="1">
              <a:gsLst>
                <a:gs pos="0">
                  <a:srgbClr val="00B050"/>
                </a:gs>
                <a:gs pos="50000">
                  <a:srgbClr val="92D050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0">
                      <a:schemeClr val="accent2">
                        <a:lumMod val="75000"/>
                        <a:alpha val="52000"/>
                      </a:schemeClr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KÉPEK</a:t>
            </a:r>
            <a:endParaRPr lang="en-US" b="1" dirty="0">
              <a:gradFill flip="none" rotWithShape="1">
                <a:gsLst>
                  <a:gs pos="0">
                    <a:schemeClr val="accent6">
                      <a:lumMod val="50000"/>
                    </a:schemeClr>
                  </a:gs>
                  <a:gs pos="0">
                    <a:schemeClr val="accent2">
                      <a:lumMod val="75000"/>
                      <a:alpha val="52000"/>
                    </a:schemeClr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16200000" scaled="1"/>
                <a:tileRect/>
              </a:gradFill>
              <a:latin typeface="Comic Sans MS" pitchFamily="66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00034" y="1428736"/>
            <a:ext cx="81439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200" dirty="0" smtClean="0">
                <a:latin typeface="Footlight MT Light" pitchFamily="18" charset="0"/>
              </a:rPr>
              <a:t>További természetes édesít</a:t>
            </a:r>
            <a:r>
              <a:rPr lang="hu-HU" sz="2100" dirty="0" smtClean="0">
                <a:latin typeface="Footlight MT Light" pitchFamily="18" charset="0"/>
              </a:rPr>
              <a:t>ő</a:t>
            </a:r>
            <a:r>
              <a:rPr lang="hu-HU" sz="2200" dirty="0" smtClean="0">
                <a:latin typeface="Footlight MT Light" pitchFamily="18" charset="0"/>
              </a:rPr>
              <a:t> források a </a:t>
            </a:r>
            <a:r>
              <a:rPr lang="hu-HU" sz="2200" b="1" dirty="0" smtClean="0">
                <a:latin typeface="Footlight MT Light" pitchFamily="18" charset="0"/>
              </a:rPr>
              <a:t>juharszirup</a:t>
            </a:r>
            <a:r>
              <a:rPr lang="hu-HU" sz="2200" dirty="0" smtClean="0">
                <a:latin typeface="Footlight MT Light" pitchFamily="18" charset="0"/>
              </a:rPr>
              <a:t>, az </a:t>
            </a:r>
            <a:r>
              <a:rPr lang="hu-HU" sz="2200" b="1" dirty="0" smtClean="0">
                <a:latin typeface="Footlight MT Light" pitchFamily="18" charset="0"/>
              </a:rPr>
              <a:t>agave szirup</a:t>
            </a:r>
            <a:r>
              <a:rPr lang="hu-HU" sz="2200" dirty="0" smtClean="0">
                <a:latin typeface="Footlight MT Light" pitchFamily="18" charset="0"/>
              </a:rPr>
              <a:t>, </a:t>
            </a:r>
            <a:r>
              <a:rPr lang="hu-HU" sz="2200" b="1" dirty="0" smtClean="0">
                <a:latin typeface="Footlight MT Light" pitchFamily="18" charset="0"/>
              </a:rPr>
              <a:t>rizsszirup</a:t>
            </a:r>
            <a:r>
              <a:rPr lang="hu-HU" sz="2200" dirty="0" smtClean="0">
                <a:latin typeface="Footlight MT Light" pitchFamily="18" charset="0"/>
              </a:rPr>
              <a:t>, </a:t>
            </a:r>
            <a:r>
              <a:rPr lang="hu-HU" sz="2200" b="1" dirty="0" smtClean="0">
                <a:latin typeface="Footlight MT Light" pitchFamily="18" charset="0"/>
              </a:rPr>
              <a:t>kukorica-maláta szirup</a:t>
            </a:r>
            <a:r>
              <a:rPr lang="hu-HU" sz="2200" dirty="0" smtClean="0">
                <a:latin typeface="Footlight MT Light" pitchFamily="18" charset="0"/>
              </a:rPr>
              <a:t>, </a:t>
            </a:r>
            <a:r>
              <a:rPr lang="hu-HU" sz="2200" b="1" dirty="0" smtClean="0">
                <a:latin typeface="Footlight MT Light" pitchFamily="18" charset="0"/>
              </a:rPr>
              <a:t>árpa-maláta szirup</a:t>
            </a:r>
            <a:r>
              <a:rPr lang="hu-HU" sz="2200" dirty="0" smtClean="0">
                <a:latin typeface="Footlight MT Light" pitchFamily="18" charset="0"/>
              </a:rPr>
              <a:t>, </a:t>
            </a:r>
            <a:r>
              <a:rPr lang="hu-HU" sz="2200" b="1" dirty="0" smtClean="0">
                <a:latin typeface="Footlight MT Light" pitchFamily="18" charset="0"/>
              </a:rPr>
              <a:t>tápiókaszirup</a:t>
            </a:r>
            <a:r>
              <a:rPr lang="hu-HU" sz="2200" dirty="0" smtClean="0">
                <a:latin typeface="Footlight MT Light" pitchFamily="18" charset="0"/>
              </a:rPr>
              <a:t>. Nagyon oda kell figyelni, hogy milyen minőségűt választunk, mert mind a juharszirup, mind pedig az agave szirup esetében voltak és valószín</a:t>
            </a:r>
            <a:r>
              <a:rPr lang="hu-HU" sz="2100" dirty="0" smtClean="0">
                <a:latin typeface="Footlight MT Light" pitchFamily="18" charset="0"/>
              </a:rPr>
              <a:t>ű</a:t>
            </a:r>
            <a:r>
              <a:rPr lang="hu-HU" sz="2200" dirty="0" smtClean="0">
                <a:latin typeface="Footlight MT Light" pitchFamily="18" charset="0"/>
              </a:rPr>
              <a:t>leg lesznek is még hamisítások, de erre a mai világban látunk elég példát (méznél is volt nem egy). A növényi szirupok íze kellemes, mindegyik jellegzetes ízű, de különösebb mellékízt</a:t>
            </a:r>
            <a:r>
              <a:rPr lang="hu-HU" sz="2100" dirty="0" smtClean="0">
                <a:latin typeface="Footlight MT Light" pitchFamily="18" charset="0"/>
              </a:rPr>
              <a:t>ő</a:t>
            </a:r>
            <a:r>
              <a:rPr lang="hu-HU" sz="2200" dirty="0" smtClean="0">
                <a:latin typeface="Footlight MT Light" pitchFamily="18" charset="0"/>
              </a:rPr>
              <a:t>l mentes. Ellenben mindegyik hasonlóan hat a szervezetre, mint a kristálycukor, csak a kémiai finomítás nem olyan er</a:t>
            </a:r>
            <a:r>
              <a:rPr lang="hu-HU" sz="2100" dirty="0" smtClean="0">
                <a:latin typeface="Footlight MT Light" pitchFamily="18" charset="0"/>
              </a:rPr>
              <a:t>ő</a:t>
            </a:r>
            <a:r>
              <a:rPr lang="hu-HU" sz="2200" dirty="0" smtClean="0">
                <a:latin typeface="Footlight MT Light" pitchFamily="18" charset="0"/>
              </a:rPr>
              <a:t>teljes.</a:t>
            </a:r>
            <a:endParaRPr lang="en-US" sz="2200" dirty="0">
              <a:latin typeface="Footlight MT Light" pitchFamily="18" charset="0"/>
            </a:endParaRPr>
          </a:p>
        </p:txBody>
      </p:sp>
      <p:sp>
        <p:nvSpPr>
          <p:cNvPr id="8" name="Akciógomb: Kezdő dia 7">
            <a:hlinkClick r:id="rId4" action="ppaction://hlinksldjump" highlightClick="1"/>
          </p:cNvPr>
          <p:cNvSpPr/>
          <p:nvPr/>
        </p:nvSpPr>
        <p:spPr>
          <a:xfrm>
            <a:off x="142844" y="214290"/>
            <a:ext cx="357190" cy="428628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2600000" scaled="0"/>
          </a:gradFill>
          <a:ln>
            <a:gradFill>
              <a:gsLst>
                <a:gs pos="0">
                  <a:srgbClr val="CBCBCB"/>
                </a:gs>
                <a:gs pos="29000">
                  <a:srgbClr val="5F5F5F"/>
                </a:gs>
                <a:gs pos="18000">
                  <a:srgbClr val="5F5F5F"/>
                </a:gs>
                <a:gs pos="49000">
                  <a:srgbClr val="FFFFFF"/>
                </a:gs>
                <a:gs pos="62000">
                  <a:srgbClr val="B2B2B2"/>
                </a:gs>
                <a:gs pos="68000">
                  <a:srgbClr val="292929"/>
                </a:gs>
                <a:gs pos="89000">
                  <a:srgbClr val="777777"/>
                </a:gs>
                <a:gs pos="100000">
                  <a:srgbClr val="EAEAEA"/>
                </a:gs>
              </a:gsLst>
              <a:lin ang="12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5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25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0000">
              <a:schemeClr val="accent6">
                <a:lumMod val="60000"/>
                <a:lumOff val="40000"/>
              </a:schemeClr>
            </a:gs>
            <a:gs pos="61000">
              <a:schemeClr val="accent6">
                <a:lumMod val="75000"/>
              </a:schemeClr>
            </a:gs>
            <a:gs pos="100000">
              <a:srgbClr val="99603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J</a:t>
            </a:r>
            <a:r>
              <a:rPr lang="en-US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uhar</a:t>
            </a:r>
            <a:r>
              <a:rPr lang="hu-HU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-, </a:t>
            </a:r>
            <a:r>
              <a:rPr lang="en-US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rizs</a:t>
            </a:r>
            <a:r>
              <a:rPr lang="hu-HU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-, vagy </a:t>
            </a:r>
            <a:r>
              <a:rPr lang="en-US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agave</a:t>
            </a:r>
            <a:r>
              <a:rPr lang="hu-HU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 szirup</a:t>
            </a:r>
            <a:endParaRPr lang="en-US" dirty="0"/>
          </a:p>
        </p:txBody>
      </p:sp>
      <p:pic>
        <p:nvPicPr>
          <p:cNvPr id="30722" name="Picture 2" descr="http://mindmegette.hu/lapokkepek/cikkek/118000/118798_cukrok-rizsszirup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876"/>
            <a:ext cx="3500462" cy="2419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4" name="Picture 4" descr="http://erezdmagadjol.hu/wp-content/themes/thesis_18/custom/skins/laveo/thumb.php?src=/wp-content/uploads/2011/12/agave.jpg&amp;w=575&amp;h=200&amp;zc=1&amp;q=1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5000636"/>
            <a:ext cx="4682127" cy="16285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8" name="Picture 8" descr="http://vitaminspecialista.hu/img/cms/juharszirup/juharszirup-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1643050"/>
            <a:ext cx="4721654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6" name="Picture 6" descr="http://2.bp.blogspot.com/-D8rq-1VqsvA/UOyC6NTtwGI/AAAAAAAAAPM/OazsKBk34EY/s1600/110_tv11juharszirup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1500174"/>
            <a:ext cx="1577351" cy="1923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Ötszög 3">
            <a:hlinkClick r:id="rId7" action="ppaction://hlinksldjump"/>
          </p:cNvPr>
          <p:cNvSpPr/>
          <p:nvPr/>
        </p:nvSpPr>
        <p:spPr>
          <a:xfrm flipH="1">
            <a:off x="142844" y="6215082"/>
            <a:ext cx="3786214" cy="428628"/>
          </a:xfrm>
          <a:prstGeom prst="homePlate">
            <a:avLst/>
          </a:prstGeom>
          <a:gradFill flip="none" rotWithShape="1">
            <a:gsLst>
              <a:gs pos="0">
                <a:srgbClr val="DDEBCF"/>
              </a:gs>
              <a:gs pos="100000">
                <a:srgbClr val="9CB86E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J</a:t>
            </a:r>
            <a:r>
              <a:rPr lang="en-US" sz="1600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uhar</a:t>
            </a:r>
            <a:r>
              <a:rPr lang="hu-HU" sz="1600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-, </a:t>
            </a:r>
            <a:r>
              <a:rPr lang="en-US" sz="1600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rizs</a:t>
            </a:r>
            <a:r>
              <a:rPr lang="hu-HU" sz="1600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-, vagy </a:t>
            </a:r>
            <a:r>
              <a:rPr lang="en-US" sz="1600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agave</a:t>
            </a:r>
            <a:r>
              <a:rPr lang="hu-HU" sz="1600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 szirup</a:t>
            </a:r>
            <a:endParaRPr lang="en-US" sz="16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5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5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350"/>
                            </p:stCondLst>
                            <p:childTnLst>
                              <p:par>
                                <p:cTn id="2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35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9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800" b="1" dirty="0" smtClean="0">
                <a:gradFill flip="none" rotWithShape="1">
                  <a:gsLst>
                    <a:gs pos="1000">
                      <a:schemeClr val="tx1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Menü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642910" y="1500174"/>
            <a:ext cx="58579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u-HU" sz="2400" b="1" dirty="0" smtClean="0">
                <a:latin typeface="Footlight MT Light" pitchFamily="18" charset="0"/>
                <a:hlinkClick r:id="rId4" action="ppaction://hlinksldjump"/>
              </a:rPr>
              <a:t> Mit is jelent az, hogy bio?</a:t>
            </a:r>
            <a:endParaRPr lang="hu-HU" sz="2400" b="1" dirty="0" smtClean="0">
              <a:latin typeface="Footlight MT Light" pitchFamily="18" charset="0"/>
            </a:endParaRPr>
          </a:p>
          <a:p>
            <a:pPr>
              <a:buFontTx/>
              <a:buChar char="-"/>
            </a:pPr>
            <a:r>
              <a:rPr lang="hu-HU" sz="2400" b="1" dirty="0" smtClean="0">
                <a:latin typeface="Footlight MT Light" pitchFamily="18" charset="0"/>
                <a:hlinkClick r:id="rId5" action="ppaction://hlinksldjump"/>
              </a:rPr>
              <a:t> Mir</a:t>
            </a:r>
            <a:r>
              <a:rPr lang="hu-HU" sz="2300" b="1" dirty="0" smtClean="0">
                <a:latin typeface="Footlight MT Light" pitchFamily="18" charset="0"/>
                <a:hlinkClick r:id="rId5" action="ppaction://hlinksldjump"/>
              </a:rPr>
              <a:t>ő</a:t>
            </a:r>
            <a:r>
              <a:rPr lang="hu-HU" sz="2400" b="1" dirty="0" smtClean="0">
                <a:latin typeface="Footlight MT Light" pitchFamily="18" charset="0"/>
                <a:hlinkClick r:id="rId5" action="ppaction://hlinksldjump"/>
              </a:rPr>
              <a:t>l ismerhet</a:t>
            </a:r>
            <a:r>
              <a:rPr lang="hu-HU" sz="2300" b="1" dirty="0" smtClean="0">
                <a:latin typeface="Footlight MT Light" pitchFamily="18" charset="0"/>
                <a:hlinkClick r:id="rId5" action="ppaction://hlinksldjump"/>
              </a:rPr>
              <a:t>ő</a:t>
            </a:r>
            <a:r>
              <a:rPr lang="hu-HU" sz="2400" b="1" dirty="0" smtClean="0">
                <a:latin typeface="Footlight MT Light" pitchFamily="18" charset="0"/>
                <a:hlinkClick r:id="rId5" action="ppaction://hlinksldjump"/>
              </a:rPr>
              <a:t> fel a bioélelmiszer?</a:t>
            </a:r>
            <a:endParaRPr lang="hu-HU" sz="2400" b="1" dirty="0" smtClean="0">
              <a:latin typeface="Footlight MT Light" pitchFamily="18" charset="0"/>
            </a:endParaRPr>
          </a:p>
          <a:p>
            <a:pPr>
              <a:buFontTx/>
              <a:buChar char="-"/>
            </a:pPr>
            <a:r>
              <a:rPr lang="hu-HU" sz="2400" b="1" dirty="0" smtClean="0">
                <a:latin typeface="Footlight MT Light" pitchFamily="18" charset="0"/>
              </a:rPr>
              <a:t> </a:t>
            </a:r>
            <a:r>
              <a:rPr lang="hu-HU" sz="2400" b="1" dirty="0" smtClean="0">
                <a:latin typeface="Footlight MT Light" pitchFamily="18" charset="0"/>
                <a:hlinkClick r:id="rId6" action="ppaction://hlinksldjump"/>
              </a:rPr>
              <a:t>Mesterséges anyagok a talajban</a:t>
            </a:r>
            <a:endParaRPr lang="hu-HU" sz="2400" b="1" dirty="0" smtClean="0">
              <a:latin typeface="Footlight MT Light" pitchFamily="18" charset="0"/>
            </a:endParaRPr>
          </a:p>
          <a:p>
            <a:pPr>
              <a:buFontTx/>
              <a:buChar char="-"/>
            </a:pPr>
            <a:r>
              <a:rPr lang="hu-HU" sz="2400" b="1" dirty="0" smtClean="0">
                <a:latin typeface="Footlight MT Light" pitchFamily="18" charset="0"/>
              </a:rPr>
              <a:t> </a:t>
            </a:r>
            <a:r>
              <a:rPr lang="hu-HU" sz="2400" b="1" dirty="0" smtClean="0">
                <a:latin typeface="Footlight MT Light" pitchFamily="18" charset="0"/>
                <a:hlinkClick r:id="rId7" action="ppaction://hlinksldjump"/>
              </a:rPr>
              <a:t>A bioélelmiszerek hátránya</a:t>
            </a:r>
            <a:endParaRPr lang="hu-HU" sz="2400" b="1" dirty="0" smtClean="0">
              <a:latin typeface="Footlight MT Light" pitchFamily="18" charset="0"/>
            </a:endParaRPr>
          </a:p>
          <a:p>
            <a:pPr>
              <a:buFontTx/>
              <a:buChar char="-"/>
            </a:pPr>
            <a:r>
              <a:rPr lang="hu-HU" sz="2400" b="1" dirty="0" smtClean="0">
                <a:latin typeface="Footlight MT Light" pitchFamily="18" charset="0"/>
                <a:ea typeface="Kozuka Gothic Pr6N R" pitchFamily="34" charset="-128"/>
                <a:hlinkClick r:id="rId8" action="ppaction://hlinksldjump"/>
              </a:rPr>
              <a:t> </a:t>
            </a:r>
            <a:r>
              <a:rPr lang="en-US" sz="2400" b="1" dirty="0" smtClean="0">
                <a:latin typeface="Footlight MT Light" pitchFamily="18" charset="0"/>
                <a:ea typeface="Kozuka Gothic Pr6N R" pitchFamily="34" charset="-128"/>
                <a:hlinkClick r:id="rId8" action="ppaction://hlinksldjump"/>
              </a:rPr>
              <a:t>Természetes édesítés</a:t>
            </a:r>
            <a:endParaRPr lang="hu-HU" sz="2400" b="1" dirty="0" smtClean="0">
              <a:latin typeface="Footlight MT Light" pitchFamily="18" charset="0"/>
              <a:ea typeface="Kozuka Gothic Pr6N R" pitchFamily="34" charset="-128"/>
            </a:endParaRPr>
          </a:p>
          <a:p>
            <a:pPr>
              <a:buFontTx/>
              <a:buChar char="-"/>
            </a:pPr>
            <a:r>
              <a:rPr lang="hu-HU" sz="2400" b="1" dirty="0" smtClean="0">
                <a:latin typeface="Footlight MT Light" pitchFamily="18" charset="0"/>
                <a:ea typeface="Kozuka Gothic Pr6N R" pitchFamily="34" charset="-128"/>
              </a:rPr>
              <a:t> </a:t>
            </a:r>
            <a:r>
              <a:rPr lang="hu-HU" sz="2400" b="1" dirty="0" smtClean="0">
                <a:latin typeface="Footlight MT Light" pitchFamily="18" charset="0"/>
                <a:hlinkClick r:id="rId9" action="ppaction://hlinksldjump"/>
              </a:rPr>
              <a:t>Természetes gyógymódok </a:t>
            </a:r>
            <a:r>
              <a:rPr lang="hu-HU" sz="2300" b="1" dirty="0" smtClean="0">
                <a:latin typeface="Footlight MT Light" pitchFamily="18" charset="0"/>
                <a:hlinkClick r:id="rId9" action="ppaction://hlinksldjump"/>
              </a:rPr>
              <a:t>ő</a:t>
            </a:r>
            <a:r>
              <a:rPr lang="hu-HU" sz="2400" b="1" dirty="0" smtClean="0">
                <a:latin typeface="Footlight MT Light" pitchFamily="18" charset="0"/>
                <a:hlinkClick r:id="rId9" action="ppaction://hlinksldjump"/>
              </a:rPr>
              <a:t>szi bajokra</a:t>
            </a:r>
            <a:endParaRPr lang="hu-HU" sz="2400" b="1" dirty="0" smtClean="0">
              <a:latin typeface="Footlight MT Light" pitchFamily="18" charset="0"/>
            </a:endParaRPr>
          </a:p>
          <a:p>
            <a:pPr>
              <a:buFontTx/>
              <a:buChar char="-"/>
            </a:pPr>
            <a:r>
              <a:rPr lang="hu-HU" sz="2400" b="1" dirty="0" smtClean="0">
                <a:latin typeface="Footlight MT Light" pitchFamily="18" charset="0"/>
              </a:rPr>
              <a:t> </a:t>
            </a:r>
            <a:r>
              <a:rPr lang="hu-HU" sz="2400" b="1" dirty="0" smtClean="0">
                <a:latin typeface="Footlight MT Light" pitchFamily="18" charset="0"/>
                <a:hlinkClick r:id="rId10" action="ppaction://hlinksldjump"/>
              </a:rPr>
              <a:t>Kérdések</a:t>
            </a:r>
            <a:endParaRPr lang="hu-HU" sz="2400" b="1" dirty="0" smtClean="0">
              <a:latin typeface="Footlight MT Light" pitchFamily="18" charset="0"/>
            </a:endParaRPr>
          </a:p>
          <a:p>
            <a:pPr>
              <a:buFontTx/>
              <a:buChar char="-"/>
            </a:pPr>
            <a:r>
              <a:rPr lang="hu-HU" sz="2400" b="1" dirty="0" smtClean="0">
                <a:latin typeface="Footlight MT Light" pitchFamily="18" charset="0"/>
                <a:ea typeface="Kozuka Gothic Pr6N R" pitchFamily="34" charset="-128"/>
              </a:rPr>
              <a:t> </a:t>
            </a:r>
            <a:r>
              <a:rPr lang="hu-HU" sz="2400" b="1" dirty="0" smtClean="0">
                <a:latin typeface="Footlight MT Light" pitchFamily="18" charset="0"/>
                <a:ea typeface="Kozuka Gothic Pr6N R" pitchFamily="34" charset="-128"/>
                <a:hlinkClick r:id="rId11" action="ppaction://hlinksldjump"/>
              </a:rPr>
              <a:t>Köszönöm figyelmüket!</a:t>
            </a:r>
            <a:endParaRPr lang="hu-HU" sz="2400" b="1" dirty="0">
              <a:latin typeface="Footlight MT Light" pitchFamily="18" charset="0"/>
              <a:ea typeface="Kozuka Gothic Pr6N R" pitchFamily="34" charset="-128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88000">
              <a:srgbClr val="688C2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86808" cy="1143000"/>
          </a:xfrm>
        </p:spPr>
        <p:txBody>
          <a:bodyPr>
            <a:noAutofit/>
          </a:bodyPr>
          <a:lstStyle/>
          <a:p>
            <a:r>
              <a:rPr lang="hu-HU" sz="4000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Természetes gyógymódok őszi bajokra</a:t>
            </a:r>
            <a:endParaRPr lang="en-US" sz="4000" b="1" dirty="0" smtClean="0">
              <a:gradFill flip="none" rotWithShape="1">
                <a:gsLst>
                  <a:gs pos="1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16200000" scaled="1"/>
                <a:tileRect/>
              </a:gradFill>
              <a:latin typeface="Comic Sans MS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00034" y="1643050"/>
            <a:ext cx="814393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200" dirty="0" smtClean="0">
                <a:latin typeface="Footlight MT Light" pitchFamily="18" charset="0"/>
              </a:rPr>
              <a:t>Mit tehetünk abban az esetben, ha kopogtat a betegség? Az orrfolyás és a köhögés kit</a:t>
            </a:r>
            <a:r>
              <a:rPr lang="hu-HU" sz="2100" dirty="0" smtClean="0">
                <a:latin typeface="Footlight MT Light" pitchFamily="18" charset="0"/>
              </a:rPr>
              <a:t>ű</a:t>
            </a:r>
            <a:r>
              <a:rPr lang="hu-HU" sz="2200" dirty="0" smtClean="0">
                <a:latin typeface="Footlight MT Light" pitchFamily="18" charset="0"/>
              </a:rPr>
              <a:t>n</a:t>
            </a:r>
            <a:r>
              <a:rPr lang="hu-HU" sz="2100" dirty="0" smtClean="0">
                <a:latin typeface="Footlight MT Light" pitchFamily="18" charset="0"/>
              </a:rPr>
              <a:t>ő</a:t>
            </a:r>
            <a:r>
              <a:rPr lang="hu-HU" sz="2200" dirty="0" smtClean="0">
                <a:latin typeface="Footlight MT Light" pitchFamily="18" charset="0"/>
              </a:rPr>
              <a:t>en gyógyíthatóak természetes módszerekkel! A természetes gyógymódok nagy előnye, hogy legtöbbjük semmiféle mellékhatást nem vált ki, mindemellett jó részük megtalálható a háztartásunkban vagy a minket körülvev</a:t>
            </a:r>
            <a:r>
              <a:rPr lang="hu-HU" sz="2100" dirty="0" smtClean="0">
                <a:latin typeface="Footlight MT Light" pitchFamily="18" charset="0"/>
              </a:rPr>
              <a:t>ő</a:t>
            </a:r>
            <a:r>
              <a:rPr lang="hu-HU" sz="2200" dirty="0" smtClean="0">
                <a:latin typeface="Footlight MT Light" pitchFamily="18" charset="0"/>
              </a:rPr>
              <a:t> sz</a:t>
            </a:r>
            <a:r>
              <a:rPr lang="hu-HU" sz="2100" dirty="0" smtClean="0">
                <a:latin typeface="Footlight MT Light" pitchFamily="18" charset="0"/>
              </a:rPr>
              <a:t>ű</a:t>
            </a:r>
            <a:r>
              <a:rPr lang="hu-HU" sz="2200" dirty="0" smtClean="0">
                <a:latin typeface="Footlight MT Light" pitchFamily="18" charset="0"/>
              </a:rPr>
              <a:t>kebb környezetben.</a:t>
            </a:r>
          </a:p>
          <a:p>
            <a:pPr algn="just"/>
            <a:r>
              <a:rPr lang="hu-HU" sz="2200" b="1" dirty="0" smtClean="0">
                <a:latin typeface="Footlight MT Light" pitchFamily="18" charset="0"/>
              </a:rPr>
              <a:t>Pl.: Nátha esetén </a:t>
            </a:r>
            <a:r>
              <a:rPr lang="en-US" sz="2200" b="1" dirty="0" smtClean="0">
                <a:latin typeface="Footlight MT Light" pitchFamily="18" charset="0"/>
              </a:rPr>
              <a:t>néhány </a:t>
            </a:r>
            <a:r>
              <a:rPr lang="hu-HU" sz="2200" b="1" dirty="0" smtClean="0">
                <a:latin typeface="Footlight MT Light" pitchFamily="18" charset="0"/>
              </a:rPr>
              <a:t>mód</a:t>
            </a:r>
            <a:r>
              <a:rPr lang="en-US" sz="2200" b="1" dirty="0" smtClean="0">
                <a:latin typeface="Footlight MT Light" pitchFamily="18" charset="0"/>
              </a:rPr>
              <a:t> a kezelésére </a:t>
            </a:r>
            <a:r>
              <a:rPr lang="hu-HU" sz="2200" b="1" dirty="0" smtClean="0">
                <a:latin typeface="Footlight MT Light" pitchFamily="18" charset="0"/>
              </a:rPr>
              <a:t>-</a:t>
            </a:r>
            <a:r>
              <a:rPr lang="en-US" sz="2200" b="1" dirty="0" smtClean="0">
                <a:latin typeface="Footlight MT Light" pitchFamily="18" charset="0"/>
              </a:rPr>
              <a:t> persze csak természetes gyógymódokkal:</a:t>
            </a:r>
            <a:endParaRPr lang="en-US" sz="2200" b="1" dirty="0">
              <a:latin typeface="Footlight MT Light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1736" y="3643314"/>
            <a:ext cx="5429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u-HU" sz="2200" b="1" dirty="0" smtClean="0">
                <a:latin typeface="Footlight MT Light" pitchFamily="18" charset="0"/>
              </a:rPr>
              <a:t> </a:t>
            </a:r>
            <a:r>
              <a:rPr lang="hu-HU" sz="2200" b="1" dirty="0" smtClean="0">
                <a:latin typeface="Footlight MT Light" pitchFamily="18" charset="0"/>
                <a:hlinkClick r:id="rId2" action="ppaction://hlinksldjump"/>
              </a:rPr>
              <a:t>gyógyteák</a:t>
            </a:r>
            <a:r>
              <a:rPr lang="hu-HU" sz="2200" b="1" dirty="0" smtClean="0">
                <a:latin typeface="Footlight MT Light" pitchFamily="18" charset="0"/>
              </a:rPr>
              <a:t>,</a:t>
            </a:r>
          </a:p>
          <a:p>
            <a:pPr>
              <a:buFontTx/>
              <a:buChar char="-"/>
            </a:pPr>
            <a:r>
              <a:rPr lang="hu-HU" sz="2200" b="1" dirty="0" smtClean="0">
                <a:latin typeface="Footlight MT Light" pitchFamily="18" charset="0"/>
              </a:rPr>
              <a:t> </a:t>
            </a:r>
            <a:r>
              <a:rPr lang="hu-HU" sz="2200" b="1" dirty="0" smtClean="0">
                <a:latin typeface="Footlight MT Light" pitchFamily="18" charset="0"/>
                <a:hlinkClick r:id="rId3" action="ppaction://hlinksldjump"/>
              </a:rPr>
              <a:t>méz</a:t>
            </a:r>
            <a:r>
              <a:rPr lang="hu-HU" sz="2200" b="1" dirty="0" smtClean="0">
                <a:latin typeface="Footlight MT Light" pitchFamily="18" charset="0"/>
              </a:rPr>
              <a:t>,</a:t>
            </a:r>
          </a:p>
          <a:p>
            <a:pPr>
              <a:buFontTx/>
              <a:buChar char="-"/>
            </a:pPr>
            <a:r>
              <a:rPr lang="hu-HU" sz="2200" b="1" dirty="0" smtClean="0">
                <a:latin typeface="Footlight MT Light" pitchFamily="18" charset="0"/>
              </a:rPr>
              <a:t> </a:t>
            </a:r>
            <a:r>
              <a:rPr lang="en-US" sz="2200" b="1" dirty="0" smtClean="0">
                <a:latin typeface="Footlight MT Light" pitchFamily="18" charset="0"/>
                <a:hlinkClick r:id="rId4" action="ppaction://hlinksldjump"/>
              </a:rPr>
              <a:t>feketeretek, hagyma, fokhagyma</a:t>
            </a:r>
            <a:r>
              <a:rPr lang="hu-HU" sz="2200" b="1" dirty="0" smtClean="0">
                <a:latin typeface="Footlight MT Light" pitchFamily="18" charset="0"/>
              </a:rPr>
              <a:t>.</a:t>
            </a:r>
          </a:p>
        </p:txBody>
      </p:sp>
      <p:sp>
        <p:nvSpPr>
          <p:cNvPr id="7" name="Akciógomb: Kezdő dia 6">
            <a:hlinkClick r:id="rId5" action="ppaction://hlinksldjump" highlightClick="1"/>
          </p:cNvPr>
          <p:cNvSpPr/>
          <p:nvPr/>
        </p:nvSpPr>
        <p:spPr>
          <a:xfrm>
            <a:off x="142844" y="214290"/>
            <a:ext cx="357190" cy="428628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2600000" scaled="0"/>
          </a:gradFill>
          <a:ln>
            <a:gradFill>
              <a:gsLst>
                <a:gs pos="0">
                  <a:srgbClr val="CBCBCB"/>
                </a:gs>
                <a:gs pos="29000">
                  <a:srgbClr val="5F5F5F"/>
                </a:gs>
                <a:gs pos="18000">
                  <a:srgbClr val="5F5F5F"/>
                </a:gs>
                <a:gs pos="49000">
                  <a:srgbClr val="FFFFFF"/>
                </a:gs>
                <a:gs pos="62000">
                  <a:srgbClr val="B2B2B2"/>
                </a:gs>
                <a:gs pos="68000">
                  <a:srgbClr val="292929"/>
                </a:gs>
                <a:gs pos="89000">
                  <a:srgbClr val="777777"/>
                </a:gs>
                <a:gs pos="100000">
                  <a:srgbClr val="EAEAEA"/>
                </a:gs>
              </a:gsLst>
              <a:lin ang="12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100"/>
                            </p:stCondLst>
                            <p:childTnLst>
                              <p:par>
                                <p:cTn id="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10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100"/>
                            </p:stCondLst>
                            <p:childTnLst>
                              <p:par>
                                <p:cTn id="3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88000">
              <a:srgbClr val="688C2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3786214" cy="1143000"/>
          </a:xfrm>
        </p:spPr>
        <p:txBody>
          <a:bodyPr>
            <a:normAutofit/>
          </a:bodyPr>
          <a:lstStyle/>
          <a:p>
            <a:r>
              <a:rPr lang="hu-HU" sz="4000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Gyógyteák</a:t>
            </a:r>
            <a:endParaRPr lang="en-US" sz="4000" b="1" dirty="0" smtClean="0">
              <a:gradFill flip="none" rotWithShape="1">
                <a:gsLst>
                  <a:gs pos="1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16200000" scaled="1"/>
                <a:tileRect/>
              </a:gradFill>
              <a:latin typeface="Comic Sans MS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57158" y="1214422"/>
            <a:ext cx="84296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>
                <a:latin typeface="Footlight MT Light" pitchFamily="18" charset="0"/>
              </a:rPr>
              <a:t>- köptet</a:t>
            </a:r>
            <a:r>
              <a:rPr lang="hu-HU" sz="2100" dirty="0" smtClean="0">
                <a:latin typeface="Footlight MT Light" pitchFamily="18" charset="0"/>
              </a:rPr>
              <a:t>ő</a:t>
            </a:r>
            <a:r>
              <a:rPr lang="hu-HU" sz="2200" dirty="0" smtClean="0">
                <a:latin typeface="Footlight MT Light" pitchFamily="18" charset="0"/>
              </a:rPr>
              <a:t> hatásúak: </a:t>
            </a:r>
            <a:r>
              <a:rPr lang="hu-HU" sz="2200" b="1" dirty="0" smtClean="0">
                <a:latin typeface="Footlight MT Light" pitchFamily="18" charset="0"/>
              </a:rPr>
              <a:t>kakukkf</a:t>
            </a:r>
            <a:r>
              <a:rPr lang="hu-HU" sz="2100" b="1" dirty="0" smtClean="0">
                <a:latin typeface="Footlight MT Light" pitchFamily="18" charset="0"/>
              </a:rPr>
              <a:t>ű</a:t>
            </a:r>
            <a:r>
              <a:rPr lang="hu-HU" sz="2200" b="1" dirty="0" smtClean="0">
                <a:latin typeface="Footlight MT Light" pitchFamily="18" charset="0"/>
              </a:rPr>
              <a:t>, lándzsás útif</a:t>
            </a:r>
            <a:r>
              <a:rPr lang="hu-HU" sz="2100" b="1" dirty="0" smtClean="0">
                <a:latin typeface="Footlight MT Light" pitchFamily="18" charset="0"/>
              </a:rPr>
              <a:t>ű</a:t>
            </a:r>
            <a:r>
              <a:rPr lang="hu-HU" sz="2200" b="1" dirty="0" smtClean="0">
                <a:latin typeface="Footlight MT Light" pitchFamily="18" charset="0"/>
              </a:rPr>
              <a:t>, hársfavirág, borostyán levél</a:t>
            </a:r>
          </a:p>
          <a:p>
            <a:r>
              <a:rPr lang="hu-HU" sz="2200" dirty="0" smtClean="0">
                <a:latin typeface="Footlight MT Light" pitchFamily="18" charset="0"/>
              </a:rPr>
              <a:t>- </a:t>
            </a:r>
            <a:r>
              <a:rPr lang="en-US" sz="2200" dirty="0" smtClean="0">
                <a:latin typeface="Footlight MT Light" pitchFamily="18" charset="0"/>
              </a:rPr>
              <a:t>köhögéscsillapító hatásúak: </a:t>
            </a:r>
            <a:r>
              <a:rPr lang="en-US" sz="2200" b="1" dirty="0" smtClean="0">
                <a:latin typeface="Footlight MT Light" pitchFamily="18" charset="0"/>
              </a:rPr>
              <a:t>hársfa, martilapu, fehérmályva, bodzavirág</a:t>
            </a:r>
            <a:endParaRPr lang="hu-HU" sz="2200" b="1" dirty="0" smtClean="0">
              <a:latin typeface="Footlight MT Light" pitchFamily="18" charset="0"/>
            </a:endParaRPr>
          </a:p>
          <a:p>
            <a:r>
              <a:rPr lang="hu-HU" sz="2200" dirty="0" smtClean="0">
                <a:latin typeface="Footlight MT Light" pitchFamily="18" charset="0"/>
              </a:rPr>
              <a:t>- </a:t>
            </a:r>
            <a:r>
              <a:rPr lang="en-US" sz="2200" dirty="0" smtClean="0">
                <a:latin typeface="Footlight MT Light" pitchFamily="18" charset="0"/>
              </a:rPr>
              <a:t>általános nátha, orrfolyás: </a:t>
            </a:r>
            <a:r>
              <a:rPr lang="en-US" sz="2200" b="1" dirty="0" smtClean="0">
                <a:latin typeface="Footlight MT Light" pitchFamily="18" charset="0"/>
              </a:rPr>
              <a:t>csipkebogyó, bíborkasvirág (echinacea), bodza, borsmenta, kamilla</a:t>
            </a:r>
            <a:endParaRPr lang="en-US" sz="2200" b="1" dirty="0">
              <a:latin typeface="Footlight MT Light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28596" y="3357562"/>
            <a:ext cx="828680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200" dirty="0" smtClean="0">
                <a:latin typeface="Footlight MT Light" pitchFamily="18" charset="0"/>
              </a:rPr>
              <a:t>A gyógynövényekb</a:t>
            </a:r>
            <a:r>
              <a:rPr lang="hu-HU" sz="2100" dirty="0" smtClean="0">
                <a:latin typeface="Footlight MT Light" pitchFamily="18" charset="0"/>
              </a:rPr>
              <a:t>ő</a:t>
            </a:r>
            <a:r>
              <a:rPr lang="hu-HU" sz="2200" dirty="0" smtClean="0">
                <a:latin typeface="Footlight MT Light" pitchFamily="18" charset="0"/>
              </a:rPr>
              <a:t>l keveréket is készíthetünk. Nem kell forrón fogyasztani a teákat, hacsak nem szeretnénk izzasztó hatást is kiváltani. Ha mézzel ízesítjük teáinkat, várjuk meg, míg kicsit h</a:t>
            </a:r>
            <a:r>
              <a:rPr lang="hu-HU" sz="2100" dirty="0" smtClean="0">
                <a:latin typeface="Footlight MT Light" pitchFamily="18" charset="0"/>
              </a:rPr>
              <a:t>ű</a:t>
            </a:r>
            <a:r>
              <a:rPr lang="hu-HU" sz="2200" dirty="0" smtClean="0">
                <a:latin typeface="Footlight MT Light" pitchFamily="18" charset="0"/>
              </a:rPr>
              <a:t>lnek, különben sok hasznos alkotóelemét veszítjük el a méznek!</a:t>
            </a:r>
          </a:p>
          <a:p>
            <a:pPr algn="just"/>
            <a:r>
              <a:rPr lang="hu-HU" sz="2200" dirty="0" smtClean="0">
                <a:latin typeface="Footlight MT Light" pitchFamily="18" charset="0"/>
              </a:rPr>
              <a:t>Mindig olvassuk el a teák csomagolásán szerepl</a:t>
            </a:r>
            <a:r>
              <a:rPr lang="hu-HU" sz="2100" dirty="0" smtClean="0">
                <a:latin typeface="Footlight MT Light" pitchFamily="18" charset="0"/>
              </a:rPr>
              <a:t>ő</a:t>
            </a:r>
            <a:r>
              <a:rPr lang="hu-HU" sz="2200" dirty="0" smtClean="0">
                <a:latin typeface="Footlight MT Light" pitchFamily="18" charset="0"/>
              </a:rPr>
              <a:t> utasításokat, vagy, ha mi gy</a:t>
            </a:r>
            <a:r>
              <a:rPr lang="hu-HU" sz="2100" dirty="0" smtClean="0">
                <a:latin typeface="Footlight MT Light" pitchFamily="18" charset="0"/>
              </a:rPr>
              <a:t>ű</a:t>
            </a:r>
            <a:r>
              <a:rPr lang="hu-HU" sz="2200" dirty="0" smtClean="0">
                <a:latin typeface="Footlight MT Light" pitchFamily="18" charset="0"/>
              </a:rPr>
              <a:t>jtöttük a teának valót, olvassunk utána, hogy forrázni vagy áztatni kell az eredményesség érdekében!</a:t>
            </a:r>
          </a:p>
          <a:p>
            <a:endParaRPr lang="en-US" dirty="0"/>
          </a:p>
        </p:txBody>
      </p:sp>
      <p:sp>
        <p:nvSpPr>
          <p:cNvPr id="8" name="Ötszög 7">
            <a:hlinkClick r:id="rId2" action="ppaction://hlinksldjump"/>
          </p:cNvPr>
          <p:cNvSpPr/>
          <p:nvPr/>
        </p:nvSpPr>
        <p:spPr>
          <a:xfrm>
            <a:off x="4857752" y="5929330"/>
            <a:ext cx="3786214" cy="428628"/>
          </a:xfrm>
          <a:prstGeom prst="homePlat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C00000">
                  <a:alpha val="44000"/>
                </a:srgbClr>
              </a:gs>
              <a:gs pos="69000">
                <a:srgbClr val="92D050"/>
              </a:gs>
              <a:gs pos="59000">
                <a:srgbClr val="FFFFCC"/>
              </a:gs>
            </a:gsLst>
            <a:lin ang="10800000" scaled="1"/>
            <a:tileRect/>
          </a:gradFill>
          <a:ln>
            <a:gradFill flip="none" rotWithShape="1">
              <a:gsLst>
                <a:gs pos="0">
                  <a:srgbClr val="00B050"/>
                </a:gs>
                <a:gs pos="50000">
                  <a:srgbClr val="92D050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  <a:ea typeface="+mj-ea"/>
                <a:cs typeface="+mj-cs"/>
              </a:rPr>
              <a:t>KÉPEK</a:t>
            </a:r>
            <a:endParaRPr lang="en-US" b="1" dirty="0">
              <a:gradFill flip="none" rotWithShape="1">
                <a:gsLst>
                  <a:gs pos="1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16200000" scaled="1"/>
                <a:tileRect/>
              </a:gra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Ötszög 5">
            <a:hlinkClick r:id="rId3" action="ppaction://hlinksldjump"/>
          </p:cNvPr>
          <p:cNvSpPr/>
          <p:nvPr/>
        </p:nvSpPr>
        <p:spPr>
          <a:xfrm flipH="1">
            <a:off x="571472" y="5929330"/>
            <a:ext cx="3786214" cy="428628"/>
          </a:xfrm>
          <a:prstGeom prst="homePlate">
            <a:avLst/>
          </a:prstGeom>
          <a:gradFill flip="none" rotWithShape="1">
            <a:gsLst>
              <a:gs pos="0">
                <a:srgbClr val="DDEBCF"/>
              </a:gs>
              <a:gs pos="100000">
                <a:srgbClr val="9CB86E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Természetes gyógymódok</a:t>
            </a:r>
            <a:endParaRPr lang="en-US" dirty="0"/>
          </a:p>
        </p:txBody>
      </p:sp>
      <p:sp>
        <p:nvSpPr>
          <p:cNvPr id="9" name="Akciógomb: Kezdő dia 8">
            <a:hlinkClick r:id="rId4" action="ppaction://hlinksldjump" highlightClick="1"/>
          </p:cNvPr>
          <p:cNvSpPr/>
          <p:nvPr/>
        </p:nvSpPr>
        <p:spPr>
          <a:xfrm>
            <a:off x="142844" y="214290"/>
            <a:ext cx="357190" cy="428628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2600000" scaled="0"/>
          </a:gradFill>
          <a:ln>
            <a:gradFill>
              <a:gsLst>
                <a:gs pos="0">
                  <a:srgbClr val="CBCBCB"/>
                </a:gs>
                <a:gs pos="29000">
                  <a:srgbClr val="5F5F5F"/>
                </a:gs>
                <a:gs pos="18000">
                  <a:srgbClr val="5F5F5F"/>
                </a:gs>
                <a:gs pos="49000">
                  <a:srgbClr val="FFFFFF"/>
                </a:gs>
                <a:gs pos="62000">
                  <a:srgbClr val="B2B2B2"/>
                </a:gs>
                <a:gs pos="68000">
                  <a:srgbClr val="292929"/>
                </a:gs>
                <a:gs pos="89000">
                  <a:srgbClr val="777777"/>
                </a:gs>
                <a:gs pos="100000">
                  <a:srgbClr val="EAEAEA"/>
                </a:gs>
              </a:gsLst>
              <a:lin ang="12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50"/>
                            </p:stCondLst>
                            <p:childTnLst>
                              <p:par>
                                <p:cTn id="2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6" grpId="1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rgbClr val="FFFFCC"/>
            </a:gs>
            <a:gs pos="69000">
              <a:srgbClr val="9CB86E"/>
            </a:gs>
            <a:gs pos="100000">
              <a:schemeClr val="accent6">
                <a:lumMod val="50000"/>
                <a:alpha val="72000"/>
              </a:schemeClr>
            </a:gs>
            <a:gs pos="0">
              <a:srgbClr val="FFFF00">
                <a:alpha val="5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http://www.vitalitas.hu/olvasosarok/online/dieta/2002/5/gyt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857628"/>
            <a:ext cx="2024060" cy="2809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57752" y="142852"/>
            <a:ext cx="3543296" cy="1143000"/>
          </a:xfrm>
        </p:spPr>
        <p:txBody>
          <a:bodyPr/>
          <a:lstStyle/>
          <a:p>
            <a:r>
              <a:rPr lang="hu-HU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Gyógyteák</a:t>
            </a:r>
            <a:endParaRPr lang="en-US" dirty="0"/>
          </a:p>
        </p:txBody>
      </p:sp>
      <p:pic>
        <p:nvPicPr>
          <p:cNvPr id="32770" name="Picture 2" descr="http://www.mixonline.hu/Kepek/tea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857628"/>
            <a:ext cx="2500330" cy="2750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2" name="Picture 4" descr="http://lifemagazin.hu/wp-content/uploads/2013/01/Gy%C3%B3gyte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642918"/>
            <a:ext cx="3952858" cy="2566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6" name="Picture 8" descr="http://pctrs.network.hu/clubpicture/2/2/7/_/gyogytea_227181_618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1214422"/>
            <a:ext cx="2285248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8" name="Picture 10" descr="http://impulsermagazin.com/hu/wp-content/uploads/2012/04/a-gyogynovenyekro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3357562"/>
            <a:ext cx="3524232" cy="23513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80" name="Picture 12" descr="http://25.media.tumblr.com/tumblr_m52qdgRu8n1rxcaqmo1_5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40" y="1201486"/>
            <a:ext cx="2138880" cy="25262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Ötszög 3">
            <a:hlinkClick r:id="rId9" action="ppaction://hlinksldjump"/>
          </p:cNvPr>
          <p:cNvSpPr/>
          <p:nvPr/>
        </p:nvSpPr>
        <p:spPr>
          <a:xfrm flipH="1">
            <a:off x="142844" y="6215082"/>
            <a:ext cx="3786214" cy="428628"/>
          </a:xfrm>
          <a:prstGeom prst="homePlate">
            <a:avLst/>
          </a:prstGeom>
          <a:gradFill flip="none" rotWithShape="1">
            <a:gsLst>
              <a:gs pos="0">
                <a:srgbClr val="DDEBCF"/>
              </a:gs>
              <a:gs pos="100000">
                <a:srgbClr val="9CB86E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Gyógyteák</a:t>
            </a:r>
            <a:endParaRPr lang="en-US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327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88000">
              <a:srgbClr val="688C2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43932" cy="1143000"/>
          </a:xfrm>
        </p:spPr>
        <p:txBody>
          <a:bodyPr>
            <a:noAutofit/>
          </a:bodyPr>
          <a:lstStyle/>
          <a:p>
            <a:r>
              <a:rPr lang="hu-HU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F</a:t>
            </a:r>
            <a:r>
              <a:rPr lang="en-US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eketeretek, hagyma, fokhagyma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500034" y="1571612"/>
            <a:ext cx="807249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200" dirty="0" smtClean="0">
                <a:latin typeface="Footlight MT Light" pitchFamily="18" charset="0"/>
              </a:rPr>
              <a:t>A fokhagyma, hagyma és a feketeretek nagyon sokat tudnak segíteni nekünk megh</a:t>
            </a:r>
            <a:r>
              <a:rPr lang="hu-HU" sz="2100" dirty="0" smtClean="0">
                <a:latin typeface="Footlight MT Light" pitchFamily="18" charset="0"/>
              </a:rPr>
              <a:t>ű</a:t>
            </a:r>
            <a:r>
              <a:rPr lang="hu-HU" sz="2200" dirty="0" smtClean="0">
                <a:latin typeface="Footlight MT Light" pitchFamily="18" charset="0"/>
              </a:rPr>
              <a:t>lés esetén. A feketeretek köhögésre hat kiválóan. Kisebb darabot lereszelünk, kipréseljük a levét és elfogyasztjuk. Mézzel keverve nem csak az íze javítható, hanem torkunkat is jobban simogatja.</a:t>
            </a:r>
          </a:p>
          <a:p>
            <a:pPr algn="just"/>
            <a:r>
              <a:rPr lang="hu-HU" sz="2200" dirty="0" smtClean="0">
                <a:latin typeface="Footlight MT Light" pitchFamily="18" charset="0"/>
              </a:rPr>
              <a:t>A hagyma többszörösen használható. Héjából f</a:t>
            </a:r>
            <a:r>
              <a:rPr lang="hu-HU" sz="2100" dirty="0" smtClean="0">
                <a:latin typeface="Footlight MT Light" pitchFamily="18" charset="0"/>
              </a:rPr>
              <a:t>ő</a:t>
            </a:r>
            <a:r>
              <a:rPr lang="hu-HU" sz="2200" dirty="0" smtClean="0">
                <a:latin typeface="Footlight MT Light" pitchFamily="18" charset="0"/>
              </a:rPr>
              <a:t>zzünk teát, tegyünk mellé valamennyit a húsából is, mert elvesz a tea keserűségéből</a:t>
            </a:r>
            <a:r>
              <a:rPr lang="hu-HU" sz="2200" b="1" dirty="0" smtClean="0">
                <a:latin typeface="Footlight MT Light" pitchFamily="18" charset="0"/>
              </a:rPr>
              <a:t>. A teát ízesíthetjük mézzel, citrommal, így az íze is sokkal elfogadhatóbb. A lepucolt hagymát vágjuk apróra, tegyük egy tálba és inhaláljuk vele! A leghatásosabb, ha a tál fölé hajolunk és letakarjuk magunkat egy konyharuhával. Garantáltan kidugít, átjár és közben gyógyít is!</a:t>
            </a:r>
            <a:endParaRPr lang="en-US" sz="2200" dirty="0">
              <a:latin typeface="Footlight MT Light" pitchFamily="18" charset="0"/>
            </a:endParaRPr>
          </a:p>
        </p:txBody>
      </p:sp>
      <p:sp>
        <p:nvSpPr>
          <p:cNvPr id="7" name="Ötszög 6">
            <a:hlinkClick r:id="rId2" action="ppaction://hlinksldjump"/>
          </p:cNvPr>
          <p:cNvSpPr/>
          <p:nvPr/>
        </p:nvSpPr>
        <p:spPr>
          <a:xfrm>
            <a:off x="4857752" y="5929330"/>
            <a:ext cx="3786214" cy="428628"/>
          </a:xfrm>
          <a:prstGeom prst="homePlate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>
                  <a:alpha val="88000"/>
                </a:srgbClr>
              </a:gs>
              <a:gs pos="36000">
                <a:srgbClr val="FAC77D"/>
              </a:gs>
              <a:gs pos="61000">
                <a:srgbClr val="FBA97D">
                  <a:alpha val="90000"/>
                </a:srgbClr>
              </a:gs>
              <a:gs pos="82001">
                <a:srgbClr val="FBD49C">
                  <a:alpha val="81000"/>
                </a:srgbClr>
              </a:gs>
              <a:gs pos="100000">
                <a:srgbClr val="FEE7F2"/>
              </a:gs>
            </a:gsLst>
            <a:lin ang="10800000" scaled="0"/>
            <a:tileRect/>
          </a:gradFill>
          <a:ln>
            <a:gradFill flip="none" rotWithShape="1">
              <a:gsLst>
                <a:gs pos="0">
                  <a:srgbClr val="00B050"/>
                </a:gs>
                <a:gs pos="50000">
                  <a:srgbClr val="92D050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  <a:ea typeface="+mj-ea"/>
                <a:cs typeface="+mj-cs"/>
              </a:rPr>
              <a:t>KÉPEK</a:t>
            </a:r>
            <a:endParaRPr lang="en-US" b="1" dirty="0">
              <a:gradFill flip="none" rotWithShape="1">
                <a:gsLst>
                  <a:gs pos="1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16200000" scaled="1"/>
                <a:tileRect/>
              </a:gra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Ötszög 5">
            <a:hlinkClick r:id="rId3" action="ppaction://hlinksldjump"/>
          </p:cNvPr>
          <p:cNvSpPr/>
          <p:nvPr/>
        </p:nvSpPr>
        <p:spPr>
          <a:xfrm flipH="1">
            <a:off x="571472" y="5929330"/>
            <a:ext cx="3786214" cy="428628"/>
          </a:xfrm>
          <a:prstGeom prst="homePlate">
            <a:avLst/>
          </a:prstGeom>
          <a:gradFill flip="none" rotWithShape="1">
            <a:gsLst>
              <a:gs pos="0">
                <a:srgbClr val="DDEBCF"/>
              </a:gs>
              <a:gs pos="100000">
                <a:srgbClr val="9CB86E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Természetes gyógymódok</a:t>
            </a:r>
            <a:endParaRPr lang="en-US" dirty="0"/>
          </a:p>
        </p:txBody>
      </p:sp>
      <p:sp>
        <p:nvSpPr>
          <p:cNvPr id="8" name="Akciógomb: Kezdő dia 7">
            <a:hlinkClick r:id="rId4" action="ppaction://hlinksldjump" highlightClick="1"/>
          </p:cNvPr>
          <p:cNvSpPr/>
          <p:nvPr/>
        </p:nvSpPr>
        <p:spPr>
          <a:xfrm>
            <a:off x="142844" y="214290"/>
            <a:ext cx="357190" cy="428628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2600000" scaled="0"/>
          </a:gradFill>
          <a:ln>
            <a:gradFill>
              <a:gsLst>
                <a:gs pos="0">
                  <a:srgbClr val="CBCBCB"/>
                </a:gs>
                <a:gs pos="29000">
                  <a:srgbClr val="5F5F5F"/>
                </a:gs>
                <a:gs pos="18000">
                  <a:srgbClr val="5F5F5F"/>
                </a:gs>
                <a:gs pos="49000">
                  <a:srgbClr val="FFFFFF"/>
                </a:gs>
                <a:gs pos="62000">
                  <a:srgbClr val="B2B2B2"/>
                </a:gs>
                <a:gs pos="68000">
                  <a:srgbClr val="292929"/>
                </a:gs>
                <a:gs pos="89000">
                  <a:srgbClr val="777777"/>
                </a:gs>
                <a:gs pos="100000">
                  <a:srgbClr val="EAEAEA"/>
                </a:gs>
              </a:gsLst>
              <a:lin ang="12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5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>
                <a:alpha val="32000"/>
              </a:srgbClr>
            </a:gs>
            <a:gs pos="36000">
              <a:srgbClr val="FAC77D">
                <a:alpha val="64000"/>
              </a:srgbClr>
            </a:gs>
            <a:gs pos="61000">
              <a:srgbClr val="FBA97D"/>
            </a:gs>
            <a:gs pos="82001">
              <a:srgbClr val="FBD49C"/>
            </a:gs>
            <a:gs pos="100000">
              <a:srgbClr val="FEE7F2">
                <a:alpha val="42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 descr="http://4.bp.blogspot.com/-RPom1o8UDh8/Tfh_RJGwLGI/AAAAAAAAHZM/kjokVRRtabU/s1600/fokhagy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643314"/>
            <a:ext cx="3483542" cy="24288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892" name="Picture 4" descr="http://image.hotdog.hu/user/Lucky3/magazin/hagy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571612"/>
            <a:ext cx="291862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0" name="Picture 2" descr="http://2.bp.blogspot.com/_hOeydipMgfc/TQELKO7D6mI/AAAAAAAAACU/-CgSAwpibt4/s1600/20101026_000219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500174"/>
            <a:ext cx="3381388" cy="25360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896" name="Picture 8" descr="http://www.femina.hu/egeszseg/csoda_fokhagyma/fo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4214818"/>
            <a:ext cx="3171816" cy="1802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900" name="Picture 12" descr="http://www.municio.hu/wp-content/uploads/2009/03/hagyma-290x19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66" y="1714488"/>
            <a:ext cx="2762250" cy="18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F</a:t>
            </a:r>
            <a:r>
              <a:rPr lang="en-US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eketeretek, hagyma, fokhagyma</a:t>
            </a:r>
            <a:endParaRPr lang="en-US" dirty="0"/>
          </a:p>
        </p:txBody>
      </p:sp>
      <p:sp>
        <p:nvSpPr>
          <p:cNvPr id="11" name="Ötszög 10">
            <a:hlinkClick r:id="rId8" action="ppaction://hlinksldjump"/>
          </p:cNvPr>
          <p:cNvSpPr/>
          <p:nvPr/>
        </p:nvSpPr>
        <p:spPr>
          <a:xfrm flipH="1">
            <a:off x="142844" y="6215082"/>
            <a:ext cx="3786214" cy="428628"/>
          </a:xfrm>
          <a:prstGeom prst="homePlate">
            <a:avLst/>
          </a:prstGeom>
          <a:gradFill flip="none" rotWithShape="1">
            <a:gsLst>
              <a:gs pos="0">
                <a:srgbClr val="DDEBCF"/>
              </a:gs>
              <a:gs pos="100000">
                <a:srgbClr val="9CB86E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F</a:t>
            </a:r>
            <a:r>
              <a:rPr lang="en-US" sz="1600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eketeretek, hagyma, fokhagyma</a:t>
            </a:r>
            <a:endParaRPr lang="en-US" sz="1600" dirty="0"/>
          </a:p>
        </p:txBody>
      </p:sp>
      <p:pic>
        <p:nvPicPr>
          <p:cNvPr id="37898" name="Picture 10" descr="http://zoldujsag.hu/wp-content/uploads/2012/06/hagym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0562" y="1643050"/>
            <a:ext cx="4326126" cy="2846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7902" name="Picture 14" descr="http://www.mediterrangyor.hu/images/stories/cikkek/olvasnivalo/ezmegaz/hagym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71670" y="3214686"/>
            <a:ext cx="4619625" cy="2381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850"/>
                            </p:stCondLst>
                            <p:childTnLst>
                              <p:par>
                                <p:cTn id="4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850"/>
                            </p:stCondLst>
                            <p:childTnLst>
                              <p:par>
                                <p:cTn id="51" presetID="7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3000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350"/>
                            </p:stCondLst>
                            <p:childTnLst>
                              <p:par>
                                <p:cTn id="60" presetID="7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3000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350"/>
                            </p:stCondLst>
                            <p:childTnLst>
                              <p:par>
                                <p:cTn id="7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35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b="1" dirty="0" smtClean="0">
                <a:gradFill flip="none" rotWithShape="1">
                  <a:gsLst>
                    <a:gs pos="1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Kérdések</a:t>
            </a:r>
            <a:endParaRPr lang="en-US" b="1" dirty="0" smtClean="0">
              <a:gradFill flip="none" rotWithShape="1">
                <a:gsLst>
                  <a:gs pos="1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16200000" scaled="1"/>
                <a:tileRect/>
              </a:gradFill>
              <a:latin typeface="Comic Sans MS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67544" y="1196752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Footlight MT Light" pitchFamily="18" charset="0"/>
              </a:rPr>
              <a:t>Szóval miért vesznek többen is bioételeket?</a:t>
            </a:r>
            <a:endParaRPr lang="en-US" sz="2400" b="1" dirty="0">
              <a:latin typeface="Footlight MT Light" pitchFamily="18" charset="0"/>
            </a:endParaRPr>
          </a:p>
        </p:txBody>
      </p:sp>
      <p:sp>
        <p:nvSpPr>
          <p:cNvPr id="12" name="Felfelé nyíl feliratnak 11"/>
          <p:cNvSpPr/>
          <p:nvPr/>
        </p:nvSpPr>
        <p:spPr>
          <a:xfrm>
            <a:off x="395536" y="1628800"/>
            <a:ext cx="8424936" cy="1080120"/>
          </a:xfrm>
          <a:prstGeom prst="upArrowCallout">
            <a:avLst>
              <a:gd name="adj1" fmla="val 8380"/>
              <a:gd name="adj2" fmla="val 12226"/>
              <a:gd name="adj3" fmla="val 13903"/>
              <a:gd name="adj4" fmla="val 776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u="sng" dirty="0" smtClean="0">
                <a:latin typeface="Footlight MT Light" pitchFamily="18" charset="0"/>
              </a:rPr>
              <a:t>Egészségük védelme érdekében</a:t>
            </a:r>
            <a:r>
              <a:rPr lang="hu-HU" sz="2000" dirty="0" smtClean="0">
                <a:latin typeface="Footlight MT Light" pitchFamily="18" charset="0"/>
              </a:rPr>
              <a:t>, és </a:t>
            </a:r>
            <a:r>
              <a:rPr lang="hu-HU" sz="2000" u="sng" dirty="0" smtClean="0">
                <a:latin typeface="Footlight MT Light" pitchFamily="18" charset="0"/>
              </a:rPr>
              <a:t>vegyszerekkel, adalékanyagokkal szembeni ellenérzés</a:t>
            </a:r>
            <a:r>
              <a:rPr lang="hu-HU" sz="2000" dirty="0" smtClean="0">
                <a:latin typeface="Footlight MT Light" pitchFamily="18" charset="0"/>
              </a:rPr>
              <a:t> miatt választják inkább a </a:t>
            </a:r>
            <a:r>
              <a:rPr lang="hu-HU" sz="2000" b="1" dirty="0" smtClean="0">
                <a:latin typeface="Footlight MT Light" pitchFamily="18" charset="0"/>
              </a:rPr>
              <a:t>biotermékeket</a:t>
            </a:r>
            <a:r>
              <a:rPr lang="hu-HU" sz="2000" dirty="0" smtClean="0">
                <a:latin typeface="Footlight MT Light" pitchFamily="18" charset="0"/>
              </a:rPr>
              <a:t>.</a:t>
            </a:r>
            <a:endParaRPr lang="en-US" sz="2000" dirty="0"/>
          </a:p>
        </p:txBody>
      </p:sp>
      <p:sp>
        <p:nvSpPr>
          <p:cNvPr id="13" name="Felfelé nyíl feliratnak 12"/>
          <p:cNvSpPr/>
          <p:nvPr/>
        </p:nvSpPr>
        <p:spPr>
          <a:xfrm>
            <a:off x="395536" y="5085184"/>
            <a:ext cx="8424936" cy="1080120"/>
          </a:xfrm>
          <a:prstGeom prst="upArrowCallout">
            <a:avLst>
              <a:gd name="adj1" fmla="val 8380"/>
              <a:gd name="adj2" fmla="val 12226"/>
              <a:gd name="adj3" fmla="val 13903"/>
              <a:gd name="adj4" fmla="val 776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latin typeface="Footlight MT Light" pitchFamily="18" charset="0"/>
              </a:rPr>
              <a:t>gyógyteák, méz, </a:t>
            </a:r>
            <a:r>
              <a:rPr lang="en-US" sz="2000" b="1" dirty="0" smtClean="0">
                <a:latin typeface="Footlight MT Light" pitchFamily="18" charset="0"/>
              </a:rPr>
              <a:t>feketeretek, hagyma, fokhagyma</a:t>
            </a:r>
            <a:r>
              <a:rPr lang="hu-HU" sz="2000" b="1" dirty="0" smtClean="0">
                <a:latin typeface="Footlight MT Light" pitchFamily="18" charset="0"/>
              </a:rPr>
              <a:t>.</a:t>
            </a:r>
          </a:p>
        </p:txBody>
      </p:sp>
      <p:sp>
        <p:nvSpPr>
          <p:cNvPr id="14" name="Felfelé nyíl feliratnak 13"/>
          <p:cNvSpPr/>
          <p:nvPr/>
        </p:nvSpPr>
        <p:spPr>
          <a:xfrm>
            <a:off x="395536" y="3356992"/>
            <a:ext cx="8424936" cy="1080120"/>
          </a:xfrm>
          <a:prstGeom prst="upArrowCallout">
            <a:avLst>
              <a:gd name="adj1" fmla="val 8380"/>
              <a:gd name="adj2" fmla="val 12226"/>
              <a:gd name="adj3" fmla="val 13903"/>
              <a:gd name="adj4" fmla="val 776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latin typeface="Footlight MT Light" pitchFamily="18" charset="0"/>
              </a:rPr>
              <a:t>méz, </a:t>
            </a:r>
            <a:r>
              <a:rPr lang="en-US" sz="2000" b="1" dirty="0" smtClean="0">
                <a:latin typeface="Footlight MT Light" pitchFamily="18" charset="0"/>
              </a:rPr>
              <a:t>stevia</a:t>
            </a:r>
            <a:r>
              <a:rPr lang="hu-HU" sz="2000" b="1" dirty="0" smtClean="0">
                <a:latin typeface="Footlight MT Light" pitchFamily="18" charset="0"/>
              </a:rPr>
              <a:t>, </a:t>
            </a:r>
            <a:r>
              <a:rPr lang="en-US" sz="2000" b="1" dirty="0" smtClean="0">
                <a:latin typeface="Footlight MT Light" pitchFamily="18" charset="0"/>
              </a:rPr>
              <a:t>nyírfa</a:t>
            </a:r>
            <a:r>
              <a:rPr lang="hu-HU" sz="2000" b="1" dirty="0" smtClean="0">
                <a:latin typeface="Footlight MT Light" pitchFamily="18" charset="0"/>
              </a:rPr>
              <a:t>cukor, nádcukor,  </a:t>
            </a:r>
            <a:r>
              <a:rPr lang="en-US" sz="2000" b="1" dirty="0" smtClean="0">
                <a:latin typeface="Footlight MT Light" pitchFamily="18" charset="0"/>
              </a:rPr>
              <a:t>juhar</a:t>
            </a:r>
            <a:r>
              <a:rPr lang="hu-HU" sz="2000" b="1" dirty="0" smtClean="0">
                <a:latin typeface="Footlight MT Light" pitchFamily="18" charset="0"/>
              </a:rPr>
              <a:t>-, </a:t>
            </a:r>
            <a:r>
              <a:rPr lang="en-US" sz="2000" b="1" dirty="0" smtClean="0">
                <a:latin typeface="Footlight MT Light" pitchFamily="18" charset="0"/>
              </a:rPr>
              <a:t>rizs</a:t>
            </a:r>
            <a:r>
              <a:rPr lang="hu-HU" sz="2000" b="1" dirty="0" smtClean="0">
                <a:latin typeface="Footlight MT Light" pitchFamily="18" charset="0"/>
              </a:rPr>
              <a:t>-, vagy </a:t>
            </a:r>
            <a:r>
              <a:rPr lang="en-US" sz="2000" b="1" dirty="0" smtClean="0">
                <a:latin typeface="Footlight MT Light" pitchFamily="18" charset="0"/>
              </a:rPr>
              <a:t>agave</a:t>
            </a:r>
            <a:r>
              <a:rPr lang="hu-HU" sz="2000" b="1" dirty="0" smtClean="0">
                <a:latin typeface="Footlight MT Light" pitchFamily="18" charset="0"/>
              </a:rPr>
              <a:t> szirup.</a:t>
            </a:r>
            <a:endParaRPr lang="en-US" sz="20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323528" y="292494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Footlight MT Light" pitchFamily="18" charset="0"/>
              </a:rPr>
              <a:t>Milyen természetes édesít</a:t>
            </a:r>
            <a:r>
              <a:rPr lang="hu-HU" sz="2300" b="1" dirty="0" smtClean="0">
                <a:latin typeface="Footlight MT Light" pitchFamily="18" charset="0"/>
              </a:rPr>
              <a:t>ő</a:t>
            </a:r>
            <a:r>
              <a:rPr lang="hu-HU" sz="2400" b="1" dirty="0" smtClean="0">
                <a:latin typeface="Footlight MT Light" pitchFamily="18" charset="0"/>
              </a:rPr>
              <a:t>szereket ismertünk meg?</a:t>
            </a:r>
            <a:endParaRPr lang="en-US" sz="2400" b="1" dirty="0">
              <a:latin typeface="Footlight MT Light" pitchFamily="18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323528" y="4653136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Footlight MT Light" pitchFamily="18" charset="0"/>
              </a:rPr>
              <a:t>Milyen természetes, gyógyító hatású élelmiszerekről olvastunk?</a:t>
            </a:r>
            <a:endParaRPr lang="en-US" sz="2400" b="1" dirty="0">
              <a:latin typeface="Footlight MT Light" pitchFamily="18" charset="0"/>
            </a:endParaRPr>
          </a:p>
        </p:txBody>
      </p:sp>
      <p:sp>
        <p:nvSpPr>
          <p:cNvPr id="17" name="Akciógomb: Kezdő dia 16">
            <a:hlinkClick r:id="rId3" action="ppaction://hlinksldjump" highlightClick="1"/>
          </p:cNvPr>
          <p:cNvSpPr/>
          <p:nvPr/>
        </p:nvSpPr>
        <p:spPr>
          <a:xfrm>
            <a:off x="142844" y="214290"/>
            <a:ext cx="357190" cy="428628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2600000" scaled="0"/>
          </a:gradFill>
          <a:ln>
            <a:gradFill>
              <a:gsLst>
                <a:gs pos="0">
                  <a:srgbClr val="CBCBCB"/>
                </a:gs>
                <a:gs pos="29000">
                  <a:srgbClr val="5F5F5F"/>
                </a:gs>
                <a:gs pos="18000">
                  <a:srgbClr val="5F5F5F"/>
                </a:gs>
                <a:gs pos="49000">
                  <a:srgbClr val="FFFFFF"/>
                </a:gs>
                <a:gs pos="62000">
                  <a:srgbClr val="B2B2B2"/>
                </a:gs>
                <a:gs pos="68000">
                  <a:srgbClr val="292929"/>
                </a:gs>
                <a:gs pos="89000">
                  <a:srgbClr val="777777"/>
                </a:gs>
                <a:gs pos="100000">
                  <a:srgbClr val="EAEAEA"/>
                </a:gs>
              </a:gsLst>
              <a:lin ang="12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Kép 17" descr="al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88640"/>
            <a:ext cx="1114149" cy="155535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2" grpId="0" animBg="1"/>
      <p:bldP spid="13" grpId="0" animBg="1"/>
      <p:bldP spid="14" grpId="0" animBg="1"/>
      <p:bldP spid="15" grpId="0"/>
      <p:bldP spid="16" grpId="0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6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54098"/>
          </a:xfrm>
        </p:spPr>
        <p:txBody>
          <a:bodyPr>
            <a:normAutofit/>
          </a:bodyPr>
          <a:lstStyle/>
          <a:p>
            <a:r>
              <a:rPr lang="hu-HU" sz="4000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KÖSZÖNÖM A FIGYELMÜKET!</a:t>
            </a:r>
            <a:endParaRPr lang="en-US" sz="4000" b="1" dirty="0" smtClean="0">
              <a:gradFill flip="none" rotWithShape="1">
                <a:gsLst>
                  <a:gs pos="1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16200000" scaled="1"/>
                <a:tileRect/>
              </a:gradFill>
              <a:latin typeface="Comic Sans MS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67544" y="2204864"/>
            <a:ext cx="8286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hu-HU" sz="2200" dirty="0" smtClean="0">
                <a:latin typeface="Footlight MT Light" pitchFamily="18" charset="0"/>
              </a:rPr>
              <a:t>A használt képek forrása a </a:t>
            </a:r>
            <a:r>
              <a:rPr lang="hu-HU" sz="2200" b="1" dirty="0" smtClean="0">
                <a:latin typeface="Footlight MT Light" pitchFamily="18" charset="0"/>
              </a:rPr>
              <a:t>diák alatti lábjegyzetben </a:t>
            </a:r>
            <a:r>
              <a:rPr lang="hu-HU" sz="2200" dirty="0" smtClean="0">
                <a:latin typeface="Footlight MT Light" pitchFamily="18" charset="0"/>
              </a:rPr>
              <a:t>található.</a:t>
            </a:r>
            <a:endParaRPr lang="hu-HU" sz="2200" dirty="0">
              <a:latin typeface="Footlight MT Light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67544" y="2780928"/>
            <a:ext cx="8286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>
                <a:latin typeface="Footlight MT Light" pitchFamily="18" charset="0"/>
              </a:rPr>
              <a:t>Információkat a </a:t>
            </a:r>
            <a:r>
              <a:rPr lang="hu-HU" sz="2200" b="1" dirty="0" smtClean="0">
                <a:latin typeface="Footlight MT Light" pitchFamily="18" charset="0"/>
                <a:hlinkClick r:id="rId4"/>
              </a:rPr>
              <a:t>http://www.tudatoslet.hu/</a:t>
            </a:r>
            <a:r>
              <a:rPr lang="hu-HU" sz="2200" b="1" dirty="0" smtClean="0">
                <a:latin typeface="Footlight MT Light" pitchFamily="18" charset="0"/>
              </a:rPr>
              <a:t> </a:t>
            </a:r>
            <a:r>
              <a:rPr lang="hu-HU" sz="2200" dirty="0" smtClean="0">
                <a:latin typeface="Footlight MT Light" pitchFamily="18" charset="0"/>
              </a:rPr>
              <a:t>weboldalról gy</a:t>
            </a:r>
            <a:r>
              <a:rPr lang="hu-HU" sz="2100" dirty="0" smtClean="0">
                <a:latin typeface="Footlight MT Light" pitchFamily="18" charset="0"/>
              </a:rPr>
              <a:t>ű</a:t>
            </a:r>
            <a:r>
              <a:rPr lang="hu-HU" sz="2200" dirty="0" smtClean="0">
                <a:latin typeface="Footlight MT Light" pitchFamily="18" charset="0"/>
              </a:rPr>
              <a:t>jtöttem.</a:t>
            </a:r>
            <a:endParaRPr lang="en-US" sz="2200" dirty="0">
              <a:latin typeface="Footlight MT Light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67544" y="3356992"/>
            <a:ext cx="4357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>
                <a:latin typeface="Footlight MT Light" pitchFamily="18" charset="0"/>
              </a:rPr>
              <a:t>Zene: </a:t>
            </a:r>
            <a:r>
              <a:rPr lang="hu-HU" sz="2200" b="1" i="1" dirty="0" smtClean="0">
                <a:latin typeface="Footlight MT Light" pitchFamily="18" charset="0"/>
              </a:rPr>
              <a:t>Theophany - Clock Town</a:t>
            </a:r>
            <a:endParaRPr lang="en-US" sz="2200" b="1" i="1" dirty="0">
              <a:latin typeface="Footlight MT Light" pitchFamily="18" charset="0"/>
            </a:endParaRPr>
          </a:p>
        </p:txBody>
      </p:sp>
      <p:pic>
        <p:nvPicPr>
          <p:cNvPr id="8" name="Kép 7" descr="ittok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4005064"/>
            <a:ext cx="2138851" cy="21602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88000">
              <a:srgbClr val="688C2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Mit is jelent az, hogy bio?</a:t>
            </a:r>
            <a:endParaRPr lang="hu-HU" sz="4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571472" y="1357298"/>
            <a:ext cx="800105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200" dirty="0" smtClean="0">
                <a:latin typeface="Footlight MT Light" pitchFamily="18" charset="0"/>
              </a:rPr>
              <a:t>Mindenhonnan halljuk, hogy a táplálkozás, az egészséges ételekre való odafigyelés egészségünk alapja. Van, aki hóbortnak vagy épp divatos dolognak tartja, hogy egyre többen vásárolnak tudatosan bioboltokban, zöldségesnél, piacon, de  valójában </a:t>
            </a:r>
            <a:r>
              <a:rPr lang="hu-HU" sz="2200" i="1" dirty="0" smtClean="0">
                <a:latin typeface="Footlight MT Light" pitchFamily="18" charset="0"/>
              </a:rPr>
              <a:t>mit is jelent az, hogy bio? Miért érdemes a drágább biotejet választani, ha az áruházak polcai roskadoznak az olcsó tejektől?</a:t>
            </a:r>
          </a:p>
          <a:p>
            <a:pPr algn="just"/>
            <a:endParaRPr lang="hu-HU" sz="2200" dirty="0" smtClean="0">
              <a:latin typeface="Footlight MT Light" pitchFamily="18" charset="0"/>
            </a:endParaRPr>
          </a:p>
          <a:p>
            <a:pPr algn="just"/>
            <a:r>
              <a:rPr lang="hu-HU" sz="2200" dirty="0" smtClean="0">
                <a:latin typeface="Footlight MT Light" pitchFamily="18" charset="0"/>
              </a:rPr>
              <a:t>A biovásárlók nem csak a természeti környezet megóvása miatt, hanem </a:t>
            </a:r>
            <a:r>
              <a:rPr lang="hu-HU" sz="2200" u="sng" dirty="0" smtClean="0">
                <a:latin typeface="Footlight MT Light" pitchFamily="18" charset="0"/>
              </a:rPr>
              <a:t>egészségük védelme érdekében</a:t>
            </a:r>
            <a:r>
              <a:rPr lang="hu-HU" sz="2200" dirty="0" smtClean="0">
                <a:latin typeface="Footlight MT Light" pitchFamily="18" charset="0"/>
              </a:rPr>
              <a:t>, és </a:t>
            </a:r>
            <a:r>
              <a:rPr lang="hu-HU" sz="2200" u="sng" dirty="0" smtClean="0">
                <a:latin typeface="Footlight MT Light" pitchFamily="18" charset="0"/>
              </a:rPr>
              <a:t>vegyszerekkel, adalékanyagokkal szembeni ellenérzés</a:t>
            </a:r>
            <a:r>
              <a:rPr lang="hu-HU" sz="2200" dirty="0" smtClean="0">
                <a:latin typeface="Footlight MT Light" pitchFamily="18" charset="0"/>
              </a:rPr>
              <a:t> miatt választják inkább a </a:t>
            </a:r>
            <a:r>
              <a:rPr lang="hu-HU" sz="2200" b="1" dirty="0" smtClean="0">
                <a:latin typeface="Footlight MT Light" pitchFamily="18" charset="0"/>
              </a:rPr>
              <a:t>biotermékeket</a:t>
            </a:r>
            <a:r>
              <a:rPr lang="hu-HU" sz="2200" dirty="0" smtClean="0">
                <a:latin typeface="Footlight MT Light" pitchFamily="18" charset="0"/>
              </a:rPr>
              <a:t>.</a:t>
            </a:r>
            <a:endParaRPr lang="hu-HU" sz="2200" i="1" dirty="0" smtClean="0">
              <a:latin typeface="Footlight MT Light" pitchFamily="18" charset="0"/>
            </a:endParaRPr>
          </a:p>
        </p:txBody>
      </p:sp>
      <p:pic>
        <p:nvPicPr>
          <p:cNvPr id="6" name="Kép 5" descr="biokosar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4857760"/>
            <a:ext cx="3087662" cy="17477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Akciógomb: Kezdő dia 6">
            <a:hlinkClick r:id="rId4" action="ppaction://hlinksldjump" highlightClick="1"/>
          </p:cNvPr>
          <p:cNvSpPr/>
          <p:nvPr/>
        </p:nvSpPr>
        <p:spPr>
          <a:xfrm>
            <a:off x="142844" y="214290"/>
            <a:ext cx="357190" cy="428628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2600000" scaled="0"/>
          </a:gradFill>
          <a:ln>
            <a:gradFill>
              <a:gsLst>
                <a:gs pos="0">
                  <a:srgbClr val="CBCBCB"/>
                </a:gs>
                <a:gs pos="29000">
                  <a:srgbClr val="5F5F5F"/>
                </a:gs>
                <a:gs pos="18000">
                  <a:srgbClr val="5F5F5F"/>
                </a:gs>
                <a:gs pos="49000">
                  <a:srgbClr val="FFFFFF"/>
                </a:gs>
                <a:gs pos="62000">
                  <a:srgbClr val="B2B2B2"/>
                </a:gs>
                <a:gs pos="68000">
                  <a:srgbClr val="292929"/>
                </a:gs>
                <a:gs pos="89000">
                  <a:srgbClr val="777777"/>
                </a:gs>
                <a:gs pos="100000">
                  <a:srgbClr val="EAEAEA"/>
                </a:gs>
              </a:gsLst>
              <a:lin ang="12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700"/>
                            </p:stCondLst>
                            <p:childTnLst>
                              <p:par>
                                <p:cTn id="1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allAtOnce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88000">
              <a:srgbClr val="688C2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hu-HU" sz="4800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Miről ismerhető fel a bioélelmiszer?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571472" y="1857364"/>
            <a:ext cx="80010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200" dirty="0" smtClean="0">
                <a:latin typeface="Footlight MT Light" pitchFamily="18" charset="0"/>
              </a:rPr>
              <a:t>Az ilyen élelmiszer ellenőrzött ökológiai gazdaságból származik, s szigorú szabályoknak kell megfelelnie ahhoz, hogy ezt a jelzőt viselhesse. Hazánkban az ellenőrző tevékenységet két szervezet végzi: a </a:t>
            </a:r>
            <a:r>
              <a:rPr lang="hu-HU" sz="2200" i="1" dirty="0" smtClean="0">
                <a:latin typeface="Footlight MT Light" pitchFamily="18" charset="0"/>
              </a:rPr>
              <a:t>Biokontroll Hungária Kht.</a:t>
            </a:r>
            <a:r>
              <a:rPr lang="hu-HU" sz="2200" dirty="0" smtClean="0">
                <a:latin typeface="Footlight MT Light" pitchFamily="18" charset="0"/>
              </a:rPr>
              <a:t> és a </a:t>
            </a:r>
            <a:r>
              <a:rPr lang="hu-HU" sz="2200" i="1" dirty="0" smtClean="0">
                <a:latin typeface="Footlight MT Light" pitchFamily="18" charset="0"/>
              </a:rPr>
              <a:t>Hungária Ökogarancia Kft.</a:t>
            </a:r>
            <a:endParaRPr lang="hu-HU" sz="2200" i="1" dirty="0">
              <a:latin typeface="Footlight MT Light" pitchFamily="18" charset="0"/>
            </a:endParaRPr>
          </a:p>
        </p:txBody>
      </p:sp>
      <p:pic>
        <p:nvPicPr>
          <p:cNvPr id="1026" name="Picture 2" descr="http://www.spar.hu/imperia/md/images/spar_hu/egyeb/biokontroll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714752"/>
            <a:ext cx="2000250" cy="2133601"/>
          </a:xfrm>
          <a:prstGeom prst="rect">
            <a:avLst/>
          </a:prstGeom>
          <a:noFill/>
        </p:spPr>
      </p:pic>
      <p:pic>
        <p:nvPicPr>
          <p:cNvPr id="1028" name="Picture 4" descr="http://www.okologikus.hu/ckfinder/userfiles/images/HOG_allo_szines_E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571876"/>
            <a:ext cx="1401523" cy="2452666"/>
          </a:xfrm>
          <a:prstGeom prst="rect">
            <a:avLst/>
          </a:prstGeom>
          <a:noFill/>
        </p:spPr>
      </p:pic>
      <p:sp>
        <p:nvSpPr>
          <p:cNvPr id="7" name="Akciógomb: Tovább vagy Következő 6">
            <a:hlinkClick r:id="" action="ppaction://hlinkshowjump?jump=nextslide" highlightClick="1"/>
          </p:cNvPr>
          <p:cNvSpPr/>
          <p:nvPr/>
        </p:nvSpPr>
        <p:spPr>
          <a:xfrm>
            <a:off x="7786710" y="714356"/>
            <a:ext cx="642942" cy="357190"/>
          </a:xfrm>
          <a:prstGeom prst="actionButtonForwardNex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101600" dist="50800" dir="2880000" sx="92000" sy="92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7429520" y="28572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C00000"/>
                </a:solidFill>
                <a:latin typeface="Comic Sans MS" pitchFamily="66" charset="0"/>
              </a:rPr>
              <a:t>Figyeljünk!</a:t>
            </a:r>
            <a:endParaRPr lang="hu-H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Akciógomb: Kezdő dia 8">
            <a:hlinkClick r:id="rId5" action="ppaction://hlinksldjump" highlightClick="1"/>
          </p:cNvPr>
          <p:cNvSpPr/>
          <p:nvPr/>
        </p:nvSpPr>
        <p:spPr>
          <a:xfrm>
            <a:off x="142844" y="214290"/>
            <a:ext cx="357190" cy="428628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2600000" scaled="0"/>
          </a:gradFill>
          <a:ln>
            <a:gradFill>
              <a:gsLst>
                <a:gs pos="0">
                  <a:srgbClr val="CBCBCB"/>
                </a:gs>
                <a:gs pos="29000">
                  <a:srgbClr val="5F5F5F"/>
                </a:gs>
                <a:gs pos="18000">
                  <a:srgbClr val="5F5F5F"/>
                </a:gs>
                <a:gs pos="49000">
                  <a:srgbClr val="FFFFFF"/>
                </a:gs>
                <a:gs pos="62000">
                  <a:srgbClr val="B2B2B2"/>
                </a:gs>
                <a:gs pos="68000">
                  <a:srgbClr val="292929"/>
                </a:gs>
                <a:gs pos="89000">
                  <a:srgbClr val="777777"/>
                </a:gs>
                <a:gs pos="100000">
                  <a:srgbClr val="EAEAEA"/>
                </a:gs>
              </a:gsLst>
              <a:lin ang="12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4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4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900"/>
                            </p:stCondLst>
                            <p:childTnLst>
                              <p:par>
                                <p:cTn id="44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 animBg="1"/>
      <p:bldP spid="7" grpId="1" animBg="1"/>
      <p:bldP spid="8" grpId="0"/>
      <p:bldP spid="8" grpId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88000">
              <a:srgbClr val="688C2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Figyeljünk!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642910" y="1571612"/>
            <a:ext cx="77867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dirty="0" smtClean="0">
                <a:latin typeface="Footlight MT Light" pitchFamily="18" charset="0"/>
              </a:rPr>
              <a:t>Ha már tudatosság, akkor tényleg érdemes alaposan megnézni a termékek származási helyét, a minősítést, és </a:t>
            </a:r>
            <a:r>
              <a:rPr lang="hu-HU" sz="2400" b="1" dirty="0" smtClean="0">
                <a:solidFill>
                  <a:srgbClr val="F60000"/>
                </a:solidFill>
                <a:latin typeface="Footlight MT Light" pitchFamily="18" charset="0"/>
              </a:rPr>
              <a:t>ne hagyjuk magunkat becsapni! </a:t>
            </a:r>
            <a:r>
              <a:rPr lang="hu-HU" sz="2400" dirty="0" smtClean="0">
                <a:latin typeface="Footlight MT Light" pitchFamily="18" charset="0"/>
              </a:rPr>
              <a:t>A csomagoláson található </a:t>
            </a:r>
            <a:r>
              <a:rPr lang="hu-HU" sz="2400" i="1" dirty="0" smtClean="0">
                <a:latin typeface="Footlight MT Light" pitchFamily="18" charset="0"/>
              </a:rPr>
              <a:t>„bio” </a:t>
            </a:r>
            <a:r>
              <a:rPr lang="hu-HU" sz="2400" dirty="0" smtClean="0">
                <a:latin typeface="Footlight MT Light" pitchFamily="18" charset="0"/>
              </a:rPr>
              <a:t>felirat sok esetben ügyes reklámfogás, s megtéveszti a fogyasztót.</a:t>
            </a:r>
            <a:endParaRPr lang="hu-HU" sz="2400" dirty="0">
              <a:latin typeface="Footlight MT Light" pitchFamily="18" charset="0"/>
            </a:endParaRPr>
          </a:p>
        </p:txBody>
      </p:sp>
      <p:pic>
        <p:nvPicPr>
          <p:cNvPr id="17410" name="Picture 2" descr="http://image.hotdog.hu/user/ritus54/al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286124"/>
            <a:ext cx="4048125" cy="33528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Akciógomb: Kezdő dia 6">
            <a:hlinkClick r:id="rId4" action="ppaction://hlinksldjump" highlightClick="1"/>
          </p:cNvPr>
          <p:cNvSpPr/>
          <p:nvPr/>
        </p:nvSpPr>
        <p:spPr>
          <a:xfrm>
            <a:off x="142844" y="214290"/>
            <a:ext cx="357190" cy="428628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2600000" scaled="0"/>
          </a:gradFill>
          <a:ln>
            <a:gradFill>
              <a:gsLst>
                <a:gs pos="0">
                  <a:srgbClr val="CBCBCB"/>
                </a:gs>
                <a:gs pos="29000">
                  <a:srgbClr val="5F5F5F"/>
                </a:gs>
                <a:gs pos="18000">
                  <a:srgbClr val="5F5F5F"/>
                </a:gs>
                <a:gs pos="49000">
                  <a:srgbClr val="FFFFFF"/>
                </a:gs>
                <a:gs pos="62000">
                  <a:srgbClr val="B2B2B2"/>
                </a:gs>
                <a:gs pos="68000">
                  <a:srgbClr val="292929"/>
                </a:gs>
                <a:gs pos="89000">
                  <a:srgbClr val="777777"/>
                </a:gs>
                <a:gs pos="100000">
                  <a:srgbClr val="EAEAEA"/>
                </a:gs>
              </a:gsLst>
              <a:lin ang="12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4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88000">
              <a:srgbClr val="688C2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800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Mesterséges anyagok talajban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28596" y="1285860"/>
            <a:ext cx="45720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b="1" dirty="0" smtClean="0">
                <a:latin typeface="Footlight MT Light" pitchFamily="18" charset="0"/>
              </a:rPr>
              <a:t>A term</a:t>
            </a:r>
            <a:r>
              <a:rPr lang="hu-HU" sz="2100" b="1" dirty="0" smtClean="0">
                <a:latin typeface="Footlight MT Light" pitchFamily="18" charset="0"/>
              </a:rPr>
              <a:t>ő</a:t>
            </a:r>
            <a:r>
              <a:rPr lang="hu-HU" sz="2200" b="1" dirty="0" smtClean="0">
                <a:latin typeface="Footlight MT Light" pitchFamily="18" charset="0"/>
              </a:rPr>
              <a:t>talaj, az állatok és növények közötti egyensúly megtartása nélkülözhetetlen a biogazdálkodásban.</a:t>
            </a:r>
          </a:p>
          <a:p>
            <a:pPr algn="r"/>
            <a:endParaRPr lang="hu-HU" sz="1600" dirty="0" smtClean="0">
              <a:latin typeface="Footlight MT Light" pitchFamily="18" charset="0"/>
            </a:endParaRPr>
          </a:p>
          <a:p>
            <a:pPr algn="just"/>
            <a:r>
              <a:rPr lang="hu-HU" sz="2200" dirty="0" smtClean="0">
                <a:latin typeface="Footlight MT Light" pitchFamily="18" charset="0"/>
              </a:rPr>
              <a:t>A biogazdálkodásban a hangsúly nem a kártev</a:t>
            </a:r>
            <a:r>
              <a:rPr lang="hu-HU" sz="2100" dirty="0" smtClean="0">
                <a:latin typeface="Footlight MT Light" pitchFamily="18" charset="0"/>
              </a:rPr>
              <a:t>ő</a:t>
            </a:r>
            <a:r>
              <a:rPr lang="hu-HU" sz="2200" dirty="0" smtClean="0">
                <a:latin typeface="Footlight MT Light" pitchFamily="18" charset="0"/>
              </a:rPr>
              <a:t>k elpusztításán, hanem a megelőzésen, a </a:t>
            </a:r>
            <a:r>
              <a:rPr lang="hu-HU" sz="2200" i="1" dirty="0" smtClean="0">
                <a:latin typeface="Footlight MT Light" pitchFamily="18" charset="0"/>
              </a:rPr>
              <a:t>biológiai és fizikai védekezésen</a:t>
            </a:r>
            <a:r>
              <a:rPr lang="hu-HU" sz="2200" dirty="0" smtClean="0">
                <a:latin typeface="Footlight MT Light" pitchFamily="18" charset="0"/>
              </a:rPr>
              <a:t> van a hangsúly. A biotermékek előállításánál tartózkodnak a szintetikus szerek </a:t>
            </a:r>
            <a:r>
              <a:rPr lang="hu-HU" sz="2200" i="1" dirty="0" smtClean="0">
                <a:latin typeface="Footlight MT Light" pitchFamily="18" charset="0"/>
              </a:rPr>
              <a:t>(m</a:t>
            </a:r>
            <a:r>
              <a:rPr lang="hu-HU" sz="2100" i="1" dirty="0" smtClean="0">
                <a:latin typeface="Footlight MT Light" pitchFamily="18" charset="0"/>
              </a:rPr>
              <a:t>ű</a:t>
            </a:r>
            <a:r>
              <a:rPr lang="hu-HU" sz="2200" i="1" dirty="0" smtClean="0">
                <a:latin typeface="Footlight MT Light" pitchFamily="18" charset="0"/>
              </a:rPr>
              <a:t>trágyák, növényvédő és rovarirtó szerek)</a:t>
            </a:r>
            <a:r>
              <a:rPr lang="hu-HU" sz="2200" dirty="0" smtClean="0">
                <a:latin typeface="Footlight MT Light" pitchFamily="18" charset="0"/>
              </a:rPr>
              <a:t>, hormonok, takarmány-kiegészít</a:t>
            </a:r>
            <a:r>
              <a:rPr lang="hu-HU" sz="2100" dirty="0" smtClean="0">
                <a:latin typeface="Footlight MT Light" pitchFamily="18" charset="0"/>
              </a:rPr>
              <a:t>ő</a:t>
            </a:r>
            <a:r>
              <a:rPr lang="hu-HU" sz="2200" dirty="0" smtClean="0">
                <a:latin typeface="Footlight MT Light" pitchFamily="18" charset="0"/>
              </a:rPr>
              <a:t> és genetikailag módosított anyagok használatától.</a:t>
            </a:r>
            <a:endParaRPr lang="hu-HU" sz="2200" dirty="0">
              <a:latin typeface="Footlight MT Light" pitchFamily="18" charset="0"/>
            </a:endParaRPr>
          </a:p>
        </p:txBody>
      </p:sp>
      <p:pic>
        <p:nvPicPr>
          <p:cNvPr id="18438" name="Picture 6" descr="http://www.erdon.ro/2011/09/Permete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428736"/>
            <a:ext cx="2714604" cy="20359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40" name="Picture 8" descr="http://www.energiacentrum.com/images/articles/250/53/ea7bf543-17af-41f0-a06f-5d711bd909e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714620"/>
            <a:ext cx="2381250" cy="1781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Picture 4" descr="http://m.blog.hu/ka/kapanyel/image/m%C5%B1tr%C3%A1g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143380"/>
            <a:ext cx="2686036" cy="1790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Akciógomb: Kezdő dia 7">
            <a:hlinkClick r:id="rId6" action="ppaction://hlinksldjump" highlightClick="1"/>
          </p:cNvPr>
          <p:cNvSpPr/>
          <p:nvPr/>
        </p:nvSpPr>
        <p:spPr>
          <a:xfrm>
            <a:off x="142844" y="214290"/>
            <a:ext cx="357190" cy="428628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2600000" scaled="0"/>
          </a:gradFill>
          <a:ln>
            <a:gradFill>
              <a:gsLst>
                <a:gs pos="0">
                  <a:srgbClr val="CBCBCB"/>
                </a:gs>
                <a:gs pos="29000">
                  <a:srgbClr val="5F5F5F"/>
                </a:gs>
                <a:gs pos="18000">
                  <a:srgbClr val="5F5F5F"/>
                </a:gs>
                <a:gs pos="49000">
                  <a:srgbClr val="FFFFFF"/>
                </a:gs>
                <a:gs pos="62000">
                  <a:srgbClr val="B2B2B2"/>
                </a:gs>
                <a:gs pos="68000">
                  <a:srgbClr val="292929"/>
                </a:gs>
                <a:gs pos="89000">
                  <a:srgbClr val="777777"/>
                </a:gs>
                <a:gs pos="100000">
                  <a:srgbClr val="EAEAEA"/>
                </a:gs>
              </a:gsLst>
              <a:lin ang="12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88000">
              <a:srgbClr val="688C2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zoldtechnologia.hu/wp-content/uploads/2010/10/biotermekek.jpg"/>
          <p:cNvPicPr>
            <a:picLocks noChangeAspect="1" noChangeArrowheads="1"/>
          </p:cNvPicPr>
          <p:nvPr/>
        </p:nvPicPr>
        <p:blipFill>
          <a:blip r:embed="rId3" cstate="print">
            <a:lum bright="-5000" contrast="10000"/>
          </a:blip>
          <a:srcRect/>
          <a:stretch>
            <a:fillRect/>
          </a:stretch>
        </p:blipFill>
        <p:spPr bwMode="auto">
          <a:xfrm>
            <a:off x="2714612" y="1214422"/>
            <a:ext cx="4000528" cy="2880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300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A bioélelmiszerek hátránya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142976" y="4214818"/>
            <a:ext cx="69294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200" dirty="0" smtClean="0">
                <a:latin typeface="Footlight MT Light" pitchFamily="18" charset="0"/>
              </a:rPr>
              <a:t>A bioélelmiszerek nagy hátránya, hogy drágák, ami azzal magyarázható, hogy a biogazdálkodásokban nagyobb körültekintést igényel az élelmiszerek el</a:t>
            </a:r>
            <a:r>
              <a:rPr lang="hu-HU" sz="2100" dirty="0" smtClean="0">
                <a:latin typeface="Footlight MT Light" pitchFamily="18" charset="0"/>
              </a:rPr>
              <a:t>ő</a:t>
            </a:r>
            <a:r>
              <a:rPr lang="hu-HU" sz="2200" dirty="0" smtClean="0">
                <a:latin typeface="Footlight MT Light" pitchFamily="18" charset="0"/>
              </a:rPr>
              <a:t>állítása, hiszen szigorú szabályoknak kell megfelelniük. A hazai ökotermesztésben előállított termékek 90%-át külföldi országokba exportálják.</a:t>
            </a:r>
            <a:endParaRPr lang="hu-HU" sz="2200" dirty="0">
              <a:latin typeface="Footlight MT Light" pitchFamily="18" charset="0"/>
            </a:endParaRPr>
          </a:p>
        </p:txBody>
      </p:sp>
      <p:sp>
        <p:nvSpPr>
          <p:cNvPr id="6" name="Akciógomb: Kezdő dia 5">
            <a:hlinkClick r:id="rId4" action="ppaction://hlinksldjump" highlightClick="1"/>
          </p:cNvPr>
          <p:cNvSpPr/>
          <p:nvPr/>
        </p:nvSpPr>
        <p:spPr>
          <a:xfrm>
            <a:off x="142844" y="214290"/>
            <a:ext cx="357190" cy="428628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2600000" scaled="0"/>
          </a:gradFill>
          <a:ln>
            <a:gradFill>
              <a:gsLst>
                <a:gs pos="0">
                  <a:srgbClr val="CBCBCB"/>
                </a:gs>
                <a:gs pos="29000">
                  <a:srgbClr val="5F5F5F"/>
                </a:gs>
                <a:gs pos="18000">
                  <a:srgbClr val="5F5F5F"/>
                </a:gs>
                <a:gs pos="49000">
                  <a:srgbClr val="FFFFFF"/>
                </a:gs>
                <a:gs pos="62000">
                  <a:srgbClr val="B2B2B2"/>
                </a:gs>
                <a:gs pos="68000">
                  <a:srgbClr val="292929"/>
                </a:gs>
                <a:gs pos="89000">
                  <a:srgbClr val="777777"/>
                </a:gs>
                <a:gs pos="100000">
                  <a:srgbClr val="EAEAEA"/>
                </a:gs>
              </a:gsLst>
              <a:lin ang="12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4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88000">
              <a:srgbClr val="688C2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15436" cy="1143000"/>
          </a:xfrm>
        </p:spPr>
        <p:txBody>
          <a:bodyPr>
            <a:noAutofit/>
          </a:bodyPr>
          <a:lstStyle/>
          <a:p>
            <a:r>
              <a:rPr lang="hu-HU" sz="4000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Mindegy, hogy honnan származik a vásárolt bioélelmiszer?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785786" y="1785926"/>
            <a:ext cx="764386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200" dirty="0" smtClean="0">
                <a:latin typeface="Footlight MT Light" pitchFamily="18" charset="0"/>
              </a:rPr>
              <a:t>Egyrészt a más országokból származó bioélelmiszerek alacsonyabb el</a:t>
            </a:r>
            <a:r>
              <a:rPr lang="hu-HU" sz="2100" dirty="0" smtClean="0">
                <a:latin typeface="Footlight MT Light" pitchFamily="18" charset="0"/>
              </a:rPr>
              <a:t>ő</a:t>
            </a:r>
            <a:r>
              <a:rPr lang="hu-HU" sz="2200" dirty="0" smtClean="0">
                <a:latin typeface="Footlight MT Light" pitchFamily="18" charset="0"/>
              </a:rPr>
              <a:t>állítási költsége miatt olcsóbbak lehetnek, de azért nem árt belegondolni, hogy a szállításuk körülménye eléggé kétes lehet.</a:t>
            </a:r>
          </a:p>
          <a:p>
            <a:pPr algn="just"/>
            <a:r>
              <a:rPr lang="hu-HU" sz="2200" b="1" dirty="0" smtClean="0">
                <a:latin typeface="Footlight MT Light" pitchFamily="18" charset="0"/>
              </a:rPr>
              <a:t>A legjobb az, ha lehetőleg olyan terméket vásárolunk, amely hazánkban terem, vagy épp szezonja van, s lehet</a:t>
            </a:r>
            <a:r>
              <a:rPr lang="hu-HU" sz="2100" b="1" dirty="0" smtClean="0">
                <a:latin typeface="Footlight MT Light" pitchFamily="18" charset="0"/>
              </a:rPr>
              <a:t>ő</a:t>
            </a:r>
            <a:r>
              <a:rPr lang="hu-HU" sz="2200" b="1" dirty="0" smtClean="0">
                <a:latin typeface="Footlight MT Light" pitchFamily="18" charset="0"/>
              </a:rPr>
              <a:t>leg közelebbi régióból származik.</a:t>
            </a:r>
            <a:endParaRPr lang="hu-HU" sz="2200" dirty="0">
              <a:latin typeface="Footlight MT Light" pitchFamily="18" charset="0"/>
            </a:endParaRPr>
          </a:p>
        </p:txBody>
      </p:sp>
      <p:pic>
        <p:nvPicPr>
          <p:cNvPr id="20482" name="Picture 2" descr="http://articles.datasrv.sikeres.hu/000235/originals/15694516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429132"/>
            <a:ext cx="2857500" cy="1905000"/>
          </a:xfrm>
          <a:prstGeom prst="rect">
            <a:avLst/>
          </a:prstGeom>
          <a:noFill/>
        </p:spPr>
      </p:pic>
      <p:sp>
        <p:nvSpPr>
          <p:cNvPr id="6" name="Akciógomb: Kezdő dia 5">
            <a:hlinkClick r:id="rId4" action="ppaction://hlinksldjump" highlightClick="1"/>
          </p:cNvPr>
          <p:cNvSpPr/>
          <p:nvPr/>
        </p:nvSpPr>
        <p:spPr>
          <a:xfrm>
            <a:off x="142844" y="214290"/>
            <a:ext cx="357190" cy="428628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2600000" scaled="0"/>
          </a:gradFill>
          <a:ln>
            <a:gradFill>
              <a:gsLst>
                <a:gs pos="0">
                  <a:srgbClr val="CBCBCB"/>
                </a:gs>
                <a:gs pos="29000">
                  <a:srgbClr val="5F5F5F"/>
                </a:gs>
                <a:gs pos="18000">
                  <a:srgbClr val="5F5F5F"/>
                </a:gs>
                <a:gs pos="49000">
                  <a:srgbClr val="FFFFFF"/>
                </a:gs>
                <a:gs pos="62000">
                  <a:srgbClr val="B2B2B2"/>
                </a:gs>
                <a:gs pos="68000">
                  <a:srgbClr val="292929"/>
                </a:gs>
                <a:gs pos="89000">
                  <a:srgbClr val="777777"/>
                </a:gs>
                <a:gs pos="100000">
                  <a:srgbClr val="EAEAEA"/>
                </a:gs>
              </a:gsLst>
              <a:lin ang="12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9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88000">
              <a:srgbClr val="688C2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gradFill flip="none" rotWithShape="1">
                  <a:gsLst>
                    <a:gs pos="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latin typeface="Comic Sans MS" pitchFamily="66" charset="0"/>
              </a:rPr>
              <a:t>Természetes édesítés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57158" y="1142984"/>
            <a:ext cx="84296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200" dirty="0" smtClean="0">
                <a:latin typeface="Footlight MT Light" pitchFamily="18" charset="0"/>
              </a:rPr>
              <a:t>Sokaknak komoly ellenérzése van minden mesterségesen megalkotott szerrel , így például a mesterséges édesít</a:t>
            </a:r>
            <a:r>
              <a:rPr lang="hu-HU" sz="2100" dirty="0" smtClean="0">
                <a:latin typeface="Footlight MT Light" pitchFamily="18" charset="0"/>
              </a:rPr>
              <a:t>ő</a:t>
            </a:r>
            <a:r>
              <a:rPr lang="hu-HU" sz="2200" dirty="0" smtClean="0">
                <a:latin typeface="Footlight MT Light" pitchFamily="18" charset="0"/>
              </a:rPr>
              <a:t>szerekkel kapcsolatban is. Érdekes módon mindig kiderül róluk valami csalafintaság. Egy kis patkányméreg - de persze </a:t>
            </a:r>
            <a:r>
              <a:rPr lang="hu-HU" sz="2100" dirty="0" smtClean="0">
                <a:latin typeface="Footlight MT Light" pitchFamily="18" charset="0"/>
              </a:rPr>
              <a:t>ő</a:t>
            </a:r>
            <a:r>
              <a:rPr lang="hu-HU" sz="2200" dirty="0" smtClean="0">
                <a:latin typeface="Footlight MT Light" pitchFamily="18" charset="0"/>
              </a:rPr>
              <a:t>k teljesen mások mint mi, ezért a tanulmányt inkább nem is kell figyelembe venni. Ilyen és ehhez hasonló esetek ezreivel találkozni és ki tudja mennyi az, amir</a:t>
            </a:r>
            <a:r>
              <a:rPr lang="hu-HU" sz="2100" dirty="0" smtClean="0">
                <a:latin typeface="Footlight MT Light" pitchFamily="18" charset="0"/>
              </a:rPr>
              <a:t>ő</a:t>
            </a:r>
            <a:r>
              <a:rPr lang="hu-HU" sz="2200" dirty="0" smtClean="0">
                <a:latin typeface="Footlight MT Light" pitchFamily="18" charset="0"/>
              </a:rPr>
              <a:t>l nem tudunk. </a:t>
            </a:r>
          </a:p>
          <a:p>
            <a:pPr algn="just"/>
            <a:r>
              <a:rPr lang="hu-HU" sz="2200" dirty="0" smtClean="0">
                <a:latin typeface="Footlight MT Light" pitchFamily="18" charset="0"/>
              </a:rPr>
              <a:t>Pont az ilyen tényez</a:t>
            </a:r>
            <a:r>
              <a:rPr lang="hu-HU" sz="2100" dirty="0" smtClean="0">
                <a:latin typeface="Footlight MT Light" pitchFamily="18" charset="0"/>
              </a:rPr>
              <a:t>ő</a:t>
            </a:r>
            <a:r>
              <a:rPr lang="hu-HU" sz="2200" dirty="0" smtClean="0">
                <a:latin typeface="Footlight MT Light" pitchFamily="18" charset="0"/>
              </a:rPr>
              <a:t>k miatt érdemes nemes egyszer</a:t>
            </a:r>
            <a:r>
              <a:rPr lang="hu-HU" sz="2100" dirty="0" smtClean="0">
                <a:latin typeface="Footlight MT Light" pitchFamily="18" charset="0"/>
              </a:rPr>
              <a:t>ű</a:t>
            </a:r>
            <a:r>
              <a:rPr lang="hu-HU" sz="2200" dirty="0" smtClean="0">
                <a:latin typeface="Footlight MT Light" pitchFamily="18" charset="0"/>
              </a:rPr>
              <a:t>séggel elkerülni ezeket.</a:t>
            </a:r>
          </a:p>
          <a:p>
            <a:pPr algn="just"/>
            <a:r>
              <a:rPr lang="hu-HU" sz="2200" b="1" dirty="0" smtClean="0">
                <a:latin typeface="Footlight MT Light" pitchFamily="18" charset="0"/>
              </a:rPr>
              <a:t>Ha elkerülhetetlen az édesítés - mert azért ilyenre is akad példa, akkor használjunk természetes édesít</a:t>
            </a:r>
            <a:r>
              <a:rPr lang="hu-HU" sz="2100" b="1" dirty="0" smtClean="0">
                <a:latin typeface="Footlight MT Light" pitchFamily="18" charset="0"/>
              </a:rPr>
              <a:t>ő</a:t>
            </a:r>
            <a:r>
              <a:rPr lang="hu-HU" sz="2200" b="1" dirty="0" smtClean="0">
                <a:latin typeface="Footlight MT Light" pitchFamily="18" charset="0"/>
              </a:rPr>
              <a:t>ket. Pl.: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929190" y="4143380"/>
            <a:ext cx="32147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>
                <a:latin typeface="Footlight MT Light" pitchFamily="18" charset="0"/>
              </a:rPr>
              <a:t>- </a:t>
            </a:r>
            <a:r>
              <a:rPr lang="hu-HU" sz="2200" b="1" dirty="0" smtClean="0">
                <a:latin typeface="Footlight MT Light" pitchFamily="18" charset="0"/>
                <a:hlinkClick r:id="rId2" action="ppaction://hlinksldjump"/>
              </a:rPr>
              <a:t>méz</a:t>
            </a:r>
            <a:r>
              <a:rPr lang="hu-HU" sz="2200" b="1" dirty="0" smtClean="0">
                <a:latin typeface="Footlight MT Light" pitchFamily="18" charset="0"/>
              </a:rPr>
              <a:t>,</a:t>
            </a:r>
          </a:p>
          <a:p>
            <a:r>
              <a:rPr lang="hu-HU" sz="2200" b="1" dirty="0" smtClean="0">
                <a:latin typeface="Footlight MT Light" pitchFamily="18" charset="0"/>
              </a:rPr>
              <a:t>- </a:t>
            </a:r>
            <a:r>
              <a:rPr lang="en-US" sz="2200" b="1" dirty="0" smtClean="0">
                <a:latin typeface="Footlight MT Light" pitchFamily="18" charset="0"/>
                <a:hlinkClick r:id="rId3" action="ppaction://hlinksldjump"/>
              </a:rPr>
              <a:t>stevia</a:t>
            </a:r>
            <a:r>
              <a:rPr lang="hu-HU" sz="2200" b="1" dirty="0" smtClean="0">
                <a:latin typeface="Footlight MT Light" pitchFamily="18" charset="0"/>
              </a:rPr>
              <a:t>,</a:t>
            </a:r>
          </a:p>
          <a:p>
            <a:pPr>
              <a:buFontTx/>
              <a:buChar char="-"/>
            </a:pPr>
            <a:r>
              <a:rPr lang="hu-HU" sz="2200" b="1" dirty="0" smtClean="0">
                <a:latin typeface="Footlight MT Light" pitchFamily="18" charset="0"/>
              </a:rPr>
              <a:t> </a:t>
            </a:r>
            <a:r>
              <a:rPr lang="en-US" sz="2200" b="1" dirty="0" smtClean="0">
                <a:latin typeface="Footlight MT Light" pitchFamily="18" charset="0"/>
                <a:hlinkClick r:id="rId4" action="ppaction://hlinksldjump"/>
              </a:rPr>
              <a:t>nyírfa</a:t>
            </a:r>
            <a:r>
              <a:rPr lang="hu-HU" sz="2200" b="1" dirty="0" smtClean="0">
                <a:latin typeface="Footlight MT Light" pitchFamily="18" charset="0"/>
                <a:hlinkClick r:id="rId4" action="ppaction://hlinksldjump"/>
              </a:rPr>
              <a:t>cukor</a:t>
            </a:r>
            <a:r>
              <a:rPr lang="hu-HU" sz="2200" b="1" dirty="0" smtClean="0">
                <a:latin typeface="Footlight MT Light" pitchFamily="18" charset="0"/>
              </a:rPr>
              <a:t>,</a:t>
            </a:r>
          </a:p>
          <a:p>
            <a:pPr>
              <a:buFontTx/>
              <a:buChar char="-"/>
            </a:pPr>
            <a:r>
              <a:rPr lang="hu-HU" sz="2200" b="1" dirty="0" smtClean="0">
                <a:latin typeface="Footlight MT Light" pitchFamily="18" charset="0"/>
              </a:rPr>
              <a:t> </a:t>
            </a:r>
            <a:r>
              <a:rPr lang="hu-HU" sz="2200" b="1" dirty="0" smtClean="0">
                <a:latin typeface="Footlight MT Light" pitchFamily="18" charset="0"/>
                <a:hlinkClick r:id="rId5" action="ppaction://hlinksldjump"/>
              </a:rPr>
              <a:t>nádcukor</a:t>
            </a:r>
            <a:r>
              <a:rPr lang="hu-HU" sz="2200" b="1" dirty="0" smtClean="0">
                <a:latin typeface="Footlight MT Light" pitchFamily="18" charset="0"/>
              </a:rPr>
              <a:t>,</a:t>
            </a:r>
          </a:p>
          <a:p>
            <a:r>
              <a:rPr lang="hu-HU" sz="2200" b="1" dirty="0" smtClean="0">
                <a:latin typeface="Footlight MT Light" pitchFamily="18" charset="0"/>
              </a:rPr>
              <a:t>- </a:t>
            </a:r>
            <a:r>
              <a:rPr lang="en-US" sz="2200" b="1" dirty="0" smtClean="0">
                <a:latin typeface="Footlight MT Light" pitchFamily="18" charset="0"/>
                <a:hlinkClick r:id="rId6" action="ppaction://hlinksldjump"/>
              </a:rPr>
              <a:t>juhar</a:t>
            </a:r>
            <a:r>
              <a:rPr lang="hu-HU" sz="2200" b="1" dirty="0" smtClean="0">
                <a:latin typeface="Footlight MT Light" pitchFamily="18" charset="0"/>
                <a:hlinkClick r:id="rId6" action="ppaction://hlinksldjump"/>
              </a:rPr>
              <a:t>-, </a:t>
            </a:r>
            <a:r>
              <a:rPr lang="en-US" sz="2200" b="1" dirty="0" smtClean="0">
                <a:latin typeface="Footlight MT Light" pitchFamily="18" charset="0"/>
                <a:hlinkClick r:id="rId6" action="ppaction://hlinksldjump"/>
              </a:rPr>
              <a:t>rizs</a:t>
            </a:r>
            <a:r>
              <a:rPr lang="hu-HU" sz="2200" b="1" dirty="0" smtClean="0">
                <a:latin typeface="Footlight MT Light" pitchFamily="18" charset="0"/>
                <a:hlinkClick r:id="rId6" action="ppaction://hlinksldjump"/>
              </a:rPr>
              <a:t>-, vagy </a:t>
            </a:r>
            <a:r>
              <a:rPr lang="en-US" sz="2200" b="1" dirty="0" smtClean="0">
                <a:latin typeface="Footlight MT Light" pitchFamily="18" charset="0"/>
                <a:hlinkClick r:id="rId6" action="ppaction://hlinksldjump"/>
              </a:rPr>
              <a:t>agave</a:t>
            </a:r>
            <a:r>
              <a:rPr lang="hu-HU" sz="2200" b="1" dirty="0" smtClean="0">
                <a:latin typeface="Footlight MT Light" pitchFamily="18" charset="0"/>
                <a:hlinkClick r:id="rId6" action="ppaction://hlinksldjump"/>
              </a:rPr>
              <a:t> szirup</a:t>
            </a:r>
            <a:r>
              <a:rPr lang="hu-HU" sz="2200" b="1" dirty="0" smtClean="0">
                <a:latin typeface="Footlight MT Light" pitchFamily="18" charset="0"/>
              </a:rPr>
              <a:t>.</a:t>
            </a:r>
            <a:endParaRPr lang="en-US" sz="2200" dirty="0"/>
          </a:p>
        </p:txBody>
      </p:sp>
      <p:sp>
        <p:nvSpPr>
          <p:cNvPr id="7" name="Akciógomb: Kezdő dia 6">
            <a:hlinkClick r:id="rId7" action="ppaction://hlinksldjump" highlightClick="1"/>
          </p:cNvPr>
          <p:cNvSpPr/>
          <p:nvPr/>
        </p:nvSpPr>
        <p:spPr>
          <a:xfrm>
            <a:off x="142844" y="214290"/>
            <a:ext cx="357190" cy="428628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2600000" scaled="0"/>
          </a:gradFill>
          <a:ln>
            <a:gradFill>
              <a:gsLst>
                <a:gs pos="0">
                  <a:srgbClr val="CBCBCB"/>
                </a:gs>
                <a:gs pos="29000">
                  <a:srgbClr val="5F5F5F"/>
                </a:gs>
                <a:gs pos="18000">
                  <a:srgbClr val="5F5F5F"/>
                </a:gs>
                <a:gs pos="49000">
                  <a:srgbClr val="FFFFFF"/>
                </a:gs>
                <a:gs pos="62000">
                  <a:srgbClr val="B2B2B2"/>
                </a:gs>
                <a:gs pos="68000">
                  <a:srgbClr val="292929"/>
                </a:gs>
                <a:gs pos="89000">
                  <a:srgbClr val="777777"/>
                </a:gs>
                <a:gs pos="100000">
                  <a:srgbClr val="EAEAEA"/>
                </a:gs>
              </a:gsLst>
              <a:lin ang="12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1935</Words>
  <Application>Microsoft Office PowerPoint</Application>
  <PresentationFormat>Diavetítés a képernyőre (4:3 oldalarány)</PresentationFormat>
  <Paragraphs>182</Paragraphs>
  <Slides>26</Slides>
  <Notes>17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27" baseType="lpstr">
      <vt:lpstr>Office-téma</vt:lpstr>
      <vt:lpstr>Bioélelmiszerek</vt:lpstr>
      <vt:lpstr>Menü</vt:lpstr>
      <vt:lpstr>Mit is jelent az, hogy bio?</vt:lpstr>
      <vt:lpstr>Miről ismerhető fel a bioélelmiszer?</vt:lpstr>
      <vt:lpstr>Figyeljünk!</vt:lpstr>
      <vt:lpstr>Mesterséges anyagok talajban</vt:lpstr>
      <vt:lpstr>A bioélelmiszerek hátránya</vt:lpstr>
      <vt:lpstr>Mindegy, hogy honnan származik a vásárolt bioélelmiszer?</vt:lpstr>
      <vt:lpstr>Természetes édesítés</vt:lpstr>
      <vt:lpstr>Méz</vt:lpstr>
      <vt:lpstr>Méz</vt:lpstr>
      <vt:lpstr>Stevia</vt:lpstr>
      <vt:lpstr>Stevia</vt:lpstr>
      <vt:lpstr>Nyírfacukor</vt:lpstr>
      <vt:lpstr>Nyírfacukor</vt:lpstr>
      <vt:lpstr>Nádcukor</vt:lpstr>
      <vt:lpstr>Nádcukor</vt:lpstr>
      <vt:lpstr>Juhar-, rizs-, vagy agave szirup </vt:lpstr>
      <vt:lpstr>Juhar-, rizs-, vagy agave szirup</vt:lpstr>
      <vt:lpstr>Természetes gyógymódok őszi bajokra</vt:lpstr>
      <vt:lpstr>Gyógyteák</vt:lpstr>
      <vt:lpstr>Gyógyteák</vt:lpstr>
      <vt:lpstr>Feketeretek, hagyma, fokhagyma</vt:lpstr>
      <vt:lpstr>Feketeretek, hagyma, fokhagyma</vt:lpstr>
      <vt:lpstr>Kérdések</vt:lpstr>
      <vt:lpstr>KÖSZÖNÖM A FIGYELMÜKET!</vt:lpstr>
    </vt:vector>
  </TitlesOfParts>
  <Company>sulinet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Bioélelmiszerek</dc:title>
  <dc:creator>Bartok Iskola</dc:creator>
  <cp:lastModifiedBy>Zora</cp:lastModifiedBy>
  <cp:revision>112</cp:revision>
  <dcterms:created xsi:type="dcterms:W3CDTF">2013-02-11T12:17:06Z</dcterms:created>
  <dcterms:modified xsi:type="dcterms:W3CDTF">2013-02-16T17:43:25Z</dcterms:modified>
</cp:coreProperties>
</file>