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78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9" r:id="rId21"/>
    <p:sldId id="273" r:id="rId22"/>
    <p:sldId id="274" r:id="rId23"/>
    <p:sldId id="275" r:id="rId24"/>
    <p:sldId id="276" r:id="rId25"/>
    <p:sldId id="282" r:id="rId26"/>
    <p:sldId id="281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5" autoAdjust="0"/>
    <p:restoredTop sz="94660"/>
  </p:normalViewPr>
  <p:slideViewPr>
    <p:cSldViewPr>
      <p:cViewPr varScale="1">
        <p:scale>
          <a:sx n="55" d="100"/>
          <a:sy n="55" d="100"/>
        </p:scale>
        <p:origin x="-112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Címdia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63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hu-HU"/>
            </a:p>
          </p:txBody>
        </p:sp>
        <p:sp>
          <p:nvSpPr>
            <p:cNvPr id="563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hu-HU"/>
            </a:p>
          </p:txBody>
        </p:sp>
        <p:sp>
          <p:nvSpPr>
            <p:cNvPr id="563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/>
            </a:p>
          </p:txBody>
        </p:sp>
        <p:sp>
          <p:nvSpPr>
            <p:cNvPr id="563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/>
            </a:p>
          </p:txBody>
        </p:sp>
        <p:sp>
          <p:nvSpPr>
            <p:cNvPr id="563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/>
            </a:p>
          </p:txBody>
        </p:sp>
        <p:sp>
          <p:nvSpPr>
            <p:cNvPr id="563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/>
            </a:p>
          </p:txBody>
        </p:sp>
        <p:sp>
          <p:nvSpPr>
            <p:cNvPr id="563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/>
            </a:p>
          </p:txBody>
        </p:sp>
        <p:sp>
          <p:nvSpPr>
            <p:cNvPr id="563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/>
            </a:p>
          </p:txBody>
        </p:sp>
        <p:sp>
          <p:nvSpPr>
            <p:cNvPr id="563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/>
            </a:p>
          </p:txBody>
        </p:sp>
        <p:sp>
          <p:nvSpPr>
            <p:cNvPr id="563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/>
            </a:p>
          </p:txBody>
        </p:sp>
        <p:sp>
          <p:nvSpPr>
            <p:cNvPr id="563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/>
            </a:p>
          </p:txBody>
        </p:sp>
        <p:sp>
          <p:nvSpPr>
            <p:cNvPr id="563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/>
            </a:p>
          </p:txBody>
        </p:sp>
        <p:sp>
          <p:nvSpPr>
            <p:cNvPr id="563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/>
            </a:p>
          </p:txBody>
        </p:sp>
        <p:sp>
          <p:nvSpPr>
            <p:cNvPr id="563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4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5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65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65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6540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6541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6542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440A64-5BB3-43AA-950F-4B049E05F93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38" grpId="0"/>
      <p:bldP spid="565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5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6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18C0C7-2E78-4B8B-8C93-862F5EC6F979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9AA5D-CF24-412F-940D-903EABABBEE0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902B1D-C553-4A4B-8212-A2AB393C2F71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12CAD-A8D0-43F9-BAF8-DAC84C3FF51E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681232-6C77-41D4-8E17-9D12B8A297F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4B1AC8-F44B-4C53-8B81-37D452FA8749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2972C5-4073-4245-99B4-ACD6A0639452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684F93-692B-4E89-85AE-9F6F96535FA6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3A4658-EEAB-4438-A4C1-F04A7225611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E4FB53-C6A8-482A-A1F7-F472F44B9233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52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3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4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55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55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A050044-820E-4036-894E-D6C7A47845FA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55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555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555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55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1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5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5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5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5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5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518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u/url?sa=i&amp;rct=j&amp;q=geotermikus+energia&amp;source=images&amp;cd=&amp;cad=rja&amp;docid=xl6amTXby3CjbM&amp;tbnid=KEyCQ47qlgez4M:&amp;ved=0CAUQjRw&amp;url=http%3A%2F%2Fwww.plusz-energia.hu%2Fcontent%2Fismertet%25C5%2591&amp;ei=uOQUUYyWKcTKswbH-oDgCg&amp;bvm=bv.42080656,d.Yms&amp;psig=AFQjCNGBeElA3ujslCTGcHWckYKTCb2d-A&amp;ust=136040999290300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hu/url?sa=i&amp;rct=j&amp;q=napenergia&amp;source=images&amp;cd=&amp;cad=rja&amp;docid=WFBFan4JiA7qPM&amp;tbnid=DmWkrzSn59F4vM:&amp;ved=0CAUQjRw&amp;url=http%3A%2F%2Fwww.alternativenergia.hu%2Fnapenergia-napsutes-nelkul%2F43982&amp;ei=udwUUc__AYrPsgbg6YDYCQ&amp;bvm=bv.42080656,d.Yms&amp;psig=AFQjCNE_zW6grz1lvIU_xSCnPT7nREbLFw&amp;ust=136040810887827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hu/url?sa=i&amp;rct=j&amp;q=napenergia&amp;source=images&amp;cd=&amp;cad=rja&amp;docid=mJM2zfTFgxPYiM&amp;tbnid=E5thy6KAcJ-hTM:&amp;ved=0CAUQjRw&amp;url=http%3A%2F%2Fnoinetcafe.hu%2Findex.php%2Fotthonalso%2F180-sokat-sporolhatunk-a-napenergia-futessel&amp;ei=QLcUUaG4E8TctAbz1oEY&amp;bvm=bv.42080656,d.Yms&amp;psig=AFQjCNGU3iZB6exI7XdzgeqXCBuLmU3AWQ&amp;ust=136039818584545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hu/url?sa=i&amp;rct=j&amp;q=biomassza&amp;source=images&amp;cd=&amp;cad=rja&amp;docid=6ntmkOw51gy33M&amp;tbnid=Nc98A1ADdFhslM:&amp;ved=0CAUQjRw&amp;url=http%3A%2F%2Fwww.alternativenergia.hu%2Fpecs-hazai-biomassza-fellegvar-lesz%2F55083&amp;ei=o7oUUeXkG4TUswaN7oCoCA&amp;bvm=bv.42080656,d.Yms&amp;psig=AFQjCNGJL5xNx0CDlLzZByRVvFsjA1Ar8Q&amp;ust=136039917580550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u/url?sa=i&amp;rct=j&amp;q=meg%C3%BAjul%C3%B3+energiaforr%C3%A1s&amp;source=images&amp;cd=&amp;cad=rja&amp;docid=S_0_Fumh-4FnyM&amp;tbnid=f6z2fugQlQ71zM:&amp;ved=0CAUQjRw&amp;url=http%3A%2F%2Fknorbii.atw.hu%2F&amp;ei=IeUUUdSeKMa0tAaFtIH4BQ&amp;bvm=bv.42080656,d.Yms&amp;psig=AFQjCNFM71MBIV1DMvseA4FA73aCuhpqCg&amp;ust=136041026289107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biomasza&amp;source=images&amp;cd=&amp;cad=rja&amp;docid=A33UXsNYCm8fFM&amp;tbnid=T2lcadZ4Gore8M:&amp;ved=0CAUQjRw&amp;url=http%3A%2F%2Fszentkoronaradio.com%2Ftermeszetvedelem%2F2008_08_13_biomassza-tuzelesu-eromu-epiteserol-tartanak-nepszavazast-szabolcsban&amp;ei=beIUUdsPzMuzBqr2gbgH&amp;bvm=bv.42080656,d.Yms&amp;psig=AFQjCNHxsM1jagppsVzJv9WvxUrRihtS8Q&amp;ust=136040944633184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9/9f/NesjavellirPowerPlant_edit2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9/9c/Puhagan_geothermal_plant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u/url?sa=i&amp;rct=j&amp;q=geotermikus+energia&amp;source=images&amp;cd=&amp;cad=rja&amp;docid=bg0prDnML2NQDM&amp;tbnid=KxPzIOqMJCsXlM:&amp;ved=0CAUQjRw&amp;url=http%3A%2F%2Fwww.vitaminsziget.com%2Fcikk.php%3Fid%3D2895&amp;ei=t88UUZWjMIbusgbTyoG4Bg&amp;bvm=bv.42080656,d.Yms&amp;psig=AFQjCNFw1Or3ZsGS9hmyWItV0ydE_ekNYA&amp;ust=1360404608621437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szechenyitervpalyazatok.hu/Dinamic/Palyazati_teruletek/23/megujulo_2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u/url?sa=i&amp;rct=j&amp;q=v%C3%ADzenergia&amp;source=images&amp;cd=&amp;docid=ClLNPiMkXjG7eM&amp;tbnid=u3z0jfWa_mBFCM:&amp;ved=0CAUQjRw&amp;url=http%3A%2F%2Febrand.hu%2Fvizenergia%2Fglobalis-vizeromu-fejlesztesi-tervek%2F1619&amp;ei=kM4UUcqdNY3Isgb3jYDIBQ&amp;bvm=bv.42080656,d.Yms&amp;psig=AFQjCNEYZhj1EG1zN2CMoN-hWXNk_GINBw&amp;ust=1360404488788380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hu/url?sa=i&amp;rct=j&amp;q=napenergia&amp;source=images&amp;cd=&amp;cad=rja&amp;docid=PCmRc9YnoWnbFM&amp;tbnid=siLidtBcaKzppM:&amp;ved=0CAUQjRw&amp;url=http%3A%2F%2Fwww.tisztajovo.hu%2Fmegujulo-energiaforrasok%2F2012%2F09%2F13%2Fromania-rahajt-a-napenergia-hasznositasara&amp;ei=U84UUdeNBMnftAbm54GIDQ&amp;bvm=bv.42080656,d.Yms&amp;psig=AFQjCNH_p2pL6JT5Y57olmf_652A4jIFQw&amp;ust=1360404411956830" TargetMode="External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u/url?sa=i&amp;rct=j&amp;q=geotermikus+energia&amp;source=images&amp;cd=&amp;cad=rja&amp;docid=Fi25Tqpu4GDkbM&amp;tbnid=wI9v7QrUNMyQeM:&amp;ved=0CAUQjRw&amp;url=http%3A%2F%2Fnagyszenas.jobbik.hu%2Fcontent%2Fmagyarorsz%25C3%25A1g-geotermikus-vil%25C3%25A1ghatalom&amp;ei=K-QUUY2BC87PsgbhyoEw&amp;bvm=bv.42080656,d.Yms&amp;psig=AFQjCNGBeElA3ujslCTGcHWckYKTCb2d-A&amp;ust=1360409992903009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www.google.hu/url?sa=i&amp;rct=j&amp;q=sz%C3%A9lenergia&amp;source=images&amp;cd=&amp;cad=rja&amp;docid=9ie9IdDmlf0PHM&amp;tbnid=AW8p1T7JxhPRYM:&amp;ved=0CAUQjRw&amp;url=http%3A%2F%2Fwww.alternativenergia.hu%2Fkategoriak%2Ftemakorok%2Fszelenergia&amp;ei=6uIUUcaxOoHDtQbzg4CwAg&amp;bvm=bv.42080656,d.Yms&amp;psig=AFQjCNEv2T87g_69Q9NaBE3uGEKi-uMsqQ&amp;ust=13604097018995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u/url?sa=i&amp;rct=j&amp;q=napenergia&amp;source=images&amp;cd=&amp;cad=rja&amp;docid=lrUo20HUBMr6cM&amp;tbnid=yWPrdPPelR1F1M:&amp;ved=0CAUQjRw&amp;url=http%3A%2F%2Fwww.felsofokon.hu%2Fgazdakonyv%2F2011%2F09%2F05%2Fa-napenergia-hasznositas-kerdesei-1&amp;ei=uOMUUbO6M8jUsgbNt4CgAQ&amp;bvm=bv.42080656,d.Yms&amp;psig=AFQjCNHMYhRu0SAoE29XnpwRbvJYkfYowQ&amp;ust=1360409889296630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hu/url?sa=i&amp;rct=j&amp;q=v%C3%ADzenergia&amp;source=images&amp;cd=&amp;cad=rja&amp;docid=h22svBYhr3mTiM&amp;tbnid=Mu9IrGqTUwdC1M:&amp;ved=0CAUQjRw&amp;url=http%3A%2F%2Fwww.ua.all.biz%2Fhu%2Fhidroenergetika-vizenergia-s203719&amp;ei=W-MUUfSDEdHIsgbsgYGYAQ&amp;bvm=bv.42080656,d.Yms&amp;psig=AFQjCNErINoFxxfpcpx4yvXlRvz2D0OJ9w&amp;ust=1360409761788985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u/url?sa=i&amp;rct=j&amp;q=meg%C3%BAjul%C3%B3+energiaforr%C3%A1s&amp;source=images&amp;cd=&amp;cad=rja&amp;docid=5wNG_U8qPvHRJM&amp;tbnid=ibM6cQ30So71uM:&amp;ved=0CAUQjRw&amp;url=http%3A%2F%2Fwww.alternativenergia.hu%2Fmegujulo-energia-haladekot%2F20851&amp;ei=--UUUZXFJ4WdtAaFy4HYDw&amp;bvm=bv.42080656,d.Yms&amp;psig=AFQjCNFM71MBIV1DMvseA4FA73aCuhpqCg&amp;ust=136041026289107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hu/f/f6/Megujuloenergia_vilagon_2005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u/url?sa=i&amp;rct=j&amp;q=geotermikus+energia&amp;source=images&amp;cd=&amp;cad=rja&amp;docid=XE0sQ6Kad0ek0M&amp;tbnid=JKA-t4nV2P9KPM:&amp;ved=0CAUQjRw&amp;url=http%3A%2F%2Fwww.pannergy.hu%2Falap.php%3Finc%3Ddsp%26menu_id%3Dundefined%26aktid%3D34&amp;ei=p9UUUeOtFYeGtAac_4C4DQ&amp;bvm=bv.42080656,d.Yms&amp;psig=AFQjCNFw1Or3ZsGS9hmyWItV0ydE_ekNYA&amp;ust=136040460862143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hu/url?sa=i&amp;rct=j&amp;q=sz%C3%A9ler%C5%91m%C5%B1&amp;source=images&amp;cd=&amp;cad=rja&amp;docid=5kBxKpS3OrY4aM&amp;tbnid=M76VcBLTLUGYXM:&amp;ved=0CAUQjRw&amp;url=http%3A%2F%2Fujenergiak.hu%2Fszelenergia-hazilag-szelenergia-hasznositasa%2Fszeleromu-szelkerek-szelgenerator-szelkerek-hazilag%2F522-egy-szeleromu-fedezne-a-sziget-fesztival-teljes-energiaigenyet&amp;ei=QqsUUY35Ooa10QXx9oHYCg&amp;bvm=bv.42080656,d.ZG4&amp;psig=AFQjCNFX74TDcjbvwp4XN4rfFbROUmkC0w&amp;ust=136039531867213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u/url?sa=i&amp;rct=j&amp;q=v%C3%ADzenergia&amp;source=images&amp;cd=&amp;cad=rja&amp;docid=9ztaLqSmaxZjpM&amp;tbnid=2Ib8Ml7N5Zye5M:&amp;ved=0CAUQjRw&amp;url=http%3A%2F%2Fujenergiak.hu%2Fvizenergia-vizmu-ivoviz-h2o-viz%2Fvizenergia%2F612-romania-8-ezer-megawatt-vizenergia&amp;ei=KdYUUeD4KYTLswaOj4HYDg&amp;bvm=bv.42080656,d.Yms&amp;psig=AFQjCNEoyxhSAGrmj7nTEir-OQrzICLNbw&amp;ust=13604064142087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hu/url?sa=i&amp;rct=j&amp;q=v%C3%ADzenergia&amp;source=images&amp;cd=&amp;cad=rja&amp;docid=_jSDr4SfYeyZ6M&amp;tbnid=ljVr6GBwGzyHkM:&amp;ved=0CAUQjRw&amp;url=http%3A%2F%2Fwww.sikerado.hu%2Fmagyarorszagon%2F2011%2F02%2F04%2FIzzik_a_levego_a_vizlepcsok_korul&amp;ei=6tYUUdvqB8fStAbW74CoBg&amp;bvm=bv.42080656,d.Yms&amp;psig=AFQjCNEoyxhSAGrmj7nTEir-OQrzICLNbw&amp;ust=13604064142087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eguju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3156" cy="400506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800" b="1"/>
              <a:t/>
            </a:r>
            <a:br>
              <a:rPr lang="hu-HU" sz="4800" b="1"/>
            </a:br>
            <a:endParaRPr lang="hu-HU" sz="48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861048"/>
            <a:ext cx="8424862" cy="2813546"/>
          </a:xfrm>
        </p:spPr>
        <p:txBody>
          <a:bodyPr/>
          <a:lstStyle/>
          <a:p>
            <a:endParaRPr lang="hu-HU" sz="3600" b="1" dirty="0"/>
          </a:p>
          <a:p>
            <a:r>
              <a:rPr lang="hu-HU" sz="2800" dirty="0" smtClean="0">
                <a:effectLst/>
              </a:rPr>
              <a:t>Készítette</a:t>
            </a:r>
            <a:r>
              <a:rPr lang="hu-HU" sz="2800" dirty="0">
                <a:effectLst/>
              </a:rPr>
              <a:t>: Kovács Bálint</a:t>
            </a:r>
          </a:p>
          <a:p>
            <a:r>
              <a:rPr lang="hu-HU" sz="2800" dirty="0">
                <a:effectLst/>
              </a:rPr>
              <a:t>Felkészítő tanár: Koromné Ruff Regina</a:t>
            </a:r>
          </a:p>
          <a:p>
            <a:r>
              <a:rPr lang="hu-HU" sz="2800" dirty="0">
                <a:effectLst/>
              </a:rPr>
              <a:t>Iskola: Móricz Zsigmond Általános Iskola, Dunaújváros, Úttörő utca 1-3.  </a:t>
            </a:r>
          </a:p>
          <a:p>
            <a:endParaRPr lang="hu-HU" sz="2800" dirty="0">
              <a:effectLst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44008" y="1124744"/>
            <a:ext cx="44999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MEGÚJULÓ </a:t>
            </a:r>
          </a:p>
          <a:p>
            <a:pPr algn="ctr"/>
            <a:r>
              <a:rPr lang="hu-HU" sz="4400" b="1" dirty="0" smtClean="0"/>
              <a:t>ENERGIA-FORRÁSOK</a:t>
            </a:r>
          </a:p>
          <a:p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Nagy esésű vízerőmű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4517" name="Picture 5" descr="Copy_of_982557_30144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8496300" cy="5111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/>
              <a:t>A világ legnagyobb vízerőműve Kínában, a Jangce folyón: a Három-szurdok gát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8853" name="Picture 5" descr="k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90650"/>
            <a:ext cx="7991475" cy="5314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gát számokban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hu-HU" sz="2400" b="1"/>
          </a:p>
          <a:p>
            <a:pPr algn="ctr">
              <a:lnSpc>
                <a:spcPct val="90000"/>
              </a:lnSpc>
            </a:pPr>
            <a:r>
              <a:rPr lang="hu-HU" sz="2400"/>
              <a:t>A gát 2335 m hosszú és 185 m magas. </a:t>
            </a:r>
          </a:p>
          <a:p>
            <a:pPr algn="ctr">
              <a:lnSpc>
                <a:spcPct val="90000"/>
              </a:lnSpc>
            </a:pPr>
            <a:r>
              <a:rPr lang="hu-HU" sz="2400"/>
              <a:t>A megépítéséhez 27,2 millió köbméter beton, 462 ezer tonna acél (melyből 63 Eiffel-tornyot lehetne építeni) és 102,6 millió köbméternyi föld megmozgatására volt szükség. </a:t>
            </a:r>
          </a:p>
          <a:p>
            <a:pPr algn="ctr">
              <a:lnSpc>
                <a:spcPct val="90000"/>
              </a:lnSpc>
            </a:pPr>
            <a:r>
              <a:rPr lang="hu-HU" sz="2400"/>
              <a:t>A víz szintje a gátnál elérheti a 175 m-es magasságot is. A gát tározója átlagosan mintegy 660 km hosszú és 1,12 km széles. 39,3 köbkilométer vizet képes tárolni és a teljes felülete 1045 km2. Befejezését követően a tározó összesen 632 km2-nyi földterületet árasztott el.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Vízerőművek osztályozása a hasznosítható esés szerint: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hu-HU" sz="2000"/>
              <a:t/>
            </a:r>
            <a:br>
              <a:rPr lang="hu-HU" sz="2000"/>
            </a:br>
            <a:r>
              <a:rPr lang="hu-HU" sz="2000"/>
              <a:t>- </a:t>
            </a:r>
            <a:r>
              <a:rPr lang="hu-HU" sz="2000" u="sng"/>
              <a:t>Kis esésű vízerőmű</a:t>
            </a:r>
            <a:br>
              <a:rPr lang="hu-HU" sz="2000" u="sng"/>
            </a:br>
            <a:r>
              <a:rPr lang="hu-HU" sz="2000"/>
              <a:t>	Esés: &lt;15 m</a:t>
            </a:r>
            <a:br>
              <a:rPr lang="hu-HU" sz="2000"/>
            </a:br>
            <a:r>
              <a:rPr lang="hu-HU" sz="2000"/>
              <a:t>	Vízhozam: nagy</a:t>
            </a:r>
            <a:br>
              <a:rPr lang="hu-HU" sz="2000"/>
            </a:br>
            <a:r>
              <a:rPr lang="hu-HU" sz="2000"/>
              <a:t>	Felhasználás: alaperőmű (teljesítmény kihasználás &gt;50%)</a:t>
            </a:r>
            <a:br>
              <a:rPr lang="hu-HU" sz="2000"/>
            </a:br>
            <a:r>
              <a:rPr lang="hu-HU" sz="2000"/>
              <a:t/>
            </a:r>
            <a:br>
              <a:rPr lang="hu-HU" sz="2000"/>
            </a:br>
            <a:r>
              <a:rPr lang="hu-HU" sz="2000"/>
              <a:t>- </a:t>
            </a:r>
            <a:r>
              <a:rPr lang="hu-HU" sz="2000" u="sng"/>
              <a:t>Közepes esésű vízerőmű</a:t>
            </a:r>
            <a:br>
              <a:rPr lang="hu-HU" sz="2000" u="sng"/>
            </a:br>
            <a:r>
              <a:rPr lang="hu-HU" sz="2000"/>
              <a:t>	Esés: 15-50 m</a:t>
            </a:r>
            <a:br>
              <a:rPr lang="hu-HU" sz="2000"/>
            </a:br>
            <a:r>
              <a:rPr lang="hu-HU" sz="2000"/>
              <a:t>	Vízhozam: közepes-nagy</a:t>
            </a:r>
            <a:br>
              <a:rPr lang="hu-HU" sz="2000"/>
            </a:br>
            <a:r>
              <a:rPr lang="hu-HU" sz="2000"/>
              <a:t>	Felhasználás: alaperőmű, közepes kihasználás (30-50%)</a:t>
            </a:r>
            <a:br>
              <a:rPr lang="hu-HU" sz="2000"/>
            </a:br>
            <a:r>
              <a:rPr lang="hu-HU" sz="2000"/>
              <a:t/>
            </a:r>
            <a:br>
              <a:rPr lang="hu-HU" sz="2000"/>
            </a:br>
            <a:r>
              <a:rPr lang="hu-HU" sz="2000"/>
              <a:t>- </a:t>
            </a:r>
            <a:r>
              <a:rPr lang="hu-HU" sz="2000" u="sng"/>
              <a:t>Nagy esésű vízerőmű</a:t>
            </a:r>
            <a:br>
              <a:rPr lang="hu-HU" sz="2000" u="sng"/>
            </a:br>
            <a:r>
              <a:rPr lang="hu-HU" sz="2000"/>
              <a:t>	Esés: 50-2000 m</a:t>
            </a:r>
            <a:br>
              <a:rPr lang="hu-HU" sz="2000"/>
            </a:br>
            <a:r>
              <a:rPr lang="hu-HU" sz="2000"/>
              <a:t>	Vízhozam: kicsi</a:t>
            </a:r>
            <a:br>
              <a:rPr lang="hu-HU" sz="2000"/>
            </a:br>
            <a:r>
              <a:rPr lang="hu-HU" sz="2000"/>
              <a:t>	Felhasználás: csúcserőmű (kihasználás &lt;30%)</a:t>
            </a:r>
            <a:br>
              <a:rPr lang="hu-HU" sz="2000"/>
            </a:br>
            <a:endParaRPr lang="hu-HU" sz="200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/>
              <a:t>Vízerőművek csoportosítása </a:t>
            </a:r>
            <a:r>
              <a:rPr lang="hu-HU" sz="3000" b="1"/>
              <a:t>beépítés</a:t>
            </a:r>
            <a:r>
              <a:rPr lang="hu-HU" sz="2800" b="1"/>
              <a:t> szerint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/>
            </a:r>
            <a:br>
              <a:rPr lang="hu-HU"/>
            </a:br>
            <a:r>
              <a:rPr lang="hu-HU"/>
              <a:t>- Folyóvizes erőmű</a:t>
            </a:r>
          </a:p>
          <a:p>
            <a:pPr>
              <a:buFont typeface="Wingdings" pitchFamily="2" charset="2"/>
              <a:buNone/>
            </a:pPr>
            <a:r>
              <a:rPr lang="hu-HU"/>
              <a:t>   - Tározós erőmű (csúcserőmű) </a:t>
            </a:r>
            <a:br>
              <a:rPr lang="hu-HU"/>
            </a:br>
            <a:r>
              <a:rPr lang="hu-HU"/>
              <a:t>- Szivattyús-tározós erőmű </a:t>
            </a:r>
          </a:p>
          <a:p>
            <a:pPr>
              <a:buFont typeface="Wingdings" pitchFamily="2" charset="2"/>
              <a:buNone/>
            </a:pPr>
            <a:r>
              <a:rPr lang="hu-HU"/>
              <a:t>   - Föld alatti erőmű </a:t>
            </a:r>
          </a:p>
          <a:p>
            <a:pPr>
              <a:buFont typeface="Wingdings" pitchFamily="2" charset="2"/>
              <a:buNone/>
            </a:pPr>
            <a:r>
              <a:rPr lang="hu-HU"/>
              <a:t>   - Árapály erőmű </a:t>
            </a:r>
            <a:br>
              <a:rPr lang="hu-HU"/>
            </a:br>
            <a:r>
              <a:rPr lang="hu-HU"/>
              <a:t>- Hullámerőmű </a:t>
            </a:r>
          </a:p>
          <a:p>
            <a:pPr>
              <a:buFont typeface="Wingdings" pitchFamily="2" charset="2"/>
              <a:buNone/>
            </a:pPr>
            <a:r>
              <a:rPr lang="hu-HU"/>
              <a:t>   - Tengeráramlat erőmű</a:t>
            </a:r>
          </a:p>
        </p:txBody>
      </p:sp>
      <p:pic>
        <p:nvPicPr>
          <p:cNvPr id="66565" name="Picture 5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789363"/>
            <a:ext cx="3600450" cy="20431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/>
              <a:t>A Bős-Nagymarosi vízerőmű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7589" name="Picture 5" descr="NAGYMA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11275"/>
            <a:ext cx="7488237" cy="52736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/>
              <a:t>Napenergia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endParaRPr lang="hu-HU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hu-HU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hu-HU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/>
              <a:t>A napenergia a Földet érő napsugárzásból kinyerhető energia. A napenergia használata történhet aktív módon, mint a naperőmű vagy a napelem, illetve passzív módon, mint például az épületek tájolása segítségével elért hőmegtakarítás.</a:t>
            </a:r>
          </a:p>
        </p:txBody>
      </p:sp>
      <p:pic>
        <p:nvPicPr>
          <p:cNvPr id="68613" name="Picture 5" descr="napenerg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88913"/>
            <a:ext cx="3810000" cy="3009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Napkollektorok egy családi ház tetején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9637" name="Picture 5" descr="napenergia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19213"/>
            <a:ext cx="7920037" cy="5251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Biomassza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u-HU" sz="2800"/>
              <a:t>  A biomassza energetikailag hasznosítható növények, termés, melléktermékek, növényi és állati hulladékok. A biomassza segítségével fosszilis tüzelőanyagok válthatóak ki és ideális esetben az elégetett növényi anyag 1 éven belül újratermelődik, megteremtve ezzel a fenntartható fejlődés és energiagazdálkodás lehetőségét. A biomasszából, pl. bioetanolként üzemanyag is készíthető. 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Hőenergia nyerése biomasszából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2709" name="Picture 5" descr="bioenergia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281113"/>
            <a:ext cx="6985000" cy="53641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endParaRPr lang="hu-HU"/>
          </a:p>
          <a:p>
            <a:pPr algn="ctr">
              <a:lnSpc>
                <a:spcPct val="90000"/>
              </a:lnSpc>
            </a:pPr>
            <a:endParaRPr lang="hu-HU"/>
          </a:p>
          <a:p>
            <a:pPr algn="ctr">
              <a:lnSpc>
                <a:spcPct val="90000"/>
              </a:lnSpc>
            </a:pPr>
            <a:r>
              <a:rPr lang="hu-HU"/>
              <a:t>A </a:t>
            </a:r>
            <a:r>
              <a:rPr lang="hu-HU" b="1"/>
              <a:t>megújuló energiaforrás</a:t>
            </a:r>
            <a:r>
              <a:rPr lang="hu-HU"/>
              <a:t> olyan közeg, természeti jelenség, melyekből energia nyerhető ki, és amely akár naponta többször ismétlődően rendelkezésre áll, vagy jelentősebb emberi beavatkozás nélkül legfeljebb néhány éven belül újratermelődik. </a:t>
            </a:r>
          </a:p>
        </p:txBody>
      </p:sp>
      <p:pic>
        <p:nvPicPr>
          <p:cNvPr id="57349" name="Picture 5" descr="ANd9GcTRt37n4_N4fmzhQVkxnAQ1paroaDbN7rgRwnRaJefvIjJ_Ov3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0"/>
            <a:ext cx="3810000" cy="2552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Biomassza üzemek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9877" name="Picture 5" descr="ethan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484313"/>
            <a:ext cx="4130675" cy="5040312"/>
          </a:xfrm>
          <a:prstGeom prst="rect">
            <a:avLst/>
          </a:prstGeom>
          <a:noFill/>
        </p:spPr>
      </p:pic>
      <p:pic>
        <p:nvPicPr>
          <p:cNvPr id="79879" name="Picture 7" descr="gusszingi_biomassza_erom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420938"/>
            <a:ext cx="4352925" cy="3267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Geotermikus energia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hu-HU" sz="2400"/>
              <a:t>A geotermikus energia a Föld belső hőjéből származó energia. A Föld belsejében lefelé haladva kilométerenként átlag 30 °C-kal emelkedik a hőmérséklet. A geotermikus energia korlátlan és folytonos energia nyereséget jelent. Termálvíz formájában nem kiapadhatatlan forrás. Kitermelése viszonylag olcsó, a levegőt nem szennyezi.</a:t>
            </a:r>
          </a:p>
          <a:p>
            <a:pPr algn="ctr">
              <a:lnSpc>
                <a:spcPct val="80000"/>
              </a:lnSpc>
            </a:pPr>
            <a:r>
              <a:rPr lang="hu-HU" sz="2400"/>
              <a:t>A geotermikus energia egy megújuló energiaforrás, ami a legolcsóbb energiák közé tartozik. Mára Spanyolország a legnagyobb zöldenergia felhasználó. Magyarországon sok geotermikus energiát használnak fel, sok híres termálfürdő van. A geotermikus fűtés kb. 5 év alatt térül meg. Magyarországon a termálvíz 2 km-nél 120 fok is lehet.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/>
              <a:t>Geotermikus erőmű Izlandon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4757" name="Picture 5" descr="Fájl:NesjavellirPowerPlant edi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57338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/>
              <a:t>Geotermikus erőmű a Fülöp-szigeteken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5781" name="Picture 5" descr="Fájl:Puhagan geothermal pl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sz="2000" b="1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6807" name="Picture 7" descr="megujulo_2_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24413" cy="3617913"/>
          </a:xfrm>
          <a:prstGeom prst="rect">
            <a:avLst/>
          </a:prstGeom>
          <a:noFill/>
        </p:spPr>
      </p:pic>
      <p:pic>
        <p:nvPicPr>
          <p:cNvPr id="76809" name="Picture 9" descr="solar-285x2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0"/>
            <a:ext cx="5076825" cy="3644900"/>
          </a:xfrm>
          <a:prstGeom prst="rect">
            <a:avLst/>
          </a:prstGeom>
          <a:noFill/>
        </p:spPr>
      </p:pic>
      <p:pic>
        <p:nvPicPr>
          <p:cNvPr id="76811" name="Picture 11" descr="vizenergia-kihasznala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48075"/>
            <a:ext cx="5003800" cy="3305175"/>
          </a:xfrm>
          <a:prstGeom prst="rect">
            <a:avLst/>
          </a:prstGeom>
          <a:noFill/>
        </p:spPr>
      </p:pic>
      <p:pic>
        <p:nvPicPr>
          <p:cNvPr id="76813" name="Picture 13" descr="termal_viz_cikk2_vitaminsziget_co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500438"/>
            <a:ext cx="4500562" cy="33766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Kérdések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/>
              <a:t>Milyen megújuló energiaforrásokat ismerünk?</a:t>
            </a:r>
          </a:p>
          <a:p>
            <a:r>
              <a:rPr lang="hu-HU" sz="2400"/>
              <a:t>Mi a jelentőségük a megújuló energiaforrásoknak?</a:t>
            </a:r>
          </a:p>
          <a:p>
            <a:r>
              <a:rPr lang="hu-HU" sz="2400"/>
              <a:t>A Föld energiakészletének hány %-át adja a vízenergia?</a:t>
            </a:r>
          </a:p>
          <a:p>
            <a:r>
              <a:rPr lang="hu-HU" sz="2400"/>
              <a:t>Hol található a világ legnagyobb vízerőműve?</a:t>
            </a:r>
          </a:p>
          <a:p>
            <a:r>
              <a:rPr lang="hu-HU" sz="2400"/>
              <a:t>Milyen típusú vízerőműveket ismerünk?</a:t>
            </a:r>
          </a:p>
          <a:p>
            <a:r>
              <a:rPr lang="hu-HU" sz="2400"/>
              <a:t>Hol található Magyarországon vízerőmű?</a:t>
            </a:r>
          </a:p>
          <a:p>
            <a:r>
              <a:rPr lang="hu-HU" sz="2400"/>
              <a:t>A napenergia hasznosítása milyen módon történhet?</a:t>
            </a:r>
          </a:p>
          <a:p>
            <a:r>
              <a:rPr lang="hu-HU" sz="2400"/>
              <a:t>Melyik országban használják fel a legtöbb geotermikus energiát?</a:t>
            </a:r>
          </a:p>
          <a:p>
            <a:r>
              <a:rPr lang="hu-HU" sz="2400"/>
              <a:t>Milyen anyagokból készülhet biomassza?</a:t>
            </a:r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1800"/>
          </a:p>
          <a:p>
            <a:endParaRPr lang="hu-HU" sz="1800"/>
          </a:p>
          <a:p>
            <a:endParaRPr lang="hu-HU" sz="1800"/>
          </a:p>
          <a:p>
            <a:endParaRPr lang="hu-HU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Források: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Wikipédia</a:t>
            </a:r>
            <a:endParaRPr lang="hu-HU" dirty="0"/>
          </a:p>
          <a:p>
            <a:r>
              <a:rPr lang="hu-HU" dirty="0" err="1"/>
              <a:t>Google</a:t>
            </a:r>
            <a:r>
              <a:rPr lang="hu-HU" dirty="0"/>
              <a:t> képtár</a:t>
            </a:r>
          </a:p>
          <a:p>
            <a:r>
              <a:rPr lang="hu-HU" dirty="0"/>
              <a:t>http://noinetcafe.hu</a:t>
            </a:r>
          </a:p>
          <a:p>
            <a:r>
              <a:rPr lang="hu-HU" dirty="0"/>
              <a:t>http://www.alternativenergia.hu</a:t>
            </a:r>
          </a:p>
          <a:p>
            <a:r>
              <a:rPr lang="hu-HU" dirty="0"/>
              <a:t>http://www.nyf.hu</a:t>
            </a:r>
          </a:p>
          <a:p>
            <a:r>
              <a:rPr lang="hu-HU" dirty="0"/>
              <a:t>http://www.vitaminsziget.com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/>
              <a:t>A legfontosabb megújuló energiaforrások: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  <a:p>
            <a:pPr algn="ctr"/>
            <a:r>
              <a:rPr lang="hu-HU" sz="2800"/>
              <a:t>Szélenergia</a:t>
            </a:r>
          </a:p>
          <a:p>
            <a:pPr algn="ctr"/>
            <a:r>
              <a:rPr lang="hu-HU" sz="2800"/>
              <a:t>Vízenergia</a:t>
            </a:r>
          </a:p>
          <a:p>
            <a:pPr algn="ctr"/>
            <a:r>
              <a:rPr lang="hu-HU" sz="2800"/>
              <a:t>Napenergia</a:t>
            </a:r>
          </a:p>
          <a:p>
            <a:pPr algn="ctr"/>
            <a:r>
              <a:rPr lang="hu-HU" sz="2800"/>
              <a:t>Biomassza</a:t>
            </a:r>
          </a:p>
          <a:p>
            <a:pPr algn="ctr"/>
            <a:r>
              <a:rPr lang="hu-HU" sz="2800"/>
              <a:t>Geotermikus energia</a:t>
            </a:r>
          </a:p>
        </p:txBody>
      </p:sp>
      <p:pic>
        <p:nvPicPr>
          <p:cNvPr id="58373" name="Picture 5" descr="szelenergia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60913"/>
            <a:ext cx="2520950" cy="1893887"/>
          </a:xfrm>
          <a:prstGeom prst="rect">
            <a:avLst/>
          </a:prstGeom>
          <a:noFill/>
        </p:spPr>
      </p:pic>
      <p:pic>
        <p:nvPicPr>
          <p:cNvPr id="58375" name="Picture 7" descr="2037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811713"/>
            <a:ext cx="3132138" cy="1878012"/>
          </a:xfrm>
          <a:prstGeom prst="rect">
            <a:avLst/>
          </a:prstGeom>
          <a:noFill/>
        </p:spPr>
      </p:pic>
      <p:pic>
        <p:nvPicPr>
          <p:cNvPr id="58377" name="Picture 9" descr="a-napenergia-hasznositas-kerdesei-1-1156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412875"/>
            <a:ext cx="3048000" cy="2039938"/>
          </a:xfrm>
          <a:prstGeom prst="rect">
            <a:avLst/>
          </a:prstGeom>
          <a:noFill/>
        </p:spPr>
      </p:pic>
      <p:pic>
        <p:nvPicPr>
          <p:cNvPr id="58379" name="Picture 11" descr="geotermikus-energi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1557338"/>
            <a:ext cx="2917825" cy="16906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A megújuló energiaforrások jelentősége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   </a:t>
            </a:r>
            <a:r>
              <a:rPr lang="hu-HU" sz="2800"/>
              <a:t>A megújuló energiaforrások jelentősége, hogy alkalmazásuk nem rombolja a környezetet, ugyanakkor nem is fogják vissza az emberiség fejlődési lehetőségeit. Használatuk nem okoz olyan káros hatásokat mint az üvegházhatás, a levegőszennyezés, vagy a vízszennyezés.</a:t>
            </a:r>
            <a:r>
              <a:rPr lang="hu-HU"/>
              <a:t> </a:t>
            </a:r>
          </a:p>
        </p:txBody>
      </p:sp>
      <p:pic>
        <p:nvPicPr>
          <p:cNvPr id="59397" name="Picture 5" descr="megujulo-energia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365625"/>
            <a:ext cx="3505200" cy="23320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0421" name="Picture 5" descr="Fájl:Megujuloenergia vilagon 2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850"/>
            <a:ext cx="9144000" cy="6788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Szélenergia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/>
              <a:t>A szélenergia az egyik leggyorsabban fejlődő megújuló energiaforrás. A szél segítségével termelt energia jelenleg évi 20 %-kal növekszik,  és rendkívül népszerű Európában és az Egyesült Államokban. </a:t>
            </a:r>
          </a:p>
        </p:txBody>
      </p:sp>
      <p:pic>
        <p:nvPicPr>
          <p:cNvPr id="61445" name="Picture 5" descr="megujulo_energiaJA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221163"/>
            <a:ext cx="2700338" cy="24749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Szélerőművek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2469" name="Picture 5" descr="0522-egy-szeleromu-fedezne-a-sziget-fesztival-teljes-energiaigeny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7848600" cy="52371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7829" name="Picture 5" descr="SZELTURB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8988425" cy="6873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Vízenergia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2800"/>
              <a:t>A vízenergia megújuló energia, nem szennyezi a környezetet és nem termel sem szén-dioxidot, sem más, üvegházhatást kiváltó gázt. A világ vízerőműveinek összteljesítménye mintegy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2800"/>
              <a:t>715 000 MW, a Föld elektromos összteljesítményének 19 %-a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2800"/>
              <a:t>(2003-ban 16%-a), a megújuló energiahasznosításnak 2005-ben a 63 %-a.</a:t>
            </a:r>
            <a:r>
              <a:rPr lang="hu-HU" sz="2800">
                <a:hlinkClick r:id="" action="ppaction://noaction"/>
              </a:rPr>
              <a:t>[</a:t>
            </a:r>
            <a:r>
              <a:rPr lang="hu-HU" sz="2800"/>
              <a:t> </a:t>
            </a:r>
          </a:p>
        </p:txBody>
      </p:sp>
      <p:pic>
        <p:nvPicPr>
          <p:cNvPr id="63493" name="Picture 5" descr="0612-romania-8-ezer-megawatt-vizenerg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941888"/>
            <a:ext cx="3200400" cy="1773237"/>
          </a:xfrm>
          <a:prstGeom prst="rect">
            <a:avLst/>
          </a:prstGeom>
          <a:noFill/>
        </p:spPr>
      </p:pic>
      <p:pic>
        <p:nvPicPr>
          <p:cNvPr id="63495" name="Picture 7" descr="vizlepcso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868863"/>
            <a:ext cx="2697162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ntháló">
  <a:themeElements>
    <a:clrScheme name="Pontháló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Pontháló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ntháló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háló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háló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391</TotalTime>
  <Words>610</Words>
  <Application>Microsoft Office PowerPoint</Application>
  <PresentationFormat>Diavetítés a képernyőre (4:3 oldalarány)</PresentationFormat>
  <Paragraphs>79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Wingdings</vt:lpstr>
      <vt:lpstr>Pontháló</vt:lpstr>
      <vt:lpstr> </vt:lpstr>
      <vt:lpstr>2. dia</vt:lpstr>
      <vt:lpstr>A legfontosabb megújuló energiaforrások:</vt:lpstr>
      <vt:lpstr>A megújuló energiaforrások jelentősége</vt:lpstr>
      <vt:lpstr>5. dia</vt:lpstr>
      <vt:lpstr>Szélenergia</vt:lpstr>
      <vt:lpstr>Szélerőművek</vt:lpstr>
      <vt:lpstr>8. dia</vt:lpstr>
      <vt:lpstr>Vízenergia</vt:lpstr>
      <vt:lpstr>Nagy esésű vízerőmű</vt:lpstr>
      <vt:lpstr>A világ legnagyobb vízerőműve Kínában, a Jangce folyón: a Három-szurdok gát </vt:lpstr>
      <vt:lpstr>A gát számokban</vt:lpstr>
      <vt:lpstr>Vízerőművek osztályozása a hasznosítható esés szerint:</vt:lpstr>
      <vt:lpstr>Vízerőművek csoportosítása beépítés szerint</vt:lpstr>
      <vt:lpstr>A Bős-Nagymarosi vízerőmű</vt:lpstr>
      <vt:lpstr>Napenergia</vt:lpstr>
      <vt:lpstr>Napkollektorok egy családi ház tetején</vt:lpstr>
      <vt:lpstr>Biomassza</vt:lpstr>
      <vt:lpstr>Hőenergia nyerése biomasszából</vt:lpstr>
      <vt:lpstr>Biomassza üzemek</vt:lpstr>
      <vt:lpstr>Geotermikus energia</vt:lpstr>
      <vt:lpstr>Geotermikus erőmű Izlandon</vt:lpstr>
      <vt:lpstr>Geotermikus erőmű a Fülöp-szigeteken</vt:lpstr>
      <vt:lpstr>24. dia</vt:lpstr>
      <vt:lpstr>Kérdések</vt:lpstr>
      <vt:lpstr>Források: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ENERGIAFORRÁSOK</dc:title>
  <dc:creator>EDITKE</dc:creator>
  <cp:lastModifiedBy>tanuló</cp:lastModifiedBy>
  <cp:revision>13</cp:revision>
  <dcterms:created xsi:type="dcterms:W3CDTF">2013-02-08T07:16:25Z</dcterms:created>
  <dcterms:modified xsi:type="dcterms:W3CDTF">2013-02-14T09:45:35Z</dcterms:modified>
</cp:coreProperties>
</file>