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media/audio11.wav" ContentType="audio/x-wav"/>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258" r:id="rId3"/>
    <p:sldId id="302" r:id="rId4"/>
    <p:sldId id="260" r:id="rId5"/>
    <p:sldId id="275" r:id="rId6"/>
    <p:sldId id="276" r:id="rId7"/>
    <p:sldId id="277" r:id="rId8"/>
    <p:sldId id="278" r:id="rId9"/>
    <p:sldId id="279" r:id="rId10"/>
    <p:sldId id="280" r:id="rId11"/>
    <p:sldId id="281" r:id="rId12"/>
    <p:sldId id="282" r:id="rId13"/>
    <p:sldId id="283" r:id="rId14"/>
    <p:sldId id="266" r:id="rId15"/>
    <p:sldId id="285" r:id="rId16"/>
    <p:sldId id="287" r:id="rId17"/>
    <p:sldId id="289" r:id="rId18"/>
    <p:sldId id="290" r:id="rId19"/>
    <p:sldId id="291" r:id="rId20"/>
    <p:sldId id="293" r:id="rId21"/>
    <p:sldId id="294" r:id="rId22"/>
    <p:sldId id="295" r:id="rId23"/>
    <p:sldId id="297" r:id="rId24"/>
    <p:sldId id="298" r:id="rId25"/>
    <p:sldId id="300" r:id="rId26"/>
    <p:sldId id="301" r:id="rId27"/>
    <p:sldId id="288" r:id="rId28"/>
  </p:sldIdLst>
  <p:sldSz cx="12192000" cy="6858000"/>
  <p:notesSz cx="6858000" cy="9144000"/>
  <p:custShowLst>
    <p:custShow name="Egyéni diasor 1" id="0">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5"/>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Alapértelmezett szakasz" id="{E3DF84BE-14A9-463A-8ABC-ACCE783AEF27}">
          <p14:sldIdLst>
            <p14:sldId id="258"/>
            <p14:sldId id="302"/>
            <p14:sldId id="260"/>
            <p14:sldId id="275"/>
            <p14:sldId id="276"/>
            <p14:sldId id="277"/>
            <p14:sldId id="278"/>
            <p14:sldId id="279"/>
            <p14:sldId id="280"/>
            <p14:sldId id="281"/>
            <p14:sldId id="282"/>
            <p14:sldId id="283"/>
          </p14:sldIdLst>
        </p14:section>
        <p14:section name="Kimutatás" id="{E9F8B59D-8643-4D21-83E0-21369170DA03}">
          <p14:sldIdLst>
            <p14:sldId id="266"/>
            <p14:sldId id="285"/>
          </p14:sldIdLst>
        </p14:section>
        <p14:section name="Képek" id="{40B7E1B0-B39A-4DD5-8ADA-7237CE64E045}">
          <p14:sldIdLst>
            <p14:sldId id="287"/>
            <p14:sldId id="289"/>
            <p14:sldId id="290"/>
            <p14:sldId id="291"/>
            <p14:sldId id="293"/>
            <p14:sldId id="294"/>
            <p14:sldId id="295"/>
            <p14:sldId id="297"/>
            <p14:sldId id="298"/>
            <p14:sldId id="300"/>
          </p14:sldIdLst>
        </p14:section>
        <p14:section name="Kérdés" id="{95A743FC-8CDC-4F34-BD7A-FC4D78C86D4A}">
          <p14:sldIdLst>
            <p14:sldId id="301"/>
          </p14:sldIdLst>
        </p14:section>
        <p14:section name="Forrás" id="{340FD396-6ABA-42B4-AC07-5DDF3665114A}">
          <p14:sldIdLst>
            <p14:sldId id="288"/>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Szerző" initials="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5324" autoAdjust="0"/>
  </p:normalViewPr>
  <p:slideViewPr>
    <p:cSldViewPr snapToGrid="0">
      <p:cViewPr varScale="1">
        <p:scale>
          <a:sx n="80" d="100"/>
          <a:sy n="80" d="100"/>
        </p:scale>
        <p:origin x="-108" y="-70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7" d="100"/>
          <a:sy n="57" d="100"/>
        </p:scale>
        <p:origin x="1362" y="4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munkalap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munkalap2.xlsx"/></Relationships>
</file>

<file path=ppt/charts/chart1.xml><?xml version="1.0" encoding="utf-8"?>
<c:chartSpace xmlns:c="http://schemas.openxmlformats.org/drawingml/2006/chart" xmlns:a="http://schemas.openxmlformats.org/drawingml/2006/main" xmlns:r="http://schemas.openxmlformats.org/officeDocument/2006/relationships">
  <c:lang val="hu-HU"/>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hu-HU" dirty="0"/>
              <a:t>2012 hazai adatok</a:t>
            </a:r>
          </a:p>
        </c:rich>
      </c:tx>
      <c:layout/>
      <c:spPr>
        <a:noFill/>
        <a:ln>
          <a:noFill/>
        </a:ln>
        <a:effectLst/>
      </c:spPr>
    </c:title>
    <c:plotArea>
      <c:layout/>
      <c:barChart>
        <c:barDir val="col"/>
        <c:grouping val="clustered"/>
        <c:ser>
          <c:idx val="0"/>
          <c:order val="0"/>
          <c:tx>
            <c:strRef>
              <c:f>Sheet1!$B$1</c:f>
              <c:strCache>
                <c:ptCount val="1"/>
                <c:pt idx="0">
                  <c:v>Napenergia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hu-HU"/>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Sheet1!$A$2</c:f>
              <c:numCache>
                <c:formatCode>General</c:formatCode>
                <c:ptCount val="1"/>
                <c:pt idx="0">
                  <c:v>194</c:v>
                </c:pt>
              </c:numCache>
            </c:numRef>
          </c:cat>
          <c:val>
            <c:numRef>
              <c:f>Sheet1!$B$2</c:f>
              <c:numCache>
                <c:formatCode>General</c:formatCode>
                <c:ptCount val="1"/>
                <c:pt idx="0">
                  <c:v>9</c:v>
                </c:pt>
              </c:numCache>
            </c:numRef>
          </c:val>
        </c:ser>
        <c:ser>
          <c:idx val="1"/>
          <c:order val="1"/>
          <c:tx>
            <c:strRef>
              <c:f>Sheet1!$C$1</c:f>
              <c:strCache>
                <c:ptCount val="1"/>
                <c:pt idx="0">
                  <c:v>Szélenergia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hu-HU"/>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Sheet1!$A$2</c:f>
              <c:numCache>
                <c:formatCode>General</c:formatCode>
                <c:ptCount val="1"/>
                <c:pt idx="0">
                  <c:v>194</c:v>
                </c:pt>
              </c:numCache>
            </c:numRef>
          </c:cat>
          <c:val>
            <c:numRef>
              <c:f>Sheet1!$C$2</c:f>
              <c:numCache>
                <c:formatCode>General</c:formatCode>
                <c:ptCount val="1"/>
                <c:pt idx="0">
                  <c:v>929</c:v>
                </c:pt>
              </c:numCache>
            </c:numRef>
          </c:val>
        </c:ser>
        <c:ser>
          <c:idx val="2"/>
          <c:order val="2"/>
          <c:tx>
            <c:strRef>
              <c:f>Sheet1!$D$1</c:f>
              <c:strCache>
                <c:ptCount val="1"/>
                <c:pt idx="0">
                  <c:v>Biomassza</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hu-HU"/>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Sheet1!$A$2</c:f>
              <c:numCache>
                <c:formatCode>General</c:formatCode>
                <c:ptCount val="1"/>
                <c:pt idx="0">
                  <c:v>194</c:v>
                </c:pt>
              </c:numCache>
            </c:numRef>
          </c:cat>
          <c:val>
            <c:numRef>
              <c:f>Sheet1!$D$2</c:f>
              <c:numCache>
                <c:formatCode>General</c:formatCode>
                <c:ptCount val="1"/>
                <c:pt idx="0">
                  <c:v>1995</c:v>
                </c:pt>
              </c:numCache>
            </c:numRef>
          </c:val>
        </c:ser>
        <c:ser>
          <c:idx val="3"/>
          <c:order val="3"/>
          <c:tx>
            <c:strRef>
              <c:f>Sheet1!$E$1</c:f>
              <c:strCache>
                <c:ptCount val="1"/>
                <c:pt idx="0">
                  <c:v>Geotermikus energia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hu-HU"/>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Sheet1!$A$2</c:f>
              <c:numCache>
                <c:formatCode>General</c:formatCode>
                <c:ptCount val="1"/>
                <c:pt idx="0">
                  <c:v>194</c:v>
                </c:pt>
              </c:numCache>
            </c:numRef>
          </c:cat>
          <c:val>
            <c:numRef>
              <c:f>Sheet1!$E$2</c:f>
              <c:numCache>
                <c:formatCode>General</c:formatCode>
                <c:ptCount val="1"/>
                <c:pt idx="0">
                  <c:v>0</c:v>
                </c:pt>
              </c:numCache>
            </c:numRef>
          </c:val>
        </c:ser>
        <c:dLbls>
          <c:showVal val="1"/>
        </c:dLbls>
        <c:gapWidth val="100"/>
        <c:overlap val="-24"/>
        <c:axId val="121188736"/>
        <c:axId val="121190272"/>
      </c:barChart>
      <c:catAx>
        <c:axId val="121188736"/>
        <c:scaling>
          <c:orientation val="minMax"/>
        </c:scaling>
        <c:delete val="1"/>
        <c:axPos val="b"/>
        <c:numFmt formatCode="General" sourceLinked="1"/>
        <c:majorTickMark val="none"/>
        <c:tickLblPos val="none"/>
        <c:crossAx val="121190272"/>
        <c:crosses val="autoZero"/>
        <c:auto val="1"/>
        <c:lblAlgn val="ctr"/>
        <c:lblOffset val="100"/>
      </c:catAx>
      <c:valAx>
        <c:axId val="121190272"/>
        <c:scaling>
          <c:orientation val="minMax"/>
        </c:scaling>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hu-HU"/>
                  <a:t>GWh</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hu-HU"/>
          </a:p>
        </c:txPr>
        <c:crossAx val="12118873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hu-HU"/>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hu-H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hu-HU"/>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128"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r>
              <a:rPr lang="hu-HU" sz="1800" b="1" i="0" baseline="0" dirty="0" smtClean="0">
                <a:effectLst>
                  <a:outerShdw blurRad="50800" dist="38100" dir="5400000" algn="t" rotWithShape="0">
                    <a:srgbClr val="000000">
                      <a:alpha val="40000"/>
                    </a:srgbClr>
                  </a:outerShdw>
                </a:effectLst>
              </a:rPr>
              <a:t>2013 hazai tervezett adatok</a:t>
            </a:r>
            <a:endParaRPr lang="hu-HU" dirty="0" smtClean="0">
              <a:effectLst/>
            </a:endParaRPr>
          </a:p>
        </c:rich>
      </c:tx>
      <c:layout/>
      <c:spPr>
        <a:noFill/>
        <a:ln>
          <a:noFill/>
        </a:ln>
        <a:effectLst/>
      </c:spPr>
    </c:title>
    <c:plotArea>
      <c:layout/>
      <c:barChart>
        <c:barDir val="col"/>
        <c:grouping val="clustered"/>
        <c:ser>
          <c:idx val="0"/>
          <c:order val="0"/>
          <c:tx>
            <c:strRef>
              <c:f>Munka1!$B$1</c:f>
              <c:strCache>
                <c:ptCount val="1"/>
                <c:pt idx="0">
                  <c:v>Napenergia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hu-HU"/>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Munka1!$A$2</c:f>
              <c:numCache>
                <c:formatCode>General</c:formatCode>
                <c:ptCount val="1"/>
                <c:pt idx="0">
                  <c:v>14</c:v>
                </c:pt>
              </c:numCache>
            </c:numRef>
          </c:cat>
          <c:val>
            <c:numRef>
              <c:f>Munka1!$B$2</c:f>
              <c:numCache>
                <c:formatCode>General</c:formatCode>
                <c:ptCount val="1"/>
                <c:pt idx="0">
                  <c:v>9</c:v>
                </c:pt>
              </c:numCache>
            </c:numRef>
          </c:val>
        </c:ser>
        <c:ser>
          <c:idx val="1"/>
          <c:order val="1"/>
          <c:tx>
            <c:strRef>
              <c:f>Munka1!$C$1</c:f>
              <c:strCache>
                <c:ptCount val="1"/>
                <c:pt idx="0">
                  <c:v>Szélenergia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hu-HU"/>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Munka1!$A$2</c:f>
              <c:numCache>
                <c:formatCode>General</c:formatCode>
                <c:ptCount val="1"/>
                <c:pt idx="0">
                  <c:v>14</c:v>
                </c:pt>
              </c:numCache>
            </c:numRef>
          </c:cat>
          <c:val>
            <c:numRef>
              <c:f>Munka1!$C$2</c:f>
              <c:numCache>
                <c:formatCode>General</c:formatCode>
                <c:ptCount val="1"/>
                <c:pt idx="0">
                  <c:v>1150</c:v>
                </c:pt>
              </c:numCache>
            </c:numRef>
          </c:val>
        </c:ser>
        <c:ser>
          <c:idx val="2"/>
          <c:order val="2"/>
          <c:tx>
            <c:strRef>
              <c:f>Munka1!$D$1</c:f>
              <c:strCache>
                <c:ptCount val="1"/>
                <c:pt idx="0">
                  <c:v>Biomassza</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hu-HU"/>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Munka1!$A$2</c:f>
              <c:numCache>
                <c:formatCode>General</c:formatCode>
                <c:ptCount val="1"/>
                <c:pt idx="0">
                  <c:v>14</c:v>
                </c:pt>
              </c:numCache>
            </c:numRef>
          </c:cat>
          <c:val>
            <c:numRef>
              <c:f>Munka1!$D$2</c:f>
              <c:numCache>
                <c:formatCode>General</c:formatCode>
                <c:ptCount val="1"/>
                <c:pt idx="0">
                  <c:v>2097</c:v>
                </c:pt>
              </c:numCache>
            </c:numRef>
          </c:val>
        </c:ser>
        <c:ser>
          <c:idx val="3"/>
          <c:order val="3"/>
          <c:tx>
            <c:strRef>
              <c:f>Munka1!$E$1</c:f>
              <c:strCache>
                <c:ptCount val="1"/>
                <c:pt idx="0">
                  <c:v>Geotermikus energia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hu-HU"/>
              </a:p>
            </c:txPr>
            <c:dLblPos val="outEnd"/>
            <c:showVal val="1"/>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Munka1!$A$2</c:f>
              <c:numCache>
                <c:formatCode>General</c:formatCode>
                <c:ptCount val="1"/>
                <c:pt idx="0">
                  <c:v>14</c:v>
                </c:pt>
              </c:numCache>
            </c:numRef>
          </c:cat>
          <c:val>
            <c:numRef>
              <c:f>Munka1!$E$2</c:f>
              <c:numCache>
                <c:formatCode>General</c:formatCode>
                <c:ptCount val="1"/>
                <c:pt idx="0">
                  <c:v>29</c:v>
                </c:pt>
              </c:numCache>
            </c:numRef>
          </c:val>
        </c:ser>
        <c:dLbls>
          <c:showVal val="1"/>
        </c:dLbls>
        <c:gapWidth val="100"/>
        <c:overlap val="-24"/>
        <c:axId val="129071360"/>
        <c:axId val="129093632"/>
      </c:barChart>
      <c:catAx>
        <c:axId val="129071360"/>
        <c:scaling>
          <c:orientation val="minMax"/>
        </c:scaling>
        <c:delete val="1"/>
        <c:axPos val="b"/>
        <c:numFmt formatCode="General" sourceLinked="1"/>
        <c:majorTickMark val="none"/>
        <c:tickLblPos val="none"/>
        <c:crossAx val="129093632"/>
        <c:crosses val="autoZero"/>
        <c:auto val="1"/>
        <c:lblAlgn val="ctr"/>
        <c:lblOffset val="100"/>
      </c:catAx>
      <c:valAx>
        <c:axId val="129093632"/>
        <c:scaling>
          <c:orientation val="minMax"/>
        </c:scaling>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hu-HU" dirty="0" err="1"/>
                  <a:t>GWh</a:t>
                </a:r>
                <a:endParaRPr lang="hu-HU" dirty="0"/>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hu-HU"/>
          </a:p>
        </c:txPr>
        <c:crossAx val="12907136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hu-HU"/>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hu-H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 Target="../slides/slide8.xml"/><Relationship Id="rId7" Type="http://schemas.openxmlformats.org/officeDocument/2006/relationships/slide" Target="../slides/slide12.xml"/><Relationship Id="rId12" Type="http://schemas.openxmlformats.org/officeDocument/2006/relationships/image" Target="../media/image11.png"/><Relationship Id="rId2" Type="http://schemas.openxmlformats.org/officeDocument/2006/relationships/slide" Target="../slides/slide7.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image" Target="../media/image10.png"/><Relationship Id="rId5" Type="http://schemas.openxmlformats.org/officeDocument/2006/relationships/slide" Target="../slides/slide10.xml"/><Relationship Id="rId10" Type="http://schemas.openxmlformats.org/officeDocument/2006/relationships/image" Target="../media/image9.png"/><Relationship Id="rId4" Type="http://schemas.openxmlformats.org/officeDocument/2006/relationships/slide" Target="../slides/slide9.xml"/><Relationship Id="rId9" Type="http://schemas.openxmlformats.org/officeDocument/2006/relationships/image" Target="../media/image8.png"/><Relationship Id="rId1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050A1-3657-468D-A05B-DFFA0B0B1A6C}" type="doc">
      <dgm:prSet loTypeId="urn:microsoft.com/office/officeart/2005/8/layout/pList1#1" loCatId="list" qsTypeId="urn:microsoft.com/office/officeart/2005/8/quickstyle/3d3" qsCatId="3D" csTypeId="urn:microsoft.com/office/officeart/2005/8/colors/colorful1#1" csCatId="colorful" phldr="1"/>
      <dgm:spPr/>
      <dgm:t>
        <a:bodyPr/>
        <a:lstStyle/>
        <a:p>
          <a:endParaRPr lang="hu-HU"/>
        </a:p>
      </dgm:t>
    </dgm:pt>
    <dgm:pt modelId="{B9490399-AB37-49E8-B0AF-8FE9793CC977}">
      <dgm:prSet/>
      <dgm:spPr/>
      <dgm:t>
        <a:bodyPr/>
        <a:lstStyle/>
        <a:p>
          <a:pPr rtl="0"/>
          <a:r>
            <a:rPr lang="hu-HU" b="0" i="0" dirty="0" smtClean="0">
              <a:hlinkClick xmlns:r="http://schemas.openxmlformats.org/officeDocument/2006/relationships" r:id="rId1" action="ppaction://hlinksldjump"/>
            </a:rPr>
            <a:t>Napenergia</a:t>
          </a:r>
          <a:endParaRPr lang="hu-HU" dirty="0"/>
        </a:p>
      </dgm:t>
    </dgm:pt>
    <dgm:pt modelId="{DE78E177-AAE8-4EA4-AE40-00F6B37826CD}" type="parTrans" cxnId="{C482A923-B09F-494C-B222-9409D9EB7929}">
      <dgm:prSet/>
      <dgm:spPr/>
      <dgm:t>
        <a:bodyPr/>
        <a:lstStyle/>
        <a:p>
          <a:endParaRPr lang="hu-HU"/>
        </a:p>
      </dgm:t>
    </dgm:pt>
    <dgm:pt modelId="{A5410F1D-F11F-4476-88E8-B860072E412E}" type="sibTrans" cxnId="{C482A923-B09F-494C-B222-9409D9EB7929}">
      <dgm:prSet/>
      <dgm:spPr/>
      <dgm:t>
        <a:bodyPr/>
        <a:lstStyle/>
        <a:p>
          <a:endParaRPr lang="hu-HU"/>
        </a:p>
      </dgm:t>
    </dgm:pt>
    <dgm:pt modelId="{A022CC81-1C97-46D7-B3A3-C87E3894DCF2}">
      <dgm:prSet/>
      <dgm:spPr/>
      <dgm:t>
        <a:bodyPr/>
        <a:lstStyle/>
        <a:p>
          <a:pPr rtl="0"/>
          <a:r>
            <a:rPr lang="hu-HU" dirty="0" smtClean="0">
              <a:hlinkClick xmlns:r="http://schemas.openxmlformats.org/officeDocument/2006/relationships" r:id="rId2" action="ppaction://hlinksldjump"/>
            </a:rPr>
            <a:t>Szélenergia</a:t>
          </a:r>
          <a:endParaRPr lang="hu-HU" dirty="0"/>
        </a:p>
      </dgm:t>
    </dgm:pt>
    <dgm:pt modelId="{4ECE0DB9-1529-4E3F-8E18-D433CF0F1618}" type="parTrans" cxnId="{7C16E923-E781-4146-836B-81166BAA92BA}">
      <dgm:prSet/>
      <dgm:spPr/>
      <dgm:t>
        <a:bodyPr/>
        <a:lstStyle/>
        <a:p>
          <a:endParaRPr lang="hu-HU"/>
        </a:p>
      </dgm:t>
    </dgm:pt>
    <dgm:pt modelId="{8B4BCE44-1E69-45BE-99D8-BE6390F128FE}" type="sibTrans" cxnId="{7C16E923-E781-4146-836B-81166BAA92BA}">
      <dgm:prSet/>
      <dgm:spPr/>
      <dgm:t>
        <a:bodyPr/>
        <a:lstStyle/>
        <a:p>
          <a:endParaRPr lang="hu-HU"/>
        </a:p>
      </dgm:t>
    </dgm:pt>
    <dgm:pt modelId="{AE0A6F64-357F-40BE-8558-77AA9F0FBDD7}">
      <dgm:prSet/>
      <dgm:spPr/>
      <dgm:t>
        <a:bodyPr/>
        <a:lstStyle/>
        <a:p>
          <a:pPr rtl="0"/>
          <a:r>
            <a:rPr lang="hu-HU" b="0" i="0" dirty="0" smtClean="0">
              <a:hlinkClick xmlns:r="http://schemas.openxmlformats.org/officeDocument/2006/relationships" r:id="rId3" action="ppaction://hlinksldjump"/>
            </a:rPr>
            <a:t>Vízenergia</a:t>
          </a:r>
          <a:endParaRPr lang="hu-HU" dirty="0"/>
        </a:p>
      </dgm:t>
    </dgm:pt>
    <dgm:pt modelId="{0A9D3C6A-4286-43D3-95F4-D1F2890C215B}" type="parTrans" cxnId="{65E5B66B-DF72-4E21-8590-137FC9A09E17}">
      <dgm:prSet/>
      <dgm:spPr/>
      <dgm:t>
        <a:bodyPr/>
        <a:lstStyle/>
        <a:p>
          <a:endParaRPr lang="hu-HU"/>
        </a:p>
      </dgm:t>
    </dgm:pt>
    <dgm:pt modelId="{11EC2169-3C9D-4B6C-8AB7-007B946ED108}" type="sibTrans" cxnId="{65E5B66B-DF72-4E21-8590-137FC9A09E17}">
      <dgm:prSet/>
      <dgm:spPr/>
      <dgm:t>
        <a:bodyPr/>
        <a:lstStyle/>
        <a:p>
          <a:endParaRPr lang="hu-HU"/>
        </a:p>
      </dgm:t>
    </dgm:pt>
    <dgm:pt modelId="{5C314CC9-F16C-4FBB-9AF1-47492798A084}">
      <dgm:prSet/>
      <dgm:spPr/>
      <dgm:t>
        <a:bodyPr/>
        <a:lstStyle/>
        <a:p>
          <a:pPr rtl="0"/>
          <a:r>
            <a:rPr lang="hu-HU" dirty="0" smtClean="0">
              <a:hlinkClick xmlns:r="http://schemas.openxmlformats.org/officeDocument/2006/relationships" r:id="rId4" action="ppaction://hlinksldjump"/>
            </a:rPr>
            <a:t>Geotermikus energia</a:t>
          </a:r>
          <a:endParaRPr lang="hu-HU" dirty="0"/>
        </a:p>
      </dgm:t>
    </dgm:pt>
    <dgm:pt modelId="{96561EEE-0C15-4A03-B154-EA4E112D6B44}" type="parTrans" cxnId="{F4737328-02DE-46D4-87FD-F38895F8662B}">
      <dgm:prSet/>
      <dgm:spPr/>
      <dgm:t>
        <a:bodyPr/>
        <a:lstStyle/>
        <a:p>
          <a:endParaRPr lang="hu-HU"/>
        </a:p>
      </dgm:t>
    </dgm:pt>
    <dgm:pt modelId="{86E376EE-A51B-47B4-9EDB-A6AB685B06A6}" type="sibTrans" cxnId="{F4737328-02DE-46D4-87FD-F38895F8662B}">
      <dgm:prSet/>
      <dgm:spPr/>
      <dgm:t>
        <a:bodyPr/>
        <a:lstStyle/>
        <a:p>
          <a:endParaRPr lang="hu-HU"/>
        </a:p>
      </dgm:t>
    </dgm:pt>
    <dgm:pt modelId="{990B8EE7-2FF1-4D05-8EFA-3918067CA25A}">
      <dgm:prSet/>
      <dgm:spPr/>
      <dgm:t>
        <a:bodyPr/>
        <a:lstStyle/>
        <a:p>
          <a:pPr rtl="0"/>
          <a:r>
            <a:rPr lang="hu-HU" b="0" i="0" dirty="0" smtClean="0">
              <a:hlinkClick xmlns:r="http://schemas.openxmlformats.org/officeDocument/2006/relationships" r:id="rId5" action="ppaction://hlinksldjump"/>
            </a:rPr>
            <a:t>Ár-apály energia</a:t>
          </a:r>
          <a:endParaRPr lang="hu-HU" dirty="0"/>
        </a:p>
      </dgm:t>
    </dgm:pt>
    <dgm:pt modelId="{5A8993A7-1D9B-4625-9995-58B48E294BF2}" type="parTrans" cxnId="{E6C9FBE8-52F8-4DAB-AC69-ADE5B5A6AB23}">
      <dgm:prSet/>
      <dgm:spPr/>
      <dgm:t>
        <a:bodyPr/>
        <a:lstStyle/>
        <a:p>
          <a:endParaRPr lang="hu-HU"/>
        </a:p>
      </dgm:t>
    </dgm:pt>
    <dgm:pt modelId="{2C19180E-E37A-4845-8F0C-14828130C18B}" type="sibTrans" cxnId="{E6C9FBE8-52F8-4DAB-AC69-ADE5B5A6AB23}">
      <dgm:prSet/>
      <dgm:spPr/>
      <dgm:t>
        <a:bodyPr/>
        <a:lstStyle/>
        <a:p>
          <a:endParaRPr lang="hu-HU"/>
        </a:p>
      </dgm:t>
    </dgm:pt>
    <dgm:pt modelId="{B48DD0D1-4D12-4D6E-99CB-8786B9DD3EBB}">
      <dgm:prSet/>
      <dgm:spPr/>
      <dgm:t>
        <a:bodyPr/>
        <a:lstStyle/>
        <a:p>
          <a:pPr rtl="0"/>
          <a:r>
            <a:rPr lang="hu-HU" dirty="0" smtClean="0">
              <a:hlinkClick xmlns:r="http://schemas.openxmlformats.org/officeDocument/2006/relationships" r:id="rId6" action="ppaction://hlinksldjump"/>
            </a:rPr>
            <a:t>Biomassza</a:t>
          </a:r>
          <a:endParaRPr lang="hu-HU" dirty="0"/>
        </a:p>
      </dgm:t>
    </dgm:pt>
    <dgm:pt modelId="{0EDFC86B-2AE4-4F4F-90D6-C333CA6CB301}" type="parTrans" cxnId="{C570771B-49A4-4ABB-B932-63A8E6457621}">
      <dgm:prSet/>
      <dgm:spPr/>
      <dgm:t>
        <a:bodyPr/>
        <a:lstStyle/>
        <a:p>
          <a:endParaRPr lang="hu-HU"/>
        </a:p>
      </dgm:t>
    </dgm:pt>
    <dgm:pt modelId="{86BC93D3-D46D-4117-8613-4FD4FD5C3481}" type="sibTrans" cxnId="{C570771B-49A4-4ABB-B932-63A8E6457621}">
      <dgm:prSet/>
      <dgm:spPr/>
      <dgm:t>
        <a:bodyPr/>
        <a:lstStyle/>
        <a:p>
          <a:endParaRPr lang="hu-HU"/>
        </a:p>
      </dgm:t>
    </dgm:pt>
    <dgm:pt modelId="{DCEA3F09-D5BD-40A7-B78C-4EEF089FFD64}">
      <dgm:prSet/>
      <dgm:spPr/>
      <dgm:t>
        <a:bodyPr/>
        <a:lstStyle/>
        <a:p>
          <a:pPr rtl="0"/>
          <a:r>
            <a:rPr lang="hu-HU" b="0" i="0" dirty="0" smtClean="0">
              <a:hlinkClick xmlns:r="http://schemas.openxmlformats.org/officeDocument/2006/relationships" r:id="rId7" action="ppaction://hlinksldjump"/>
            </a:rPr>
            <a:t>Hidrogén,mint energia forrás</a:t>
          </a:r>
          <a:endParaRPr lang="hu-HU" dirty="0"/>
        </a:p>
      </dgm:t>
    </dgm:pt>
    <dgm:pt modelId="{8CB6C9BF-1A77-4A65-8CF2-40519F6D04A3}" type="parTrans" cxnId="{F793ECE0-451E-489F-B69E-B1822287BBAB}">
      <dgm:prSet/>
      <dgm:spPr/>
      <dgm:t>
        <a:bodyPr/>
        <a:lstStyle/>
        <a:p>
          <a:endParaRPr lang="hu-HU"/>
        </a:p>
      </dgm:t>
    </dgm:pt>
    <dgm:pt modelId="{C07969A7-8F32-4D06-B210-FCDCCAB59572}" type="sibTrans" cxnId="{F793ECE0-451E-489F-B69E-B1822287BBAB}">
      <dgm:prSet/>
      <dgm:spPr/>
      <dgm:t>
        <a:bodyPr/>
        <a:lstStyle/>
        <a:p>
          <a:endParaRPr lang="hu-HU"/>
        </a:p>
      </dgm:t>
    </dgm:pt>
    <dgm:pt modelId="{79E1EDC7-11E7-4BE4-84B7-B92D8B9DEE53}" type="pres">
      <dgm:prSet presAssocID="{C42050A1-3657-468D-A05B-DFFA0B0B1A6C}" presName="Name0" presStyleCnt="0">
        <dgm:presLayoutVars>
          <dgm:dir/>
          <dgm:resizeHandles val="exact"/>
        </dgm:presLayoutVars>
      </dgm:prSet>
      <dgm:spPr/>
      <dgm:t>
        <a:bodyPr/>
        <a:lstStyle/>
        <a:p>
          <a:endParaRPr lang="hu-HU"/>
        </a:p>
      </dgm:t>
    </dgm:pt>
    <dgm:pt modelId="{AE6409EF-CE65-47E1-A799-1C23CBE52C13}" type="pres">
      <dgm:prSet presAssocID="{B9490399-AB37-49E8-B0AF-8FE9793CC977}" presName="compNode" presStyleCnt="0"/>
      <dgm:spPr/>
      <dgm:t>
        <a:bodyPr/>
        <a:lstStyle/>
        <a:p>
          <a:endParaRPr lang="hu-HU"/>
        </a:p>
      </dgm:t>
    </dgm:pt>
    <dgm:pt modelId="{99423C42-FB59-475A-AEFA-13415E3640A6}" type="pres">
      <dgm:prSet presAssocID="{B9490399-AB37-49E8-B0AF-8FE9793CC977}" presName="pictRect" presStyleLbl="node1" presStyleIdx="0" presStyleCnt="7"/>
      <dgm:spPr>
        <a:blipFill rotWithShape="1">
          <a:blip xmlns:r="http://schemas.openxmlformats.org/officeDocument/2006/relationships" r:embed="rId8"/>
          <a:stretch>
            <a:fillRect/>
          </a:stretch>
        </a:blipFill>
      </dgm:spPr>
      <dgm:t>
        <a:bodyPr/>
        <a:lstStyle/>
        <a:p>
          <a:endParaRPr lang="hu-HU"/>
        </a:p>
      </dgm:t>
    </dgm:pt>
    <dgm:pt modelId="{C436DE75-BC43-4EB3-A447-6BA1338EDF49}" type="pres">
      <dgm:prSet presAssocID="{B9490399-AB37-49E8-B0AF-8FE9793CC977}" presName="textRect" presStyleLbl="revTx" presStyleIdx="0" presStyleCnt="7">
        <dgm:presLayoutVars>
          <dgm:bulletEnabled val="1"/>
        </dgm:presLayoutVars>
      </dgm:prSet>
      <dgm:spPr/>
      <dgm:t>
        <a:bodyPr/>
        <a:lstStyle/>
        <a:p>
          <a:endParaRPr lang="hu-HU"/>
        </a:p>
      </dgm:t>
    </dgm:pt>
    <dgm:pt modelId="{02784A5E-01FE-4ED7-B1BB-1E09CABB0DD6}" type="pres">
      <dgm:prSet presAssocID="{A5410F1D-F11F-4476-88E8-B860072E412E}" presName="sibTrans" presStyleLbl="sibTrans2D1" presStyleIdx="0" presStyleCnt="0"/>
      <dgm:spPr/>
      <dgm:t>
        <a:bodyPr/>
        <a:lstStyle/>
        <a:p>
          <a:endParaRPr lang="hu-HU"/>
        </a:p>
      </dgm:t>
    </dgm:pt>
    <dgm:pt modelId="{5E835DD6-159A-4551-99F6-746D29B1142B}" type="pres">
      <dgm:prSet presAssocID="{A022CC81-1C97-46D7-B3A3-C87E3894DCF2}" presName="compNode" presStyleCnt="0"/>
      <dgm:spPr/>
      <dgm:t>
        <a:bodyPr/>
        <a:lstStyle/>
        <a:p>
          <a:endParaRPr lang="hu-HU"/>
        </a:p>
      </dgm:t>
    </dgm:pt>
    <dgm:pt modelId="{40D33CAC-02F8-4810-9589-BF20D9780E96}" type="pres">
      <dgm:prSet presAssocID="{A022CC81-1C97-46D7-B3A3-C87E3894DCF2}" presName="pictRect" presStyleLbl="node1" presStyleIdx="1" presStyleCnt="7"/>
      <dgm:spPr>
        <a:blipFill rotWithShape="1">
          <a:blip xmlns:r="http://schemas.openxmlformats.org/officeDocument/2006/relationships" r:embed="rId9"/>
          <a:stretch>
            <a:fillRect/>
          </a:stretch>
        </a:blipFill>
      </dgm:spPr>
      <dgm:t>
        <a:bodyPr/>
        <a:lstStyle/>
        <a:p>
          <a:endParaRPr lang="hu-HU"/>
        </a:p>
      </dgm:t>
    </dgm:pt>
    <dgm:pt modelId="{1C8C7111-D54F-4177-89F4-F26ECB589BD4}" type="pres">
      <dgm:prSet presAssocID="{A022CC81-1C97-46D7-B3A3-C87E3894DCF2}" presName="textRect" presStyleLbl="revTx" presStyleIdx="1" presStyleCnt="7">
        <dgm:presLayoutVars>
          <dgm:bulletEnabled val="1"/>
        </dgm:presLayoutVars>
      </dgm:prSet>
      <dgm:spPr/>
      <dgm:t>
        <a:bodyPr/>
        <a:lstStyle/>
        <a:p>
          <a:endParaRPr lang="hu-HU"/>
        </a:p>
      </dgm:t>
    </dgm:pt>
    <dgm:pt modelId="{CF62B993-96C6-44D1-B2BF-B098FB351C1B}" type="pres">
      <dgm:prSet presAssocID="{8B4BCE44-1E69-45BE-99D8-BE6390F128FE}" presName="sibTrans" presStyleLbl="sibTrans2D1" presStyleIdx="0" presStyleCnt="0"/>
      <dgm:spPr/>
      <dgm:t>
        <a:bodyPr/>
        <a:lstStyle/>
        <a:p>
          <a:endParaRPr lang="hu-HU"/>
        </a:p>
      </dgm:t>
    </dgm:pt>
    <dgm:pt modelId="{0BB283E1-9275-4A59-A224-B52F6EEBF93A}" type="pres">
      <dgm:prSet presAssocID="{AE0A6F64-357F-40BE-8558-77AA9F0FBDD7}" presName="compNode" presStyleCnt="0"/>
      <dgm:spPr/>
      <dgm:t>
        <a:bodyPr/>
        <a:lstStyle/>
        <a:p>
          <a:endParaRPr lang="hu-HU"/>
        </a:p>
      </dgm:t>
    </dgm:pt>
    <dgm:pt modelId="{BDDB65CD-CC31-4AAE-9F69-57E3DC533F69}" type="pres">
      <dgm:prSet presAssocID="{AE0A6F64-357F-40BE-8558-77AA9F0FBDD7}" presName="pictRect" presStyleLbl="node1" presStyleIdx="2" presStyleCnt="7"/>
      <dgm:spPr>
        <a:blipFill rotWithShape="1">
          <a:blip xmlns:r="http://schemas.openxmlformats.org/officeDocument/2006/relationships" r:embed="rId10"/>
          <a:stretch>
            <a:fillRect/>
          </a:stretch>
        </a:blipFill>
      </dgm:spPr>
      <dgm:t>
        <a:bodyPr/>
        <a:lstStyle/>
        <a:p>
          <a:endParaRPr lang="hu-HU"/>
        </a:p>
      </dgm:t>
    </dgm:pt>
    <dgm:pt modelId="{3AE11B26-F6C0-4933-A0D6-84613A47677A}" type="pres">
      <dgm:prSet presAssocID="{AE0A6F64-357F-40BE-8558-77AA9F0FBDD7}" presName="textRect" presStyleLbl="revTx" presStyleIdx="2" presStyleCnt="7">
        <dgm:presLayoutVars>
          <dgm:bulletEnabled val="1"/>
        </dgm:presLayoutVars>
      </dgm:prSet>
      <dgm:spPr/>
      <dgm:t>
        <a:bodyPr/>
        <a:lstStyle/>
        <a:p>
          <a:endParaRPr lang="hu-HU"/>
        </a:p>
      </dgm:t>
    </dgm:pt>
    <dgm:pt modelId="{D9CC0CA8-E125-4E2A-957F-AC507FFBC08C}" type="pres">
      <dgm:prSet presAssocID="{11EC2169-3C9D-4B6C-8AB7-007B946ED108}" presName="sibTrans" presStyleLbl="sibTrans2D1" presStyleIdx="0" presStyleCnt="0"/>
      <dgm:spPr/>
      <dgm:t>
        <a:bodyPr/>
        <a:lstStyle/>
        <a:p>
          <a:endParaRPr lang="hu-HU"/>
        </a:p>
      </dgm:t>
    </dgm:pt>
    <dgm:pt modelId="{BA0833EE-1263-4450-AFB1-7B8A6C701AC8}" type="pres">
      <dgm:prSet presAssocID="{5C314CC9-F16C-4FBB-9AF1-47492798A084}" presName="compNode" presStyleCnt="0"/>
      <dgm:spPr/>
      <dgm:t>
        <a:bodyPr/>
        <a:lstStyle/>
        <a:p>
          <a:endParaRPr lang="hu-HU"/>
        </a:p>
      </dgm:t>
    </dgm:pt>
    <dgm:pt modelId="{2A0F4C1C-99DE-4EC8-B5C4-C8D91CD499D6}" type="pres">
      <dgm:prSet presAssocID="{5C314CC9-F16C-4FBB-9AF1-47492798A084}" presName="pictRect" presStyleLbl="node1" presStyleIdx="3" presStyleCnt="7" custScaleY="101090" custLinFactNeighborY="820"/>
      <dgm:spPr>
        <a:blipFill rotWithShape="1">
          <a:blip xmlns:r="http://schemas.openxmlformats.org/officeDocument/2006/relationships" r:embed="rId11"/>
          <a:stretch>
            <a:fillRect/>
          </a:stretch>
        </a:blipFill>
      </dgm:spPr>
      <dgm:t>
        <a:bodyPr/>
        <a:lstStyle/>
        <a:p>
          <a:endParaRPr lang="hu-HU"/>
        </a:p>
      </dgm:t>
    </dgm:pt>
    <dgm:pt modelId="{3B54E22C-9AB1-40FA-8E48-3B2E24C4FCDF}" type="pres">
      <dgm:prSet presAssocID="{5C314CC9-F16C-4FBB-9AF1-47492798A084}" presName="textRect" presStyleLbl="revTx" presStyleIdx="3" presStyleCnt="7">
        <dgm:presLayoutVars>
          <dgm:bulletEnabled val="1"/>
        </dgm:presLayoutVars>
      </dgm:prSet>
      <dgm:spPr/>
      <dgm:t>
        <a:bodyPr/>
        <a:lstStyle/>
        <a:p>
          <a:endParaRPr lang="hu-HU"/>
        </a:p>
      </dgm:t>
    </dgm:pt>
    <dgm:pt modelId="{FB6ABFF8-6D8C-4CD2-99F8-82DE54C60EB4}" type="pres">
      <dgm:prSet presAssocID="{86E376EE-A51B-47B4-9EDB-A6AB685B06A6}" presName="sibTrans" presStyleLbl="sibTrans2D1" presStyleIdx="0" presStyleCnt="0"/>
      <dgm:spPr/>
      <dgm:t>
        <a:bodyPr/>
        <a:lstStyle/>
        <a:p>
          <a:endParaRPr lang="hu-HU"/>
        </a:p>
      </dgm:t>
    </dgm:pt>
    <dgm:pt modelId="{EECE2083-7A84-45C3-9685-8DB22C8C1AF2}" type="pres">
      <dgm:prSet presAssocID="{990B8EE7-2FF1-4D05-8EFA-3918067CA25A}" presName="compNode" presStyleCnt="0"/>
      <dgm:spPr/>
      <dgm:t>
        <a:bodyPr/>
        <a:lstStyle/>
        <a:p>
          <a:endParaRPr lang="hu-HU"/>
        </a:p>
      </dgm:t>
    </dgm:pt>
    <dgm:pt modelId="{193CBDE6-3D7E-4B03-A8EC-A5F91464614F}" type="pres">
      <dgm:prSet presAssocID="{990B8EE7-2FF1-4D05-8EFA-3918067CA25A}" presName="pictRect" presStyleLbl="node1" presStyleIdx="4" presStyleCnt="7"/>
      <dgm:spPr>
        <a:blipFill rotWithShape="1">
          <a:blip xmlns:r="http://schemas.openxmlformats.org/officeDocument/2006/relationships" r:embed="rId12"/>
          <a:stretch>
            <a:fillRect/>
          </a:stretch>
        </a:blipFill>
      </dgm:spPr>
      <dgm:t>
        <a:bodyPr/>
        <a:lstStyle/>
        <a:p>
          <a:endParaRPr lang="hu-HU"/>
        </a:p>
      </dgm:t>
    </dgm:pt>
    <dgm:pt modelId="{090350A9-9CC0-4687-B5A1-8C424467E62D}" type="pres">
      <dgm:prSet presAssocID="{990B8EE7-2FF1-4D05-8EFA-3918067CA25A}" presName="textRect" presStyleLbl="revTx" presStyleIdx="4" presStyleCnt="7">
        <dgm:presLayoutVars>
          <dgm:bulletEnabled val="1"/>
        </dgm:presLayoutVars>
      </dgm:prSet>
      <dgm:spPr/>
      <dgm:t>
        <a:bodyPr/>
        <a:lstStyle/>
        <a:p>
          <a:endParaRPr lang="hu-HU"/>
        </a:p>
      </dgm:t>
    </dgm:pt>
    <dgm:pt modelId="{0508D30A-AB0B-414C-8B20-73283262A84C}" type="pres">
      <dgm:prSet presAssocID="{2C19180E-E37A-4845-8F0C-14828130C18B}" presName="sibTrans" presStyleLbl="sibTrans2D1" presStyleIdx="0" presStyleCnt="0"/>
      <dgm:spPr/>
      <dgm:t>
        <a:bodyPr/>
        <a:lstStyle/>
        <a:p>
          <a:endParaRPr lang="hu-HU"/>
        </a:p>
      </dgm:t>
    </dgm:pt>
    <dgm:pt modelId="{9E8F83E9-E50F-4450-ABF7-752A55ED33BB}" type="pres">
      <dgm:prSet presAssocID="{B48DD0D1-4D12-4D6E-99CB-8786B9DD3EBB}" presName="compNode" presStyleCnt="0"/>
      <dgm:spPr/>
      <dgm:t>
        <a:bodyPr/>
        <a:lstStyle/>
        <a:p>
          <a:endParaRPr lang="hu-HU"/>
        </a:p>
      </dgm:t>
    </dgm:pt>
    <dgm:pt modelId="{1C3DB467-B9FD-478A-AE0B-B32E2A3BA2CB}" type="pres">
      <dgm:prSet presAssocID="{B48DD0D1-4D12-4D6E-99CB-8786B9DD3EBB}" presName="pictRect" presStyleLbl="node1" presStyleIdx="5" presStyleCnt="7"/>
      <dgm:spPr>
        <a:blipFill rotWithShape="1">
          <a:blip xmlns:r="http://schemas.openxmlformats.org/officeDocument/2006/relationships" r:embed="rId13"/>
          <a:stretch>
            <a:fillRect/>
          </a:stretch>
        </a:blipFill>
      </dgm:spPr>
      <dgm:t>
        <a:bodyPr/>
        <a:lstStyle/>
        <a:p>
          <a:endParaRPr lang="hu-HU"/>
        </a:p>
      </dgm:t>
    </dgm:pt>
    <dgm:pt modelId="{7A5FBEA7-E78C-424A-9E9D-15C61CCFD24E}" type="pres">
      <dgm:prSet presAssocID="{B48DD0D1-4D12-4D6E-99CB-8786B9DD3EBB}" presName="textRect" presStyleLbl="revTx" presStyleIdx="5" presStyleCnt="7">
        <dgm:presLayoutVars>
          <dgm:bulletEnabled val="1"/>
        </dgm:presLayoutVars>
      </dgm:prSet>
      <dgm:spPr/>
      <dgm:t>
        <a:bodyPr/>
        <a:lstStyle/>
        <a:p>
          <a:endParaRPr lang="hu-HU"/>
        </a:p>
      </dgm:t>
    </dgm:pt>
    <dgm:pt modelId="{7F1F7BAE-B3AB-4768-8E5D-DF7AD4A8E05E}" type="pres">
      <dgm:prSet presAssocID="{86BC93D3-D46D-4117-8613-4FD4FD5C3481}" presName="sibTrans" presStyleLbl="sibTrans2D1" presStyleIdx="0" presStyleCnt="0"/>
      <dgm:spPr/>
      <dgm:t>
        <a:bodyPr/>
        <a:lstStyle/>
        <a:p>
          <a:endParaRPr lang="hu-HU"/>
        </a:p>
      </dgm:t>
    </dgm:pt>
    <dgm:pt modelId="{00B29E46-7D3C-4F4D-B27B-9DD149EB72BA}" type="pres">
      <dgm:prSet presAssocID="{DCEA3F09-D5BD-40A7-B78C-4EEF089FFD64}" presName="compNode" presStyleCnt="0"/>
      <dgm:spPr/>
      <dgm:t>
        <a:bodyPr/>
        <a:lstStyle/>
        <a:p>
          <a:endParaRPr lang="hu-HU"/>
        </a:p>
      </dgm:t>
    </dgm:pt>
    <dgm:pt modelId="{E86BE4A0-796C-4F26-938C-45F12B2C7719}" type="pres">
      <dgm:prSet presAssocID="{DCEA3F09-D5BD-40A7-B78C-4EEF089FFD64}" presName="pictRect" presStyleLbl="node1" presStyleIdx="6" presStyleCnt="7"/>
      <dgm:spPr>
        <a:blipFill rotWithShape="1">
          <a:blip xmlns:r="http://schemas.openxmlformats.org/officeDocument/2006/relationships" r:embed="rId14"/>
          <a:stretch>
            <a:fillRect/>
          </a:stretch>
        </a:blipFill>
      </dgm:spPr>
      <dgm:t>
        <a:bodyPr/>
        <a:lstStyle/>
        <a:p>
          <a:endParaRPr lang="hu-HU"/>
        </a:p>
      </dgm:t>
    </dgm:pt>
    <dgm:pt modelId="{87BCCDAB-8CD5-4B3F-8F90-0309B9F685FC}" type="pres">
      <dgm:prSet presAssocID="{DCEA3F09-D5BD-40A7-B78C-4EEF089FFD64}" presName="textRect" presStyleLbl="revTx" presStyleIdx="6" presStyleCnt="7">
        <dgm:presLayoutVars>
          <dgm:bulletEnabled val="1"/>
        </dgm:presLayoutVars>
      </dgm:prSet>
      <dgm:spPr/>
      <dgm:t>
        <a:bodyPr/>
        <a:lstStyle/>
        <a:p>
          <a:endParaRPr lang="hu-HU"/>
        </a:p>
      </dgm:t>
    </dgm:pt>
  </dgm:ptLst>
  <dgm:cxnLst>
    <dgm:cxn modelId="{F4737328-02DE-46D4-87FD-F38895F8662B}" srcId="{C42050A1-3657-468D-A05B-DFFA0B0B1A6C}" destId="{5C314CC9-F16C-4FBB-9AF1-47492798A084}" srcOrd="3" destOrd="0" parTransId="{96561EEE-0C15-4A03-B154-EA4E112D6B44}" sibTransId="{86E376EE-A51B-47B4-9EDB-A6AB685B06A6}"/>
    <dgm:cxn modelId="{8BB70FE5-E1F6-40BA-8FE0-92AAD0FFF91A}" type="presOf" srcId="{86E376EE-A51B-47B4-9EDB-A6AB685B06A6}" destId="{FB6ABFF8-6D8C-4CD2-99F8-82DE54C60EB4}" srcOrd="0" destOrd="0" presId="urn:microsoft.com/office/officeart/2005/8/layout/pList1#1"/>
    <dgm:cxn modelId="{E6C9FBE8-52F8-4DAB-AC69-ADE5B5A6AB23}" srcId="{C42050A1-3657-468D-A05B-DFFA0B0B1A6C}" destId="{990B8EE7-2FF1-4D05-8EFA-3918067CA25A}" srcOrd="4" destOrd="0" parTransId="{5A8993A7-1D9B-4625-9995-58B48E294BF2}" sibTransId="{2C19180E-E37A-4845-8F0C-14828130C18B}"/>
    <dgm:cxn modelId="{F31ABA2A-A13A-42BA-AFCB-5C526C29BB36}" type="presOf" srcId="{990B8EE7-2FF1-4D05-8EFA-3918067CA25A}" destId="{090350A9-9CC0-4687-B5A1-8C424467E62D}" srcOrd="0" destOrd="0" presId="urn:microsoft.com/office/officeart/2005/8/layout/pList1#1"/>
    <dgm:cxn modelId="{77E3AF12-A65B-4211-9502-4AB206A6022D}" type="presOf" srcId="{DCEA3F09-D5BD-40A7-B78C-4EEF089FFD64}" destId="{87BCCDAB-8CD5-4B3F-8F90-0309B9F685FC}" srcOrd="0" destOrd="0" presId="urn:microsoft.com/office/officeart/2005/8/layout/pList1#1"/>
    <dgm:cxn modelId="{B7AE4610-CC2D-4B0C-8A30-9DA2AAD7EBEE}" type="presOf" srcId="{AE0A6F64-357F-40BE-8558-77AA9F0FBDD7}" destId="{3AE11B26-F6C0-4933-A0D6-84613A47677A}" srcOrd="0" destOrd="0" presId="urn:microsoft.com/office/officeart/2005/8/layout/pList1#1"/>
    <dgm:cxn modelId="{FE5974A8-8A17-4484-BFA5-8E15AA737297}" type="presOf" srcId="{86BC93D3-D46D-4117-8613-4FD4FD5C3481}" destId="{7F1F7BAE-B3AB-4768-8E5D-DF7AD4A8E05E}" srcOrd="0" destOrd="0" presId="urn:microsoft.com/office/officeart/2005/8/layout/pList1#1"/>
    <dgm:cxn modelId="{7C16E923-E781-4146-836B-81166BAA92BA}" srcId="{C42050A1-3657-468D-A05B-DFFA0B0B1A6C}" destId="{A022CC81-1C97-46D7-B3A3-C87E3894DCF2}" srcOrd="1" destOrd="0" parTransId="{4ECE0DB9-1529-4E3F-8E18-D433CF0F1618}" sibTransId="{8B4BCE44-1E69-45BE-99D8-BE6390F128FE}"/>
    <dgm:cxn modelId="{80B9F87C-3A68-41C1-9076-E612689760B5}" type="presOf" srcId="{A5410F1D-F11F-4476-88E8-B860072E412E}" destId="{02784A5E-01FE-4ED7-B1BB-1E09CABB0DD6}" srcOrd="0" destOrd="0" presId="urn:microsoft.com/office/officeart/2005/8/layout/pList1#1"/>
    <dgm:cxn modelId="{232A06AC-998D-4AA6-B125-0EB4E581EE18}" type="presOf" srcId="{C42050A1-3657-468D-A05B-DFFA0B0B1A6C}" destId="{79E1EDC7-11E7-4BE4-84B7-B92D8B9DEE53}" srcOrd="0" destOrd="0" presId="urn:microsoft.com/office/officeart/2005/8/layout/pList1#1"/>
    <dgm:cxn modelId="{C482A923-B09F-494C-B222-9409D9EB7929}" srcId="{C42050A1-3657-468D-A05B-DFFA0B0B1A6C}" destId="{B9490399-AB37-49E8-B0AF-8FE9793CC977}" srcOrd="0" destOrd="0" parTransId="{DE78E177-AAE8-4EA4-AE40-00F6B37826CD}" sibTransId="{A5410F1D-F11F-4476-88E8-B860072E412E}"/>
    <dgm:cxn modelId="{398A55C5-8621-41DC-BBA8-63159256CC16}" type="presOf" srcId="{B9490399-AB37-49E8-B0AF-8FE9793CC977}" destId="{C436DE75-BC43-4EB3-A447-6BA1338EDF49}" srcOrd="0" destOrd="0" presId="urn:microsoft.com/office/officeart/2005/8/layout/pList1#1"/>
    <dgm:cxn modelId="{337EBC15-BBDA-48BA-BB8A-82B181AF21B0}" type="presOf" srcId="{8B4BCE44-1E69-45BE-99D8-BE6390F128FE}" destId="{CF62B993-96C6-44D1-B2BF-B098FB351C1B}" srcOrd="0" destOrd="0" presId="urn:microsoft.com/office/officeart/2005/8/layout/pList1#1"/>
    <dgm:cxn modelId="{AA1B28BF-0583-418A-A745-E1C8AB210E0C}" type="presOf" srcId="{11EC2169-3C9D-4B6C-8AB7-007B946ED108}" destId="{D9CC0CA8-E125-4E2A-957F-AC507FFBC08C}" srcOrd="0" destOrd="0" presId="urn:microsoft.com/office/officeart/2005/8/layout/pList1#1"/>
    <dgm:cxn modelId="{04B9AEBA-58F8-45D2-817D-4CBE142310CB}" type="presOf" srcId="{B48DD0D1-4D12-4D6E-99CB-8786B9DD3EBB}" destId="{7A5FBEA7-E78C-424A-9E9D-15C61CCFD24E}" srcOrd="0" destOrd="0" presId="urn:microsoft.com/office/officeart/2005/8/layout/pList1#1"/>
    <dgm:cxn modelId="{C2903558-DFD7-4424-988C-D15DF6E3CC8A}" type="presOf" srcId="{2C19180E-E37A-4845-8F0C-14828130C18B}" destId="{0508D30A-AB0B-414C-8B20-73283262A84C}" srcOrd="0" destOrd="0" presId="urn:microsoft.com/office/officeart/2005/8/layout/pList1#1"/>
    <dgm:cxn modelId="{A9137E43-88B3-4854-BC6A-CF3AAFD98C66}" type="presOf" srcId="{A022CC81-1C97-46D7-B3A3-C87E3894DCF2}" destId="{1C8C7111-D54F-4177-89F4-F26ECB589BD4}" srcOrd="0" destOrd="0" presId="urn:microsoft.com/office/officeart/2005/8/layout/pList1#1"/>
    <dgm:cxn modelId="{F793ECE0-451E-489F-B69E-B1822287BBAB}" srcId="{C42050A1-3657-468D-A05B-DFFA0B0B1A6C}" destId="{DCEA3F09-D5BD-40A7-B78C-4EEF089FFD64}" srcOrd="6" destOrd="0" parTransId="{8CB6C9BF-1A77-4A65-8CF2-40519F6D04A3}" sibTransId="{C07969A7-8F32-4D06-B210-FCDCCAB59572}"/>
    <dgm:cxn modelId="{65E5B66B-DF72-4E21-8590-137FC9A09E17}" srcId="{C42050A1-3657-468D-A05B-DFFA0B0B1A6C}" destId="{AE0A6F64-357F-40BE-8558-77AA9F0FBDD7}" srcOrd="2" destOrd="0" parTransId="{0A9D3C6A-4286-43D3-95F4-D1F2890C215B}" sibTransId="{11EC2169-3C9D-4B6C-8AB7-007B946ED108}"/>
    <dgm:cxn modelId="{B1CB5833-5C14-46A3-BFB5-974D09D26D30}" type="presOf" srcId="{5C314CC9-F16C-4FBB-9AF1-47492798A084}" destId="{3B54E22C-9AB1-40FA-8E48-3B2E24C4FCDF}" srcOrd="0" destOrd="0" presId="urn:microsoft.com/office/officeart/2005/8/layout/pList1#1"/>
    <dgm:cxn modelId="{C570771B-49A4-4ABB-B932-63A8E6457621}" srcId="{C42050A1-3657-468D-A05B-DFFA0B0B1A6C}" destId="{B48DD0D1-4D12-4D6E-99CB-8786B9DD3EBB}" srcOrd="5" destOrd="0" parTransId="{0EDFC86B-2AE4-4F4F-90D6-C333CA6CB301}" sibTransId="{86BC93D3-D46D-4117-8613-4FD4FD5C3481}"/>
    <dgm:cxn modelId="{0028D9AF-3F30-4556-8EF0-5560251D8BE3}" type="presParOf" srcId="{79E1EDC7-11E7-4BE4-84B7-B92D8B9DEE53}" destId="{AE6409EF-CE65-47E1-A799-1C23CBE52C13}" srcOrd="0" destOrd="0" presId="urn:microsoft.com/office/officeart/2005/8/layout/pList1#1"/>
    <dgm:cxn modelId="{08F8F27E-9D5C-43FF-B3D6-D50BF02B66AD}" type="presParOf" srcId="{AE6409EF-CE65-47E1-A799-1C23CBE52C13}" destId="{99423C42-FB59-475A-AEFA-13415E3640A6}" srcOrd="0" destOrd="0" presId="urn:microsoft.com/office/officeart/2005/8/layout/pList1#1"/>
    <dgm:cxn modelId="{E135924D-7CF3-4D53-8EF5-80BE672CE8E1}" type="presParOf" srcId="{AE6409EF-CE65-47E1-A799-1C23CBE52C13}" destId="{C436DE75-BC43-4EB3-A447-6BA1338EDF49}" srcOrd="1" destOrd="0" presId="urn:microsoft.com/office/officeart/2005/8/layout/pList1#1"/>
    <dgm:cxn modelId="{F6D95FD5-1254-4289-946E-1CD20E9958C1}" type="presParOf" srcId="{79E1EDC7-11E7-4BE4-84B7-B92D8B9DEE53}" destId="{02784A5E-01FE-4ED7-B1BB-1E09CABB0DD6}" srcOrd="1" destOrd="0" presId="urn:microsoft.com/office/officeart/2005/8/layout/pList1#1"/>
    <dgm:cxn modelId="{A8A11B3D-3BF6-421E-8D76-D942BAE8C606}" type="presParOf" srcId="{79E1EDC7-11E7-4BE4-84B7-B92D8B9DEE53}" destId="{5E835DD6-159A-4551-99F6-746D29B1142B}" srcOrd="2" destOrd="0" presId="urn:microsoft.com/office/officeart/2005/8/layout/pList1#1"/>
    <dgm:cxn modelId="{D738A849-77F8-4F0A-BB60-A5EB7C125A67}" type="presParOf" srcId="{5E835DD6-159A-4551-99F6-746D29B1142B}" destId="{40D33CAC-02F8-4810-9589-BF20D9780E96}" srcOrd="0" destOrd="0" presId="urn:microsoft.com/office/officeart/2005/8/layout/pList1#1"/>
    <dgm:cxn modelId="{DAACB98E-EB44-4695-AAAA-82DB8B71D5CA}" type="presParOf" srcId="{5E835DD6-159A-4551-99F6-746D29B1142B}" destId="{1C8C7111-D54F-4177-89F4-F26ECB589BD4}" srcOrd="1" destOrd="0" presId="urn:microsoft.com/office/officeart/2005/8/layout/pList1#1"/>
    <dgm:cxn modelId="{C20A2E6A-45AC-49D3-9840-976760C9F164}" type="presParOf" srcId="{79E1EDC7-11E7-4BE4-84B7-B92D8B9DEE53}" destId="{CF62B993-96C6-44D1-B2BF-B098FB351C1B}" srcOrd="3" destOrd="0" presId="urn:microsoft.com/office/officeart/2005/8/layout/pList1#1"/>
    <dgm:cxn modelId="{2470290D-1252-4AB1-A59F-E0832930AD7B}" type="presParOf" srcId="{79E1EDC7-11E7-4BE4-84B7-B92D8B9DEE53}" destId="{0BB283E1-9275-4A59-A224-B52F6EEBF93A}" srcOrd="4" destOrd="0" presId="urn:microsoft.com/office/officeart/2005/8/layout/pList1#1"/>
    <dgm:cxn modelId="{91922BA6-834B-4ECB-8BC4-1938F2DBA180}" type="presParOf" srcId="{0BB283E1-9275-4A59-A224-B52F6EEBF93A}" destId="{BDDB65CD-CC31-4AAE-9F69-57E3DC533F69}" srcOrd="0" destOrd="0" presId="urn:microsoft.com/office/officeart/2005/8/layout/pList1#1"/>
    <dgm:cxn modelId="{CAF5C7D7-980E-4308-9677-7A8A8FB94D5D}" type="presParOf" srcId="{0BB283E1-9275-4A59-A224-B52F6EEBF93A}" destId="{3AE11B26-F6C0-4933-A0D6-84613A47677A}" srcOrd="1" destOrd="0" presId="urn:microsoft.com/office/officeart/2005/8/layout/pList1#1"/>
    <dgm:cxn modelId="{E1230731-5CCB-4B28-83C3-FF15682118E5}" type="presParOf" srcId="{79E1EDC7-11E7-4BE4-84B7-B92D8B9DEE53}" destId="{D9CC0CA8-E125-4E2A-957F-AC507FFBC08C}" srcOrd="5" destOrd="0" presId="urn:microsoft.com/office/officeart/2005/8/layout/pList1#1"/>
    <dgm:cxn modelId="{73D1C514-D1C2-40C7-A0BC-9E77C38958C2}" type="presParOf" srcId="{79E1EDC7-11E7-4BE4-84B7-B92D8B9DEE53}" destId="{BA0833EE-1263-4450-AFB1-7B8A6C701AC8}" srcOrd="6" destOrd="0" presId="urn:microsoft.com/office/officeart/2005/8/layout/pList1#1"/>
    <dgm:cxn modelId="{A46F4922-B4AC-4AB1-BAC0-A8CF3604C62B}" type="presParOf" srcId="{BA0833EE-1263-4450-AFB1-7B8A6C701AC8}" destId="{2A0F4C1C-99DE-4EC8-B5C4-C8D91CD499D6}" srcOrd="0" destOrd="0" presId="urn:microsoft.com/office/officeart/2005/8/layout/pList1#1"/>
    <dgm:cxn modelId="{F47C2CDA-4C61-4870-8C60-93697967D5DA}" type="presParOf" srcId="{BA0833EE-1263-4450-AFB1-7B8A6C701AC8}" destId="{3B54E22C-9AB1-40FA-8E48-3B2E24C4FCDF}" srcOrd="1" destOrd="0" presId="urn:microsoft.com/office/officeart/2005/8/layout/pList1#1"/>
    <dgm:cxn modelId="{D745AE3A-9FC5-4C87-A994-1833138E4193}" type="presParOf" srcId="{79E1EDC7-11E7-4BE4-84B7-B92D8B9DEE53}" destId="{FB6ABFF8-6D8C-4CD2-99F8-82DE54C60EB4}" srcOrd="7" destOrd="0" presId="urn:microsoft.com/office/officeart/2005/8/layout/pList1#1"/>
    <dgm:cxn modelId="{E0DBD042-73F1-439E-9CB9-59E887BA2E34}" type="presParOf" srcId="{79E1EDC7-11E7-4BE4-84B7-B92D8B9DEE53}" destId="{EECE2083-7A84-45C3-9685-8DB22C8C1AF2}" srcOrd="8" destOrd="0" presId="urn:microsoft.com/office/officeart/2005/8/layout/pList1#1"/>
    <dgm:cxn modelId="{46CE44F6-E256-4A1E-A373-BE3233FB764D}" type="presParOf" srcId="{EECE2083-7A84-45C3-9685-8DB22C8C1AF2}" destId="{193CBDE6-3D7E-4B03-A8EC-A5F91464614F}" srcOrd="0" destOrd="0" presId="urn:microsoft.com/office/officeart/2005/8/layout/pList1#1"/>
    <dgm:cxn modelId="{8CDA717B-00DA-4DB9-BA84-5EE8CB63FA30}" type="presParOf" srcId="{EECE2083-7A84-45C3-9685-8DB22C8C1AF2}" destId="{090350A9-9CC0-4687-B5A1-8C424467E62D}" srcOrd="1" destOrd="0" presId="urn:microsoft.com/office/officeart/2005/8/layout/pList1#1"/>
    <dgm:cxn modelId="{6A33FA69-724E-412F-96DF-391E74D41B84}" type="presParOf" srcId="{79E1EDC7-11E7-4BE4-84B7-B92D8B9DEE53}" destId="{0508D30A-AB0B-414C-8B20-73283262A84C}" srcOrd="9" destOrd="0" presId="urn:microsoft.com/office/officeart/2005/8/layout/pList1#1"/>
    <dgm:cxn modelId="{E616D390-A980-4ECE-BC46-868A36CB7DC6}" type="presParOf" srcId="{79E1EDC7-11E7-4BE4-84B7-B92D8B9DEE53}" destId="{9E8F83E9-E50F-4450-ABF7-752A55ED33BB}" srcOrd="10" destOrd="0" presId="urn:microsoft.com/office/officeart/2005/8/layout/pList1#1"/>
    <dgm:cxn modelId="{B8F23F36-1D56-4C63-8DDA-6860F0B4780A}" type="presParOf" srcId="{9E8F83E9-E50F-4450-ABF7-752A55ED33BB}" destId="{1C3DB467-B9FD-478A-AE0B-B32E2A3BA2CB}" srcOrd="0" destOrd="0" presId="urn:microsoft.com/office/officeart/2005/8/layout/pList1#1"/>
    <dgm:cxn modelId="{15549211-465C-4FF0-B4DF-B002301A9F2A}" type="presParOf" srcId="{9E8F83E9-E50F-4450-ABF7-752A55ED33BB}" destId="{7A5FBEA7-E78C-424A-9E9D-15C61CCFD24E}" srcOrd="1" destOrd="0" presId="urn:microsoft.com/office/officeart/2005/8/layout/pList1#1"/>
    <dgm:cxn modelId="{A3D7A3C3-CA7C-49BE-9F09-5513AFADF0E9}" type="presParOf" srcId="{79E1EDC7-11E7-4BE4-84B7-B92D8B9DEE53}" destId="{7F1F7BAE-B3AB-4768-8E5D-DF7AD4A8E05E}" srcOrd="11" destOrd="0" presId="urn:microsoft.com/office/officeart/2005/8/layout/pList1#1"/>
    <dgm:cxn modelId="{F137FEAD-BB26-47B2-BD0D-ECD6B99CE186}" type="presParOf" srcId="{79E1EDC7-11E7-4BE4-84B7-B92D8B9DEE53}" destId="{00B29E46-7D3C-4F4D-B27B-9DD149EB72BA}" srcOrd="12" destOrd="0" presId="urn:microsoft.com/office/officeart/2005/8/layout/pList1#1"/>
    <dgm:cxn modelId="{AC2EEC7E-1E82-4C21-87EC-A807417AAC60}" type="presParOf" srcId="{00B29E46-7D3C-4F4D-B27B-9DD149EB72BA}" destId="{E86BE4A0-796C-4F26-938C-45F12B2C7719}" srcOrd="0" destOrd="0" presId="urn:microsoft.com/office/officeart/2005/8/layout/pList1#1"/>
    <dgm:cxn modelId="{3EF6B61E-2105-422A-A308-200B7FB30390}" type="presParOf" srcId="{00B29E46-7D3C-4F4D-B27B-9DD149EB72BA}" destId="{87BCCDAB-8CD5-4B3F-8F90-0309B9F685FC}" srcOrd="1" destOrd="0" presId="urn:microsoft.com/office/officeart/2005/8/layout/pLis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423C42-FB59-475A-AEFA-13415E3640A6}">
      <dsp:nvSpPr>
        <dsp:cNvPr id="0" name=""/>
        <dsp:cNvSpPr/>
      </dsp:nvSpPr>
      <dsp:spPr>
        <a:xfrm>
          <a:off x="1202211" y="5213"/>
          <a:ext cx="2276113" cy="1568242"/>
        </a:xfrm>
        <a:prstGeom prst="roundRect">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436DE75-BC43-4EB3-A447-6BA1338EDF49}">
      <dsp:nvSpPr>
        <dsp:cNvPr id="0" name=""/>
        <dsp:cNvSpPr/>
      </dsp:nvSpPr>
      <dsp:spPr>
        <a:xfrm>
          <a:off x="1202211" y="1573455"/>
          <a:ext cx="2276113" cy="84443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0">
            <a:lnSpc>
              <a:spcPct val="90000"/>
            </a:lnSpc>
            <a:spcBef>
              <a:spcPct val="0"/>
            </a:spcBef>
            <a:spcAft>
              <a:spcPct val="35000"/>
            </a:spcAft>
          </a:pPr>
          <a:r>
            <a:rPr lang="hu-HU" sz="2400" b="0" i="0" kern="1200" dirty="0" smtClean="0">
              <a:hlinkClick xmlns:r="http://schemas.openxmlformats.org/officeDocument/2006/relationships" r:id="" action="ppaction://hlinksldjump"/>
            </a:rPr>
            <a:t>Napenergia</a:t>
          </a:r>
          <a:endParaRPr lang="hu-HU" sz="2400" kern="1200" dirty="0"/>
        </a:p>
      </dsp:txBody>
      <dsp:txXfrm>
        <a:off x="1202211" y="1573455"/>
        <a:ext cx="2276113" cy="844438"/>
      </dsp:txXfrm>
    </dsp:sp>
    <dsp:sp modelId="{40D33CAC-02F8-4810-9589-BF20D9780E96}">
      <dsp:nvSpPr>
        <dsp:cNvPr id="0" name=""/>
        <dsp:cNvSpPr/>
      </dsp:nvSpPr>
      <dsp:spPr>
        <a:xfrm>
          <a:off x="3706032" y="5213"/>
          <a:ext cx="2276113" cy="1568242"/>
        </a:xfrm>
        <a:prstGeom prst="roundRect">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C8C7111-D54F-4177-89F4-F26ECB589BD4}">
      <dsp:nvSpPr>
        <dsp:cNvPr id="0" name=""/>
        <dsp:cNvSpPr/>
      </dsp:nvSpPr>
      <dsp:spPr>
        <a:xfrm>
          <a:off x="3706032" y="1573455"/>
          <a:ext cx="2276113" cy="84443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0">
            <a:lnSpc>
              <a:spcPct val="90000"/>
            </a:lnSpc>
            <a:spcBef>
              <a:spcPct val="0"/>
            </a:spcBef>
            <a:spcAft>
              <a:spcPct val="35000"/>
            </a:spcAft>
          </a:pPr>
          <a:r>
            <a:rPr lang="hu-HU" sz="2400" kern="1200" dirty="0" smtClean="0">
              <a:hlinkClick xmlns:r="http://schemas.openxmlformats.org/officeDocument/2006/relationships" r:id="" action="ppaction://hlinksldjump"/>
            </a:rPr>
            <a:t>Szélenergia</a:t>
          </a:r>
          <a:endParaRPr lang="hu-HU" sz="2400" kern="1200" dirty="0"/>
        </a:p>
      </dsp:txBody>
      <dsp:txXfrm>
        <a:off x="3706032" y="1573455"/>
        <a:ext cx="2276113" cy="844438"/>
      </dsp:txXfrm>
    </dsp:sp>
    <dsp:sp modelId="{BDDB65CD-CC31-4AAE-9F69-57E3DC533F69}">
      <dsp:nvSpPr>
        <dsp:cNvPr id="0" name=""/>
        <dsp:cNvSpPr/>
      </dsp:nvSpPr>
      <dsp:spPr>
        <a:xfrm>
          <a:off x="6209853" y="5213"/>
          <a:ext cx="2276113" cy="1568242"/>
        </a:xfrm>
        <a:prstGeom prst="roundRect">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AE11B26-F6C0-4933-A0D6-84613A47677A}">
      <dsp:nvSpPr>
        <dsp:cNvPr id="0" name=""/>
        <dsp:cNvSpPr/>
      </dsp:nvSpPr>
      <dsp:spPr>
        <a:xfrm>
          <a:off x="6209853" y="1573455"/>
          <a:ext cx="2276113" cy="84443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0">
            <a:lnSpc>
              <a:spcPct val="90000"/>
            </a:lnSpc>
            <a:spcBef>
              <a:spcPct val="0"/>
            </a:spcBef>
            <a:spcAft>
              <a:spcPct val="35000"/>
            </a:spcAft>
          </a:pPr>
          <a:r>
            <a:rPr lang="hu-HU" sz="2400" b="0" i="0" kern="1200" dirty="0" smtClean="0">
              <a:hlinkClick xmlns:r="http://schemas.openxmlformats.org/officeDocument/2006/relationships" r:id="" action="ppaction://hlinksldjump"/>
            </a:rPr>
            <a:t>Vízenergia</a:t>
          </a:r>
          <a:endParaRPr lang="hu-HU" sz="2400" kern="1200" dirty="0"/>
        </a:p>
      </dsp:txBody>
      <dsp:txXfrm>
        <a:off x="6209853" y="1573455"/>
        <a:ext cx="2276113" cy="844438"/>
      </dsp:txXfrm>
    </dsp:sp>
    <dsp:sp modelId="{2A0F4C1C-99DE-4EC8-B5C4-C8D91CD499D6}">
      <dsp:nvSpPr>
        <dsp:cNvPr id="0" name=""/>
        <dsp:cNvSpPr/>
      </dsp:nvSpPr>
      <dsp:spPr>
        <a:xfrm>
          <a:off x="8713673" y="13799"/>
          <a:ext cx="2276113" cy="1585336"/>
        </a:xfrm>
        <a:prstGeom prst="roundRect">
          <a:avLst/>
        </a:prstGeom>
        <a:blipFill rotWithShape="1">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B54E22C-9AB1-40FA-8E48-3B2E24C4FCDF}">
      <dsp:nvSpPr>
        <dsp:cNvPr id="0" name=""/>
        <dsp:cNvSpPr/>
      </dsp:nvSpPr>
      <dsp:spPr>
        <a:xfrm>
          <a:off x="8713673" y="1577729"/>
          <a:ext cx="2276113" cy="84443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0">
            <a:lnSpc>
              <a:spcPct val="90000"/>
            </a:lnSpc>
            <a:spcBef>
              <a:spcPct val="0"/>
            </a:spcBef>
            <a:spcAft>
              <a:spcPct val="35000"/>
            </a:spcAft>
          </a:pPr>
          <a:r>
            <a:rPr lang="hu-HU" sz="2400" kern="1200" dirty="0" smtClean="0">
              <a:hlinkClick xmlns:r="http://schemas.openxmlformats.org/officeDocument/2006/relationships" r:id="" action="ppaction://hlinksldjump"/>
            </a:rPr>
            <a:t>Geotermikus energia</a:t>
          </a:r>
          <a:endParaRPr lang="hu-HU" sz="2400" kern="1200" dirty="0"/>
        </a:p>
      </dsp:txBody>
      <dsp:txXfrm>
        <a:off x="8713673" y="1577729"/>
        <a:ext cx="2276113" cy="844438"/>
      </dsp:txXfrm>
    </dsp:sp>
    <dsp:sp modelId="{193CBDE6-3D7E-4B03-A8EC-A5F91464614F}">
      <dsp:nvSpPr>
        <dsp:cNvPr id="0" name=""/>
        <dsp:cNvSpPr/>
      </dsp:nvSpPr>
      <dsp:spPr>
        <a:xfrm>
          <a:off x="2454121" y="2649778"/>
          <a:ext cx="2276113" cy="1568242"/>
        </a:xfrm>
        <a:prstGeom prst="roundRect">
          <a:avLst/>
        </a:prstGeom>
        <a:blipFill rotWithShape="1">
          <a:blip xmlns:r="http://schemas.openxmlformats.org/officeDocument/2006/relationships" r:embed="rId5"/>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0350A9-9CC0-4687-B5A1-8C424467E62D}">
      <dsp:nvSpPr>
        <dsp:cNvPr id="0" name=""/>
        <dsp:cNvSpPr/>
      </dsp:nvSpPr>
      <dsp:spPr>
        <a:xfrm>
          <a:off x="2454121" y="4218021"/>
          <a:ext cx="2276113" cy="84443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0">
            <a:lnSpc>
              <a:spcPct val="90000"/>
            </a:lnSpc>
            <a:spcBef>
              <a:spcPct val="0"/>
            </a:spcBef>
            <a:spcAft>
              <a:spcPct val="35000"/>
            </a:spcAft>
          </a:pPr>
          <a:r>
            <a:rPr lang="hu-HU" sz="2400" b="0" i="0" kern="1200" dirty="0" smtClean="0">
              <a:hlinkClick xmlns:r="http://schemas.openxmlformats.org/officeDocument/2006/relationships" r:id="" action="ppaction://hlinksldjump"/>
            </a:rPr>
            <a:t>Ár-apály energia</a:t>
          </a:r>
          <a:endParaRPr lang="hu-HU" sz="2400" kern="1200" dirty="0"/>
        </a:p>
      </dsp:txBody>
      <dsp:txXfrm>
        <a:off x="2454121" y="4218021"/>
        <a:ext cx="2276113" cy="844438"/>
      </dsp:txXfrm>
    </dsp:sp>
    <dsp:sp modelId="{1C3DB467-B9FD-478A-AE0B-B32E2A3BA2CB}">
      <dsp:nvSpPr>
        <dsp:cNvPr id="0" name=""/>
        <dsp:cNvSpPr/>
      </dsp:nvSpPr>
      <dsp:spPr>
        <a:xfrm>
          <a:off x="4957942" y="2649778"/>
          <a:ext cx="2276113" cy="1568242"/>
        </a:xfrm>
        <a:prstGeom prst="roundRect">
          <a:avLst/>
        </a:prstGeom>
        <a:blipFill rotWithShape="1">
          <a:blip xmlns:r="http://schemas.openxmlformats.org/officeDocument/2006/relationships" r:embed="rId6"/>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5FBEA7-E78C-424A-9E9D-15C61CCFD24E}">
      <dsp:nvSpPr>
        <dsp:cNvPr id="0" name=""/>
        <dsp:cNvSpPr/>
      </dsp:nvSpPr>
      <dsp:spPr>
        <a:xfrm>
          <a:off x="4957942" y="4218021"/>
          <a:ext cx="2276113" cy="84443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0">
            <a:lnSpc>
              <a:spcPct val="90000"/>
            </a:lnSpc>
            <a:spcBef>
              <a:spcPct val="0"/>
            </a:spcBef>
            <a:spcAft>
              <a:spcPct val="35000"/>
            </a:spcAft>
          </a:pPr>
          <a:r>
            <a:rPr lang="hu-HU" sz="2400" kern="1200" dirty="0" smtClean="0">
              <a:hlinkClick xmlns:r="http://schemas.openxmlformats.org/officeDocument/2006/relationships" r:id="" action="ppaction://hlinksldjump"/>
            </a:rPr>
            <a:t>Biomassza</a:t>
          </a:r>
          <a:endParaRPr lang="hu-HU" sz="2400" kern="1200" dirty="0"/>
        </a:p>
      </dsp:txBody>
      <dsp:txXfrm>
        <a:off x="4957942" y="4218021"/>
        <a:ext cx="2276113" cy="844438"/>
      </dsp:txXfrm>
    </dsp:sp>
    <dsp:sp modelId="{E86BE4A0-796C-4F26-938C-45F12B2C7719}">
      <dsp:nvSpPr>
        <dsp:cNvPr id="0" name=""/>
        <dsp:cNvSpPr/>
      </dsp:nvSpPr>
      <dsp:spPr>
        <a:xfrm>
          <a:off x="7461763" y="2649778"/>
          <a:ext cx="2276113" cy="1568242"/>
        </a:xfrm>
        <a:prstGeom prst="roundRect">
          <a:avLst/>
        </a:prstGeom>
        <a:blipFill rotWithShape="1">
          <a:blip xmlns:r="http://schemas.openxmlformats.org/officeDocument/2006/relationships" r:embed="rId7"/>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7BCCDAB-8CD5-4B3F-8F90-0309B9F685FC}">
      <dsp:nvSpPr>
        <dsp:cNvPr id="0" name=""/>
        <dsp:cNvSpPr/>
      </dsp:nvSpPr>
      <dsp:spPr>
        <a:xfrm>
          <a:off x="7461763" y="4218021"/>
          <a:ext cx="2276113" cy="84443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0">
            <a:lnSpc>
              <a:spcPct val="90000"/>
            </a:lnSpc>
            <a:spcBef>
              <a:spcPct val="0"/>
            </a:spcBef>
            <a:spcAft>
              <a:spcPct val="35000"/>
            </a:spcAft>
          </a:pPr>
          <a:r>
            <a:rPr lang="hu-HU" sz="2400" b="0" i="0" kern="1200" dirty="0" smtClean="0">
              <a:hlinkClick xmlns:r="http://schemas.openxmlformats.org/officeDocument/2006/relationships" r:id="" action="ppaction://hlinksldjump"/>
            </a:rPr>
            <a:t>Hidrogén,mint energia forrás</a:t>
          </a:r>
          <a:endParaRPr lang="hu-HU" sz="2400" kern="1200" dirty="0"/>
        </a:p>
      </dsp:txBody>
      <dsp:txXfrm>
        <a:off x="7461763" y="4218021"/>
        <a:ext cx="2276113" cy="844438"/>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hu-HU" smtClean="0"/>
              <a:pPr/>
              <a:t>2013.02.17.</a:t>
            </a:fld>
            <a:endParaRPr lang="hu-HU" dirty="0"/>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dirty="0"/>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lang="hu-HU" smtClean="0"/>
              <a:pPr/>
              <a:t>‹#›</a:t>
            </a:fld>
            <a:endParaRPr lang="hu-HU" dirty="0"/>
          </a:p>
        </p:txBody>
      </p:sp>
    </p:spTree>
    <p:extLst>
      <p:ext uri="{BB962C8B-B14F-4D97-AF65-F5344CB8AC3E}">
        <p14:creationId xmlns:p14="http://schemas.microsoft.com/office/powerpoint/2010/main" xmlns=""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hu-HU" smtClean="0"/>
              <a:pPr/>
              <a:t>2013.02.17.</a:t>
            </a:fld>
            <a:endParaRPr lang="hu-HU"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lang="hu-HU" smtClean="0"/>
              <a:pPr/>
              <a:t>‹#›</a:t>
            </a:fld>
            <a:endParaRPr lang="hu-HU" dirty="0"/>
          </a:p>
        </p:txBody>
      </p:sp>
    </p:spTree>
    <p:extLst>
      <p:ext uri="{BB962C8B-B14F-4D97-AF65-F5344CB8AC3E}">
        <p14:creationId xmlns:p14="http://schemas.microsoft.com/office/powerpoint/2010/main" xmlns=""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pPr algn="r" defTabSz="914400">
              <a:buNone/>
            </a:pPr>
            <a:fld id="{77542409-6A04-4DC6-AC3A-D3758287A8F2}" type="slidenum">
              <a:rPr lang="en-US" sz="1200" b="0" i="0">
                <a:latin typeface="Corbel"/>
                <a:ea typeface="+mn-ea"/>
                <a:cs typeface="+mn-cs"/>
              </a:rPr>
              <a:pPr algn="r" defTabSz="914400">
                <a:buNone/>
              </a:pPr>
              <a:t>1</a:t>
            </a:fld>
            <a:endParaRPr lang="en-US" sz="1200" b="0" i="0" dirty="0">
              <a:latin typeface="Corbel"/>
              <a:ea typeface="+mn-ea"/>
              <a:cs typeface="+mn-cs"/>
            </a:endParaRPr>
          </a:p>
        </p:txBody>
      </p:sp>
    </p:spTree>
    <p:extLst>
      <p:ext uri="{BB962C8B-B14F-4D97-AF65-F5344CB8AC3E}">
        <p14:creationId xmlns:p14="http://schemas.microsoft.com/office/powerpoint/2010/main" xmlns=""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pPr algn="r" defTabSz="914400">
              <a:buNone/>
            </a:pPr>
            <a:fld id="{77542409-6A04-4DC6-AC3A-D3758287A8F2}" type="slidenum">
              <a:rPr lang="en-US" sz="1200" b="0" i="0">
                <a:latin typeface="Corbel"/>
                <a:ea typeface="+mn-ea"/>
                <a:cs typeface="+mn-cs"/>
              </a:rPr>
              <a:pPr algn="r" defTabSz="914400">
                <a:buNone/>
              </a:pPr>
              <a:t>3</a:t>
            </a:fld>
            <a:endParaRPr lang="en-US" sz="1200" b="0" i="0" dirty="0">
              <a:latin typeface="Corbel"/>
              <a:ea typeface="+mn-ea"/>
              <a:cs typeface="+mn-cs"/>
            </a:endParaRPr>
          </a:p>
        </p:txBody>
      </p:sp>
    </p:spTree>
    <p:extLst>
      <p:ext uri="{BB962C8B-B14F-4D97-AF65-F5344CB8AC3E}">
        <p14:creationId xmlns:p14="http://schemas.microsoft.com/office/powerpoint/2010/main" xmlns="" val="366179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7542409-6A04-4DC6-AC3A-D3758287A8F2}" type="slidenum">
              <a:rPr lang="hu-HU" smtClean="0"/>
              <a:pPr/>
              <a:t>4</a:t>
            </a:fld>
            <a:endParaRPr lang="hu-HU" dirty="0"/>
          </a:p>
        </p:txBody>
      </p:sp>
    </p:spTree>
    <p:extLst>
      <p:ext uri="{BB962C8B-B14F-4D97-AF65-F5344CB8AC3E}">
        <p14:creationId xmlns:p14="http://schemas.microsoft.com/office/powerpoint/2010/main" xmlns="" val="132528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7542409-6A04-4DC6-AC3A-D3758287A8F2}" type="slidenum">
              <a:rPr lang="hu-HU" smtClean="0"/>
              <a:pPr/>
              <a:t>7</a:t>
            </a:fld>
            <a:endParaRPr lang="hu-HU" dirty="0"/>
          </a:p>
        </p:txBody>
      </p:sp>
    </p:spTree>
    <p:extLst>
      <p:ext uri="{BB962C8B-B14F-4D97-AF65-F5344CB8AC3E}">
        <p14:creationId xmlns:p14="http://schemas.microsoft.com/office/powerpoint/2010/main" xmlns="" val="4268859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8" name="Kép 7" descr="Fodros fehér felhők mélykék égen"/>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0" y="2057400"/>
            <a:ext cx="1490472" cy="3886200"/>
          </a:xfrm>
          <a:prstGeom prst="rect">
            <a:avLst/>
          </a:prstGeom>
        </p:spPr>
      </p:pic>
      <p:sp>
        <p:nvSpPr>
          <p:cNvPr id="9" name="Téglalap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pic>
        <p:nvPicPr>
          <p:cNvPr id="10" name="Kép 9" descr="Közelkép növényi rügyről"/>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6739128" y="2057400"/>
            <a:ext cx="2060767" cy="3886200"/>
          </a:xfrm>
          <a:prstGeom prst="rect">
            <a:avLst/>
          </a:prstGeom>
        </p:spPr>
      </p:pic>
      <p:pic>
        <p:nvPicPr>
          <p:cNvPr id="11" name="Kép 10" descr="Hullámok"/>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8909623" y="2057400"/>
            <a:ext cx="3282696" cy="3886200"/>
          </a:xfrm>
          <a:prstGeom prst="rect">
            <a:avLst/>
          </a:prstGeom>
        </p:spPr>
      </p:pic>
      <p:sp>
        <p:nvSpPr>
          <p:cNvPr id="2" name="Cím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hu-HU" smtClean="0"/>
              <a:t>Mintacím szerkesztése</a:t>
            </a:r>
            <a:endParaRPr lang="hu-HU" dirty="0"/>
          </a:p>
        </p:txBody>
      </p:sp>
      <p:sp>
        <p:nvSpPr>
          <p:cNvPr id="3" name="Alcím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dirty="0"/>
          </a:p>
        </p:txBody>
      </p:sp>
    </p:spTree>
    <p:extLst>
      <p:ext uri="{BB962C8B-B14F-4D97-AF65-F5344CB8AC3E}">
        <p14:creationId xmlns:p14="http://schemas.microsoft.com/office/powerpoint/2010/main" xmlns="" val="698731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átum helye 3"/>
          <p:cNvSpPr>
            <a:spLocks noGrp="1"/>
          </p:cNvSpPr>
          <p:nvPr>
            <p:ph type="dt" sz="half" idx="10"/>
          </p:nvPr>
        </p:nvSpPr>
        <p:spPr>
          <a:xfrm>
            <a:off x="431101" y="6629400"/>
            <a:ext cx="1000662" cy="228600"/>
          </a:xfrm>
          <a:prstGeom prst="rect">
            <a:avLst/>
          </a:prstGeom>
        </p:spPr>
        <p:txBody>
          <a:bodyPr/>
          <a:lstStyle/>
          <a:p>
            <a:endParaRPr lang="hu-HU" dirty="0"/>
          </a:p>
        </p:txBody>
      </p:sp>
      <p:sp>
        <p:nvSpPr>
          <p:cNvPr id="5" name="Élőláb helye 4"/>
          <p:cNvSpPr>
            <a:spLocks noGrp="1"/>
          </p:cNvSpPr>
          <p:nvPr>
            <p:ph type="ftr" sz="quarter" idx="11"/>
          </p:nvPr>
        </p:nvSpPr>
        <p:spPr>
          <a:xfrm>
            <a:off x="1637716" y="6629400"/>
            <a:ext cx="9144259" cy="228600"/>
          </a:xfrm>
          <a:prstGeom prst="rect">
            <a:avLst/>
          </a:prstGeom>
        </p:spPr>
        <p:txBody>
          <a:bodyPr/>
          <a:lstStyle/>
          <a:p>
            <a:endParaRPr lang="hu-HU" dirty="0"/>
          </a:p>
        </p:txBody>
      </p:sp>
      <p:sp>
        <p:nvSpPr>
          <p:cNvPr id="6" name="Dia számának helye 5"/>
          <p:cNvSpPr>
            <a:spLocks noGrp="1"/>
          </p:cNvSpPr>
          <p:nvPr>
            <p:ph type="sldNum" sz="quarter" idx="12"/>
          </p:nvPr>
        </p:nvSpPr>
        <p:spPr>
          <a:xfrm>
            <a:off x="0" y="6629400"/>
            <a:ext cx="410402" cy="228600"/>
          </a:xfrm>
          <a:prstGeom prst="rect">
            <a:avLst/>
          </a:prstGeom>
        </p:spPr>
        <p:txBody>
          <a:bodyPr/>
          <a:lstStyle/>
          <a:p>
            <a:fld id="{9CD8D479-8942-46E8-A226-A4E01F7A105C}" type="slidenum">
              <a:rPr lang="hu-HU" smtClean="0"/>
              <a:pPr/>
              <a:t>‹#›</a:t>
            </a:fld>
            <a:endParaRPr lang="hu-HU" dirty="0"/>
          </a:p>
        </p:txBody>
      </p:sp>
    </p:spTree>
    <p:extLst>
      <p:ext uri="{BB962C8B-B14F-4D97-AF65-F5344CB8AC3E}">
        <p14:creationId xmlns:p14="http://schemas.microsoft.com/office/powerpoint/2010/main" xmlns="" val="720709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190500"/>
            <a:ext cx="2057400" cy="5986463"/>
          </a:xfrm>
        </p:spPr>
        <p:txBody>
          <a:bodyPr vert="eaVert"/>
          <a:lstStyle/>
          <a:p>
            <a:r>
              <a:rPr lang="hu-HU" smtClean="0"/>
              <a:t>Mintacím szerkesztése</a:t>
            </a:r>
            <a:endParaRPr lang="hu-HU" dirty="0"/>
          </a:p>
        </p:txBody>
      </p:sp>
      <p:sp>
        <p:nvSpPr>
          <p:cNvPr id="3" name="Függőleges szöveg helye 2"/>
          <p:cNvSpPr>
            <a:spLocks noGrp="1"/>
          </p:cNvSpPr>
          <p:nvPr>
            <p:ph type="body" orient="vert" idx="1"/>
          </p:nvPr>
        </p:nvSpPr>
        <p:spPr>
          <a:xfrm>
            <a:off x="838200" y="190500"/>
            <a:ext cx="7734300" cy="598646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átum helye 3"/>
          <p:cNvSpPr>
            <a:spLocks noGrp="1"/>
          </p:cNvSpPr>
          <p:nvPr>
            <p:ph type="dt" sz="half" idx="10"/>
          </p:nvPr>
        </p:nvSpPr>
        <p:spPr>
          <a:xfrm>
            <a:off x="431101" y="6629400"/>
            <a:ext cx="1000662" cy="228600"/>
          </a:xfrm>
          <a:prstGeom prst="rect">
            <a:avLst/>
          </a:prstGeom>
        </p:spPr>
        <p:txBody>
          <a:bodyPr/>
          <a:lstStyle/>
          <a:p>
            <a:endParaRPr lang="hu-HU" dirty="0"/>
          </a:p>
        </p:txBody>
      </p:sp>
      <p:sp>
        <p:nvSpPr>
          <p:cNvPr id="5" name="Élőláb helye 4"/>
          <p:cNvSpPr>
            <a:spLocks noGrp="1"/>
          </p:cNvSpPr>
          <p:nvPr>
            <p:ph type="ftr" sz="quarter" idx="11"/>
          </p:nvPr>
        </p:nvSpPr>
        <p:spPr>
          <a:xfrm>
            <a:off x="1637716" y="6629400"/>
            <a:ext cx="9144259" cy="228600"/>
          </a:xfrm>
          <a:prstGeom prst="rect">
            <a:avLst/>
          </a:prstGeom>
        </p:spPr>
        <p:txBody>
          <a:bodyPr/>
          <a:lstStyle/>
          <a:p>
            <a:endParaRPr lang="hu-HU" dirty="0"/>
          </a:p>
        </p:txBody>
      </p:sp>
      <p:sp>
        <p:nvSpPr>
          <p:cNvPr id="6" name="Dia számának helye 5"/>
          <p:cNvSpPr>
            <a:spLocks noGrp="1"/>
          </p:cNvSpPr>
          <p:nvPr>
            <p:ph type="sldNum" sz="quarter" idx="12"/>
          </p:nvPr>
        </p:nvSpPr>
        <p:spPr>
          <a:xfrm>
            <a:off x="0" y="6629400"/>
            <a:ext cx="410402" cy="228600"/>
          </a:xfrm>
          <a:prstGeom prst="rect">
            <a:avLst/>
          </a:prstGeom>
        </p:spPr>
        <p:txBody>
          <a:bodyPr/>
          <a:lstStyle/>
          <a:p>
            <a:fld id="{9CD8D479-8942-46E8-A226-A4E01F7A105C}" type="slidenum">
              <a:rPr lang="hu-HU" smtClean="0"/>
              <a:pPr/>
              <a:t>‹#›</a:t>
            </a:fld>
            <a:endParaRPr lang="hu-HU" dirty="0"/>
          </a:p>
        </p:txBody>
      </p:sp>
    </p:spTree>
    <p:extLst>
      <p:ext uri="{BB962C8B-B14F-4D97-AF65-F5344CB8AC3E}">
        <p14:creationId xmlns:p14="http://schemas.microsoft.com/office/powerpoint/2010/main" xmlns="" val="1021014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Tartalom helye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Tree>
    <p:extLst>
      <p:ext uri="{BB962C8B-B14F-4D97-AF65-F5344CB8AC3E}">
        <p14:creationId xmlns:p14="http://schemas.microsoft.com/office/powerpoint/2010/main" xmlns="" val="3405116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8" name="Téglalap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 name="Cím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hu-HU" smtClean="0"/>
              <a:t>Mintacím szerkesztése</a:t>
            </a:r>
            <a:endParaRPr lang="hu-HU" dirty="0"/>
          </a:p>
        </p:txBody>
      </p:sp>
      <p:sp>
        <p:nvSpPr>
          <p:cNvPr id="3" name="Szöveg helye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pic>
        <p:nvPicPr>
          <p:cNvPr id="9" name="Kép 8" descr="Hullámok"/>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8909623" y="2059146"/>
            <a:ext cx="3282696" cy="3886200"/>
          </a:xfrm>
          <a:prstGeom prst="rect">
            <a:avLst/>
          </a:prstGeom>
        </p:spPr>
      </p:pic>
      <p:pic>
        <p:nvPicPr>
          <p:cNvPr id="11" name="Kép 10" descr="Közelkép zöld növényekről"/>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xmlns="" val="1289894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Tartalom helye 2"/>
          <p:cNvSpPr>
            <a:spLocks noGrp="1"/>
          </p:cNvSpPr>
          <p:nvPr>
            <p:ph sz="half" idx="1"/>
          </p:nvPr>
        </p:nvSpPr>
        <p:spPr>
          <a:xfrm>
            <a:off x="1409700" y="1556281"/>
            <a:ext cx="4610099" cy="4620682"/>
          </a:xfrm>
        </p:spPr>
        <p:txBody>
          <a:bodyPr/>
          <a:lstStyle>
            <a:lvl1pPr>
              <a:defRPr sz="22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Tartalom helye 3"/>
          <p:cNvSpPr>
            <a:spLocks noGrp="1"/>
          </p:cNvSpPr>
          <p:nvPr>
            <p:ph sz="half" idx="2"/>
          </p:nvPr>
        </p:nvSpPr>
        <p:spPr>
          <a:xfrm>
            <a:off x="6172200" y="1556281"/>
            <a:ext cx="4609775" cy="4620682"/>
          </a:xfrm>
        </p:spPr>
        <p:txBody>
          <a:bodyPr/>
          <a:lstStyle>
            <a:lvl1pPr>
              <a:defRPr sz="22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Tree>
    <p:extLst>
      <p:ext uri="{BB962C8B-B14F-4D97-AF65-F5344CB8AC3E}">
        <p14:creationId xmlns:p14="http://schemas.microsoft.com/office/powerpoint/2010/main" xmlns="" val="2781687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Szöveg helye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5" name="Szöveg helye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Tree>
    <p:extLst>
      <p:ext uri="{BB962C8B-B14F-4D97-AF65-F5344CB8AC3E}">
        <p14:creationId xmlns:p14="http://schemas.microsoft.com/office/powerpoint/2010/main" xmlns="" val="2827180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Dátum helye 2"/>
          <p:cNvSpPr>
            <a:spLocks noGrp="1"/>
          </p:cNvSpPr>
          <p:nvPr>
            <p:ph type="dt" sz="half" idx="10"/>
          </p:nvPr>
        </p:nvSpPr>
        <p:spPr>
          <a:xfrm>
            <a:off x="431101" y="6629400"/>
            <a:ext cx="1000662" cy="228600"/>
          </a:xfrm>
          <a:prstGeom prst="rect">
            <a:avLst/>
          </a:prstGeom>
        </p:spPr>
        <p:txBody>
          <a:bodyPr/>
          <a:lstStyle/>
          <a:p>
            <a:endParaRPr lang="hu-HU" dirty="0"/>
          </a:p>
        </p:txBody>
      </p:sp>
      <p:sp>
        <p:nvSpPr>
          <p:cNvPr id="4" name="Élőláb helye 3"/>
          <p:cNvSpPr>
            <a:spLocks noGrp="1"/>
          </p:cNvSpPr>
          <p:nvPr>
            <p:ph type="ftr" sz="quarter" idx="11"/>
          </p:nvPr>
        </p:nvSpPr>
        <p:spPr>
          <a:xfrm>
            <a:off x="1637716" y="6629400"/>
            <a:ext cx="9144259" cy="228600"/>
          </a:xfrm>
          <a:prstGeom prst="rect">
            <a:avLst/>
          </a:prstGeom>
        </p:spPr>
        <p:txBody>
          <a:bodyPr/>
          <a:lstStyle/>
          <a:p>
            <a:endParaRPr lang="hu-HU" dirty="0"/>
          </a:p>
        </p:txBody>
      </p:sp>
      <p:sp>
        <p:nvSpPr>
          <p:cNvPr id="5" name="Dia számának helye 4"/>
          <p:cNvSpPr>
            <a:spLocks noGrp="1"/>
          </p:cNvSpPr>
          <p:nvPr>
            <p:ph type="sldNum" sz="quarter" idx="12"/>
          </p:nvPr>
        </p:nvSpPr>
        <p:spPr>
          <a:xfrm>
            <a:off x="0" y="6629400"/>
            <a:ext cx="410402" cy="228600"/>
          </a:xfrm>
          <a:prstGeom prst="rect">
            <a:avLst/>
          </a:prstGeom>
        </p:spPr>
        <p:txBody>
          <a:bodyPr/>
          <a:lstStyle/>
          <a:p>
            <a:fld id="{9CD8D479-8942-46E8-A226-A4E01F7A105C}" type="slidenum">
              <a:rPr lang="hu-HU" smtClean="0"/>
              <a:pPr/>
              <a:t>‹#›</a:t>
            </a:fld>
            <a:endParaRPr lang="hu-HU" dirty="0"/>
          </a:p>
        </p:txBody>
      </p:sp>
    </p:spTree>
    <p:extLst>
      <p:ext uri="{BB962C8B-B14F-4D97-AF65-F5344CB8AC3E}">
        <p14:creationId xmlns:p14="http://schemas.microsoft.com/office/powerpoint/2010/main" xmlns="" val="2465877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431101" y="6629400"/>
            <a:ext cx="1000662" cy="228600"/>
          </a:xfrm>
          <a:prstGeom prst="rect">
            <a:avLst/>
          </a:prstGeom>
        </p:spPr>
        <p:txBody>
          <a:bodyPr/>
          <a:lstStyle/>
          <a:p>
            <a:endParaRPr lang="hu-HU" dirty="0"/>
          </a:p>
        </p:txBody>
      </p:sp>
      <p:sp>
        <p:nvSpPr>
          <p:cNvPr id="3" name="Élőláb helye 2"/>
          <p:cNvSpPr>
            <a:spLocks noGrp="1"/>
          </p:cNvSpPr>
          <p:nvPr>
            <p:ph type="ftr" sz="quarter" idx="11"/>
          </p:nvPr>
        </p:nvSpPr>
        <p:spPr>
          <a:xfrm>
            <a:off x="1637716" y="6629400"/>
            <a:ext cx="9144259" cy="228600"/>
          </a:xfrm>
          <a:prstGeom prst="rect">
            <a:avLst/>
          </a:prstGeom>
        </p:spPr>
        <p:txBody>
          <a:bodyPr/>
          <a:lstStyle/>
          <a:p>
            <a:endParaRPr lang="hu-HU" dirty="0"/>
          </a:p>
        </p:txBody>
      </p:sp>
      <p:sp>
        <p:nvSpPr>
          <p:cNvPr id="4" name="Dia számának helye 3"/>
          <p:cNvSpPr>
            <a:spLocks noGrp="1"/>
          </p:cNvSpPr>
          <p:nvPr>
            <p:ph type="sldNum" sz="quarter" idx="12"/>
          </p:nvPr>
        </p:nvSpPr>
        <p:spPr>
          <a:xfrm>
            <a:off x="0" y="6629400"/>
            <a:ext cx="410402" cy="228600"/>
          </a:xfrm>
          <a:prstGeom prst="rect">
            <a:avLst/>
          </a:prstGeom>
        </p:spPr>
        <p:txBody>
          <a:bodyPr/>
          <a:lstStyle/>
          <a:p>
            <a:fld id="{9CD8D479-8942-46E8-A226-A4E01F7A105C}" type="slidenum">
              <a:rPr lang="hu-HU" smtClean="0"/>
              <a:pPr/>
              <a:t>‹#›</a:t>
            </a:fld>
            <a:endParaRPr lang="hu-HU" dirty="0"/>
          </a:p>
        </p:txBody>
      </p:sp>
    </p:spTree>
    <p:extLst>
      <p:ext uri="{BB962C8B-B14F-4D97-AF65-F5344CB8AC3E}">
        <p14:creationId xmlns:p14="http://schemas.microsoft.com/office/powerpoint/2010/main" xmlns="" val="1107393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626679" y="919616"/>
            <a:ext cx="4155622" cy="2532888"/>
          </a:xfrm>
        </p:spPr>
        <p:txBody>
          <a:bodyPr anchor="b"/>
          <a:lstStyle>
            <a:lvl1pPr>
              <a:defRPr sz="3200"/>
            </a:lvl1pPr>
          </a:lstStyle>
          <a:p>
            <a:r>
              <a:rPr lang="hu-HU" smtClean="0"/>
              <a:t>Mintacím szerkesztése</a:t>
            </a:r>
            <a:endParaRPr lang="hu-HU" dirty="0"/>
          </a:p>
        </p:txBody>
      </p:sp>
      <p:sp>
        <p:nvSpPr>
          <p:cNvPr id="3" name="Tartalom helye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Szöveg helye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a:xfrm>
            <a:off x="431101" y="6629400"/>
            <a:ext cx="1000662" cy="228600"/>
          </a:xfrm>
          <a:prstGeom prst="rect">
            <a:avLst/>
          </a:prstGeom>
        </p:spPr>
        <p:txBody>
          <a:bodyPr/>
          <a:lstStyle/>
          <a:p>
            <a:endParaRPr lang="hu-HU" dirty="0"/>
          </a:p>
        </p:txBody>
      </p:sp>
      <p:sp>
        <p:nvSpPr>
          <p:cNvPr id="6" name="Élőláb helye 5"/>
          <p:cNvSpPr>
            <a:spLocks noGrp="1"/>
          </p:cNvSpPr>
          <p:nvPr>
            <p:ph type="ftr" sz="quarter" idx="11"/>
          </p:nvPr>
        </p:nvSpPr>
        <p:spPr>
          <a:xfrm>
            <a:off x="1637716" y="6629400"/>
            <a:ext cx="9144259" cy="228600"/>
          </a:xfrm>
          <a:prstGeom prst="rect">
            <a:avLst/>
          </a:prstGeom>
        </p:spPr>
        <p:txBody>
          <a:bodyPr/>
          <a:lstStyle/>
          <a:p>
            <a:endParaRPr lang="hu-HU" dirty="0"/>
          </a:p>
        </p:txBody>
      </p:sp>
      <p:sp>
        <p:nvSpPr>
          <p:cNvPr id="7" name="Dia számának helye 6"/>
          <p:cNvSpPr>
            <a:spLocks noGrp="1"/>
          </p:cNvSpPr>
          <p:nvPr>
            <p:ph type="sldNum" sz="quarter" idx="12"/>
          </p:nvPr>
        </p:nvSpPr>
        <p:spPr>
          <a:xfrm>
            <a:off x="0" y="6629400"/>
            <a:ext cx="410402" cy="228600"/>
          </a:xfrm>
          <a:prstGeom prst="rect">
            <a:avLst/>
          </a:prstGeom>
        </p:spPr>
        <p:txBody>
          <a:bodyPr/>
          <a:lstStyle/>
          <a:p>
            <a:fld id="{9CD8D479-8942-46E8-A226-A4E01F7A105C}" type="slidenum">
              <a:rPr lang="hu-HU" smtClean="0"/>
              <a:pPr/>
              <a:t>‹#›</a:t>
            </a:fld>
            <a:endParaRPr lang="hu-HU" dirty="0"/>
          </a:p>
        </p:txBody>
      </p:sp>
    </p:spTree>
    <p:extLst>
      <p:ext uri="{BB962C8B-B14F-4D97-AF65-F5344CB8AC3E}">
        <p14:creationId xmlns:p14="http://schemas.microsoft.com/office/powerpoint/2010/main" xmlns="" val="3023549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626680" y="919616"/>
            <a:ext cx="4155622" cy="2532888"/>
          </a:xfrm>
        </p:spPr>
        <p:txBody>
          <a:bodyPr anchor="b"/>
          <a:lstStyle>
            <a:lvl1pPr>
              <a:defRPr sz="3200"/>
            </a:lvl1pPr>
          </a:lstStyle>
          <a:p>
            <a:r>
              <a:rPr lang="hu-HU" smtClean="0"/>
              <a:t>Mintacím szerkesztése</a:t>
            </a:r>
            <a:endParaRPr lang="hu-HU" dirty="0"/>
          </a:p>
        </p:txBody>
      </p:sp>
      <p:sp>
        <p:nvSpPr>
          <p:cNvPr id="3" name="Kép helye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hu-HU" dirty="0"/>
          </a:p>
        </p:txBody>
      </p:sp>
      <p:sp>
        <p:nvSpPr>
          <p:cNvPr id="4" name="Szöveg helye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a:xfrm>
            <a:off x="431101" y="6629400"/>
            <a:ext cx="1000662" cy="228600"/>
          </a:xfrm>
          <a:prstGeom prst="rect">
            <a:avLst/>
          </a:prstGeom>
        </p:spPr>
        <p:txBody>
          <a:bodyPr/>
          <a:lstStyle/>
          <a:p>
            <a:endParaRPr lang="hu-HU" dirty="0"/>
          </a:p>
        </p:txBody>
      </p:sp>
      <p:sp>
        <p:nvSpPr>
          <p:cNvPr id="6" name="Élőláb helye 5"/>
          <p:cNvSpPr>
            <a:spLocks noGrp="1"/>
          </p:cNvSpPr>
          <p:nvPr>
            <p:ph type="ftr" sz="quarter" idx="11"/>
          </p:nvPr>
        </p:nvSpPr>
        <p:spPr>
          <a:xfrm>
            <a:off x="1637716" y="6629400"/>
            <a:ext cx="9144259" cy="228600"/>
          </a:xfrm>
          <a:prstGeom prst="rect">
            <a:avLst/>
          </a:prstGeom>
        </p:spPr>
        <p:txBody>
          <a:bodyPr/>
          <a:lstStyle/>
          <a:p>
            <a:endParaRPr lang="hu-HU" dirty="0"/>
          </a:p>
        </p:txBody>
      </p:sp>
      <p:sp>
        <p:nvSpPr>
          <p:cNvPr id="7" name="Dia számának helye 6"/>
          <p:cNvSpPr>
            <a:spLocks noGrp="1"/>
          </p:cNvSpPr>
          <p:nvPr>
            <p:ph type="sldNum" sz="quarter" idx="12"/>
          </p:nvPr>
        </p:nvSpPr>
        <p:spPr>
          <a:xfrm>
            <a:off x="0" y="6629400"/>
            <a:ext cx="410402" cy="228600"/>
          </a:xfrm>
          <a:prstGeom prst="rect">
            <a:avLst/>
          </a:prstGeom>
        </p:spPr>
        <p:txBody>
          <a:bodyPr/>
          <a:lstStyle/>
          <a:p>
            <a:fld id="{9CD8D479-8942-46E8-A226-A4E01F7A105C}" type="slidenum">
              <a:rPr lang="hu-HU" smtClean="0"/>
              <a:pPr/>
              <a:t>‹#›</a:t>
            </a:fld>
            <a:endParaRPr lang="hu-HU" dirty="0"/>
          </a:p>
        </p:txBody>
      </p:sp>
    </p:spTree>
    <p:extLst>
      <p:ext uri="{BB962C8B-B14F-4D97-AF65-F5344CB8AC3E}">
        <p14:creationId xmlns:p14="http://schemas.microsoft.com/office/powerpoint/2010/main" xmlns="" val="216422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0" y="276087"/>
            <a:ext cx="12192000" cy="1183566"/>
          </a:xfrm>
          <a:prstGeom prst="rect">
            <a:avLst/>
          </a:prstGeom>
        </p:spPr>
        <p:txBody>
          <a:bodyPr vert="horz" lIns="91440" tIns="45720" rIns="91440" bIns="45720" rtlCol="0" anchor="b">
            <a:normAutofit/>
          </a:bodyPr>
          <a:lstStyle/>
          <a:p>
            <a:r>
              <a:rPr lang="hu-HU" dirty="0" smtClean="0"/>
              <a:t>Mintacím szerkesztése</a:t>
            </a:r>
            <a:endParaRPr lang="hu-HU" dirty="0"/>
          </a:p>
        </p:txBody>
      </p:sp>
      <p:sp>
        <p:nvSpPr>
          <p:cNvPr id="3" name="Szöveg helye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Tree>
    <p:extLst>
      <p:ext uri="{BB962C8B-B14F-4D97-AF65-F5344CB8AC3E}">
        <p14:creationId xmlns:p14="http://schemas.microsoft.com/office/powerpoint/2010/main" xmlns=""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bg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bg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bg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bg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bg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11.wav"/><Relationship Id="rId5" Type="http://schemas.openxmlformats.org/officeDocument/2006/relationships/slide" Target="slide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609859" y="1893194"/>
            <a:ext cx="4988238" cy="2756079"/>
          </a:xfrm>
          <a:effectLst>
            <a:reflection blurRad="6350" stA="50000" endA="295" endPos="92000" dist="101600" dir="5400000" sy="-100000" algn="bl" rotWithShape="0"/>
          </a:effectLst>
        </p:spPr>
        <p:txBody>
          <a:bodyPr anchor="ctr">
            <a:prstTxWarp prst="textArchUp">
              <a:avLst>
                <a:gd name="adj" fmla="val 10183403"/>
              </a:avLst>
            </a:prstTxWarp>
            <a:scene3d>
              <a:camera prst="orthographicFront"/>
              <a:lightRig rig="threePt" dir="t"/>
            </a:scene3d>
            <a:sp3d extrusionH="57150">
              <a:bevelT w="57150" h="38100" prst="artDeco"/>
            </a:sp3d>
          </a:bodyPr>
          <a:lstStyle/>
          <a:p>
            <a:pPr algn="ctr" defTabSz="914400">
              <a:lnSpc>
                <a:spcPct val="90000"/>
              </a:lnSpc>
              <a:spcBef>
                <a:spcPts val="0"/>
              </a:spcBef>
              <a:buNone/>
            </a:pPr>
            <a:r>
              <a:rPr lang="hu-HU" sz="4800" b="1" i="0" dirty="0" smtClean="0">
                <a:ln w="10160">
                  <a:solidFill>
                    <a:schemeClr val="accent5"/>
                  </a:solidFill>
                  <a:prstDash val="solid"/>
                </a:ln>
                <a:solidFill>
                  <a:srgbClr val="FFFFFF"/>
                </a:solidFill>
                <a:effectLst>
                  <a:glow rad="101600">
                    <a:schemeClr val="accent2">
                      <a:satMod val="175000"/>
                      <a:alpha val="40000"/>
                    </a:schemeClr>
                  </a:glow>
                  <a:outerShdw blurRad="50800" dist="38100" dir="16200000" rotWithShape="0">
                    <a:prstClr val="black">
                      <a:alpha val="40000"/>
                    </a:prstClr>
                  </a:outerShdw>
                  <a:reflection blurRad="6350" stA="55000" endA="300" endPos="45500" dir="5400000" sy="-100000" algn="bl" rotWithShape="0"/>
                </a:effectLst>
                <a:latin typeface="Corbel"/>
                <a:ea typeface="+mj-ea"/>
                <a:cs typeface="+mj-cs"/>
              </a:rPr>
              <a:t/>
            </a:r>
            <a:br>
              <a:rPr lang="hu-HU" sz="4800" b="1" i="0" dirty="0" smtClean="0">
                <a:ln w="10160">
                  <a:solidFill>
                    <a:schemeClr val="accent5"/>
                  </a:solidFill>
                  <a:prstDash val="solid"/>
                </a:ln>
                <a:solidFill>
                  <a:srgbClr val="FFFFFF"/>
                </a:solidFill>
                <a:effectLst>
                  <a:glow rad="101600">
                    <a:schemeClr val="accent2">
                      <a:satMod val="175000"/>
                      <a:alpha val="40000"/>
                    </a:schemeClr>
                  </a:glow>
                  <a:outerShdw blurRad="50800" dist="38100" dir="16200000" rotWithShape="0">
                    <a:prstClr val="black">
                      <a:alpha val="40000"/>
                    </a:prstClr>
                  </a:outerShdw>
                  <a:reflection blurRad="6350" stA="55000" endA="300" endPos="45500" dir="5400000" sy="-100000" algn="bl" rotWithShape="0"/>
                </a:effectLst>
                <a:latin typeface="Corbel"/>
                <a:ea typeface="+mj-ea"/>
                <a:cs typeface="+mj-cs"/>
              </a:rPr>
            </a:br>
            <a:r>
              <a:rPr lang="hu-HU" b="1" dirty="0">
                <a:ln w="10160">
                  <a:solidFill>
                    <a:schemeClr val="accent5"/>
                  </a:solidFill>
                  <a:prstDash val="solid"/>
                </a:ln>
                <a:solidFill>
                  <a:srgbClr val="FFFFFF"/>
                </a:solidFill>
                <a:effectLst>
                  <a:glow rad="101600">
                    <a:schemeClr val="accent2">
                      <a:satMod val="175000"/>
                      <a:alpha val="40000"/>
                    </a:schemeClr>
                  </a:glow>
                  <a:outerShdw blurRad="50800" dist="38100" dir="16200000" rotWithShape="0">
                    <a:prstClr val="black">
                      <a:alpha val="40000"/>
                    </a:prstClr>
                  </a:outerShdw>
                  <a:reflection blurRad="6350" stA="55000" endA="300" endPos="45500" dir="5400000" sy="-100000" algn="bl" rotWithShape="0"/>
                </a:effectLst>
                <a:latin typeface="Corbel"/>
              </a:rPr>
              <a:t/>
            </a:r>
            <a:br>
              <a:rPr lang="hu-HU" b="1" dirty="0">
                <a:ln w="10160">
                  <a:solidFill>
                    <a:schemeClr val="accent5"/>
                  </a:solidFill>
                  <a:prstDash val="solid"/>
                </a:ln>
                <a:solidFill>
                  <a:srgbClr val="FFFFFF"/>
                </a:solidFill>
                <a:effectLst>
                  <a:glow rad="101600">
                    <a:schemeClr val="accent2">
                      <a:satMod val="175000"/>
                      <a:alpha val="40000"/>
                    </a:schemeClr>
                  </a:glow>
                  <a:outerShdw blurRad="50800" dist="38100" dir="16200000" rotWithShape="0">
                    <a:prstClr val="black">
                      <a:alpha val="40000"/>
                    </a:prstClr>
                  </a:outerShdw>
                  <a:reflection blurRad="6350" stA="55000" endA="300" endPos="45500" dir="5400000" sy="-100000" algn="bl" rotWithShape="0"/>
                </a:effectLst>
                <a:latin typeface="Corbel"/>
              </a:rPr>
            </a:br>
            <a:r>
              <a:rPr lang="hu-HU" sz="4800" b="1" i="0" dirty="0" smtClean="0">
                <a:ln w="10160">
                  <a:solidFill>
                    <a:schemeClr val="accent5"/>
                  </a:solidFill>
                  <a:prstDash val="solid"/>
                </a:ln>
                <a:solidFill>
                  <a:srgbClr val="FFFFFF"/>
                </a:solidFill>
                <a:effectLst>
                  <a:glow rad="101600">
                    <a:schemeClr val="accent2">
                      <a:satMod val="175000"/>
                      <a:alpha val="40000"/>
                    </a:schemeClr>
                  </a:glow>
                  <a:outerShdw blurRad="50800" dist="38100" dir="16200000" rotWithShape="0">
                    <a:prstClr val="black">
                      <a:alpha val="40000"/>
                    </a:prstClr>
                  </a:outerShdw>
                  <a:reflection blurRad="6350" stA="60000" endA="900" endPos="58000" dir="5400000" sy="-100000" algn="bl" rotWithShape="0"/>
                </a:effectLst>
                <a:latin typeface="Corbel"/>
                <a:ea typeface="+mj-ea"/>
                <a:cs typeface="+mj-cs"/>
              </a:rPr>
              <a:t>Megújuló</a:t>
            </a:r>
            <a:r>
              <a:rPr lang="hu-HU" sz="4800" b="1" i="0" dirty="0" smtClean="0">
                <a:ln w="10160">
                  <a:solidFill>
                    <a:schemeClr val="accent5"/>
                  </a:solidFill>
                  <a:prstDash val="solid"/>
                </a:ln>
                <a:solidFill>
                  <a:srgbClr val="FFFFFF"/>
                </a:solidFill>
                <a:effectLst>
                  <a:glow rad="101600">
                    <a:schemeClr val="accent2">
                      <a:satMod val="175000"/>
                      <a:alpha val="40000"/>
                    </a:schemeClr>
                  </a:glow>
                  <a:outerShdw blurRad="50800" dist="38100" dir="16200000" rotWithShape="0">
                    <a:prstClr val="black">
                      <a:alpha val="40000"/>
                    </a:prstClr>
                  </a:outerShdw>
                  <a:reflection blurRad="6350" stA="60000" endA="900" endPos="60000" dist="60007" dir="5400000" sy="-100000" algn="bl" rotWithShape="0"/>
                </a:effectLst>
                <a:latin typeface="Corbel"/>
                <a:ea typeface="+mj-ea"/>
                <a:cs typeface="+mj-cs"/>
              </a:rPr>
              <a:t> energiák</a:t>
            </a:r>
            <a:endParaRPr lang="hu-HU" sz="4800" b="1" i="0" dirty="0">
              <a:ln w="10160">
                <a:solidFill>
                  <a:schemeClr val="accent5"/>
                </a:solidFill>
                <a:prstDash val="solid"/>
              </a:ln>
              <a:solidFill>
                <a:srgbClr val="FFFFFF"/>
              </a:solidFill>
              <a:effectLst>
                <a:glow rad="101600">
                  <a:schemeClr val="accent2">
                    <a:satMod val="175000"/>
                    <a:alpha val="40000"/>
                  </a:schemeClr>
                </a:glow>
                <a:outerShdw blurRad="50800" dist="38100" dir="16200000" rotWithShape="0">
                  <a:prstClr val="black">
                    <a:alpha val="40000"/>
                  </a:prstClr>
                </a:outerShdw>
                <a:reflection blurRad="6350" stA="60000" endA="900" endPos="60000" dist="60007" dir="5400000" sy="-100000" algn="bl" rotWithShape="0"/>
              </a:effectLst>
              <a:latin typeface="Corbel"/>
              <a:ea typeface="+mj-ea"/>
              <a:cs typeface="+mj-cs"/>
            </a:endParaRPr>
          </a:p>
        </p:txBody>
      </p:sp>
      <p:sp>
        <p:nvSpPr>
          <p:cNvPr id="3" name="Alcím 2"/>
          <p:cNvSpPr>
            <a:spLocks noGrp="1"/>
          </p:cNvSpPr>
          <p:nvPr>
            <p:ph type="subTitle" idx="1"/>
          </p:nvPr>
        </p:nvSpPr>
        <p:spPr>
          <a:xfrm>
            <a:off x="1751777" y="4649273"/>
            <a:ext cx="4846320" cy="1180677"/>
          </a:xfrm>
        </p:spPr>
        <p:txBody>
          <a:bodyPr>
            <a:noAutofit/>
          </a:bodyPr>
          <a:lstStyle/>
          <a:p>
            <a:pPr marL="0" indent="0" algn="l">
              <a:spcBef>
                <a:spcPts val="0"/>
              </a:spcBef>
              <a:buNone/>
              <a:tabLst>
                <a:tab pos="1789113" algn="l"/>
              </a:tabLst>
            </a:pPr>
            <a:r>
              <a:rPr lang="hu-HU" sz="1200" b="1" dirty="0" smtClean="0"/>
              <a:t>Készítette:	</a:t>
            </a:r>
            <a:r>
              <a:rPr lang="hu-HU" sz="1200" dirty="0" smtClean="0"/>
              <a:t>Kovács Balázs Dániel</a:t>
            </a:r>
          </a:p>
          <a:p>
            <a:pPr marL="0" indent="0" algn="l">
              <a:spcBef>
                <a:spcPts val="0"/>
              </a:spcBef>
              <a:buNone/>
            </a:pPr>
            <a:r>
              <a:rPr lang="hu-HU" sz="1200" b="1" i="0" dirty="0" smtClean="0">
                <a:solidFill>
                  <a:schemeClr val="bg1"/>
                </a:solidFill>
              </a:rPr>
              <a:t>Felkészítő tanár neve: 	</a:t>
            </a:r>
            <a:r>
              <a:rPr lang="hu-HU" sz="1200" b="0" i="0" dirty="0" smtClean="0">
                <a:solidFill>
                  <a:schemeClr val="bg1"/>
                </a:solidFill>
              </a:rPr>
              <a:t>Polyák Szilárd</a:t>
            </a:r>
          </a:p>
          <a:p>
            <a:pPr marL="0" indent="0" algn="l">
              <a:spcBef>
                <a:spcPts val="0"/>
              </a:spcBef>
              <a:buNone/>
            </a:pPr>
            <a:r>
              <a:rPr lang="hu-HU" sz="1200" b="1" dirty="0" smtClean="0"/>
              <a:t>Iskola neve és címe:</a:t>
            </a:r>
            <a:r>
              <a:rPr lang="hu-HU" sz="1200" dirty="0" smtClean="0"/>
              <a:t>	Fodor József Szakképző Iskola</a:t>
            </a:r>
            <a:br>
              <a:rPr lang="hu-HU" sz="1200" dirty="0" smtClean="0"/>
            </a:br>
            <a:r>
              <a:rPr lang="hu-HU" sz="1200" dirty="0" smtClean="0"/>
              <a:t>		1214.Bp.Tejút utca 10-12</a:t>
            </a:r>
            <a:endParaRPr lang="hu-HU" sz="1200" b="0" i="0" dirty="0">
              <a:solidFill>
                <a:schemeClr val="bg1"/>
              </a:solidFill>
            </a:endParaRPr>
          </a:p>
        </p:txBody>
      </p:sp>
    </p:spTree>
    <p:extLst>
      <p:ext uri="{BB962C8B-B14F-4D97-AF65-F5344CB8AC3E}">
        <p14:creationId xmlns:p14="http://schemas.microsoft.com/office/powerpoint/2010/main" xmlns="" val="42615469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0" y="276087"/>
            <a:ext cx="12192000" cy="1183566"/>
          </a:xfrm>
        </p:spPr>
        <p:txBody>
          <a:bodyPr anchor="ctr"/>
          <a:lstStyle/>
          <a:p>
            <a:r>
              <a:rPr lang="hu-HU" dirty="0" smtClean="0">
                <a:solidFill>
                  <a:srgbClr val="FF0000"/>
                </a:solidFill>
              </a:rPr>
              <a:t>Ár-apály energia</a:t>
            </a:r>
            <a:endParaRPr lang="hu-HU" dirty="0">
              <a:solidFill>
                <a:srgbClr val="FF0000"/>
              </a:solidFill>
            </a:endParaRPr>
          </a:p>
        </p:txBody>
      </p:sp>
      <p:sp>
        <p:nvSpPr>
          <p:cNvPr id="3" name="Tartalom helye 2"/>
          <p:cNvSpPr>
            <a:spLocks noGrp="1"/>
          </p:cNvSpPr>
          <p:nvPr>
            <p:ph idx="1"/>
          </p:nvPr>
        </p:nvSpPr>
        <p:spPr>
          <a:xfrm>
            <a:off x="0" y="1566000"/>
            <a:ext cx="12191999" cy="5063399"/>
          </a:xfrm>
        </p:spPr>
        <p:txBody>
          <a:bodyPr numCol="2">
            <a:normAutofit/>
          </a:bodyPr>
          <a:lstStyle/>
          <a:p>
            <a:r>
              <a:rPr lang="hu-HU" sz="1600" dirty="0"/>
              <a:t>Az árapályerőmű a Földet körülvevő vízburok napi kétszeri szintváltozásából eredő energia </a:t>
            </a:r>
            <a:r>
              <a:rPr lang="hu-HU" sz="1600" dirty="0" smtClean="0"/>
              <a:t>kiaknázására </a:t>
            </a:r>
            <a:r>
              <a:rPr lang="hu-HU" sz="1600" dirty="0"/>
              <a:t>létrehozott erőmű</a:t>
            </a:r>
            <a:r>
              <a:rPr lang="hu-HU" sz="1600" dirty="0" smtClean="0"/>
              <a:t>.</a:t>
            </a:r>
            <a:endParaRPr lang="hu-HU" sz="1600" dirty="0"/>
          </a:p>
          <a:p>
            <a:pPr marL="457200" indent="-457200">
              <a:buFont typeface="+mj-lt"/>
              <a:buAutoNum type="arabicPeriod"/>
            </a:pPr>
            <a:r>
              <a:rPr lang="hu-HU" sz="1300" b="1" dirty="0"/>
              <a:t>Egy utas, egy medencés rendszerek</a:t>
            </a:r>
            <a:r>
              <a:rPr lang="hu-HU" sz="1300" dirty="0"/>
              <a:t>: Ez a legegyszerűbb árapály energia termelő mód. A rendszer magába foglal egy gáttal lezárt folyótorkolatot, a gátban elhelyezett turbinákkal. A dagály periódusában a zsilipeken keresztül a víz a gát mögé áramlik, így apálykor a medencében összegyűlt víz magasabb szintű, mint a tenger. Ilyenkor a zsilipeken és a turbinákon keresztül a tengerbe áramló víz energia termelésre használható.</a:t>
            </a:r>
          </a:p>
          <a:p>
            <a:pPr marL="457200" indent="-457200">
              <a:buFont typeface="+mj-lt"/>
              <a:buAutoNum type="arabicPeriod"/>
            </a:pPr>
            <a:r>
              <a:rPr lang="hu-HU" sz="1300" b="1" dirty="0"/>
              <a:t>Két utas, egy medencés rendszerek: </a:t>
            </a:r>
            <a:r>
              <a:rPr lang="hu-HU" sz="1300" dirty="0"/>
              <a:t>Működéséhez nagyobb és drágább turbinák szükségesek, hiszen nem csak az apálykor a medencéből a tengerbe áramló víz által lehet energiát termelni, hanem a dagálykor a medencébe áramló víz által is. Viszont a dagálykor befelé áramló vízből kevesebb energia nyerhető, hiszen általában egy folyó torkolata van elzárva, és maga a folyó feltorlódik a gát mögött, csökkentve a turbinák gazdaságos üzemeltetésénél oly fontos esésmagasságot.</a:t>
            </a:r>
          </a:p>
          <a:p>
            <a:pPr marL="457200" indent="-457200">
              <a:buFont typeface="+mj-lt"/>
              <a:buAutoNum type="arabicPeriod"/>
            </a:pPr>
            <a:r>
              <a:rPr lang="hu-HU" sz="1300" b="1" dirty="0"/>
              <a:t>Összetett medencés rendszerek: </a:t>
            </a:r>
            <a:r>
              <a:rPr lang="hu-HU" sz="1300" dirty="0"/>
              <a:t>Ebben az esetben két </a:t>
            </a:r>
            <a:r>
              <a:rPr lang="hu-HU" sz="1300" dirty="0" err="1"/>
              <a:t>egyutas</a:t>
            </a:r>
            <a:r>
              <a:rPr lang="hu-HU" sz="1300" dirty="0"/>
              <a:t> medence áll összeköttetésben. A dagály előbb feltölti a magas szintű medencét, majd lezárják a zsilipeket. A magas szintű medencéből a víz az alacsony szintű medencébe áramlik, turbinákon keresztül. Amikor a tengerszint alacsonyabban helyezkedik el, mint az alacsony szintű medence vízszintje, akkor újabb turbinákon át kiengedik a vizet a tengerbe. Ez a folyamat addig megy, amíg az alacsony szintű medence vízszintje meg nem egyezik a tenger szintjével. Ezután lezárják az alacsony szintű medence zsilipkapuit, hogy megakadályozzák, hogy a dagály feltöltse. Ezzel a módszerrel folyamatosan lehet energiát </a:t>
            </a:r>
            <a:r>
              <a:rPr lang="hu-HU" sz="1300" dirty="0" smtClean="0"/>
              <a:t>termelni.</a:t>
            </a:r>
            <a:endParaRPr lang="hu-HU" sz="1600" dirty="0" smtClean="0"/>
          </a:p>
          <a:p>
            <a:r>
              <a:rPr lang="hu-HU" sz="1600" b="1" u="sng" dirty="0" smtClean="0"/>
              <a:t>Előnyei:</a:t>
            </a:r>
            <a:endParaRPr lang="hu-HU" sz="1600" b="1" u="sng" dirty="0"/>
          </a:p>
          <a:p>
            <a:pPr marL="685800" lvl="1" indent="-457200"/>
            <a:r>
              <a:rPr lang="hu-HU" sz="1400" dirty="0" smtClean="0"/>
              <a:t>Hosszú távú </a:t>
            </a:r>
            <a:r>
              <a:rPr lang="hu-HU" sz="1400" dirty="0"/>
              <a:t>megoldás, amellyel sok fosszilis energiahordozót válthatunk </a:t>
            </a:r>
            <a:r>
              <a:rPr lang="hu-HU" sz="1400" dirty="0" smtClean="0"/>
              <a:t>ki.</a:t>
            </a:r>
          </a:p>
          <a:p>
            <a:pPr marL="685800" lvl="1" indent="-457200"/>
            <a:r>
              <a:rPr lang="hu-HU" sz="1400" dirty="0" smtClean="0"/>
              <a:t>A </a:t>
            </a:r>
            <a:r>
              <a:rPr lang="hu-HU" sz="1400" dirty="0"/>
              <a:t>gát nem tud úgy átszakadni, mint egy vízerőműnél. Ha például egy földrengéstől összedőlne, akkor is csak olyan árhullám öntené el a partokat, ami dagálykor egyébként is </a:t>
            </a:r>
            <a:r>
              <a:rPr lang="hu-HU" sz="1400" dirty="0" smtClean="0"/>
              <a:t>lenne.</a:t>
            </a:r>
          </a:p>
          <a:p>
            <a:pPr marL="514350" lvl="1" indent="-285750"/>
            <a:r>
              <a:rPr lang="hu-HU" sz="1600" b="1" u="sng" dirty="0" smtClean="0"/>
              <a:t>Hátrányai:</a:t>
            </a:r>
          </a:p>
          <a:p>
            <a:pPr marL="752094" lvl="2" indent="-285750"/>
            <a:r>
              <a:rPr lang="hu-HU" sz="1400" dirty="0" smtClean="0"/>
              <a:t>A </a:t>
            </a:r>
            <a:r>
              <a:rPr lang="hu-HU" sz="1400" dirty="0"/>
              <a:t>dagály által mozgatott víz nagyon sok hordalékot szállíthat, ezáltal kevés fény jut be a vízbe, így viszonylag szegényes lehet az élővilág. A gát sok hordalékot megfog, javulhatnak bizonyos – nem feltétlenül kedvelt – (hal)fajok életfeltételei.</a:t>
            </a:r>
          </a:p>
          <a:p>
            <a:pPr marL="752094" lvl="2" indent="-285750"/>
            <a:r>
              <a:rPr lang="hu-HU" sz="1400" dirty="0"/>
              <a:t>A gát ugyanakkor a folyó hordalékát és a benne levő mérgező anyagokat visszatarthatja a folyótorkolat területén, nehezen tud a természetes öntisztulás segítségével megtisztulni a víz.</a:t>
            </a:r>
          </a:p>
          <a:p>
            <a:pPr marL="752094" lvl="2" indent="-285750"/>
            <a:r>
              <a:rPr lang="hu-HU" sz="1400" dirty="0"/>
              <a:t>A gáton belüli víz sótartalma is csökken, amely szintén kihat az élővilágra.</a:t>
            </a:r>
          </a:p>
          <a:p>
            <a:pPr marL="752094" lvl="2" indent="-285750"/>
            <a:r>
              <a:rPr lang="hu-HU" sz="1400" dirty="0"/>
              <a:t>Bizonyos halfajok naponta mozognak a folyó és a tenger között, ezáltal őket megtizedelik a vízturbinák. Sokszor a hallépcső sem oldja meg ezt a problémát.</a:t>
            </a:r>
          </a:p>
          <a:p>
            <a:pPr marL="752094" lvl="2" indent="-285750"/>
            <a:r>
              <a:rPr lang="hu-HU" sz="1400" dirty="0"/>
              <a:t>A működési költségek ugyan alacsonyak, de maga a megépítés általában óriási összegeket emészt fel. A kevés magántőke miatt csak a nagyobb, gazdagabb országok vállalkozhatnak a megépíttetésére.</a:t>
            </a:r>
          </a:p>
        </p:txBody>
      </p:sp>
      <p:sp>
        <p:nvSpPr>
          <p:cNvPr id="7" name="Akciógomb: Tovább vagy Következő 6">
            <a:hlinkClick r:id="" action="ppaction://hlinkshowjump?jump=nextslide" highlightClick="1"/>
          </p:cNvPr>
          <p:cNvSpPr/>
          <p:nvPr/>
        </p:nvSpPr>
        <p:spPr>
          <a:xfrm>
            <a:off x="11761694" y="6427694"/>
            <a:ext cx="430306" cy="4303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Akciógomb: Vissza vagy Előző 7">
            <a:hlinkClick r:id="" action="ppaction://hlinkshowjump?jump=previousslide" highlightClick="1"/>
          </p:cNvPr>
          <p:cNvSpPr/>
          <p:nvPr/>
        </p:nvSpPr>
        <p:spPr>
          <a:xfrm>
            <a:off x="0" y="6427694"/>
            <a:ext cx="432000" cy="43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Akciógomb: Visszatérés 8">
            <a:hlinkClick r:id="rId3" action="ppaction://hlinksldjump" highlightClick="1"/>
          </p:cNvPr>
          <p:cNvSpPr/>
          <p:nvPr/>
        </p:nvSpPr>
        <p:spPr>
          <a:xfrm>
            <a:off x="432000" y="6427694"/>
            <a:ext cx="432000" cy="43030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31481842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400"/>
                            </p:stCondLst>
                            <p:childTnLst>
                              <p:par>
                                <p:cTn id="11" presetID="4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6" fill="hold">
                            <p:stCondLst>
                              <p:cond delay="3400"/>
                            </p:stCondLst>
                            <p:childTnLst>
                              <p:par>
                                <p:cTn id="17" presetID="4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4400"/>
                            </p:stCondLst>
                            <p:childTnLst>
                              <p:par>
                                <p:cTn id="23" presetID="45"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8" fill="hold">
                            <p:stCondLst>
                              <p:cond delay="5400"/>
                            </p:stCondLst>
                            <p:childTnLst>
                              <p:par>
                                <p:cTn id="29" presetID="45"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34" fill="hold">
                            <p:stCondLst>
                              <p:cond delay="6400"/>
                            </p:stCondLst>
                            <p:childTnLst>
                              <p:par>
                                <p:cTn id="35" presetID="45"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9"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40" fill="hold">
                            <p:stCondLst>
                              <p:cond delay="7400"/>
                            </p:stCondLst>
                            <p:childTnLst>
                              <p:par>
                                <p:cTn id="41" presetID="45"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5" dur="1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46" fill="hold">
                            <p:stCondLst>
                              <p:cond delay="8400"/>
                            </p:stCondLst>
                            <p:childTnLst>
                              <p:par>
                                <p:cTn id="47" presetID="45"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1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par>
                          <p:cTn id="52" fill="hold">
                            <p:stCondLst>
                              <p:cond delay="9400"/>
                            </p:stCondLst>
                            <p:childTnLst>
                              <p:par>
                                <p:cTn id="53" presetID="45"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par>
                          <p:cTn id="58" fill="hold">
                            <p:stCondLst>
                              <p:cond delay="10400"/>
                            </p:stCondLst>
                            <p:childTnLst>
                              <p:par>
                                <p:cTn id="59" presetID="45"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63" dur="1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par>
                          <p:cTn id="64" fill="hold">
                            <p:stCondLst>
                              <p:cond delay="11400"/>
                            </p:stCondLst>
                            <p:childTnLst>
                              <p:par>
                                <p:cTn id="65" presetID="45" presetClass="entr" presetSubtype="0" fill="hold" grpId="0"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69" dur="1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par>
                          <p:cTn id="70" fill="hold">
                            <p:stCondLst>
                              <p:cond delay="12400"/>
                            </p:stCondLst>
                            <p:childTnLst>
                              <p:par>
                                <p:cTn id="71" presetID="45" presetClass="entr" presetSubtype="0" fill="hold" grpId="0" nodeType="after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1000"/>
                                        <p:tgtEl>
                                          <p:spTgt spid="3">
                                            <p:txEl>
                                              <p:pRg st="10" end="10"/>
                                            </p:txEl>
                                          </p:spTgt>
                                        </p:tgtEl>
                                      </p:cBhvr>
                                    </p:animEffect>
                                    <p:anim calcmode="lin" valueType="num">
                                      <p:cBhvr>
                                        <p:cTn id="74" dur="1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75" dur="1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par>
                          <p:cTn id="76" fill="hold">
                            <p:stCondLst>
                              <p:cond delay="13400"/>
                            </p:stCondLst>
                            <p:childTnLst>
                              <p:par>
                                <p:cTn id="77" presetID="45" presetClass="entr" presetSubtype="0" fill="hold" grpId="0" nodeType="after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0"/>
                                        <p:tgtEl>
                                          <p:spTgt spid="3">
                                            <p:txEl>
                                              <p:pRg st="11" end="11"/>
                                            </p:txEl>
                                          </p:spTgt>
                                        </p:tgtEl>
                                      </p:cBhvr>
                                    </p:animEffect>
                                    <p:anim calcmode="lin" valueType="num">
                                      <p:cBhvr>
                                        <p:cTn id="80" dur="1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81" dur="1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par>
                          <p:cTn id="82" fill="hold">
                            <p:stCondLst>
                              <p:cond delay="14400"/>
                            </p:stCondLst>
                            <p:childTnLst>
                              <p:par>
                                <p:cTn id="83" presetID="45" presetClass="entr" presetSubtype="0" fill="hold" grpId="0" nodeType="after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Effect transition="in" filter="fade">
                                      <p:cBhvr>
                                        <p:cTn id="85" dur="1000"/>
                                        <p:tgtEl>
                                          <p:spTgt spid="3">
                                            <p:txEl>
                                              <p:pRg st="12" end="12"/>
                                            </p:txEl>
                                          </p:spTgt>
                                        </p:tgtEl>
                                      </p:cBhvr>
                                    </p:animEffect>
                                    <p:anim calcmode="lin" valueType="num">
                                      <p:cBhvr>
                                        <p:cTn id="86" dur="1000" fill="hold"/>
                                        <p:tgtEl>
                                          <p:spTgt spid="3">
                                            <p:txEl>
                                              <p:pRg st="12" end="12"/>
                                            </p:txEl>
                                          </p:spTgt>
                                        </p:tgtEl>
                                        <p:attrNameLst>
                                          <p:attrName>ppt_w</p:attrName>
                                        </p:attrNameLst>
                                      </p:cBhvr>
                                      <p:tavLst>
                                        <p:tav tm="0" fmla="#ppt_w*sin(2.5*pi*$)">
                                          <p:val>
                                            <p:fltVal val="0"/>
                                          </p:val>
                                        </p:tav>
                                        <p:tav tm="100000">
                                          <p:val>
                                            <p:fltVal val="1"/>
                                          </p:val>
                                        </p:tav>
                                      </p:tavLst>
                                    </p:anim>
                                    <p:anim calcmode="lin" valueType="num">
                                      <p:cBhvr>
                                        <p:cTn id="87" dur="10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par>
                          <p:cTn id="88" fill="hold">
                            <p:stCondLst>
                              <p:cond delay="15400"/>
                            </p:stCondLst>
                            <p:childTnLst>
                              <p:par>
                                <p:cTn id="89" presetID="45" presetClass="entr" presetSubtype="0"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1000"/>
                                        <p:tgtEl>
                                          <p:spTgt spid="8"/>
                                        </p:tgtEl>
                                      </p:cBhvr>
                                    </p:animEffect>
                                    <p:anim calcmode="lin" valueType="num">
                                      <p:cBhvr>
                                        <p:cTn id="92" dur="1000" fill="hold"/>
                                        <p:tgtEl>
                                          <p:spTgt spid="8"/>
                                        </p:tgtEl>
                                        <p:attrNameLst>
                                          <p:attrName>ppt_w</p:attrName>
                                        </p:attrNameLst>
                                      </p:cBhvr>
                                      <p:tavLst>
                                        <p:tav tm="0" fmla="#ppt_w*sin(2.5*pi*$)">
                                          <p:val>
                                            <p:fltVal val="0"/>
                                          </p:val>
                                        </p:tav>
                                        <p:tav tm="100000">
                                          <p:val>
                                            <p:fltVal val="1"/>
                                          </p:val>
                                        </p:tav>
                                      </p:tavLst>
                                    </p:anim>
                                    <p:anim calcmode="lin" valueType="num">
                                      <p:cBhvr>
                                        <p:cTn id="93" dur="1000" fill="hold"/>
                                        <p:tgtEl>
                                          <p:spTgt spid="8"/>
                                        </p:tgtEl>
                                        <p:attrNameLst>
                                          <p:attrName>ppt_h</p:attrName>
                                        </p:attrNameLst>
                                      </p:cBhvr>
                                      <p:tavLst>
                                        <p:tav tm="0">
                                          <p:val>
                                            <p:strVal val="#ppt_h"/>
                                          </p:val>
                                        </p:tav>
                                        <p:tav tm="100000">
                                          <p:val>
                                            <p:strVal val="#ppt_h"/>
                                          </p:val>
                                        </p:tav>
                                      </p:tavLst>
                                    </p:anim>
                                  </p:childTnLst>
                                </p:cTn>
                              </p:par>
                            </p:childTnLst>
                          </p:cTn>
                        </p:par>
                        <p:par>
                          <p:cTn id="94" fill="hold">
                            <p:stCondLst>
                              <p:cond delay="16400"/>
                            </p:stCondLst>
                            <p:childTnLst>
                              <p:par>
                                <p:cTn id="95" presetID="45" presetClass="entr" presetSubtype="0"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1000"/>
                                        <p:tgtEl>
                                          <p:spTgt spid="9"/>
                                        </p:tgtEl>
                                      </p:cBhvr>
                                    </p:animEffect>
                                    <p:anim calcmode="lin" valueType="num">
                                      <p:cBhvr>
                                        <p:cTn id="98" dur="1000" fill="hold"/>
                                        <p:tgtEl>
                                          <p:spTgt spid="9"/>
                                        </p:tgtEl>
                                        <p:attrNameLst>
                                          <p:attrName>ppt_w</p:attrName>
                                        </p:attrNameLst>
                                      </p:cBhvr>
                                      <p:tavLst>
                                        <p:tav tm="0" fmla="#ppt_w*sin(2.5*pi*$)">
                                          <p:val>
                                            <p:fltVal val="0"/>
                                          </p:val>
                                        </p:tav>
                                        <p:tav tm="100000">
                                          <p:val>
                                            <p:fltVal val="1"/>
                                          </p:val>
                                        </p:tav>
                                      </p:tavLst>
                                    </p:anim>
                                    <p:anim calcmode="lin" valueType="num">
                                      <p:cBhvr>
                                        <p:cTn id="99" dur="1000" fill="hold"/>
                                        <p:tgtEl>
                                          <p:spTgt spid="9"/>
                                        </p:tgtEl>
                                        <p:attrNameLst>
                                          <p:attrName>ppt_h</p:attrName>
                                        </p:attrNameLst>
                                      </p:cBhvr>
                                      <p:tavLst>
                                        <p:tav tm="0">
                                          <p:val>
                                            <p:strVal val="#ppt_h"/>
                                          </p:val>
                                        </p:tav>
                                        <p:tav tm="100000">
                                          <p:val>
                                            <p:strVal val="#ppt_h"/>
                                          </p:val>
                                        </p:tav>
                                      </p:tavLst>
                                    </p:anim>
                                  </p:childTnLst>
                                </p:cTn>
                              </p:par>
                            </p:childTnLst>
                          </p:cTn>
                        </p:par>
                        <p:par>
                          <p:cTn id="100" fill="hold">
                            <p:stCondLst>
                              <p:cond delay="17400"/>
                            </p:stCondLst>
                            <p:childTnLst>
                              <p:par>
                                <p:cTn id="101" presetID="45" presetClass="entr" presetSubtype="0" fill="hold" grpId="0" nodeType="after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fade">
                                      <p:cBhvr>
                                        <p:cTn id="103" dur="1000"/>
                                        <p:tgtEl>
                                          <p:spTgt spid="7"/>
                                        </p:tgtEl>
                                      </p:cBhvr>
                                    </p:animEffect>
                                    <p:anim calcmode="lin" valueType="num">
                                      <p:cBhvr>
                                        <p:cTn id="104" dur="1000" fill="hold"/>
                                        <p:tgtEl>
                                          <p:spTgt spid="7"/>
                                        </p:tgtEl>
                                        <p:attrNameLst>
                                          <p:attrName>ppt_w</p:attrName>
                                        </p:attrNameLst>
                                      </p:cBhvr>
                                      <p:tavLst>
                                        <p:tav tm="0" fmla="#ppt_w*sin(2.5*pi*$)">
                                          <p:val>
                                            <p:fltVal val="0"/>
                                          </p:val>
                                        </p:tav>
                                        <p:tav tm="100000">
                                          <p:val>
                                            <p:fltVal val="1"/>
                                          </p:val>
                                        </p:tav>
                                      </p:tavLst>
                                    </p:anim>
                                    <p:anim calcmode="lin" valueType="num">
                                      <p:cBhvr>
                                        <p:cTn id="105"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7030A0"/>
                </a:solidFill>
              </a:rPr>
              <a:t>Biomassza</a:t>
            </a:r>
            <a:endParaRPr lang="hu-HU" dirty="0">
              <a:solidFill>
                <a:srgbClr val="7030A0"/>
              </a:solidFill>
            </a:endParaRPr>
          </a:p>
        </p:txBody>
      </p:sp>
      <p:sp>
        <p:nvSpPr>
          <p:cNvPr id="3" name="Tartalom helye 2"/>
          <p:cNvSpPr>
            <a:spLocks noGrp="1"/>
          </p:cNvSpPr>
          <p:nvPr>
            <p:ph idx="1"/>
          </p:nvPr>
        </p:nvSpPr>
        <p:spPr>
          <a:xfrm>
            <a:off x="0" y="1566000"/>
            <a:ext cx="12192000" cy="5063399"/>
          </a:xfrm>
        </p:spPr>
        <p:txBody>
          <a:bodyPr numCol="3">
            <a:normAutofit lnSpcReduction="10000"/>
          </a:bodyPr>
          <a:lstStyle/>
          <a:p>
            <a:r>
              <a:rPr lang="hu-HU" sz="1400" dirty="0">
                <a:solidFill>
                  <a:schemeClr val="tx2"/>
                </a:solidFill>
              </a:rPr>
              <a:t>A biomassza kifejezés alatt tágabb értelemben a Földön lévő összes élő tömeget értjük. A mai elterjedt jelentése: energetikailag hasznosítható növények, termés, melléktermékek, növényi és állati hulladékok</a:t>
            </a:r>
            <a:r>
              <a:rPr lang="hu-HU" sz="1400" dirty="0" smtClean="0">
                <a:solidFill>
                  <a:schemeClr val="tx2"/>
                </a:solidFill>
              </a:rPr>
              <a:t>.</a:t>
            </a:r>
          </a:p>
          <a:p>
            <a:r>
              <a:rPr lang="hu-HU" u="sng" dirty="0" smtClean="0">
                <a:solidFill>
                  <a:schemeClr val="tx2"/>
                </a:solidFill>
              </a:rPr>
              <a:t>Forrásai:</a:t>
            </a:r>
          </a:p>
          <a:p>
            <a:pPr lvl="1"/>
            <a:r>
              <a:rPr lang="hu-HU" sz="1400" dirty="0">
                <a:solidFill>
                  <a:schemeClr val="tx2"/>
                </a:solidFill>
              </a:rPr>
              <a:t>A biomassza szén, hidrogén és oxigén alapú. A biomasszaként felhasználható energia 5 forrásból </a:t>
            </a:r>
            <a:r>
              <a:rPr lang="hu-HU" sz="1400" dirty="0" smtClean="0">
                <a:solidFill>
                  <a:schemeClr val="tx2"/>
                </a:solidFill>
              </a:rPr>
              <a:t>eredhet, </a:t>
            </a:r>
            <a:r>
              <a:rPr lang="hu-HU" sz="1400" dirty="0">
                <a:solidFill>
                  <a:schemeClr val="tx2"/>
                </a:solidFill>
              </a:rPr>
              <a:t>ezek a szemét, a fa, a hulladék, a biogáz és az alkohol alapú üzemanyagok. A fa energiája származhat közvetlenül annak elégetéséből, de a fakitermelés során keletkező hulladékból, illetve a papírgyártás során keletkező rostosító vagy fekete likőrből. A hulladék is fontos </a:t>
            </a:r>
            <a:r>
              <a:rPr lang="hu-HU" sz="1400" dirty="0" smtClean="0">
                <a:solidFill>
                  <a:schemeClr val="tx2"/>
                </a:solidFill>
              </a:rPr>
              <a:t>szerepet </a:t>
            </a:r>
            <a:r>
              <a:rPr lang="hu-HU" sz="1400" dirty="0">
                <a:solidFill>
                  <a:schemeClr val="tx2"/>
                </a:solidFill>
              </a:rPr>
              <a:t>tölt be a biomasszával történő energiatermelés során, vagy közvetlen égetés vagy biogáz létrehozásának segítségével. A magas cukor vagy olajtartalmú növények, mint a cukornád vagy a kukorica felhasználásával </a:t>
            </a:r>
            <a:r>
              <a:rPr lang="hu-HU" sz="1400" dirty="0" err="1">
                <a:solidFill>
                  <a:schemeClr val="tx2"/>
                </a:solidFill>
              </a:rPr>
              <a:t>bioüzemanyagok</a:t>
            </a:r>
            <a:r>
              <a:rPr lang="hu-HU" sz="1400" dirty="0">
                <a:solidFill>
                  <a:schemeClr val="tx2"/>
                </a:solidFill>
              </a:rPr>
              <a:t> készíthetőek, ám ezekben az esetekben könnyen felmerülhet az élelem vagy üzemanyag problémája</a:t>
            </a:r>
            <a:r>
              <a:rPr lang="hu-HU" sz="1400" dirty="0" smtClean="0">
                <a:solidFill>
                  <a:schemeClr val="tx2"/>
                </a:solidFill>
              </a:rPr>
              <a:t>. </a:t>
            </a:r>
            <a:r>
              <a:rPr lang="hu-HU" sz="1400" dirty="0">
                <a:solidFill>
                  <a:schemeClr val="tx2"/>
                </a:solidFill>
              </a:rPr>
              <a:t>A második generációs </a:t>
            </a:r>
            <a:r>
              <a:rPr lang="hu-HU" sz="1400" dirty="0" err="1">
                <a:solidFill>
                  <a:schemeClr val="tx2"/>
                </a:solidFill>
              </a:rPr>
              <a:t>bioüzemanyagoknál</a:t>
            </a:r>
            <a:r>
              <a:rPr lang="hu-HU" sz="1400" dirty="0">
                <a:solidFill>
                  <a:schemeClr val="tx2"/>
                </a:solidFill>
              </a:rPr>
              <a:t> a feldolgozás ütközhet inkább nehézségekbe</a:t>
            </a:r>
            <a:r>
              <a:rPr lang="hu-HU" sz="1400" dirty="0" smtClean="0">
                <a:solidFill>
                  <a:schemeClr val="tx2"/>
                </a:solidFill>
              </a:rPr>
              <a:t>.</a:t>
            </a:r>
          </a:p>
          <a:p>
            <a:pPr lvl="1"/>
            <a:endParaRPr lang="hu-HU" sz="1600" dirty="0" smtClean="0">
              <a:solidFill>
                <a:schemeClr val="tx2"/>
              </a:solidFill>
            </a:endParaRPr>
          </a:p>
          <a:p>
            <a:pPr lvl="1">
              <a:buFont typeface="Wingdings" panose="05000000000000000000" pitchFamily="2" charset="2"/>
              <a:buChar char="v"/>
            </a:pPr>
            <a:r>
              <a:rPr lang="hu-HU" sz="1600" b="1" u="sng" dirty="0" smtClean="0">
                <a:solidFill>
                  <a:schemeClr val="tx2"/>
                </a:solidFill>
              </a:rPr>
              <a:t>Csoportosítása:</a:t>
            </a:r>
          </a:p>
          <a:p>
            <a:pPr lvl="2">
              <a:buFont typeface="Wingdings" panose="05000000000000000000" pitchFamily="2" charset="2"/>
              <a:buChar char="v"/>
            </a:pPr>
            <a:r>
              <a:rPr lang="hu-HU" sz="1400" b="1" i="1" dirty="0">
                <a:solidFill>
                  <a:schemeClr val="tx2"/>
                </a:solidFill>
              </a:rPr>
              <a:t>Tüzelhető </a:t>
            </a:r>
            <a:r>
              <a:rPr lang="hu-HU" sz="1400" b="1" i="1" dirty="0" smtClean="0">
                <a:solidFill>
                  <a:schemeClr val="tx2"/>
                </a:solidFill>
              </a:rPr>
              <a:t>biomassza</a:t>
            </a:r>
            <a:endParaRPr lang="hu-HU" sz="1400" b="1" i="1" dirty="0">
              <a:solidFill>
                <a:schemeClr val="tx2"/>
              </a:solidFill>
            </a:endParaRPr>
          </a:p>
          <a:p>
            <a:pPr lvl="3">
              <a:buFont typeface="Wingdings" panose="05000000000000000000" pitchFamily="2" charset="2"/>
              <a:buChar char="v"/>
            </a:pPr>
            <a:r>
              <a:rPr lang="hu-HU" sz="1400" dirty="0">
                <a:solidFill>
                  <a:schemeClr val="tx2"/>
                </a:solidFill>
              </a:rPr>
              <a:t>A tüzelhető biomasszák jellemzően viszonylag alacsony nedvességtartalmúak (ld. szárítás) és ennek megfelelően magas fűtőértékűek. A tüzelhető biomasszákkal szemben fontos követelmény, hogy az éghetetlen hamutartalmuk olyan vegyi összetevőkből álljon, amelyek nem roncsolják szét a kazánberendezést, illetve nem olvadnak rá a fűtőfelületekre, valamint nem okoznak jelentős levegőszennyezést. A legjellemzőbb tüzelt biomassza-fajták : tűzifa </a:t>
            </a:r>
            <a:r>
              <a:rPr lang="hu-HU" sz="1400" dirty="0" err="1">
                <a:solidFill>
                  <a:schemeClr val="tx2"/>
                </a:solidFill>
              </a:rPr>
              <a:t>apríték</a:t>
            </a:r>
            <a:r>
              <a:rPr lang="hu-HU" sz="1400" dirty="0">
                <a:solidFill>
                  <a:schemeClr val="tx2"/>
                </a:solidFill>
              </a:rPr>
              <a:t> (erdei lágy v. keménylombos erdőkből előállítva, fűrészüzemi hulladékokból, illetve lágyfa-energiaültetvényekből (például nyárfa) előállítva, fűrészpor (fűrészipari melléktermék), szalma, energiafű, illetve ezekből előállított </a:t>
            </a:r>
            <a:r>
              <a:rPr lang="hu-HU" sz="1400" dirty="0" err="1">
                <a:solidFill>
                  <a:schemeClr val="tx2"/>
                </a:solidFill>
              </a:rPr>
              <a:t>pellet</a:t>
            </a:r>
            <a:r>
              <a:rPr lang="hu-HU" sz="1400" dirty="0">
                <a:solidFill>
                  <a:schemeClr val="tx2"/>
                </a:solidFill>
              </a:rPr>
              <a:t>.</a:t>
            </a:r>
          </a:p>
          <a:p>
            <a:pPr lvl="2">
              <a:buFont typeface="Wingdings" panose="05000000000000000000" pitchFamily="2" charset="2"/>
              <a:buChar char="v"/>
            </a:pPr>
            <a:r>
              <a:rPr lang="hu-HU" sz="1400" b="1" i="1" dirty="0">
                <a:solidFill>
                  <a:schemeClr val="tx2"/>
                </a:solidFill>
              </a:rPr>
              <a:t>Elgázosítható biomassza </a:t>
            </a:r>
          </a:p>
          <a:p>
            <a:pPr lvl="3">
              <a:buFont typeface="Wingdings" panose="05000000000000000000" pitchFamily="2" charset="2"/>
              <a:buChar char="v"/>
            </a:pPr>
            <a:r>
              <a:rPr lang="hu-HU" sz="1400" dirty="0">
                <a:solidFill>
                  <a:schemeClr val="tx2"/>
                </a:solidFill>
              </a:rPr>
              <a:t>A biológiailag elgázosítható biomasszák jellemzően nagyobb nedvességtartalmú növényi hulladékból, vagy állati hulladékból áll. </a:t>
            </a:r>
            <a:r>
              <a:rPr lang="hu-HU" sz="1400" dirty="0" err="1">
                <a:solidFill>
                  <a:schemeClr val="tx2"/>
                </a:solidFill>
              </a:rPr>
              <a:t>Pl</a:t>
            </a:r>
            <a:r>
              <a:rPr lang="hu-HU" sz="1400" dirty="0">
                <a:solidFill>
                  <a:schemeClr val="tx2"/>
                </a:solidFill>
              </a:rPr>
              <a:t>: cukortartalmú növények, zöld növényi hulladék, állati szennyvíziszap, trágya. Biomassza elgázosítás történhet elgázosító kazánban is, ahol tökéletlen égés során nyerünk </a:t>
            </a:r>
            <a:r>
              <a:rPr lang="hu-HU" sz="1400" dirty="0" err="1">
                <a:solidFill>
                  <a:schemeClr val="tx2"/>
                </a:solidFill>
              </a:rPr>
              <a:t>ú.n</a:t>
            </a:r>
            <a:r>
              <a:rPr lang="hu-HU" sz="1400" dirty="0">
                <a:solidFill>
                  <a:schemeClr val="tx2"/>
                </a:solidFill>
              </a:rPr>
              <a:t>. generátorgázt. Az erre a célra használható biomasszákat lásd a 'Tüzelhető biomasszák' között.</a:t>
            </a:r>
          </a:p>
          <a:p>
            <a:pPr lvl="2">
              <a:buFont typeface="Wingdings" panose="05000000000000000000" pitchFamily="2" charset="2"/>
              <a:buChar char="v"/>
            </a:pPr>
            <a:r>
              <a:rPr lang="hu-HU" sz="1400" b="1" i="1" dirty="0">
                <a:solidFill>
                  <a:schemeClr val="tx2"/>
                </a:solidFill>
              </a:rPr>
              <a:t>Gépjármű-üzemanyagként hasznosítható biomassza </a:t>
            </a:r>
            <a:endParaRPr lang="hu-HU" sz="1400" b="1" i="1" dirty="0" smtClean="0">
              <a:solidFill>
                <a:schemeClr val="tx2"/>
              </a:solidFill>
            </a:endParaRPr>
          </a:p>
          <a:p>
            <a:pPr lvl="3">
              <a:buFont typeface="Wingdings" panose="05000000000000000000" pitchFamily="2" charset="2"/>
              <a:buChar char="v"/>
            </a:pPr>
            <a:r>
              <a:rPr lang="hu-HU" sz="1400" dirty="0" smtClean="0">
                <a:solidFill>
                  <a:schemeClr val="tx2"/>
                </a:solidFill>
              </a:rPr>
              <a:t>Ezeket </a:t>
            </a:r>
            <a:r>
              <a:rPr lang="hu-HU" sz="1400" dirty="0">
                <a:solidFill>
                  <a:schemeClr val="tx2"/>
                </a:solidFill>
              </a:rPr>
              <a:t>a biomasszákat két alapvető csoportra bontjuk a helyettesített tüzelőanyag fajtája szerint:</a:t>
            </a:r>
          </a:p>
          <a:p>
            <a:pPr lvl="4">
              <a:buFont typeface="Wingdings" panose="05000000000000000000" pitchFamily="2" charset="2"/>
              <a:buChar char="v"/>
            </a:pPr>
            <a:r>
              <a:rPr lang="hu-HU" sz="1400" dirty="0">
                <a:solidFill>
                  <a:schemeClr val="tx2"/>
                </a:solidFill>
              </a:rPr>
              <a:t>Benzin esetében (ld. </a:t>
            </a:r>
            <a:r>
              <a:rPr lang="hu-HU" sz="1400" dirty="0" err="1">
                <a:solidFill>
                  <a:schemeClr val="tx2"/>
                </a:solidFill>
              </a:rPr>
              <a:t>bioetanol</a:t>
            </a:r>
            <a:r>
              <a:rPr lang="hu-HU" sz="1400" dirty="0">
                <a:solidFill>
                  <a:schemeClr val="tx2"/>
                </a:solidFill>
              </a:rPr>
              <a:t>): magas cukortartalmú (cukorrépa, cukornád), magas keményítőtartalmú (kukorica, burgonya, búza) vagy magas cellulóztartalmú (szalma, fa, nád, energiafű) növények, melyekből etanol gyártható.</a:t>
            </a:r>
          </a:p>
          <a:p>
            <a:pPr lvl="5">
              <a:buFont typeface="Wingdings" panose="05000000000000000000" pitchFamily="2" charset="2"/>
              <a:buChar char="v"/>
            </a:pPr>
            <a:r>
              <a:rPr lang="hu-HU" sz="1400" dirty="0">
                <a:solidFill>
                  <a:schemeClr val="tx2"/>
                </a:solidFill>
              </a:rPr>
              <a:t>Diesel esetében (ld. biodízel): olajtartalmú növények, melyből az olaj kisajtolható, és egyszerűbb vegyszeres kezelések után a diesel olajhoz hasonló anyag nyerhető (például repce, </a:t>
            </a:r>
            <a:r>
              <a:rPr lang="hu-HU" sz="1400" dirty="0" err="1">
                <a:solidFill>
                  <a:schemeClr val="tx2"/>
                </a:solidFill>
              </a:rPr>
              <a:t>oliva</a:t>
            </a:r>
            <a:r>
              <a:rPr lang="hu-HU" sz="1400" dirty="0">
                <a:solidFill>
                  <a:schemeClr val="tx2"/>
                </a:solidFill>
              </a:rPr>
              <a:t>, napraforgó stb.)</a:t>
            </a:r>
          </a:p>
        </p:txBody>
      </p:sp>
      <p:sp>
        <p:nvSpPr>
          <p:cNvPr id="7" name="Akciógomb: Tovább vagy Következő 6">
            <a:hlinkClick r:id="" action="ppaction://hlinkshowjump?jump=nextslide" highlightClick="1"/>
          </p:cNvPr>
          <p:cNvSpPr/>
          <p:nvPr/>
        </p:nvSpPr>
        <p:spPr>
          <a:xfrm>
            <a:off x="11761694" y="6427694"/>
            <a:ext cx="430306" cy="4303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Akciógomb: Vissza vagy Előző 7">
            <a:hlinkClick r:id="" action="ppaction://hlinkshowjump?jump=previousslide" highlightClick="1"/>
          </p:cNvPr>
          <p:cNvSpPr/>
          <p:nvPr/>
        </p:nvSpPr>
        <p:spPr>
          <a:xfrm>
            <a:off x="0" y="6427694"/>
            <a:ext cx="432000" cy="43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Akciógomb: Visszatérés 8">
            <a:hlinkClick r:id="rId3" action="ppaction://hlinksldjump" highlightClick="1"/>
          </p:cNvPr>
          <p:cNvSpPr/>
          <p:nvPr/>
        </p:nvSpPr>
        <p:spPr>
          <a:xfrm>
            <a:off x="432000" y="6427694"/>
            <a:ext cx="432000" cy="43030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26432938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3600"/>
                            </p:stCondLst>
                            <p:childTnLst>
                              <p:par>
                                <p:cTn id="22" presetID="26"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par>
                          <p:cTn id="38" fill="hold">
                            <p:stCondLst>
                              <p:cond delay="5600"/>
                            </p:stCondLst>
                            <p:childTnLst>
                              <p:par>
                                <p:cTn id="39" presetID="26" presetClass="entr" presetSubtype="0" fill="hold" grpId="0" nodeType="after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childTnLst>
                          </p:cTn>
                        </p:par>
                        <p:par>
                          <p:cTn id="55" fill="hold">
                            <p:stCondLst>
                              <p:cond delay="7600"/>
                            </p:stCondLst>
                            <p:childTnLst>
                              <p:par>
                                <p:cTn id="56" presetID="26" presetClass="entr" presetSubtype="0" fill="hold" grpId="0" nodeType="after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wipe(down)">
                                      <p:cBhvr>
                                        <p:cTn id="58" dur="580">
                                          <p:stCondLst>
                                            <p:cond delay="0"/>
                                          </p:stCondLst>
                                        </p:cTn>
                                        <p:tgtEl>
                                          <p:spTgt spid="3">
                                            <p:txEl>
                                              <p:pRg st="2" end="2"/>
                                            </p:txEl>
                                          </p:spTgt>
                                        </p:tgtEl>
                                      </p:cBhvr>
                                    </p:animEffect>
                                    <p:anim calcmode="lin" valueType="num">
                                      <p:cBhvr>
                                        <p:cTn id="5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2" end="2"/>
                                            </p:txEl>
                                          </p:spTgt>
                                        </p:tgtEl>
                                      </p:cBhvr>
                                      <p:to x="100000" y="60000"/>
                                    </p:animScale>
                                    <p:animScale>
                                      <p:cBhvr>
                                        <p:cTn id="65" dur="166" decel="50000">
                                          <p:stCondLst>
                                            <p:cond delay="676"/>
                                          </p:stCondLst>
                                        </p:cTn>
                                        <p:tgtEl>
                                          <p:spTgt spid="3">
                                            <p:txEl>
                                              <p:pRg st="2" end="2"/>
                                            </p:txEl>
                                          </p:spTgt>
                                        </p:tgtEl>
                                      </p:cBhvr>
                                      <p:to x="100000" y="100000"/>
                                    </p:animScale>
                                    <p:animScale>
                                      <p:cBhvr>
                                        <p:cTn id="66" dur="26">
                                          <p:stCondLst>
                                            <p:cond delay="1312"/>
                                          </p:stCondLst>
                                        </p:cTn>
                                        <p:tgtEl>
                                          <p:spTgt spid="3">
                                            <p:txEl>
                                              <p:pRg st="2" end="2"/>
                                            </p:txEl>
                                          </p:spTgt>
                                        </p:tgtEl>
                                      </p:cBhvr>
                                      <p:to x="100000" y="80000"/>
                                    </p:animScale>
                                    <p:animScale>
                                      <p:cBhvr>
                                        <p:cTn id="67" dur="166" decel="50000">
                                          <p:stCondLst>
                                            <p:cond delay="1338"/>
                                          </p:stCondLst>
                                        </p:cTn>
                                        <p:tgtEl>
                                          <p:spTgt spid="3">
                                            <p:txEl>
                                              <p:pRg st="2" end="2"/>
                                            </p:txEl>
                                          </p:spTgt>
                                        </p:tgtEl>
                                      </p:cBhvr>
                                      <p:to x="100000" y="100000"/>
                                    </p:animScale>
                                    <p:animScale>
                                      <p:cBhvr>
                                        <p:cTn id="68" dur="26">
                                          <p:stCondLst>
                                            <p:cond delay="1642"/>
                                          </p:stCondLst>
                                        </p:cTn>
                                        <p:tgtEl>
                                          <p:spTgt spid="3">
                                            <p:txEl>
                                              <p:pRg st="2" end="2"/>
                                            </p:txEl>
                                          </p:spTgt>
                                        </p:tgtEl>
                                      </p:cBhvr>
                                      <p:to x="100000" y="90000"/>
                                    </p:animScale>
                                    <p:animScale>
                                      <p:cBhvr>
                                        <p:cTn id="69" dur="166" decel="50000">
                                          <p:stCondLst>
                                            <p:cond delay="1668"/>
                                          </p:stCondLst>
                                        </p:cTn>
                                        <p:tgtEl>
                                          <p:spTgt spid="3">
                                            <p:txEl>
                                              <p:pRg st="2" end="2"/>
                                            </p:txEl>
                                          </p:spTgt>
                                        </p:tgtEl>
                                      </p:cBhvr>
                                      <p:to x="100000" y="100000"/>
                                    </p:animScale>
                                    <p:animScale>
                                      <p:cBhvr>
                                        <p:cTn id="70" dur="26">
                                          <p:stCondLst>
                                            <p:cond delay="1808"/>
                                          </p:stCondLst>
                                        </p:cTn>
                                        <p:tgtEl>
                                          <p:spTgt spid="3">
                                            <p:txEl>
                                              <p:pRg st="2" end="2"/>
                                            </p:txEl>
                                          </p:spTgt>
                                        </p:tgtEl>
                                      </p:cBhvr>
                                      <p:to x="100000" y="95000"/>
                                    </p:animScale>
                                    <p:animScale>
                                      <p:cBhvr>
                                        <p:cTn id="71" dur="166" decel="50000">
                                          <p:stCondLst>
                                            <p:cond delay="1834"/>
                                          </p:stCondLst>
                                        </p:cTn>
                                        <p:tgtEl>
                                          <p:spTgt spid="3">
                                            <p:txEl>
                                              <p:pRg st="2" end="2"/>
                                            </p:txEl>
                                          </p:spTgt>
                                        </p:tgtEl>
                                      </p:cBhvr>
                                      <p:to x="100000" y="100000"/>
                                    </p:animScale>
                                  </p:childTnLst>
                                </p:cTn>
                              </p:par>
                            </p:childTnLst>
                          </p:cTn>
                        </p:par>
                        <p:par>
                          <p:cTn id="72" fill="hold">
                            <p:stCondLst>
                              <p:cond delay="9600"/>
                            </p:stCondLst>
                            <p:childTnLst>
                              <p:par>
                                <p:cTn id="73" presetID="26" presetClass="entr" presetSubtype="0" fill="hold" grpId="0"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childTnLst>
                          </p:cTn>
                        </p:par>
                        <p:par>
                          <p:cTn id="89" fill="hold">
                            <p:stCondLst>
                              <p:cond delay="11600"/>
                            </p:stCondLst>
                            <p:childTnLst>
                              <p:par>
                                <p:cTn id="90" presetID="26" presetClass="entr" presetSubtype="0" fill="hold" grpId="0" nodeType="after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wipe(down)">
                                      <p:cBhvr>
                                        <p:cTn id="92" dur="580">
                                          <p:stCondLst>
                                            <p:cond delay="0"/>
                                          </p:stCondLst>
                                        </p:cTn>
                                        <p:tgtEl>
                                          <p:spTgt spid="3">
                                            <p:txEl>
                                              <p:pRg st="5" end="5"/>
                                            </p:txEl>
                                          </p:spTgt>
                                        </p:tgtEl>
                                      </p:cBhvr>
                                    </p:animEffect>
                                    <p:anim calcmode="lin" valueType="num">
                                      <p:cBhvr>
                                        <p:cTn id="9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5" end="5"/>
                                            </p:txEl>
                                          </p:spTgt>
                                        </p:tgtEl>
                                      </p:cBhvr>
                                      <p:to x="100000" y="60000"/>
                                    </p:animScale>
                                    <p:animScale>
                                      <p:cBhvr>
                                        <p:cTn id="99" dur="166" decel="50000">
                                          <p:stCondLst>
                                            <p:cond delay="676"/>
                                          </p:stCondLst>
                                        </p:cTn>
                                        <p:tgtEl>
                                          <p:spTgt spid="3">
                                            <p:txEl>
                                              <p:pRg st="5" end="5"/>
                                            </p:txEl>
                                          </p:spTgt>
                                        </p:tgtEl>
                                      </p:cBhvr>
                                      <p:to x="100000" y="100000"/>
                                    </p:animScale>
                                    <p:animScale>
                                      <p:cBhvr>
                                        <p:cTn id="100" dur="26">
                                          <p:stCondLst>
                                            <p:cond delay="1312"/>
                                          </p:stCondLst>
                                        </p:cTn>
                                        <p:tgtEl>
                                          <p:spTgt spid="3">
                                            <p:txEl>
                                              <p:pRg st="5" end="5"/>
                                            </p:txEl>
                                          </p:spTgt>
                                        </p:tgtEl>
                                      </p:cBhvr>
                                      <p:to x="100000" y="80000"/>
                                    </p:animScale>
                                    <p:animScale>
                                      <p:cBhvr>
                                        <p:cTn id="101" dur="166" decel="50000">
                                          <p:stCondLst>
                                            <p:cond delay="1338"/>
                                          </p:stCondLst>
                                        </p:cTn>
                                        <p:tgtEl>
                                          <p:spTgt spid="3">
                                            <p:txEl>
                                              <p:pRg st="5" end="5"/>
                                            </p:txEl>
                                          </p:spTgt>
                                        </p:tgtEl>
                                      </p:cBhvr>
                                      <p:to x="100000" y="100000"/>
                                    </p:animScale>
                                    <p:animScale>
                                      <p:cBhvr>
                                        <p:cTn id="102" dur="26">
                                          <p:stCondLst>
                                            <p:cond delay="1642"/>
                                          </p:stCondLst>
                                        </p:cTn>
                                        <p:tgtEl>
                                          <p:spTgt spid="3">
                                            <p:txEl>
                                              <p:pRg st="5" end="5"/>
                                            </p:txEl>
                                          </p:spTgt>
                                        </p:tgtEl>
                                      </p:cBhvr>
                                      <p:to x="100000" y="90000"/>
                                    </p:animScale>
                                    <p:animScale>
                                      <p:cBhvr>
                                        <p:cTn id="103" dur="166" decel="50000">
                                          <p:stCondLst>
                                            <p:cond delay="1668"/>
                                          </p:stCondLst>
                                        </p:cTn>
                                        <p:tgtEl>
                                          <p:spTgt spid="3">
                                            <p:txEl>
                                              <p:pRg st="5" end="5"/>
                                            </p:txEl>
                                          </p:spTgt>
                                        </p:tgtEl>
                                      </p:cBhvr>
                                      <p:to x="100000" y="100000"/>
                                    </p:animScale>
                                    <p:animScale>
                                      <p:cBhvr>
                                        <p:cTn id="104" dur="26">
                                          <p:stCondLst>
                                            <p:cond delay="1808"/>
                                          </p:stCondLst>
                                        </p:cTn>
                                        <p:tgtEl>
                                          <p:spTgt spid="3">
                                            <p:txEl>
                                              <p:pRg st="5" end="5"/>
                                            </p:txEl>
                                          </p:spTgt>
                                        </p:tgtEl>
                                      </p:cBhvr>
                                      <p:to x="100000" y="95000"/>
                                    </p:animScale>
                                    <p:animScale>
                                      <p:cBhvr>
                                        <p:cTn id="105" dur="166" decel="50000">
                                          <p:stCondLst>
                                            <p:cond delay="1834"/>
                                          </p:stCondLst>
                                        </p:cTn>
                                        <p:tgtEl>
                                          <p:spTgt spid="3">
                                            <p:txEl>
                                              <p:pRg st="5" end="5"/>
                                            </p:txEl>
                                          </p:spTgt>
                                        </p:tgtEl>
                                      </p:cBhvr>
                                      <p:to x="100000" y="100000"/>
                                    </p:animScale>
                                  </p:childTnLst>
                                </p:cTn>
                              </p:par>
                            </p:childTnLst>
                          </p:cTn>
                        </p:par>
                        <p:par>
                          <p:cTn id="106" fill="hold">
                            <p:stCondLst>
                              <p:cond delay="13600"/>
                            </p:stCondLst>
                            <p:childTnLst>
                              <p:par>
                                <p:cTn id="107" presetID="26" presetClass="entr" presetSubtype="0" fill="hold" grpId="0" nodeType="afterEffect">
                                  <p:stCondLst>
                                    <p:cond delay="0"/>
                                  </p:stCondLst>
                                  <p:childTnLst>
                                    <p:set>
                                      <p:cBhvr>
                                        <p:cTn id="108" dur="1" fill="hold">
                                          <p:stCondLst>
                                            <p:cond delay="0"/>
                                          </p:stCondLst>
                                        </p:cTn>
                                        <p:tgtEl>
                                          <p:spTgt spid="3">
                                            <p:txEl>
                                              <p:pRg st="6" end="6"/>
                                            </p:txEl>
                                          </p:spTgt>
                                        </p:tgtEl>
                                        <p:attrNameLst>
                                          <p:attrName>style.visibility</p:attrName>
                                        </p:attrNameLst>
                                      </p:cBhvr>
                                      <p:to>
                                        <p:strVal val="visible"/>
                                      </p:to>
                                    </p:set>
                                    <p:animEffect transition="in" filter="wipe(down)">
                                      <p:cBhvr>
                                        <p:cTn id="109" dur="580">
                                          <p:stCondLst>
                                            <p:cond delay="0"/>
                                          </p:stCondLst>
                                        </p:cTn>
                                        <p:tgtEl>
                                          <p:spTgt spid="3">
                                            <p:txEl>
                                              <p:pRg st="6" end="6"/>
                                            </p:txEl>
                                          </p:spTgt>
                                        </p:tgtEl>
                                      </p:cBhvr>
                                    </p:animEffect>
                                    <p:anim calcmode="lin" valueType="num">
                                      <p:cBhvr>
                                        <p:cTn id="11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6" end="6"/>
                                            </p:txEl>
                                          </p:spTgt>
                                        </p:tgtEl>
                                      </p:cBhvr>
                                      <p:to x="100000" y="60000"/>
                                    </p:animScale>
                                    <p:animScale>
                                      <p:cBhvr>
                                        <p:cTn id="116" dur="166" decel="50000">
                                          <p:stCondLst>
                                            <p:cond delay="676"/>
                                          </p:stCondLst>
                                        </p:cTn>
                                        <p:tgtEl>
                                          <p:spTgt spid="3">
                                            <p:txEl>
                                              <p:pRg st="6" end="6"/>
                                            </p:txEl>
                                          </p:spTgt>
                                        </p:tgtEl>
                                      </p:cBhvr>
                                      <p:to x="100000" y="100000"/>
                                    </p:animScale>
                                    <p:animScale>
                                      <p:cBhvr>
                                        <p:cTn id="117" dur="26">
                                          <p:stCondLst>
                                            <p:cond delay="1312"/>
                                          </p:stCondLst>
                                        </p:cTn>
                                        <p:tgtEl>
                                          <p:spTgt spid="3">
                                            <p:txEl>
                                              <p:pRg st="6" end="6"/>
                                            </p:txEl>
                                          </p:spTgt>
                                        </p:tgtEl>
                                      </p:cBhvr>
                                      <p:to x="100000" y="80000"/>
                                    </p:animScale>
                                    <p:animScale>
                                      <p:cBhvr>
                                        <p:cTn id="118" dur="166" decel="50000">
                                          <p:stCondLst>
                                            <p:cond delay="1338"/>
                                          </p:stCondLst>
                                        </p:cTn>
                                        <p:tgtEl>
                                          <p:spTgt spid="3">
                                            <p:txEl>
                                              <p:pRg st="6" end="6"/>
                                            </p:txEl>
                                          </p:spTgt>
                                        </p:tgtEl>
                                      </p:cBhvr>
                                      <p:to x="100000" y="100000"/>
                                    </p:animScale>
                                    <p:animScale>
                                      <p:cBhvr>
                                        <p:cTn id="119" dur="26">
                                          <p:stCondLst>
                                            <p:cond delay="1642"/>
                                          </p:stCondLst>
                                        </p:cTn>
                                        <p:tgtEl>
                                          <p:spTgt spid="3">
                                            <p:txEl>
                                              <p:pRg st="6" end="6"/>
                                            </p:txEl>
                                          </p:spTgt>
                                        </p:tgtEl>
                                      </p:cBhvr>
                                      <p:to x="100000" y="90000"/>
                                    </p:animScale>
                                    <p:animScale>
                                      <p:cBhvr>
                                        <p:cTn id="120" dur="166" decel="50000">
                                          <p:stCondLst>
                                            <p:cond delay="1668"/>
                                          </p:stCondLst>
                                        </p:cTn>
                                        <p:tgtEl>
                                          <p:spTgt spid="3">
                                            <p:txEl>
                                              <p:pRg st="6" end="6"/>
                                            </p:txEl>
                                          </p:spTgt>
                                        </p:tgtEl>
                                      </p:cBhvr>
                                      <p:to x="100000" y="100000"/>
                                    </p:animScale>
                                    <p:animScale>
                                      <p:cBhvr>
                                        <p:cTn id="121" dur="26">
                                          <p:stCondLst>
                                            <p:cond delay="1808"/>
                                          </p:stCondLst>
                                        </p:cTn>
                                        <p:tgtEl>
                                          <p:spTgt spid="3">
                                            <p:txEl>
                                              <p:pRg st="6" end="6"/>
                                            </p:txEl>
                                          </p:spTgt>
                                        </p:tgtEl>
                                      </p:cBhvr>
                                      <p:to x="100000" y="95000"/>
                                    </p:animScale>
                                    <p:animScale>
                                      <p:cBhvr>
                                        <p:cTn id="122" dur="166" decel="50000">
                                          <p:stCondLst>
                                            <p:cond delay="1834"/>
                                          </p:stCondLst>
                                        </p:cTn>
                                        <p:tgtEl>
                                          <p:spTgt spid="3">
                                            <p:txEl>
                                              <p:pRg st="6" end="6"/>
                                            </p:txEl>
                                          </p:spTgt>
                                        </p:tgtEl>
                                      </p:cBhvr>
                                      <p:to x="100000" y="100000"/>
                                    </p:animScale>
                                  </p:childTnLst>
                                </p:cTn>
                              </p:par>
                            </p:childTnLst>
                          </p:cTn>
                        </p:par>
                        <p:par>
                          <p:cTn id="123" fill="hold">
                            <p:stCondLst>
                              <p:cond delay="15600"/>
                            </p:stCondLst>
                            <p:childTnLst>
                              <p:par>
                                <p:cTn id="124" presetID="26" presetClass="entr" presetSubtype="0" fill="hold" grpId="0" nodeType="afterEffect">
                                  <p:stCondLst>
                                    <p:cond delay="0"/>
                                  </p:stCondLst>
                                  <p:childTnLst>
                                    <p:set>
                                      <p:cBhvr>
                                        <p:cTn id="125" dur="1" fill="hold">
                                          <p:stCondLst>
                                            <p:cond delay="0"/>
                                          </p:stCondLst>
                                        </p:cTn>
                                        <p:tgtEl>
                                          <p:spTgt spid="3">
                                            <p:txEl>
                                              <p:pRg st="7" end="7"/>
                                            </p:txEl>
                                          </p:spTgt>
                                        </p:tgtEl>
                                        <p:attrNameLst>
                                          <p:attrName>style.visibility</p:attrName>
                                        </p:attrNameLst>
                                      </p:cBhvr>
                                      <p:to>
                                        <p:strVal val="visible"/>
                                      </p:to>
                                    </p:set>
                                    <p:animEffect transition="in" filter="wipe(down)">
                                      <p:cBhvr>
                                        <p:cTn id="126" dur="580">
                                          <p:stCondLst>
                                            <p:cond delay="0"/>
                                          </p:stCondLst>
                                        </p:cTn>
                                        <p:tgtEl>
                                          <p:spTgt spid="3">
                                            <p:txEl>
                                              <p:pRg st="7" end="7"/>
                                            </p:txEl>
                                          </p:spTgt>
                                        </p:tgtEl>
                                      </p:cBhvr>
                                    </p:animEffect>
                                    <p:anim calcmode="lin" valueType="num">
                                      <p:cBhvr>
                                        <p:cTn id="127"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3">
                                            <p:txEl>
                                              <p:pRg st="7" end="7"/>
                                            </p:txEl>
                                          </p:spTgt>
                                        </p:tgtEl>
                                      </p:cBhvr>
                                      <p:to x="100000" y="60000"/>
                                    </p:animScale>
                                    <p:animScale>
                                      <p:cBhvr>
                                        <p:cTn id="133" dur="166" decel="50000">
                                          <p:stCondLst>
                                            <p:cond delay="676"/>
                                          </p:stCondLst>
                                        </p:cTn>
                                        <p:tgtEl>
                                          <p:spTgt spid="3">
                                            <p:txEl>
                                              <p:pRg st="7" end="7"/>
                                            </p:txEl>
                                          </p:spTgt>
                                        </p:tgtEl>
                                      </p:cBhvr>
                                      <p:to x="100000" y="100000"/>
                                    </p:animScale>
                                    <p:animScale>
                                      <p:cBhvr>
                                        <p:cTn id="134" dur="26">
                                          <p:stCondLst>
                                            <p:cond delay="1312"/>
                                          </p:stCondLst>
                                        </p:cTn>
                                        <p:tgtEl>
                                          <p:spTgt spid="3">
                                            <p:txEl>
                                              <p:pRg st="7" end="7"/>
                                            </p:txEl>
                                          </p:spTgt>
                                        </p:tgtEl>
                                      </p:cBhvr>
                                      <p:to x="100000" y="80000"/>
                                    </p:animScale>
                                    <p:animScale>
                                      <p:cBhvr>
                                        <p:cTn id="135" dur="166" decel="50000">
                                          <p:stCondLst>
                                            <p:cond delay="1338"/>
                                          </p:stCondLst>
                                        </p:cTn>
                                        <p:tgtEl>
                                          <p:spTgt spid="3">
                                            <p:txEl>
                                              <p:pRg st="7" end="7"/>
                                            </p:txEl>
                                          </p:spTgt>
                                        </p:tgtEl>
                                      </p:cBhvr>
                                      <p:to x="100000" y="100000"/>
                                    </p:animScale>
                                    <p:animScale>
                                      <p:cBhvr>
                                        <p:cTn id="136" dur="26">
                                          <p:stCondLst>
                                            <p:cond delay="1642"/>
                                          </p:stCondLst>
                                        </p:cTn>
                                        <p:tgtEl>
                                          <p:spTgt spid="3">
                                            <p:txEl>
                                              <p:pRg st="7" end="7"/>
                                            </p:txEl>
                                          </p:spTgt>
                                        </p:tgtEl>
                                      </p:cBhvr>
                                      <p:to x="100000" y="90000"/>
                                    </p:animScale>
                                    <p:animScale>
                                      <p:cBhvr>
                                        <p:cTn id="137" dur="166" decel="50000">
                                          <p:stCondLst>
                                            <p:cond delay="1668"/>
                                          </p:stCondLst>
                                        </p:cTn>
                                        <p:tgtEl>
                                          <p:spTgt spid="3">
                                            <p:txEl>
                                              <p:pRg st="7" end="7"/>
                                            </p:txEl>
                                          </p:spTgt>
                                        </p:tgtEl>
                                      </p:cBhvr>
                                      <p:to x="100000" y="100000"/>
                                    </p:animScale>
                                    <p:animScale>
                                      <p:cBhvr>
                                        <p:cTn id="138" dur="26">
                                          <p:stCondLst>
                                            <p:cond delay="1808"/>
                                          </p:stCondLst>
                                        </p:cTn>
                                        <p:tgtEl>
                                          <p:spTgt spid="3">
                                            <p:txEl>
                                              <p:pRg st="7" end="7"/>
                                            </p:txEl>
                                          </p:spTgt>
                                        </p:tgtEl>
                                      </p:cBhvr>
                                      <p:to x="100000" y="95000"/>
                                    </p:animScale>
                                    <p:animScale>
                                      <p:cBhvr>
                                        <p:cTn id="139" dur="166" decel="50000">
                                          <p:stCondLst>
                                            <p:cond delay="1834"/>
                                          </p:stCondLst>
                                        </p:cTn>
                                        <p:tgtEl>
                                          <p:spTgt spid="3">
                                            <p:txEl>
                                              <p:pRg st="7" end="7"/>
                                            </p:txEl>
                                          </p:spTgt>
                                        </p:tgtEl>
                                      </p:cBhvr>
                                      <p:to x="100000" y="100000"/>
                                    </p:animScale>
                                  </p:childTnLst>
                                </p:cTn>
                              </p:par>
                            </p:childTnLst>
                          </p:cTn>
                        </p:par>
                        <p:par>
                          <p:cTn id="140" fill="hold">
                            <p:stCondLst>
                              <p:cond delay="17600"/>
                            </p:stCondLst>
                            <p:childTnLst>
                              <p:par>
                                <p:cTn id="141" presetID="26" presetClass="entr" presetSubtype="0" fill="hold" grpId="0" nodeType="afterEffect">
                                  <p:stCondLst>
                                    <p:cond delay="0"/>
                                  </p:stCondLst>
                                  <p:childTnLst>
                                    <p:set>
                                      <p:cBhvr>
                                        <p:cTn id="142" dur="1" fill="hold">
                                          <p:stCondLst>
                                            <p:cond delay="0"/>
                                          </p:stCondLst>
                                        </p:cTn>
                                        <p:tgtEl>
                                          <p:spTgt spid="3">
                                            <p:txEl>
                                              <p:pRg st="8" end="8"/>
                                            </p:txEl>
                                          </p:spTgt>
                                        </p:tgtEl>
                                        <p:attrNameLst>
                                          <p:attrName>style.visibility</p:attrName>
                                        </p:attrNameLst>
                                      </p:cBhvr>
                                      <p:to>
                                        <p:strVal val="visible"/>
                                      </p:to>
                                    </p:set>
                                    <p:animEffect transition="in" filter="wipe(down)">
                                      <p:cBhvr>
                                        <p:cTn id="143" dur="580">
                                          <p:stCondLst>
                                            <p:cond delay="0"/>
                                          </p:stCondLst>
                                        </p:cTn>
                                        <p:tgtEl>
                                          <p:spTgt spid="3">
                                            <p:txEl>
                                              <p:pRg st="8" end="8"/>
                                            </p:txEl>
                                          </p:spTgt>
                                        </p:tgtEl>
                                      </p:cBhvr>
                                    </p:animEffect>
                                    <p:anim calcmode="lin" valueType="num">
                                      <p:cBhvr>
                                        <p:cTn id="14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3">
                                            <p:txEl>
                                              <p:pRg st="8" end="8"/>
                                            </p:txEl>
                                          </p:spTgt>
                                        </p:tgtEl>
                                      </p:cBhvr>
                                      <p:to x="100000" y="60000"/>
                                    </p:animScale>
                                    <p:animScale>
                                      <p:cBhvr>
                                        <p:cTn id="150" dur="166" decel="50000">
                                          <p:stCondLst>
                                            <p:cond delay="676"/>
                                          </p:stCondLst>
                                        </p:cTn>
                                        <p:tgtEl>
                                          <p:spTgt spid="3">
                                            <p:txEl>
                                              <p:pRg st="8" end="8"/>
                                            </p:txEl>
                                          </p:spTgt>
                                        </p:tgtEl>
                                      </p:cBhvr>
                                      <p:to x="100000" y="100000"/>
                                    </p:animScale>
                                    <p:animScale>
                                      <p:cBhvr>
                                        <p:cTn id="151" dur="26">
                                          <p:stCondLst>
                                            <p:cond delay="1312"/>
                                          </p:stCondLst>
                                        </p:cTn>
                                        <p:tgtEl>
                                          <p:spTgt spid="3">
                                            <p:txEl>
                                              <p:pRg st="8" end="8"/>
                                            </p:txEl>
                                          </p:spTgt>
                                        </p:tgtEl>
                                      </p:cBhvr>
                                      <p:to x="100000" y="80000"/>
                                    </p:animScale>
                                    <p:animScale>
                                      <p:cBhvr>
                                        <p:cTn id="152" dur="166" decel="50000">
                                          <p:stCondLst>
                                            <p:cond delay="1338"/>
                                          </p:stCondLst>
                                        </p:cTn>
                                        <p:tgtEl>
                                          <p:spTgt spid="3">
                                            <p:txEl>
                                              <p:pRg st="8" end="8"/>
                                            </p:txEl>
                                          </p:spTgt>
                                        </p:tgtEl>
                                      </p:cBhvr>
                                      <p:to x="100000" y="100000"/>
                                    </p:animScale>
                                    <p:animScale>
                                      <p:cBhvr>
                                        <p:cTn id="153" dur="26">
                                          <p:stCondLst>
                                            <p:cond delay="1642"/>
                                          </p:stCondLst>
                                        </p:cTn>
                                        <p:tgtEl>
                                          <p:spTgt spid="3">
                                            <p:txEl>
                                              <p:pRg st="8" end="8"/>
                                            </p:txEl>
                                          </p:spTgt>
                                        </p:tgtEl>
                                      </p:cBhvr>
                                      <p:to x="100000" y="90000"/>
                                    </p:animScale>
                                    <p:animScale>
                                      <p:cBhvr>
                                        <p:cTn id="154" dur="166" decel="50000">
                                          <p:stCondLst>
                                            <p:cond delay="1668"/>
                                          </p:stCondLst>
                                        </p:cTn>
                                        <p:tgtEl>
                                          <p:spTgt spid="3">
                                            <p:txEl>
                                              <p:pRg st="8" end="8"/>
                                            </p:txEl>
                                          </p:spTgt>
                                        </p:tgtEl>
                                      </p:cBhvr>
                                      <p:to x="100000" y="100000"/>
                                    </p:animScale>
                                    <p:animScale>
                                      <p:cBhvr>
                                        <p:cTn id="155" dur="26">
                                          <p:stCondLst>
                                            <p:cond delay="1808"/>
                                          </p:stCondLst>
                                        </p:cTn>
                                        <p:tgtEl>
                                          <p:spTgt spid="3">
                                            <p:txEl>
                                              <p:pRg st="8" end="8"/>
                                            </p:txEl>
                                          </p:spTgt>
                                        </p:tgtEl>
                                      </p:cBhvr>
                                      <p:to x="100000" y="95000"/>
                                    </p:animScale>
                                    <p:animScale>
                                      <p:cBhvr>
                                        <p:cTn id="156" dur="166" decel="50000">
                                          <p:stCondLst>
                                            <p:cond delay="1834"/>
                                          </p:stCondLst>
                                        </p:cTn>
                                        <p:tgtEl>
                                          <p:spTgt spid="3">
                                            <p:txEl>
                                              <p:pRg st="8" end="8"/>
                                            </p:txEl>
                                          </p:spTgt>
                                        </p:tgtEl>
                                      </p:cBhvr>
                                      <p:to x="100000" y="100000"/>
                                    </p:animScale>
                                  </p:childTnLst>
                                </p:cTn>
                              </p:par>
                            </p:childTnLst>
                          </p:cTn>
                        </p:par>
                        <p:par>
                          <p:cTn id="157" fill="hold">
                            <p:stCondLst>
                              <p:cond delay="19600"/>
                            </p:stCondLst>
                            <p:childTnLst>
                              <p:par>
                                <p:cTn id="158" presetID="26" presetClass="entr" presetSubtype="0" fill="hold" grpId="0" nodeType="afterEffect">
                                  <p:stCondLst>
                                    <p:cond delay="0"/>
                                  </p:stCondLst>
                                  <p:childTnLst>
                                    <p:set>
                                      <p:cBhvr>
                                        <p:cTn id="159" dur="1" fill="hold">
                                          <p:stCondLst>
                                            <p:cond delay="0"/>
                                          </p:stCondLst>
                                        </p:cTn>
                                        <p:tgtEl>
                                          <p:spTgt spid="3">
                                            <p:txEl>
                                              <p:pRg st="9" end="9"/>
                                            </p:txEl>
                                          </p:spTgt>
                                        </p:tgtEl>
                                        <p:attrNameLst>
                                          <p:attrName>style.visibility</p:attrName>
                                        </p:attrNameLst>
                                      </p:cBhvr>
                                      <p:to>
                                        <p:strVal val="visible"/>
                                      </p:to>
                                    </p:set>
                                    <p:animEffect transition="in" filter="wipe(down)">
                                      <p:cBhvr>
                                        <p:cTn id="160" dur="580">
                                          <p:stCondLst>
                                            <p:cond delay="0"/>
                                          </p:stCondLst>
                                        </p:cTn>
                                        <p:tgtEl>
                                          <p:spTgt spid="3">
                                            <p:txEl>
                                              <p:pRg st="9" end="9"/>
                                            </p:txEl>
                                          </p:spTgt>
                                        </p:tgtEl>
                                      </p:cBhvr>
                                    </p:animEffect>
                                    <p:anim calcmode="lin" valueType="num">
                                      <p:cBhvr>
                                        <p:cTn id="161"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66" dur="26">
                                          <p:stCondLst>
                                            <p:cond delay="650"/>
                                          </p:stCondLst>
                                        </p:cTn>
                                        <p:tgtEl>
                                          <p:spTgt spid="3">
                                            <p:txEl>
                                              <p:pRg st="9" end="9"/>
                                            </p:txEl>
                                          </p:spTgt>
                                        </p:tgtEl>
                                      </p:cBhvr>
                                      <p:to x="100000" y="60000"/>
                                    </p:animScale>
                                    <p:animScale>
                                      <p:cBhvr>
                                        <p:cTn id="167" dur="166" decel="50000">
                                          <p:stCondLst>
                                            <p:cond delay="676"/>
                                          </p:stCondLst>
                                        </p:cTn>
                                        <p:tgtEl>
                                          <p:spTgt spid="3">
                                            <p:txEl>
                                              <p:pRg st="9" end="9"/>
                                            </p:txEl>
                                          </p:spTgt>
                                        </p:tgtEl>
                                      </p:cBhvr>
                                      <p:to x="100000" y="100000"/>
                                    </p:animScale>
                                    <p:animScale>
                                      <p:cBhvr>
                                        <p:cTn id="168" dur="26">
                                          <p:stCondLst>
                                            <p:cond delay="1312"/>
                                          </p:stCondLst>
                                        </p:cTn>
                                        <p:tgtEl>
                                          <p:spTgt spid="3">
                                            <p:txEl>
                                              <p:pRg st="9" end="9"/>
                                            </p:txEl>
                                          </p:spTgt>
                                        </p:tgtEl>
                                      </p:cBhvr>
                                      <p:to x="100000" y="80000"/>
                                    </p:animScale>
                                    <p:animScale>
                                      <p:cBhvr>
                                        <p:cTn id="169" dur="166" decel="50000">
                                          <p:stCondLst>
                                            <p:cond delay="1338"/>
                                          </p:stCondLst>
                                        </p:cTn>
                                        <p:tgtEl>
                                          <p:spTgt spid="3">
                                            <p:txEl>
                                              <p:pRg st="9" end="9"/>
                                            </p:txEl>
                                          </p:spTgt>
                                        </p:tgtEl>
                                      </p:cBhvr>
                                      <p:to x="100000" y="100000"/>
                                    </p:animScale>
                                    <p:animScale>
                                      <p:cBhvr>
                                        <p:cTn id="170" dur="26">
                                          <p:stCondLst>
                                            <p:cond delay="1642"/>
                                          </p:stCondLst>
                                        </p:cTn>
                                        <p:tgtEl>
                                          <p:spTgt spid="3">
                                            <p:txEl>
                                              <p:pRg st="9" end="9"/>
                                            </p:txEl>
                                          </p:spTgt>
                                        </p:tgtEl>
                                      </p:cBhvr>
                                      <p:to x="100000" y="90000"/>
                                    </p:animScale>
                                    <p:animScale>
                                      <p:cBhvr>
                                        <p:cTn id="171" dur="166" decel="50000">
                                          <p:stCondLst>
                                            <p:cond delay="1668"/>
                                          </p:stCondLst>
                                        </p:cTn>
                                        <p:tgtEl>
                                          <p:spTgt spid="3">
                                            <p:txEl>
                                              <p:pRg st="9" end="9"/>
                                            </p:txEl>
                                          </p:spTgt>
                                        </p:tgtEl>
                                      </p:cBhvr>
                                      <p:to x="100000" y="100000"/>
                                    </p:animScale>
                                    <p:animScale>
                                      <p:cBhvr>
                                        <p:cTn id="172" dur="26">
                                          <p:stCondLst>
                                            <p:cond delay="1808"/>
                                          </p:stCondLst>
                                        </p:cTn>
                                        <p:tgtEl>
                                          <p:spTgt spid="3">
                                            <p:txEl>
                                              <p:pRg st="9" end="9"/>
                                            </p:txEl>
                                          </p:spTgt>
                                        </p:tgtEl>
                                      </p:cBhvr>
                                      <p:to x="100000" y="95000"/>
                                    </p:animScale>
                                    <p:animScale>
                                      <p:cBhvr>
                                        <p:cTn id="173" dur="166" decel="50000">
                                          <p:stCondLst>
                                            <p:cond delay="1834"/>
                                          </p:stCondLst>
                                        </p:cTn>
                                        <p:tgtEl>
                                          <p:spTgt spid="3">
                                            <p:txEl>
                                              <p:pRg st="9" end="9"/>
                                            </p:txEl>
                                          </p:spTgt>
                                        </p:tgtEl>
                                      </p:cBhvr>
                                      <p:to x="100000" y="100000"/>
                                    </p:animScale>
                                  </p:childTnLst>
                                </p:cTn>
                              </p:par>
                            </p:childTnLst>
                          </p:cTn>
                        </p:par>
                        <p:par>
                          <p:cTn id="174" fill="hold">
                            <p:stCondLst>
                              <p:cond delay="21600"/>
                            </p:stCondLst>
                            <p:childTnLst>
                              <p:par>
                                <p:cTn id="175" presetID="26" presetClass="entr" presetSubtype="0" fill="hold" grpId="0" nodeType="afterEffect">
                                  <p:stCondLst>
                                    <p:cond delay="0"/>
                                  </p:stCondLst>
                                  <p:childTnLst>
                                    <p:set>
                                      <p:cBhvr>
                                        <p:cTn id="176" dur="1" fill="hold">
                                          <p:stCondLst>
                                            <p:cond delay="0"/>
                                          </p:stCondLst>
                                        </p:cTn>
                                        <p:tgtEl>
                                          <p:spTgt spid="3">
                                            <p:txEl>
                                              <p:pRg st="10" end="10"/>
                                            </p:txEl>
                                          </p:spTgt>
                                        </p:tgtEl>
                                        <p:attrNameLst>
                                          <p:attrName>style.visibility</p:attrName>
                                        </p:attrNameLst>
                                      </p:cBhvr>
                                      <p:to>
                                        <p:strVal val="visible"/>
                                      </p:to>
                                    </p:set>
                                    <p:animEffect transition="in" filter="wipe(down)">
                                      <p:cBhvr>
                                        <p:cTn id="177" dur="580">
                                          <p:stCondLst>
                                            <p:cond delay="0"/>
                                          </p:stCondLst>
                                        </p:cTn>
                                        <p:tgtEl>
                                          <p:spTgt spid="3">
                                            <p:txEl>
                                              <p:pRg st="10" end="10"/>
                                            </p:txEl>
                                          </p:spTgt>
                                        </p:tgtEl>
                                      </p:cBhvr>
                                    </p:animEffect>
                                    <p:anim calcmode="lin" valueType="num">
                                      <p:cBhvr>
                                        <p:cTn id="17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3">
                                            <p:txEl>
                                              <p:pRg st="10" end="10"/>
                                            </p:txEl>
                                          </p:spTgt>
                                        </p:tgtEl>
                                      </p:cBhvr>
                                      <p:to x="100000" y="60000"/>
                                    </p:animScale>
                                    <p:animScale>
                                      <p:cBhvr>
                                        <p:cTn id="184" dur="166" decel="50000">
                                          <p:stCondLst>
                                            <p:cond delay="676"/>
                                          </p:stCondLst>
                                        </p:cTn>
                                        <p:tgtEl>
                                          <p:spTgt spid="3">
                                            <p:txEl>
                                              <p:pRg st="10" end="10"/>
                                            </p:txEl>
                                          </p:spTgt>
                                        </p:tgtEl>
                                      </p:cBhvr>
                                      <p:to x="100000" y="100000"/>
                                    </p:animScale>
                                    <p:animScale>
                                      <p:cBhvr>
                                        <p:cTn id="185" dur="26">
                                          <p:stCondLst>
                                            <p:cond delay="1312"/>
                                          </p:stCondLst>
                                        </p:cTn>
                                        <p:tgtEl>
                                          <p:spTgt spid="3">
                                            <p:txEl>
                                              <p:pRg st="10" end="10"/>
                                            </p:txEl>
                                          </p:spTgt>
                                        </p:tgtEl>
                                      </p:cBhvr>
                                      <p:to x="100000" y="80000"/>
                                    </p:animScale>
                                    <p:animScale>
                                      <p:cBhvr>
                                        <p:cTn id="186" dur="166" decel="50000">
                                          <p:stCondLst>
                                            <p:cond delay="1338"/>
                                          </p:stCondLst>
                                        </p:cTn>
                                        <p:tgtEl>
                                          <p:spTgt spid="3">
                                            <p:txEl>
                                              <p:pRg st="10" end="10"/>
                                            </p:txEl>
                                          </p:spTgt>
                                        </p:tgtEl>
                                      </p:cBhvr>
                                      <p:to x="100000" y="100000"/>
                                    </p:animScale>
                                    <p:animScale>
                                      <p:cBhvr>
                                        <p:cTn id="187" dur="26">
                                          <p:stCondLst>
                                            <p:cond delay="1642"/>
                                          </p:stCondLst>
                                        </p:cTn>
                                        <p:tgtEl>
                                          <p:spTgt spid="3">
                                            <p:txEl>
                                              <p:pRg st="10" end="10"/>
                                            </p:txEl>
                                          </p:spTgt>
                                        </p:tgtEl>
                                      </p:cBhvr>
                                      <p:to x="100000" y="90000"/>
                                    </p:animScale>
                                    <p:animScale>
                                      <p:cBhvr>
                                        <p:cTn id="188" dur="166" decel="50000">
                                          <p:stCondLst>
                                            <p:cond delay="1668"/>
                                          </p:stCondLst>
                                        </p:cTn>
                                        <p:tgtEl>
                                          <p:spTgt spid="3">
                                            <p:txEl>
                                              <p:pRg st="10" end="10"/>
                                            </p:txEl>
                                          </p:spTgt>
                                        </p:tgtEl>
                                      </p:cBhvr>
                                      <p:to x="100000" y="100000"/>
                                    </p:animScale>
                                    <p:animScale>
                                      <p:cBhvr>
                                        <p:cTn id="189" dur="26">
                                          <p:stCondLst>
                                            <p:cond delay="1808"/>
                                          </p:stCondLst>
                                        </p:cTn>
                                        <p:tgtEl>
                                          <p:spTgt spid="3">
                                            <p:txEl>
                                              <p:pRg st="10" end="10"/>
                                            </p:txEl>
                                          </p:spTgt>
                                        </p:tgtEl>
                                      </p:cBhvr>
                                      <p:to x="100000" y="95000"/>
                                    </p:animScale>
                                    <p:animScale>
                                      <p:cBhvr>
                                        <p:cTn id="190" dur="166" decel="50000">
                                          <p:stCondLst>
                                            <p:cond delay="1834"/>
                                          </p:stCondLst>
                                        </p:cTn>
                                        <p:tgtEl>
                                          <p:spTgt spid="3">
                                            <p:txEl>
                                              <p:pRg st="10" end="10"/>
                                            </p:txEl>
                                          </p:spTgt>
                                        </p:tgtEl>
                                      </p:cBhvr>
                                      <p:to x="100000" y="100000"/>
                                    </p:animScale>
                                  </p:childTnLst>
                                </p:cTn>
                              </p:par>
                            </p:childTnLst>
                          </p:cTn>
                        </p:par>
                        <p:par>
                          <p:cTn id="191" fill="hold">
                            <p:stCondLst>
                              <p:cond delay="23600"/>
                            </p:stCondLst>
                            <p:childTnLst>
                              <p:par>
                                <p:cTn id="192" presetID="26" presetClass="entr" presetSubtype="0" fill="hold" grpId="0" nodeType="afterEffect">
                                  <p:stCondLst>
                                    <p:cond delay="0"/>
                                  </p:stCondLst>
                                  <p:childTnLst>
                                    <p:set>
                                      <p:cBhvr>
                                        <p:cTn id="193" dur="1" fill="hold">
                                          <p:stCondLst>
                                            <p:cond delay="0"/>
                                          </p:stCondLst>
                                        </p:cTn>
                                        <p:tgtEl>
                                          <p:spTgt spid="3">
                                            <p:txEl>
                                              <p:pRg st="11" end="11"/>
                                            </p:txEl>
                                          </p:spTgt>
                                        </p:tgtEl>
                                        <p:attrNameLst>
                                          <p:attrName>style.visibility</p:attrName>
                                        </p:attrNameLst>
                                      </p:cBhvr>
                                      <p:to>
                                        <p:strVal val="visible"/>
                                      </p:to>
                                    </p:set>
                                    <p:animEffect transition="in" filter="wipe(down)">
                                      <p:cBhvr>
                                        <p:cTn id="194" dur="580">
                                          <p:stCondLst>
                                            <p:cond delay="0"/>
                                          </p:stCondLst>
                                        </p:cTn>
                                        <p:tgtEl>
                                          <p:spTgt spid="3">
                                            <p:txEl>
                                              <p:pRg st="11" end="11"/>
                                            </p:txEl>
                                          </p:spTgt>
                                        </p:tgtEl>
                                      </p:cBhvr>
                                    </p:animEffect>
                                    <p:anim calcmode="lin" valueType="num">
                                      <p:cBhvr>
                                        <p:cTn id="195"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00" dur="26">
                                          <p:stCondLst>
                                            <p:cond delay="650"/>
                                          </p:stCondLst>
                                        </p:cTn>
                                        <p:tgtEl>
                                          <p:spTgt spid="3">
                                            <p:txEl>
                                              <p:pRg st="11" end="11"/>
                                            </p:txEl>
                                          </p:spTgt>
                                        </p:tgtEl>
                                      </p:cBhvr>
                                      <p:to x="100000" y="60000"/>
                                    </p:animScale>
                                    <p:animScale>
                                      <p:cBhvr>
                                        <p:cTn id="201" dur="166" decel="50000">
                                          <p:stCondLst>
                                            <p:cond delay="676"/>
                                          </p:stCondLst>
                                        </p:cTn>
                                        <p:tgtEl>
                                          <p:spTgt spid="3">
                                            <p:txEl>
                                              <p:pRg st="11" end="11"/>
                                            </p:txEl>
                                          </p:spTgt>
                                        </p:tgtEl>
                                      </p:cBhvr>
                                      <p:to x="100000" y="100000"/>
                                    </p:animScale>
                                    <p:animScale>
                                      <p:cBhvr>
                                        <p:cTn id="202" dur="26">
                                          <p:stCondLst>
                                            <p:cond delay="1312"/>
                                          </p:stCondLst>
                                        </p:cTn>
                                        <p:tgtEl>
                                          <p:spTgt spid="3">
                                            <p:txEl>
                                              <p:pRg st="11" end="11"/>
                                            </p:txEl>
                                          </p:spTgt>
                                        </p:tgtEl>
                                      </p:cBhvr>
                                      <p:to x="100000" y="80000"/>
                                    </p:animScale>
                                    <p:animScale>
                                      <p:cBhvr>
                                        <p:cTn id="203" dur="166" decel="50000">
                                          <p:stCondLst>
                                            <p:cond delay="1338"/>
                                          </p:stCondLst>
                                        </p:cTn>
                                        <p:tgtEl>
                                          <p:spTgt spid="3">
                                            <p:txEl>
                                              <p:pRg st="11" end="11"/>
                                            </p:txEl>
                                          </p:spTgt>
                                        </p:tgtEl>
                                      </p:cBhvr>
                                      <p:to x="100000" y="100000"/>
                                    </p:animScale>
                                    <p:animScale>
                                      <p:cBhvr>
                                        <p:cTn id="204" dur="26">
                                          <p:stCondLst>
                                            <p:cond delay="1642"/>
                                          </p:stCondLst>
                                        </p:cTn>
                                        <p:tgtEl>
                                          <p:spTgt spid="3">
                                            <p:txEl>
                                              <p:pRg st="11" end="11"/>
                                            </p:txEl>
                                          </p:spTgt>
                                        </p:tgtEl>
                                      </p:cBhvr>
                                      <p:to x="100000" y="90000"/>
                                    </p:animScale>
                                    <p:animScale>
                                      <p:cBhvr>
                                        <p:cTn id="205" dur="166" decel="50000">
                                          <p:stCondLst>
                                            <p:cond delay="1668"/>
                                          </p:stCondLst>
                                        </p:cTn>
                                        <p:tgtEl>
                                          <p:spTgt spid="3">
                                            <p:txEl>
                                              <p:pRg st="11" end="11"/>
                                            </p:txEl>
                                          </p:spTgt>
                                        </p:tgtEl>
                                      </p:cBhvr>
                                      <p:to x="100000" y="100000"/>
                                    </p:animScale>
                                    <p:animScale>
                                      <p:cBhvr>
                                        <p:cTn id="206" dur="26">
                                          <p:stCondLst>
                                            <p:cond delay="1808"/>
                                          </p:stCondLst>
                                        </p:cTn>
                                        <p:tgtEl>
                                          <p:spTgt spid="3">
                                            <p:txEl>
                                              <p:pRg st="11" end="11"/>
                                            </p:txEl>
                                          </p:spTgt>
                                        </p:tgtEl>
                                      </p:cBhvr>
                                      <p:to x="100000" y="95000"/>
                                    </p:animScale>
                                    <p:animScale>
                                      <p:cBhvr>
                                        <p:cTn id="207" dur="166" decel="50000">
                                          <p:stCondLst>
                                            <p:cond delay="1834"/>
                                          </p:stCondLst>
                                        </p:cTn>
                                        <p:tgtEl>
                                          <p:spTgt spid="3">
                                            <p:txEl>
                                              <p:pRg st="11" end="11"/>
                                            </p:txEl>
                                          </p:spTgt>
                                        </p:tgtEl>
                                      </p:cBhvr>
                                      <p:to x="100000" y="100000"/>
                                    </p:animScale>
                                  </p:childTnLst>
                                </p:cTn>
                              </p:par>
                            </p:childTnLst>
                          </p:cTn>
                        </p:par>
                        <p:par>
                          <p:cTn id="208" fill="hold">
                            <p:stCondLst>
                              <p:cond delay="25600"/>
                            </p:stCondLst>
                            <p:childTnLst>
                              <p:par>
                                <p:cTn id="209" presetID="26" presetClass="entr" presetSubtype="0" fill="hold" grpId="0" nodeType="afterEffect">
                                  <p:stCondLst>
                                    <p:cond delay="0"/>
                                  </p:stCondLst>
                                  <p:childTnLst>
                                    <p:set>
                                      <p:cBhvr>
                                        <p:cTn id="210" dur="1" fill="hold">
                                          <p:stCondLst>
                                            <p:cond delay="0"/>
                                          </p:stCondLst>
                                        </p:cTn>
                                        <p:tgtEl>
                                          <p:spTgt spid="3">
                                            <p:txEl>
                                              <p:pRg st="12" end="12"/>
                                            </p:txEl>
                                          </p:spTgt>
                                        </p:tgtEl>
                                        <p:attrNameLst>
                                          <p:attrName>style.visibility</p:attrName>
                                        </p:attrNameLst>
                                      </p:cBhvr>
                                      <p:to>
                                        <p:strVal val="visible"/>
                                      </p:to>
                                    </p:set>
                                    <p:animEffect transition="in" filter="wipe(down)">
                                      <p:cBhvr>
                                        <p:cTn id="211" dur="580">
                                          <p:stCondLst>
                                            <p:cond delay="0"/>
                                          </p:stCondLst>
                                        </p:cTn>
                                        <p:tgtEl>
                                          <p:spTgt spid="3">
                                            <p:txEl>
                                              <p:pRg st="12" end="12"/>
                                            </p:txEl>
                                          </p:spTgt>
                                        </p:tgtEl>
                                      </p:cBhvr>
                                    </p:animEffect>
                                    <p:anim calcmode="lin" valueType="num">
                                      <p:cBhvr>
                                        <p:cTn id="212"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17" dur="26">
                                          <p:stCondLst>
                                            <p:cond delay="650"/>
                                          </p:stCondLst>
                                        </p:cTn>
                                        <p:tgtEl>
                                          <p:spTgt spid="3">
                                            <p:txEl>
                                              <p:pRg st="12" end="12"/>
                                            </p:txEl>
                                          </p:spTgt>
                                        </p:tgtEl>
                                      </p:cBhvr>
                                      <p:to x="100000" y="60000"/>
                                    </p:animScale>
                                    <p:animScale>
                                      <p:cBhvr>
                                        <p:cTn id="218" dur="166" decel="50000">
                                          <p:stCondLst>
                                            <p:cond delay="676"/>
                                          </p:stCondLst>
                                        </p:cTn>
                                        <p:tgtEl>
                                          <p:spTgt spid="3">
                                            <p:txEl>
                                              <p:pRg st="12" end="12"/>
                                            </p:txEl>
                                          </p:spTgt>
                                        </p:tgtEl>
                                      </p:cBhvr>
                                      <p:to x="100000" y="100000"/>
                                    </p:animScale>
                                    <p:animScale>
                                      <p:cBhvr>
                                        <p:cTn id="219" dur="26">
                                          <p:stCondLst>
                                            <p:cond delay="1312"/>
                                          </p:stCondLst>
                                        </p:cTn>
                                        <p:tgtEl>
                                          <p:spTgt spid="3">
                                            <p:txEl>
                                              <p:pRg st="12" end="12"/>
                                            </p:txEl>
                                          </p:spTgt>
                                        </p:tgtEl>
                                      </p:cBhvr>
                                      <p:to x="100000" y="80000"/>
                                    </p:animScale>
                                    <p:animScale>
                                      <p:cBhvr>
                                        <p:cTn id="220" dur="166" decel="50000">
                                          <p:stCondLst>
                                            <p:cond delay="1338"/>
                                          </p:stCondLst>
                                        </p:cTn>
                                        <p:tgtEl>
                                          <p:spTgt spid="3">
                                            <p:txEl>
                                              <p:pRg st="12" end="12"/>
                                            </p:txEl>
                                          </p:spTgt>
                                        </p:tgtEl>
                                      </p:cBhvr>
                                      <p:to x="100000" y="100000"/>
                                    </p:animScale>
                                    <p:animScale>
                                      <p:cBhvr>
                                        <p:cTn id="221" dur="26">
                                          <p:stCondLst>
                                            <p:cond delay="1642"/>
                                          </p:stCondLst>
                                        </p:cTn>
                                        <p:tgtEl>
                                          <p:spTgt spid="3">
                                            <p:txEl>
                                              <p:pRg st="12" end="12"/>
                                            </p:txEl>
                                          </p:spTgt>
                                        </p:tgtEl>
                                      </p:cBhvr>
                                      <p:to x="100000" y="90000"/>
                                    </p:animScale>
                                    <p:animScale>
                                      <p:cBhvr>
                                        <p:cTn id="222" dur="166" decel="50000">
                                          <p:stCondLst>
                                            <p:cond delay="1668"/>
                                          </p:stCondLst>
                                        </p:cTn>
                                        <p:tgtEl>
                                          <p:spTgt spid="3">
                                            <p:txEl>
                                              <p:pRg st="12" end="12"/>
                                            </p:txEl>
                                          </p:spTgt>
                                        </p:tgtEl>
                                      </p:cBhvr>
                                      <p:to x="100000" y="100000"/>
                                    </p:animScale>
                                    <p:animScale>
                                      <p:cBhvr>
                                        <p:cTn id="223" dur="26">
                                          <p:stCondLst>
                                            <p:cond delay="1808"/>
                                          </p:stCondLst>
                                        </p:cTn>
                                        <p:tgtEl>
                                          <p:spTgt spid="3">
                                            <p:txEl>
                                              <p:pRg st="12" end="12"/>
                                            </p:txEl>
                                          </p:spTgt>
                                        </p:tgtEl>
                                      </p:cBhvr>
                                      <p:to x="100000" y="95000"/>
                                    </p:animScale>
                                    <p:animScale>
                                      <p:cBhvr>
                                        <p:cTn id="224" dur="166" decel="50000">
                                          <p:stCondLst>
                                            <p:cond delay="1834"/>
                                          </p:stCondLst>
                                        </p:cTn>
                                        <p:tgtEl>
                                          <p:spTgt spid="3">
                                            <p:txEl>
                                              <p:pRg st="12" end="12"/>
                                            </p:txEl>
                                          </p:spTgt>
                                        </p:tgtEl>
                                      </p:cBhvr>
                                      <p:to x="100000" y="100000"/>
                                    </p:animScale>
                                  </p:childTnLst>
                                </p:cTn>
                              </p:par>
                            </p:childTnLst>
                          </p:cTn>
                        </p:par>
                        <p:par>
                          <p:cTn id="225" fill="hold">
                            <p:stCondLst>
                              <p:cond delay="27600"/>
                            </p:stCondLst>
                            <p:childTnLst>
                              <p:par>
                                <p:cTn id="226" presetID="26" presetClass="entr" presetSubtype="0" fill="hold" grpId="0" nodeType="afterEffect">
                                  <p:stCondLst>
                                    <p:cond delay="0"/>
                                  </p:stCondLst>
                                  <p:childTnLst>
                                    <p:set>
                                      <p:cBhvr>
                                        <p:cTn id="227" dur="1" fill="hold">
                                          <p:stCondLst>
                                            <p:cond delay="0"/>
                                          </p:stCondLst>
                                        </p:cTn>
                                        <p:tgtEl>
                                          <p:spTgt spid="8"/>
                                        </p:tgtEl>
                                        <p:attrNameLst>
                                          <p:attrName>style.visibility</p:attrName>
                                        </p:attrNameLst>
                                      </p:cBhvr>
                                      <p:to>
                                        <p:strVal val="visible"/>
                                      </p:to>
                                    </p:set>
                                    <p:animEffect transition="in" filter="wipe(down)">
                                      <p:cBhvr>
                                        <p:cTn id="228" dur="580">
                                          <p:stCondLst>
                                            <p:cond delay="0"/>
                                          </p:stCondLst>
                                        </p:cTn>
                                        <p:tgtEl>
                                          <p:spTgt spid="8"/>
                                        </p:tgtEl>
                                      </p:cBhvr>
                                    </p:animEffect>
                                    <p:anim calcmode="lin" valueType="num">
                                      <p:cBhvr>
                                        <p:cTn id="2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4" dur="26">
                                          <p:stCondLst>
                                            <p:cond delay="650"/>
                                          </p:stCondLst>
                                        </p:cTn>
                                        <p:tgtEl>
                                          <p:spTgt spid="8"/>
                                        </p:tgtEl>
                                      </p:cBhvr>
                                      <p:to x="100000" y="60000"/>
                                    </p:animScale>
                                    <p:animScale>
                                      <p:cBhvr>
                                        <p:cTn id="235" dur="166" decel="50000">
                                          <p:stCondLst>
                                            <p:cond delay="676"/>
                                          </p:stCondLst>
                                        </p:cTn>
                                        <p:tgtEl>
                                          <p:spTgt spid="8"/>
                                        </p:tgtEl>
                                      </p:cBhvr>
                                      <p:to x="100000" y="100000"/>
                                    </p:animScale>
                                    <p:animScale>
                                      <p:cBhvr>
                                        <p:cTn id="236" dur="26">
                                          <p:stCondLst>
                                            <p:cond delay="1312"/>
                                          </p:stCondLst>
                                        </p:cTn>
                                        <p:tgtEl>
                                          <p:spTgt spid="8"/>
                                        </p:tgtEl>
                                      </p:cBhvr>
                                      <p:to x="100000" y="80000"/>
                                    </p:animScale>
                                    <p:animScale>
                                      <p:cBhvr>
                                        <p:cTn id="237" dur="166" decel="50000">
                                          <p:stCondLst>
                                            <p:cond delay="1338"/>
                                          </p:stCondLst>
                                        </p:cTn>
                                        <p:tgtEl>
                                          <p:spTgt spid="8"/>
                                        </p:tgtEl>
                                      </p:cBhvr>
                                      <p:to x="100000" y="100000"/>
                                    </p:animScale>
                                    <p:animScale>
                                      <p:cBhvr>
                                        <p:cTn id="238" dur="26">
                                          <p:stCondLst>
                                            <p:cond delay="1642"/>
                                          </p:stCondLst>
                                        </p:cTn>
                                        <p:tgtEl>
                                          <p:spTgt spid="8"/>
                                        </p:tgtEl>
                                      </p:cBhvr>
                                      <p:to x="100000" y="90000"/>
                                    </p:animScale>
                                    <p:animScale>
                                      <p:cBhvr>
                                        <p:cTn id="239" dur="166" decel="50000">
                                          <p:stCondLst>
                                            <p:cond delay="1668"/>
                                          </p:stCondLst>
                                        </p:cTn>
                                        <p:tgtEl>
                                          <p:spTgt spid="8"/>
                                        </p:tgtEl>
                                      </p:cBhvr>
                                      <p:to x="100000" y="100000"/>
                                    </p:animScale>
                                    <p:animScale>
                                      <p:cBhvr>
                                        <p:cTn id="240" dur="26">
                                          <p:stCondLst>
                                            <p:cond delay="1808"/>
                                          </p:stCondLst>
                                        </p:cTn>
                                        <p:tgtEl>
                                          <p:spTgt spid="8"/>
                                        </p:tgtEl>
                                      </p:cBhvr>
                                      <p:to x="100000" y="95000"/>
                                    </p:animScale>
                                    <p:animScale>
                                      <p:cBhvr>
                                        <p:cTn id="241" dur="166" decel="50000">
                                          <p:stCondLst>
                                            <p:cond delay="1834"/>
                                          </p:stCondLst>
                                        </p:cTn>
                                        <p:tgtEl>
                                          <p:spTgt spid="8"/>
                                        </p:tgtEl>
                                      </p:cBhvr>
                                      <p:to x="100000" y="100000"/>
                                    </p:animScale>
                                  </p:childTnLst>
                                </p:cTn>
                              </p:par>
                            </p:childTnLst>
                          </p:cTn>
                        </p:par>
                        <p:par>
                          <p:cTn id="242" fill="hold">
                            <p:stCondLst>
                              <p:cond delay="29600"/>
                            </p:stCondLst>
                            <p:childTnLst>
                              <p:par>
                                <p:cTn id="243" presetID="26" presetClass="entr" presetSubtype="0" fill="hold" grpId="0" nodeType="afterEffect">
                                  <p:stCondLst>
                                    <p:cond delay="0"/>
                                  </p:stCondLst>
                                  <p:childTnLst>
                                    <p:set>
                                      <p:cBhvr>
                                        <p:cTn id="244" dur="1" fill="hold">
                                          <p:stCondLst>
                                            <p:cond delay="0"/>
                                          </p:stCondLst>
                                        </p:cTn>
                                        <p:tgtEl>
                                          <p:spTgt spid="9"/>
                                        </p:tgtEl>
                                        <p:attrNameLst>
                                          <p:attrName>style.visibility</p:attrName>
                                        </p:attrNameLst>
                                      </p:cBhvr>
                                      <p:to>
                                        <p:strVal val="visible"/>
                                      </p:to>
                                    </p:set>
                                    <p:animEffect transition="in" filter="wipe(down)">
                                      <p:cBhvr>
                                        <p:cTn id="245" dur="580">
                                          <p:stCondLst>
                                            <p:cond delay="0"/>
                                          </p:stCondLst>
                                        </p:cTn>
                                        <p:tgtEl>
                                          <p:spTgt spid="9"/>
                                        </p:tgtEl>
                                      </p:cBhvr>
                                    </p:animEffect>
                                    <p:anim calcmode="lin" valueType="num">
                                      <p:cBhvr>
                                        <p:cTn id="24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1" dur="26">
                                          <p:stCondLst>
                                            <p:cond delay="650"/>
                                          </p:stCondLst>
                                        </p:cTn>
                                        <p:tgtEl>
                                          <p:spTgt spid="9"/>
                                        </p:tgtEl>
                                      </p:cBhvr>
                                      <p:to x="100000" y="60000"/>
                                    </p:animScale>
                                    <p:animScale>
                                      <p:cBhvr>
                                        <p:cTn id="252" dur="166" decel="50000">
                                          <p:stCondLst>
                                            <p:cond delay="676"/>
                                          </p:stCondLst>
                                        </p:cTn>
                                        <p:tgtEl>
                                          <p:spTgt spid="9"/>
                                        </p:tgtEl>
                                      </p:cBhvr>
                                      <p:to x="100000" y="100000"/>
                                    </p:animScale>
                                    <p:animScale>
                                      <p:cBhvr>
                                        <p:cTn id="253" dur="26">
                                          <p:stCondLst>
                                            <p:cond delay="1312"/>
                                          </p:stCondLst>
                                        </p:cTn>
                                        <p:tgtEl>
                                          <p:spTgt spid="9"/>
                                        </p:tgtEl>
                                      </p:cBhvr>
                                      <p:to x="100000" y="80000"/>
                                    </p:animScale>
                                    <p:animScale>
                                      <p:cBhvr>
                                        <p:cTn id="254" dur="166" decel="50000">
                                          <p:stCondLst>
                                            <p:cond delay="1338"/>
                                          </p:stCondLst>
                                        </p:cTn>
                                        <p:tgtEl>
                                          <p:spTgt spid="9"/>
                                        </p:tgtEl>
                                      </p:cBhvr>
                                      <p:to x="100000" y="100000"/>
                                    </p:animScale>
                                    <p:animScale>
                                      <p:cBhvr>
                                        <p:cTn id="255" dur="26">
                                          <p:stCondLst>
                                            <p:cond delay="1642"/>
                                          </p:stCondLst>
                                        </p:cTn>
                                        <p:tgtEl>
                                          <p:spTgt spid="9"/>
                                        </p:tgtEl>
                                      </p:cBhvr>
                                      <p:to x="100000" y="90000"/>
                                    </p:animScale>
                                    <p:animScale>
                                      <p:cBhvr>
                                        <p:cTn id="256" dur="166" decel="50000">
                                          <p:stCondLst>
                                            <p:cond delay="1668"/>
                                          </p:stCondLst>
                                        </p:cTn>
                                        <p:tgtEl>
                                          <p:spTgt spid="9"/>
                                        </p:tgtEl>
                                      </p:cBhvr>
                                      <p:to x="100000" y="100000"/>
                                    </p:animScale>
                                    <p:animScale>
                                      <p:cBhvr>
                                        <p:cTn id="257" dur="26">
                                          <p:stCondLst>
                                            <p:cond delay="1808"/>
                                          </p:stCondLst>
                                        </p:cTn>
                                        <p:tgtEl>
                                          <p:spTgt spid="9"/>
                                        </p:tgtEl>
                                      </p:cBhvr>
                                      <p:to x="100000" y="95000"/>
                                    </p:animScale>
                                    <p:animScale>
                                      <p:cBhvr>
                                        <p:cTn id="258" dur="166" decel="50000">
                                          <p:stCondLst>
                                            <p:cond delay="1834"/>
                                          </p:stCondLst>
                                        </p:cTn>
                                        <p:tgtEl>
                                          <p:spTgt spid="9"/>
                                        </p:tgtEl>
                                      </p:cBhvr>
                                      <p:to x="100000" y="100000"/>
                                    </p:animScale>
                                  </p:childTnLst>
                                </p:cTn>
                              </p:par>
                            </p:childTnLst>
                          </p:cTn>
                        </p:par>
                        <p:par>
                          <p:cTn id="259" fill="hold">
                            <p:stCondLst>
                              <p:cond delay="31600"/>
                            </p:stCondLst>
                            <p:childTnLst>
                              <p:par>
                                <p:cTn id="260" presetID="26" presetClass="entr" presetSubtype="0" fill="hold" grpId="0" nodeType="afterEffect">
                                  <p:stCondLst>
                                    <p:cond delay="0"/>
                                  </p:stCondLst>
                                  <p:childTnLst>
                                    <p:set>
                                      <p:cBhvr>
                                        <p:cTn id="261" dur="1" fill="hold">
                                          <p:stCondLst>
                                            <p:cond delay="0"/>
                                          </p:stCondLst>
                                        </p:cTn>
                                        <p:tgtEl>
                                          <p:spTgt spid="7"/>
                                        </p:tgtEl>
                                        <p:attrNameLst>
                                          <p:attrName>style.visibility</p:attrName>
                                        </p:attrNameLst>
                                      </p:cBhvr>
                                      <p:to>
                                        <p:strVal val="visible"/>
                                      </p:to>
                                    </p:set>
                                    <p:animEffect transition="in" filter="wipe(down)">
                                      <p:cBhvr>
                                        <p:cTn id="262" dur="580">
                                          <p:stCondLst>
                                            <p:cond delay="0"/>
                                          </p:stCondLst>
                                        </p:cTn>
                                        <p:tgtEl>
                                          <p:spTgt spid="7"/>
                                        </p:tgtEl>
                                      </p:cBhvr>
                                    </p:animEffect>
                                    <p:anim calcmode="lin" valueType="num">
                                      <p:cBhvr>
                                        <p:cTn id="26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8" dur="26">
                                          <p:stCondLst>
                                            <p:cond delay="650"/>
                                          </p:stCondLst>
                                        </p:cTn>
                                        <p:tgtEl>
                                          <p:spTgt spid="7"/>
                                        </p:tgtEl>
                                      </p:cBhvr>
                                      <p:to x="100000" y="60000"/>
                                    </p:animScale>
                                    <p:animScale>
                                      <p:cBhvr>
                                        <p:cTn id="269" dur="166" decel="50000">
                                          <p:stCondLst>
                                            <p:cond delay="676"/>
                                          </p:stCondLst>
                                        </p:cTn>
                                        <p:tgtEl>
                                          <p:spTgt spid="7"/>
                                        </p:tgtEl>
                                      </p:cBhvr>
                                      <p:to x="100000" y="100000"/>
                                    </p:animScale>
                                    <p:animScale>
                                      <p:cBhvr>
                                        <p:cTn id="270" dur="26">
                                          <p:stCondLst>
                                            <p:cond delay="1312"/>
                                          </p:stCondLst>
                                        </p:cTn>
                                        <p:tgtEl>
                                          <p:spTgt spid="7"/>
                                        </p:tgtEl>
                                      </p:cBhvr>
                                      <p:to x="100000" y="80000"/>
                                    </p:animScale>
                                    <p:animScale>
                                      <p:cBhvr>
                                        <p:cTn id="271" dur="166" decel="50000">
                                          <p:stCondLst>
                                            <p:cond delay="1338"/>
                                          </p:stCondLst>
                                        </p:cTn>
                                        <p:tgtEl>
                                          <p:spTgt spid="7"/>
                                        </p:tgtEl>
                                      </p:cBhvr>
                                      <p:to x="100000" y="100000"/>
                                    </p:animScale>
                                    <p:animScale>
                                      <p:cBhvr>
                                        <p:cTn id="272" dur="26">
                                          <p:stCondLst>
                                            <p:cond delay="1642"/>
                                          </p:stCondLst>
                                        </p:cTn>
                                        <p:tgtEl>
                                          <p:spTgt spid="7"/>
                                        </p:tgtEl>
                                      </p:cBhvr>
                                      <p:to x="100000" y="90000"/>
                                    </p:animScale>
                                    <p:animScale>
                                      <p:cBhvr>
                                        <p:cTn id="273" dur="166" decel="50000">
                                          <p:stCondLst>
                                            <p:cond delay="1668"/>
                                          </p:stCondLst>
                                        </p:cTn>
                                        <p:tgtEl>
                                          <p:spTgt spid="7"/>
                                        </p:tgtEl>
                                      </p:cBhvr>
                                      <p:to x="100000" y="100000"/>
                                    </p:animScale>
                                    <p:animScale>
                                      <p:cBhvr>
                                        <p:cTn id="274" dur="26">
                                          <p:stCondLst>
                                            <p:cond delay="1808"/>
                                          </p:stCondLst>
                                        </p:cTn>
                                        <p:tgtEl>
                                          <p:spTgt spid="7"/>
                                        </p:tgtEl>
                                      </p:cBhvr>
                                      <p:to x="100000" y="95000"/>
                                    </p:animScale>
                                    <p:animScale>
                                      <p:cBhvr>
                                        <p:cTn id="27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Hidrogén,mint energiaforrás</a:t>
            </a:r>
            <a:endParaRPr lang="hu-HU" dirty="0"/>
          </a:p>
        </p:txBody>
      </p:sp>
      <p:sp>
        <p:nvSpPr>
          <p:cNvPr id="3" name="Tartalom helye 2"/>
          <p:cNvSpPr>
            <a:spLocks noGrp="1"/>
          </p:cNvSpPr>
          <p:nvPr>
            <p:ph idx="1"/>
          </p:nvPr>
        </p:nvSpPr>
        <p:spPr>
          <a:xfrm>
            <a:off x="0" y="1566001"/>
            <a:ext cx="12192000" cy="4912072"/>
          </a:xfrm>
        </p:spPr>
        <p:txBody>
          <a:bodyPr numCol="2">
            <a:normAutofit/>
          </a:bodyPr>
          <a:lstStyle/>
          <a:p>
            <a:r>
              <a:rPr lang="hu-HU" sz="1600" dirty="0">
                <a:solidFill>
                  <a:srgbClr val="FF0000"/>
                </a:solidFill>
              </a:rPr>
              <a:t>Napjainkban a hidrogén égéséből származó energia felhasználásának van realitása, ezért égésével részletesebben is foglalkozunk. Az atommag fúzió folyamatait csak vázlatosan mutatjuk be. </a:t>
            </a:r>
            <a:endParaRPr lang="hu-HU" sz="1600" dirty="0" smtClean="0">
              <a:solidFill>
                <a:srgbClr val="FF0000"/>
              </a:solidFill>
            </a:endParaRPr>
          </a:p>
          <a:p>
            <a:pPr marL="0" indent="0" algn="ctr">
              <a:buNone/>
            </a:pPr>
            <a:r>
              <a:rPr lang="hu-HU" b="1" dirty="0" smtClean="0">
                <a:solidFill>
                  <a:srgbClr val="FF0000"/>
                </a:solidFill>
              </a:rPr>
              <a:t>A hidrogén égése</a:t>
            </a:r>
          </a:p>
          <a:p>
            <a:pPr marL="0" indent="0" algn="ctr">
              <a:buNone/>
            </a:pPr>
            <a:r>
              <a:rPr lang="pt-BR" sz="2000" dirty="0">
                <a:solidFill>
                  <a:srgbClr val="FF0000"/>
                </a:solidFill>
                <a:latin typeface="Times New Roman" panose="02020603050405020304" pitchFamily="18" charset="0"/>
              </a:rPr>
              <a:t>H</a:t>
            </a:r>
            <a:r>
              <a:rPr lang="pt-BR" sz="2000" baseline="-25000" dirty="0">
                <a:solidFill>
                  <a:srgbClr val="FF0000"/>
                </a:solidFill>
                <a:latin typeface="Times New Roman" panose="02020603050405020304" pitchFamily="18" charset="0"/>
              </a:rPr>
              <a:t>2</a:t>
            </a:r>
            <a:r>
              <a:rPr lang="pt-BR" sz="2000" dirty="0">
                <a:solidFill>
                  <a:srgbClr val="FF0000"/>
                </a:solidFill>
                <a:latin typeface="Times New Roman" panose="02020603050405020304" pitchFamily="18" charset="0"/>
              </a:rPr>
              <a:t> + 1/2 O</a:t>
            </a:r>
            <a:r>
              <a:rPr lang="pt-BR" sz="2000" baseline="-25000" dirty="0">
                <a:solidFill>
                  <a:srgbClr val="FF0000"/>
                </a:solidFill>
                <a:latin typeface="Times New Roman" panose="02020603050405020304" pitchFamily="18" charset="0"/>
              </a:rPr>
              <a:t>2</a:t>
            </a:r>
            <a:r>
              <a:rPr lang="pt-BR" sz="2000" dirty="0">
                <a:solidFill>
                  <a:srgbClr val="FF0000"/>
                </a:solidFill>
                <a:latin typeface="Symbol" panose="05050102010706020507" pitchFamily="18" charset="2"/>
              </a:rPr>
              <a:t>Ž-</a:t>
            </a:r>
            <a:r>
              <a:rPr lang="pt-BR" sz="2000" dirty="0" smtClean="0">
                <a:solidFill>
                  <a:srgbClr val="FF0000"/>
                </a:solidFill>
                <a:latin typeface="Symbol" panose="05050102010706020507" pitchFamily="18" charset="2"/>
              </a:rPr>
              <a:t>&gt;Ť</a:t>
            </a:r>
            <a:r>
              <a:rPr lang="pt-BR" sz="2000" dirty="0">
                <a:solidFill>
                  <a:srgbClr val="FF0000"/>
                </a:solidFill>
                <a:latin typeface="Symbol" panose="05050102010706020507" pitchFamily="18" charset="2"/>
              </a:rPr>
              <a:t> </a:t>
            </a:r>
            <a:r>
              <a:rPr lang="pt-BR" sz="2000" dirty="0" smtClean="0">
                <a:solidFill>
                  <a:srgbClr val="FF0000"/>
                </a:solidFill>
                <a:latin typeface="Times New Roman" panose="02020603050405020304" pitchFamily="18" charset="0"/>
              </a:rPr>
              <a:t>H</a:t>
            </a:r>
            <a:r>
              <a:rPr lang="pt-BR" sz="2000" baseline="-25000" dirty="0" smtClean="0">
                <a:solidFill>
                  <a:srgbClr val="FF0000"/>
                </a:solidFill>
                <a:latin typeface="Times New Roman" panose="02020603050405020304" pitchFamily="18" charset="0"/>
              </a:rPr>
              <a:t>2</a:t>
            </a:r>
            <a:r>
              <a:rPr lang="pt-BR" sz="2000" dirty="0" smtClean="0">
                <a:solidFill>
                  <a:srgbClr val="FF0000"/>
                </a:solidFill>
                <a:latin typeface="Times New Roman" panose="02020603050405020304" pitchFamily="18" charset="0"/>
              </a:rPr>
              <a:t>O</a:t>
            </a:r>
            <a:endParaRPr lang="hu-HU" sz="2000" dirty="0" smtClean="0">
              <a:solidFill>
                <a:srgbClr val="FF0000"/>
              </a:solidFill>
              <a:latin typeface="Times New Roman" panose="02020603050405020304" pitchFamily="18" charset="0"/>
            </a:endParaRPr>
          </a:p>
          <a:p>
            <a:pPr marL="0" indent="0">
              <a:buNone/>
            </a:pPr>
            <a:r>
              <a:rPr lang="hu-HU" sz="1600" dirty="0">
                <a:solidFill>
                  <a:srgbClr val="FF0000"/>
                </a:solidFill>
              </a:rPr>
              <a:t>A hidrogén oxigén jelenlétében 550-600 </a:t>
            </a:r>
            <a:r>
              <a:rPr lang="hu-HU" sz="1600" dirty="0" err="1">
                <a:solidFill>
                  <a:srgbClr val="FF0000"/>
                </a:solidFill>
              </a:rPr>
              <a:t>°C-os</a:t>
            </a:r>
            <a:r>
              <a:rPr lang="hu-HU" sz="1600" dirty="0">
                <a:solidFill>
                  <a:srgbClr val="FF0000"/>
                </a:solidFill>
              </a:rPr>
              <a:t> gyújtóláng vagy szikra hatására elég, s közben energia szabadul föl. A energia mennyisége függ attól, hogy az égéstermék folyadék, vagy gőz . 1 kg hidrogénre vonatkoztatva, ha folyadék, 141,97 MJ ill.119,6 MJ, ha gőz</a:t>
            </a:r>
            <a:r>
              <a:rPr lang="hu-HU" sz="1600" dirty="0" smtClean="0">
                <a:solidFill>
                  <a:srgbClr val="FF0000"/>
                </a:solidFill>
              </a:rPr>
              <a:t>. A </a:t>
            </a:r>
            <a:r>
              <a:rPr lang="hu-HU" sz="1600" dirty="0">
                <a:solidFill>
                  <a:srgbClr val="FF0000"/>
                </a:solidFill>
              </a:rPr>
              <a:t>reakció ellenkező irányban is véghezvihető. A víz bontása lehetséges egyenáram segítségével.  18°C-on elméletileg 2,8 kWh elektromos energia felhasználásával tudnánk előállítani 1 m3 (0,1 </a:t>
            </a:r>
            <a:r>
              <a:rPr lang="hu-HU" sz="1600" dirty="0" err="1">
                <a:solidFill>
                  <a:srgbClr val="FF0000"/>
                </a:solidFill>
              </a:rPr>
              <a:t>MPa</a:t>
            </a:r>
            <a:r>
              <a:rPr lang="hu-HU" sz="1600" dirty="0">
                <a:solidFill>
                  <a:srgbClr val="FF0000"/>
                </a:solidFill>
              </a:rPr>
              <a:t>) hidrogén gázt , azonban a gyakorlatban ez az érték megközelíti a 4 kWh-t. Ezért a hidrogén ilyen módon történő előállítása csak akkor gazdaságos, ha olcsó elektromos áram áll rendelkezésünkre, vagy így akarunk energiát tárolni. Hidrogén előállítására azonban vannak gazdaságosabb módszerek is</a:t>
            </a:r>
            <a:r>
              <a:rPr lang="hu-HU" sz="1600" dirty="0" smtClean="0">
                <a:solidFill>
                  <a:srgbClr val="FF0000"/>
                </a:solidFill>
              </a:rPr>
              <a:t>:</a:t>
            </a:r>
          </a:p>
          <a:p>
            <a:pPr marL="0" indent="0" algn="ctr">
              <a:buNone/>
            </a:pPr>
            <a:r>
              <a:rPr lang="hu-HU" dirty="0">
                <a:solidFill>
                  <a:srgbClr val="FF0000"/>
                </a:solidFill>
              </a:rPr>
              <a:t> Vízgáz </a:t>
            </a:r>
            <a:r>
              <a:rPr lang="hu-HU" dirty="0" smtClean="0">
                <a:solidFill>
                  <a:srgbClr val="FF0000"/>
                </a:solidFill>
              </a:rPr>
              <a:t>reakció</a:t>
            </a:r>
          </a:p>
          <a:p>
            <a:pPr marL="0" indent="0" algn="ctr">
              <a:buNone/>
            </a:pPr>
            <a:r>
              <a:rPr lang="hu-HU" sz="2000" dirty="0">
                <a:solidFill>
                  <a:srgbClr val="FF0000"/>
                </a:solidFill>
                <a:latin typeface="Times New Roman" panose="02020603050405020304" pitchFamily="18" charset="0"/>
              </a:rPr>
              <a:t>C + H</a:t>
            </a:r>
            <a:r>
              <a:rPr lang="hu-HU" sz="2000" baseline="-25000" dirty="0">
                <a:solidFill>
                  <a:srgbClr val="FF0000"/>
                </a:solidFill>
                <a:latin typeface="Times New Roman" panose="02020603050405020304" pitchFamily="18" charset="0"/>
              </a:rPr>
              <a:t>2</a:t>
            </a:r>
            <a:r>
              <a:rPr lang="hu-HU" sz="2000" dirty="0">
                <a:solidFill>
                  <a:srgbClr val="FF0000"/>
                </a:solidFill>
                <a:latin typeface="Times New Roman" panose="02020603050405020304" pitchFamily="18" charset="0"/>
              </a:rPr>
              <a:t>O </a:t>
            </a:r>
            <a:r>
              <a:rPr lang="hu-HU" sz="2000" dirty="0">
                <a:solidFill>
                  <a:srgbClr val="FF0000"/>
                </a:solidFill>
                <a:latin typeface="Symbol" panose="05050102010706020507" pitchFamily="18" charset="2"/>
              </a:rPr>
              <a:t>ŽŽ-&gt;</a:t>
            </a:r>
            <a:r>
              <a:rPr lang="hu-HU" sz="2000" dirty="0">
                <a:solidFill>
                  <a:srgbClr val="FF0000"/>
                </a:solidFill>
                <a:latin typeface="Times New Roman" panose="02020603050405020304" pitchFamily="18" charset="0"/>
              </a:rPr>
              <a:t> CO + H</a:t>
            </a:r>
            <a:r>
              <a:rPr lang="hu-HU" sz="2000" baseline="-25000" dirty="0">
                <a:solidFill>
                  <a:srgbClr val="FF0000"/>
                </a:solidFill>
                <a:latin typeface="Times New Roman" panose="02020603050405020304" pitchFamily="18" charset="0"/>
              </a:rPr>
              <a:t>2</a:t>
            </a:r>
            <a:r>
              <a:rPr lang="hu-HU" sz="2000" dirty="0">
                <a:solidFill>
                  <a:srgbClr val="FF0000"/>
                </a:solidFill>
                <a:latin typeface="Times New Roman" panose="02020603050405020304" pitchFamily="18" charset="0"/>
              </a:rPr>
              <a:t> </a:t>
            </a:r>
            <a:r>
              <a:rPr lang="hu-HU" sz="2000" dirty="0">
                <a:solidFill>
                  <a:srgbClr val="FF0000"/>
                </a:solidFill>
              </a:rPr>
              <a:t/>
            </a:r>
            <a:br>
              <a:rPr lang="hu-HU" sz="2000" dirty="0">
                <a:solidFill>
                  <a:srgbClr val="FF0000"/>
                </a:solidFill>
              </a:rPr>
            </a:br>
            <a:r>
              <a:rPr lang="hu-HU" sz="2000" dirty="0">
                <a:solidFill>
                  <a:srgbClr val="FF0000"/>
                </a:solidFill>
                <a:latin typeface="Times New Roman" panose="02020603050405020304" pitchFamily="18" charset="0"/>
              </a:rPr>
              <a:t>     CO + H</a:t>
            </a:r>
            <a:r>
              <a:rPr lang="hu-HU" sz="2000" baseline="-25000" dirty="0">
                <a:solidFill>
                  <a:srgbClr val="FF0000"/>
                </a:solidFill>
                <a:latin typeface="Times New Roman" panose="02020603050405020304" pitchFamily="18" charset="0"/>
              </a:rPr>
              <a:t>2</a:t>
            </a:r>
            <a:r>
              <a:rPr lang="hu-HU" sz="2000" dirty="0">
                <a:solidFill>
                  <a:srgbClr val="FF0000"/>
                </a:solidFill>
                <a:latin typeface="Times New Roman" panose="02020603050405020304" pitchFamily="18" charset="0"/>
              </a:rPr>
              <a:t>O</a:t>
            </a:r>
            <a:r>
              <a:rPr lang="hu-HU" sz="2000" dirty="0">
                <a:solidFill>
                  <a:srgbClr val="FF0000"/>
                </a:solidFill>
                <a:latin typeface="Symbol" panose="05050102010706020507" pitchFamily="18" charset="2"/>
              </a:rPr>
              <a:t> ŽŽ-&gt;</a:t>
            </a:r>
            <a:r>
              <a:rPr lang="hu-HU" sz="2000" dirty="0">
                <a:solidFill>
                  <a:srgbClr val="FF0000"/>
                </a:solidFill>
                <a:latin typeface="Times New Roman" panose="02020603050405020304" pitchFamily="18" charset="0"/>
              </a:rPr>
              <a:t> CO</a:t>
            </a:r>
            <a:r>
              <a:rPr lang="hu-HU" sz="2000" baseline="-25000" dirty="0">
                <a:solidFill>
                  <a:srgbClr val="FF0000"/>
                </a:solidFill>
                <a:latin typeface="Times New Roman" panose="02020603050405020304" pitchFamily="18" charset="0"/>
              </a:rPr>
              <a:t>2</a:t>
            </a:r>
            <a:r>
              <a:rPr lang="hu-HU" sz="2000" dirty="0">
                <a:solidFill>
                  <a:srgbClr val="FF0000"/>
                </a:solidFill>
                <a:latin typeface="Times New Roman" panose="02020603050405020304" pitchFamily="18" charset="0"/>
              </a:rPr>
              <a:t> + </a:t>
            </a:r>
            <a:r>
              <a:rPr lang="hu-HU" sz="2000" dirty="0" smtClean="0">
                <a:solidFill>
                  <a:srgbClr val="FF0000"/>
                </a:solidFill>
                <a:latin typeface="Times New Roman" panose="02020603050405020304" pitchFamily="18" charset="0"/>
              </a:rPr>
              <a:t>H</a:t>
            </a:r>
            <a:r>
              <a:rPr lang="hu-HU" sz="2000" baseline="-25000" dirty="0" smtClean="0">
                <a:solidFill>
                  <a:srgbClr val="FF0000"/>
                </a:solidFill>
                <a:latin typeface="Times New Roman" panose="02020603050405020304" pitchFamily="18" charset="0"/>
              </a:rPr>
              <a:t>2</a:t>
            </a:r>
          </a:p>
          <a:p>
            <a:pPr marL="0" indent="0" algn="ctr">
              <a:buNone/>
            </a:pPr>
            <a:r>
              <a:rPr lang="hu-HU" dirty="0">
                <a:solidFill>
                  <a:srgbClr val="FF0000"/>
                </a:solidFill>
              </a:rPr>
              <a:t>  Parciális </a:t>
            </a:r>
            <a:r>
              <a:rPr lang="hu-HU" dirty="0" smtClean="0">
                <a:solidFill>
                  <a:srgbClr val="FF0000"/>
                </a:solidFill>
              </a:rPr>
              <a:t>oxidáció</a:t>
            </a:r>
          </a:p>
          <a:p>
            <a:pPr marL="0" indent="0" algn="ctr">
              <a:buNone/>
            </a:pPr>
            <a:r>
              <a:rPr lang="hu-HU" sz="2000" dirty="0">
                <a:solidFill>
                  <a:srgbClr val="FF0000"/>
                </a:solidFill>
                <a:latin typeface="Times New Roman" panose="02020603050405020304" pitchFamily="18" charset="0"/>
              </a:rPr>
              <a:t>CH</a:t>
            </a:r>
            <a:r>
              <a:rPr lang="hu-HU" sz="2000" baseline="-25000" dirty="0">
                <a:solidFill>
                  <a:srgbClr val="FF0000"/>
                </a:solidFill>
                <a:latin typeface="Times New Roman" panose="02020603050405020304" pitchFamily="18" charset="0"/>
              </a:rPr>
              <a:t>4</a:t>
            </a:r>
            <a:r>
              <a:rPr lang="hu-HU" sz="2000" dirty="0">
                <a:solidFill>
                  <a:srgbClr val="FF0000"/>
                </a:solidFill>
                <a:latin typeface="Times New Roman" panose="02020603050405020304" pitchFamily="18" charset="0"/>
              </a:rPr>
              <a:t> + 1/2O</a:t>
            </a:r>
            <a:r>
              <a:rPr lang="hu-HU" sz="2000" baseline="-25000" dirty="0">
                <a:solidFill>
                  <a:srgbClr val="FF0000"/>
                </a:solidFill>
                <a:latin typeface="Times New Roman" panose="02020603050405020304" pitchFamily="18" charset="0"/>
              </a:rPr>
              <a:t>2</a:t>
            </a:r>
            <a:r>
              <a:rPr lang="hu-HU" sz="2000" dirty="0">
                <a:solidFill>
                  <a:srgbClr val="FF0000"/>
                </a:solidFill>
                <a:latin typeface="Times New Roman" panose="02020603050405020304" pitchFamily="18" charset="0"/>
              </a:rPr>
              <a:t> </a:t>
            </a:r>
            <a:r>
              <a:rPr lang="hu-HU" sz="2000" dirty="0">
                <a:solidFill>
                  <a:srgbClr val="FF0000"/>
                </a:solidFill>
                <a:latin typeface="Symbol" panose="05050102010706020507" pitchFamily="18" charset="2"/>
              </a:rPr>
              <a:t>Ž-&gt;Ž</a:t>
            </a:r>
            <a:r>
              <a:rPr lang="hu-HU" sz="2000" dirty="0">
                <a:solidFill>
                  <a:srgbClr val="FF0000"/>
                </a:solidFill>
                <a:latin typeface="Times New Roman" panose="02020603050405020304" pitchFamily="18" charset="0"/>
              </a:rPr>
              <a:t> CO + 2H</a:t>
            </a:r>
            <a:r>
              <a:rPr lang="hu-HU" sz="2000" baseline="-25000" dirty="0">
                <a:solidFill>
                  <a:srgbClr val="FF0000"/>
                </a:solidFill>
                <a:latin typeface="Times New Roman" panose="02020603050405020304" pitchFamily="18" charset="0"/>
              </a:rPr>
              <a:t>2</a:t>
            </a:r>
            <a:r>
              <a:rPr lang="hu-HU" sz="2000" dirty="0">
                <a:solidFill>
                  <a:srgbClr val="FF0000"/>
                </a:solidFill>
                <a:latin typeface="Times New Roman" panose="02020603050405020304" pitchFamily="18" charset="0"/>
              </a:rPr>
              <a:t> </a:t>
            </a:r>
            <a:r>
              <a:rPr lang="hu-HU" sz="2000" dirty="0">
                <a:solidFill>
                  <a:srgbClr val="FF0000"/>
                </a:solidFill>
              </a:rPr>
              <a:t/>
            </a:r>
            <a:br>
              <a:rPr lang="hu-HU" sz="2000" dirty="0">
                <a:solidFill>
                  <a:srgbClr val="FF0000"/>
                </a:solidFill>
              </a:rPr>
            </a:br>
            <a:r>
              <a:rPr lang="hu-HU" sz="2000" dirty="0">
                <a:solidFill>
                  <a:srgbClr val="FF0000"/>
                </a:solidFill>
                <a:latin typeface="Times New Roman" panose="02020603050405020304" pitchFamily="18" charset="0"/>
              </a:rPr>
              <a:t>     CH</a:t>
            </a:r>
            <a:r>
              <a:rPr lang="hu-HU" sz="2000" baseline="-25000" dirty="0">
                <a:solidFill>
                  <a:srgbClr val="FF0000"/>
                </a:solidFill>
                <a:latin typeface="Times New Roman" panose="02020603050405020304" pitchFamily="18" charset="0"/>
              </a:rPr>
              <a:t>4 </a:t>
            </a:r>
            <a:r>
              <a:rPr lang="hu-HU" sz="2000" dirty="0">
                <a:solidFill>
                  <a:srgbClr val="FF0000"/>
                </a:solidFill>
                <a:latin typeface="Times New Roman" panose="02020603050405020304" pitchFamily="18" charset="0"/>
              </a:rPr>
              <a:t>+ H</a:t>
            </a:r>
            <a:r>
              <a:rPr lang="hu-HU" sz="2000" baseline="-25000" dirty="0">
                <a:solidFill>
                  <a:srgbClr val="FF0000"/>
                </a:solidFill>
                <a:latin typeface="Times New Roman" panose="02020603050405020304" pitchFamily="18" charset="0"/>
              </a:rPr>
              <a:t>2</a:t>
            </a:r>
            <a:r>
              <a:rPr lang="hu-HU" sz="2000" dirty="0">
                <a:solidFill>
                  <a:srgbClr val="FF0000"/>
                </a:solidFill>
                <a:latin typeface="Times New Roman" panose="02020603050405020304" pitchFamily="18" charset="0"/>
              </a:rPr>
              <a:t>O </a:t>
            </a:r>
            <a:r>
              <a:rPr lang="hu-HU" sz="2000" dirty="0">
                <a:solidFill>
                  <a:srgbClr val="FF0000"/>
                </a:solidFill>
                <a:latin typeface="Symbol" panose="05050102010706020507" pitchFamily="18" charset="2"/>
              </a:rPr>
              <a:t>Ž-&gt;Ž</a:t>
            </a:r>
            <a:r>
              <a:rPr lang="hu-HU" sz="2000" dirty="0">
                <a:solidFill>
                  <a:srgbClr val="FF0000"/>
                </a:solidFill>
                <a:latin typeface="Times New Roman" panose="02020603050405020304" pitchFamily="18" charset="0"/>
              </a:rPr>
              <a:t> CO + </a:t>
            </a:r>
            <a:r>
              <a:rPr lang="hu-HU" sz="2000" dirty="0" smtClean="0">
                <a:solidFill>
                  <a:srgbClr val="FF0000"/>
                </a:solidFill>
                <a:latin typeface="Times New Roman" panose="02020603050405020304" pitchFamily="18" charset="0"/>
              </a:rPr>
              <a:t>3H</a:t>
            </a:r>
            <a:r>
              <a:rPr lang="hu-HU" sz="2000" baseline="-25000" dirty="0" smtClean="0">
                <a:solidFill>
                  <a:srgbClr val="FF0000"/>
                </a:solidFill>
                <a:latin typeface="Times New Roman" panose="02020603050405020304" pitchFamily="18" charset="0"/>
              </a:rPr>
              <a:t>2</a:t>
            </a:r>
          </a:p>
          <a:p>
            <a:pPr marL="0" indent="0" algn="ctr">
              <a:buNone/>
            </a:pPr>
            <a:endParaRPr lang="hu-HU" sz="2000" baseline="-25000" dirty="0" smtClean="0">
              <a:solidFill>
                <a:srgbClr val="FF0000"/>
              </a:solidFill>
              <a:latin typeface="Times New Roman" panose="02020603050405020304" pitchFamily="18" charset="0"/>
            </a:endParaRPr>
          </a:p>
          <a:p>
            <a:pPr algn="ctr">
              <a:buFont typeface="Wingdings" panose="05000000000000000000" pitchFamily="2" charset="2"/>
              <a:buChar char="§"/>
            </a:pPr>
            <a:r>
              <a:rPr lang="hu-HU" sz="2000" b="1" i="1" u="sng" dirty="0">
                <a:solidFill>
                  <a:srgbClr val="FF0000"/>
                </a:solidFill>
              </a:rPr>
              <a:t>Felhasználási </a:t>
            </a:r>
            <a:r>
              <a:rPr lang="hu-HU" sz="2000" b="1" i="1" u="sng" dirty="0" smtClean="0">
                <a:solidFill>
                  <a:srgbClr val="FF0000"/>
                </a:solidFill>
              </a:rPr>
              <a:t>lehetőségek</a:t>
            </a:r>
            <a:r>
              <a:rPr lang="hu-HU" sz="2000" b="1" u="sng" dirty="0" smtClean="0">
                <a:solidFill>
                  <a:srgbClr val="FF0000"/>
                </a:solidFill>
              </a:rPr>
              <a:t>:</a:t>
            </a:r>
          </a:p>
          <a:p>
            <a:pPr lvl="1" algn="ctr">
              <a:buFont typeface="Wingdings" panose="05000000000000000000" pitchFamily="2" charset="2"/>
              <a:buChar char="§"/>
            </a:pPr>
            <a:r>
              <a:rPr lang="hu-HU" sz="1600" dirty="0">
                <a:solidFill>
                  <a:srgbClr val="FF0000"/>
                </a:solidFill>
              </a:rPr>
              <a:t>Fúziós </a:t>
            </a:r>
            <a:r>
              <a:rPr lang="hu-HU" sz="1600" dirty="0" smtClean="0">
                <a:solidFill>
                  <a:srgbClr val="FF0000"/>
                </a:solidFill>
              </a:rPr>
              <a:t>erőmű</a:t>
            </a:r>
          </a:p>
          <a:p>
            <a:pPr lvl="1" algn="ctr">
              <a:buFont typeface="Wingdings" panose="05000000000000000000" pitchFamily="2" charset="2"/>
              <a:buChar char="§"/>
            </a:pPr>
            <a:r>
              <a:rPr lang="hu-HU" sz="1600" dirty="0" smtClean="0">
                <a:solidFill>
                  <a:srgbClr val="FF0000"/>
                </a:solidFill>
              </a:rPr>
              <a:t>Hidrogénnel </a:t>
            </a:r>
            <a:r>
              <a:rPr lang="hu-HU" sz="1600" dirty="0">
                <a:solidFill>
                  <a:srgbClr val="FF0000"/>
                </a:solidFill>
              </a:rPr>
              <a:t>hajtott belsőégésű </a:t>
            </a:r>
            <a:r>
              <a:rPr lang="hu-HU" sz="1600" dirty="0" smtClean="0">
                <a:solidFill>
                  <a:srgbClr val="FF0000"/>
                </a:solidFill>
              </a:rPr>
              <a:t>motorok</a:t>
            </a:r>
          </a:p>
          <a:p>
            <a:pPr lvl="1" algn="ctr">
              <a:buFont typeface="Wingdings" panose="05000000000000000000" pitchFamily="2" charset="2"/>
              <a:buChar char="§"/>
            </a:pPr>
            <a:r>
              <a:rPr lang="hu-HU" sz="1600" dirty="0" smtClean="0">
                <a:solidFill>
                  <a:srgbClr val="FF0000"/>
                </a:solidFill>
              </a:rPr>
              <a:t>Üzemanyag </a:t>
            </a:r>
            <a:r>
              <a:rPr lang="hu-HU" sz="1600" dirty="0">
                <a:solidFill>
                  <a:srgbClr val="FF0000"/>
                </a:solidFill>
              </a:rPr>
              <a:t>cella </a:t>
            </a:r>
            <a:endParaRPr lang="hu-HU" sz="1600" dirty="0" smtClean="0">
              <a:solidFill>
                <a:srgbClr val="FF0000"/>
              </a:solidFill>
            </a:endParaRPr>
          </a:p>
          <a:p>
            <a:pPr lvl="1" algn="ctr">
              <a:buFont typeface="Wingdings" panose="05000000000000000000" pitchFamily="2" charset="2"/>
              <a:buChar char="§"/>
            </a:pPr>
            <a:r>
              <a:rPr lang="hu-HU" sz="1600" dirty="0" smtClean="0">
                <a:solidFill>
                  <a:srgbClr val="FF0000"/>
                </a:solidFill>
              </a:rPr>
              <a:t>Robotkút </a:t>
            </a:r>
            <a:r>
              <a:rPr lang="hu-HU" sz="1600" dirty="0">
                <a:solidFill>
                  <a:srgbClr val="FF0000"/>
                </a:solidFill>
              </a:rPr>
              <a:t>hidrogénhez</a:t>
            </a:r>
          </a:p>
        </p:txBody>
      </p:sp>
      <p:sp>
        <p:nvSpPr>
          <p:cNvPr id="8" name="Akciógomb: Tovább vagy Következő 7">
            <a:hlinkClick r:id="" action="ppaction://hlinkshowjump?jump=nextslide" highlightClick="1"/>
          </p:cNvPr>
          <p:cNvSpPr/>
          <p:nvPr/>
        </p:nvSpPr>
        <p:spPr>
          <a:xfrm>
            <a:off x="11761694" y="6427694"/>
            <a:ext cx="430306" cy="4303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Akciógomb: Vissza vagy Előző 8">
            <a:hlinkClick r:id="" action="ppaction://hlinkshowjump?jump=previousslide" highlightClick="1"/>
          </p:cNvPr>
          <p:cNvSpPr/>
          <p:nvPr/>
        </p:nvSpPr>
        <p:spPr>
          <a:xfrm>
            <a:off x="0" y="6427694"/>
            <a:ext cx="432000" cy="43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Akciógomb: Visszatérés 9">
            <a:hlinkClick r:id="rId3" action="ppaction://hlinksldjump" highlightClick="1"/>
          </p:cNvPr>
          <p:cNvSpPr/>
          <p:nvPr/>
        </p:nvSpPr>
        <p:spPr>
          <a:xfrm>
            <a:off x="432000" y="6427694"/>
            <a:ext cx="432000" cy="43030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36350532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750"/>
                                        <p:tgtEl>
                                          <p:spTgt spid="2"/>
                                        </p:tgtEl>
                                      </p:cBhvr>
                                    </p:animEffect>
                                  </p:childTnLst>
                                </p:cTn>
                              </p:par>
                            </p:childTnLst>
                          </p:cTn>
                        </p:par>
                        <p:par>
                          <p:cTn id="8" fill="hold">
                            <p:stCondLst>
                              <p:cond delay="2625"/>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750"/>
                                        <p:tgtEl>
                                          <p:spTgt spid="3">
                                            <p:txEl>
                                              <p:pRg st="0" end="0"/>
                                            </p:txEl>
                                          </p:spTgt>
                                        </p:tgtEl>
                                      </p:cBhvr>
                                    </p:animEffect>
                                  </p:childTnLst>
                                </p:cTn>
                              </p:par>
                            </p:childTnLst>
                          </p:cTn>
                        </p:par>
                        <p:par>
                          <p:cTn id="12" fill="hold">
                            <p:stCondLst>
                              <p:cond delay="3375"/>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750"/>
                                        <p:tgtEl>
                                          <p:spTgt spid="3">
                                            <p:txEl>
                                              <p:pRg st="1" end="1"/>
                                            </p:txEl>
                                          </p:spTgt>
                                        </p:tgtEl>
                                      </p:cBhvr>
                                    </p:animEffect>
                                  </p:childTnLst>
                                </p:cTn>
                              </p:par>
                            </p:childTnLst>
                          </p:cTn>
                        </p:par>
                        <p:par>
                          <p:cTn id="16" fill="hold">
                            <p:stCondLst>
                              <p:cond delay="4125"/>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750"/>
                                        <p:tgtEl>
                                          <p:spTgt spid="3">
                                            <p:txEl>
                                              <p:pRg st="2" end="2"/>
                                            </p:txEl>
                                          </p:spTgt>
                                        </p:tgtEl>
                                      </p:cBhvr>
                                    </p:animEffect>
                                  </p:childTnLst>
                                </p:cTn>
                              </p:par>
                            </p:childTnLst>
                          </p:cTn>
                        </p:par>
                        <p:par>
                          <p:cTn id="20" fill="hold">
                            <p:stCondLst>
                              <p:cond delay="4875"/>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750"/>
                                        <p:tgtEl>
                                          <p:spTgt spid="3">
                                            <p:txEl>
                                              <p:pRg st="3" end="3"/>
                                            </p:txEl>
                                          </p:spTgt>
                                        </p:tgtEl>
                                      </p:cBhvr>
                                    </p:animEffect>
                                  </p:childTnLst>
                                </p:cTn>
                              </p:par>
                            </p:childTnLst>
                          </p:cTn>
                        </p:par>
                        <p:par>
                          <p:cTn id="24" fill="hold">
                            <p:stCondLst>
                              <p:cond delay="5625"/>
                            </p:stCondLst>
                            <p:childTnLst>
                              <p:par>
                                <p:cTn id="25" presetID="14"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750"/>
                                        <p:tgtEl>
                                          <p:spTgt spid="3">
                                            <p:txEl>
                                              <p:pRg st="4" end="4"/>
                                            </p:txEl>
                                          </p:spTgt>
                                        </p:tgtEl>
                                      </p:cBhvr>
                                    </p:animEffect>
                                  </p:childTnLst>
                                </p:cTn>
                              </p:par>
                            </p:childTnLst>
                          </p:cTn>
                        </p:par>
                        <p:par>
                          <p:cTn id="28" fill="hold">
                            <p:stCondLst>
                              <p:cond delay="6375"/>
                            </p:stCondLst>
                            <p:childTnLst>
                              <p:par>
                                <p:cTn id="29" presetID="14" presetClass="entr" presetSubtype="1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750"/>
                                        <p:tgtEl>
                                          <p:spTgt spid="3">
                                            <p:txEl>
                                              <p:pRg st="5" end="5"/>
                                            </p:txEl>
                                          </p:spTgt>
                                        </p:tgtEl>
                                      </p:cBhvr>
                                    </p:animEffect>
                                  </p:childTnLst>
                                </p:cTn>
                              </p:par>
                            </p:childTnLst>
                          </p:cTn>
                        </p:par>
                        <p:par>
                          <p:cTn id="32" fill="hold">
                            <p:stCondLst>
                              <p:cond delay="7125"/>
                            </p:stCondLst>
                            <p:childTnLst>
                              <p:par>
                                <p:cTn id="33" presetID="14" presetClass="entr" presetSubtype="1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750"/>
                                        <p:tgtEl>
                                          <p:spTgt spid="3">
                                            <p:txEl>
                                              <p:pRg st="6" end="6"/>
                                            </p:txEl>
                                          </p:spTgt>
                                        </p:tgtEl>
                                      </p:cBhvr>
                                    </p:animEffect>
                                  </p:childTnLst>
                                </p:cTn>
                              </p:par>
                            </p:childTnLst>
                          </p:cTn>
                        </p:par>
                        <p:par>
                          <p:cTn id="36" fill="hold">
                            <p:stCondLst>
                              <p:cond delay="7875"/>
                            </p:stCondLst>
                            <p:childTnLst>
                              <p:par>
                                <p:cTn id="37" presetID="14" presetClass="entr" presetSubtype="1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750"/>
                                        <p:tgtEl>
                                          <p:spTgt spid="3">
                                            <p:txEl>
                                              <p:pRg st="7" end="7"/>
                                            </p:txEl>
                                          </p:spTgt>
                                        </p:tgtEl>
                                      </p:cBhvr>
                                    </p:animEffect>
                                  </p:childTnLst>
                                </p:cTn>
                              </p:par>
                            </p:childTnLst>
                          </p:cTn>
                        </p:par>
                        <p:par>
                          <p:cTn id="40" fill="hold">
                            <p:stCondLst>
                              <p:cond delay="8625"/>
                            </p:stCondLst>
                            <p:childTnLst>
                              <p:par>
                                <p:cTn id="41" presetID="14" presetClass="entr" presetSubtype="1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3" dur="750"/>
                                        <p:tgtEl>
                                          <p:spTgt spid="3">
                                            <p:txEl>
                                              <p:pRg st="9" end="9"/>
                                            </p:txEl>
                                          </p:spTgt>
                                        </p:tgtEl>
                                      </p:cBhvr>
                                    </p:animEffect>
                                  </p:childTnLst>
                                </p:cTn>
                              </p:par>
                            </p:childTnLst>
                          </p:cTn>
                        </p:par>
                        <p:par>
                          <p:cTn id="44" fill="hold">
                            <p:stCondLst>
                              <p:cond delay="9375"/>
                            </p:stCondLst>
                            <p:childTnLst>
                              <p:par>
                                <p:cTn id="45" presetID="14" presetClass="entr" presetSubtype="1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7" dur="750"/>
                                        <p:tgtEl>
                                          <p:spTgt spid="3">
                                            <p:txEl>
                                              <p:pRg st="10" end="10"/>
                                            </p:txEl>
                                          </p:spTgt>
                                        </p:tgtEl>
                                      </p:cBhvr>
                                    </p:animEffect>
                                  </p:childTnLst>
                                </p:cTn>
                              </p:par>
                            </p:childTnLst>
                          </p:cTn>
                        </p:par>
                        <p:par>
                          <p:cTn id="48" fill="hold">
                            <p:stCondLst>
                              <p:cond delay="10125"/>
                            </p:stCondLst>
                            <p:childTnLst>
                              <p:par>
                                <p:cTn id="49" presetID="14" presetClass="entr" presetSubtype="10"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51" dur="750"/>
                                        <p:tgtEl>
                                          <p:spTgt spid="3">
                                            <p:txEl>
                                              <p:pRg st="11" end="11"/>
                                            </p:txEl>
                                          </p:spTgt>
                                        </p:tgtEl>
                                      </p:cBhvr>
                                    </p:animEffect>
                                  </p:childTnLst>
                                </p:cTn>
                              </p:par>
                            </p:childTnLst>
                          </p:cTn>
                        </p:par>
                        <p:par>
                          <p:cTn id="52" fill="hold">
                            <p:stCondLst>
                              <p:cond delay="10875"/>
                            </p:stCondLst>
                            <p:childTnLst>
                              <p:par>
                                <p:cTn id="53" presetID="14" presetClass="entr" presetSubtype="10"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55" dur="750"/>
                                        <p:tgtEl>
                                          <p:spTgt spid="3">
                                            <p:txEl>
                                              <p:pRg st="12" end="12"/>
                                            </p:txEl>
                                          </p:spTgt>
                                        </p:tgtEl>
                                      </p:cBhvr>
                                    </p:animEffect>
                                  </p:childTnLst>
                                </p:cTn>
                              </p:par>
                            </p:childTnLst>
                          </p:cTn>
                        </p:par>
                        <p:par>
                          <p:cTn id="56" fill="hold">
                            <p:stCondLst>
                              <p:cond delay="11625"/>
                            </p:stCondLst>
                            <p:childTnLst>
                              <p:par>
                                <p:cTn id="57" presetID="14" presetClass="entr" presetSubtype="10" fill="hold" grpId="0"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59" dur="750"/>
                                        <p:tgtEl>
                                          <p:spTgt spid="3">
                                            <p:txEl>
                                              <p:pRg st="13" end="13"/>
                                            </p:txEl>
                                          </p:spTgt>
                                        </p:tgtEl>
                                      </p:cBhvr>
                                    </p:animEffect>
                                  </p:childTnLst>
                                </p:cTn>
                              </p:par>
                            </p:childTnLst>
                          </p:cTn>
                        </p:par>
                        <p:par>
                          <p:cTn id="60" fill="hold">
                            <p:stCondLst>
                              <p:cond delay="12375"/>
                            </p:stCondLst>
                            <p:childTnLst>
                              <p:par>
                                <p:cTn id="61" presetID="14" presetClass="entr" presetSubtype="1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randombar(horizontal)">
                                      <p:cBhvr>
                                        <p:cTn id="63" dur="750"/>
                                        <p:tgtEl>
                                          <p:spTgt spid="9"/>
                                        </p:tgtEl>
                                      </p:cBhvr>
                                    </p:animEffect>
                                  </p:childTnLst>
                                </p:cTn>
                              </p:par>
                            </p:childTnLst>
                          </p:cTn>
                        </p:par>
                        <p:par>
                          <p:cTn id="64" fill="hold">
                            <p:stCondLst>
                              <p:cond delay="13125"/>
                            </p:stCondLst>
                            <p:childTnLst>
                              <p:par>
                                <p:cTn id="65" presetID="14" presetClass="entr" presetSubtype="1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randombar(horizontal)">
                                      <p:cBhvr>
                                        <p:cTn id="67" dur="750"/>
                                        <p:tgtEl>
                                          <p:spTgt spid="10"/>
                                        </p:tgtEl>
                                      </p:cBhvr>
                                    </p:animEffect>
                                  </p:childTnLst>
                                </p:cTn>
                              </p:par>
                            </p:childTnLst>
                          </p:cTn>
                        </p:par>
                        <p:par>
                          <p:cTn id="68" fill="hold">
                            <p:stCondLst>
                              <p:cond delay="13875"/>
                            </p:stCondLst>
                            <p:childTnLst>
                              <p:par>
                                <p:cTn id="69" presetID="14" presetClass="entr" presetSubtype="10"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randombar(horizontal)">
                                      <p:cBhvr>
                                        <p:cTn id="7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defTabSz="914400">
              <a:spcBef>
                <a:spcPts val="0"/>
              </a:spcBef>
              <a:buNone/>
            </a:pPr>
            <a:r>
              <a:rPr lang="hu-HU" dirty="0" smtClean="0">
                <a:solidFill>
                  <a:srgbClr val="8BAA00"/>
                </a:solidFill>
                <a:latin typeface="Corbel"/>
              </a:rPr>
              <a:t>Hazai energiatermelési adatok 2012</a:t>
            </a:r>
            <a:endParaRPr lang="hu-HU" sz="3400" b="0" i="0" dirty="0">
              <a:solidFill>
                <a:srgbClr val="8BAA00"/>
              </a:solidFill>
              <a:latin typeface="Corbel"/>
              <a:ea typeface="+mj-ea"/>
              <a:cs typeface="+mj-cs"/>
            </a:endParaRPr>
          </a:p>
        </p:txBody>
      </p:sp>
      <p:graphicFrame>
        <p:nvGraphicFramePr>
          <p:cNvPr id="9" name="Tartalom helye 8" descr="Csoportosított oszlopdiagram"/>
          <p:cNvGraphicFramePr>
            <a:graphicFrameLocks noGrp="1"/>
          </p:cNvGraphicFramePr>
          <p:nvPr>
            <p:ph idx="1"/>
            <p:extLst>
              <p:ext uri="{D42A27DB-BD31-4B8C-83A1-F6EECF244321}">
                <p14:modId xmlns:p14="http://schemas.microsoft.com/office/powerpoint/2010/main" xmlns="" val="127650515"/>
              </p:ext>
            </p:extLst>
          </p:nvPr>
        </p:nvGraphicFramePr>
        <p:xfrm>
          <a:off x="1409700" y="1565275"/>
          <a:ext cx="9372600" cy="4621213"/>
        </p:xfrm>
        <a:graphic>
          <a:graphicData uri="http://schemas.openxmlformats.org/drawingml/2006/chart">
            <c:chart xmlns:c="http://schemas.openxmlformats.org/drawingml/2006/chart" xmlns:r="http://schemas.openxmlformats.org/officeDocument/2006/relationships" r:id="rId2"/>
          </a:graphicData>
        </a:graphic>
      </p:graphicFrame>
      <p:sp>
        <p:nvSpPr>
          <p:cNvPr id="7" name="Akciógomb: Tovább vagy Következő 6">
            <a:hlinkClick r:id="" action="ppaction://hlinkshowjump?jump=nextslide" highlightClick="1"/>
          </p:cNvPr>
          <p:cNvSpPr/>
          <p:nvPr/>
        </p:nvSpPr>
        <p:spPr>
          <a:xfrm>
            <a:off x="11761694" y="6427694"/>
            <a:ext cx="430306" cy="4303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Akciógomb: Vissza vagy Előző 7">
            <a:hlinkClick r:id="" action="ppaction://hlinkshowjump?jump=previousslide" highlightClick="1"/>
          </p:cNvPr>
          <p:cNvSpPr/>
          <p:nvPr/>
        </p:nvSpPr>
        <p:spPr>
          <a:xfrm>
            <a:off x="0" y="6427694"/>
            <a:ext cx="432000" cy="43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Akciógomb: Visszatérés 9">
            <a:hlinkClick r:id="rId3" action="ppaction://hlinksldjump" highlightClick="1"/>
          </p:cNvPr>
          <p:cNvSpPr/>
          <p:nvPr/>
        </p:nvSpPr>
        <p:spPr>
          <a:xfrm>
            <a:off x="432000" y="6427694"/>
            <a:ext cx="432000" cy="43030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22076931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4000"/>
                            </p:stCondLst>
                            <p:childTnLst>
                              <p:par>
                                <p:cTn id="11" presetID="5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Scale>
                                      <p:cBhvr>
                                        <p:cTn id="1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9"/>
                                        </p:tgtEl>
                                        <p:attrNameLst>
                                          <p:attrName>ppt_x</p:attrName>
                                          <p:attrName>ppt_y</p:attrName>
                                        </p:attrNameLst>
                                      </p:cBhvr>
                                    </p:animMotion>
                                    <p:animEffect transition="in" filter="fade">
                                      <p:cBhvr>
                                        <p:cTn id="15" dur="1000"/>
                                        <p:tgtEl>
                                          <p:spTgt spid="9"/>
                                        </p:tgtEl>
                                      </p:cBhvr>
                                    </p:animEffect>
                                  </p:childTnLst>
                                </p:cTn>
                              </p:par>
                            </p:childTnLst>
                          </p:cTn>
                        </p:par>
                        <p:par>
                          <p:cTn id="16" fill="hold">
                            <p:stCondLst>
                              <p:cond delay="5000"/>
                            </p:stCondLst>
                            <p:childTnLst>
                              <p:par>
                                <p:cTn id="17" presetID="5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gtEl>
                                        <p:attrNameLst>
                                          <p:attrName>ppt_x</p:attrName>
                                          <p:attrName>ppt_y</p:attrName>
                                        </p:attrNameLst>
                                      </p:cBhvr>
                                    </p:animMotion>
                                    <p:animEffect transition="in" filter="fade">
                                      <p:cBhvr>
                                        <p:cTn id="21" dur="1000"/>
                                        <p:tgtEl>
                                          <p:spTgt spid="8"/>
                                        </p:tgtEl>
                                      </p:cBhvr>
                                    </p:animEffect>
                                  </p:childTnLst>
                                </p:cTn>
                              </p:par>
                            </p:childTnLst>
                          </p:cTn>
                        </p:par>
                        <p:par>
                          <p:cTn id="22" fill="hold">
                            <p:stCondLst>
                              <p:cond delay="6000"/>
                            </p:stCondLst>
                            <p:childTnLst>
                              <p:par>
                                <p:cTn id="23" presetID="5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Scale>
                                      <p:cBhvr>
                                        <p:cTn id="2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0"/>
                                        </p:tgtEl>
                                        <p:attrNameLst>
                                          <p:attrName>ppt_x</p:attrName>
                                          <p:attrName>ppt_y</p:attrName>
                                        </p:attrNameLst>
                                      </p:cBhvr>
                                    </p:animMotion>
                                    <p:animEffect transition="in" filter="fade">
                                      <p:cBhvr>
                                        <p:cTn id="27" dur="1000"/>
                                        <p:tgtEl>
                                          <p:spTgt spid="10"/>
                                        </p:tgtEl>
                                      </p:cBhvr>
                                    </p:animEffect>
                                  </p:childTnLst>
                                </p:cTn>
                              </p:par>
                            </p:childTnLst>
                          </p:cTn>
                        </p:par>
                        <p:par>
                          <p:cTn id="28" fill="hold">
                            <p:stCondLst>
                              <p:cond delay="7000"/>
                            </p:stCondLst>
                            <p:childTnLst>
                              <p:par>
                                <p:cTn id="29" presetID="5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Scale>
                                      <p:cBhvr>
                                        <p:cTn id="3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7"/>
                                        </p:tgtEl>
                                        <p:attrNameLst>
                                          <p:attrName>ppt_x</p:attrName>
                                          <p:attrName>ppt_y</p:attrName>
                                        </p:attrNameLst>
                                      </p:cBhvr>
                                    </p:animMotion>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8BAA00"/>
                </a:solidFill>
              </a:rPr>
              <a:t>Hazai energiatermelési </a:t>
            </a:r>
            <a:r>
              <a:rPr lang="hu-HU" dirty="0">
                <a:solidFill>
                  <a:srgbClr val="8BAA00"/>
                </a:solidFill>
              </a:rPr>
              <a:t>adatok </a:t>
            </a:r>
            <a:r>
              <a:rPr lang="hu-HU" dirty="0" smtClean="0">
                <a:solidFill>
                  <a:srgbClr val="8BAA00"/>
                </a:solidFill>
              </a:rPr>
              <a:t>2013</a:t>
            </a:r>
            <a:endParaRPr lang="hu-HU" dirty="0"/>
          </a:p>
        </p:txBody>
      </p:sp>
      <p:graphicFrame>
        <p:nvGraphicFramePr>
          <p:cNvPr id="6" name="Tartalom helye 5"/>
          <p:cNvGraphicFramePr>
            <a:graphicFrameLocks noGrp="1"/>
          </p:cNvGraphicFramePr>
          <p:nvPr>
            <p:ph idx="1"/>
            <p:extLst>
              <p:ext uri="{D42A27DB-BD31-4B8C-83A1-F6EECF244321}">
                <p14:modId xmlns:p14="http://schemas.microsoft.com/office/powerpoint/2010/main" xmlns="" val="3400569957"/>
              </p:ext>
            </p:extLst>
          </p:nvPr>
        </p:nvGraphicFramePr>
        <p:xfrm>
          <a:off x="1409700" y="1565275"/>
          <a:ext cx="9372600" cy="4621213"/>
        </p:xfrm>
        <a:graphic>
          <a:graphicData uri="http://schemas.openxmlformats.org/drawingml/2006/chart">
            <c:chart xmlns:c="http://schemas.openxmlformats.org/drawingml/2006/chart" xmlns:r="http://schemas.openxmlformats.org/officeDocument/2006/relationships" r:id="rId2"/>
          </a:graphicData>
        </a:graphic>
      </p:graphicFrame>
      <p:sp>
        <p:nvSpPr>
          <p:cNvPr id="7" name="Akciógomb: Tovább vagy Következő 6">
            <a:hlinkClick r:id="" action="ppaction://hlinkshowjump?jump=nextslide" highlightClick="1"/>
          </p:cNvPr>
          <p:cNvSpPr/>
          <p:nvPr/>
        </p:nvSpPr>
        <p:spPr>
          <a:xfrm>
            <a:off x="11761694" y="6427694"/>
            <a:ext cx="430306" cy="4303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Akciógomb: Vissza vagy Előző 7">
            <a:hlinkClick r:id="" action="ppaction://hlinkshowjump?jump=previousslide" highlightClick="1"/>
          </p:cNvPr>
          <p:cNvSpPr/>
          <p:nvPr/>
        </p:nvSpPr>
        <p:spPr>
          <a:xfrm>
            <a:off x="0" y="6427694"/>
            <a:ext cx="432000" cy="43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Akciógomb: Visszatérés 8">
            <a:hlinkClick r:id="rId3" action="ppaction://hlinksldjump" highlightClick="1"/>
          </p:cNvPr>
          <p:cNvSpPr/>
          <p:nvPr/>
        </p:nvSpPr>
        <p:spPr>
          <a:xfrm>
            <a:off x="432000" y="6427694"/>
            <a:ext cx="432000" cy="43030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22746329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plus(out)">
                                      <p:cBhvr>
                                        <p:cTn id="7" dur="2000"/>
                                        <p:tgtEl>
                                          <p:spTgt spid="2"/>
                                        </p:tgtEl>
                                      </p:cBhvr>
                                    </p:animEffect>
                                  </p:childTnLst>
                                </p:cTn>
                              </p:par>
                            </p:childTnLst>
                          </p:cTn>
                        </p:par>
                        <p:par>
                          <p:cTn id="8" fill="hold">
                            <p:stCondLst>
                              <p:cond delay="8000"/>
                            </p:stCondLst>
                            <p:childTnLst>
                              <p:par>
                                <p:cTn id="9" presetID="1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plus(in)">
                                      <p:cBhvr>
                                        <p:cTn id="11" dur="2000"/>
                                        <p:tgtEl>
                                          <p:spTgt spid="6"/>
                                        </p:tgtEl>
                                      </p:cBhvr>
                                    </p:animEffect>
                                  </p:childTnLst>
                                </p:cTn>
                              </p:par>
                            </p:childTnLst>
                          </p:cTn>
                        </p:par>
                        <p:par>
                          <p:cTn id="12" fill="hold">
                            <p:stCondLst>
                              <p:cond delay="10000"/>
                            </p:stCondLst>
                            <p:childTnLst>
                              <p:par>
                                <p:cTn id="13" presetID="1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plus(in)">
                                      <p:cBhvr>
                                        <p:cTn id="15" dur="2000"/>
                                        <p:tgtEl>
                                          <p:spTgt spid="8"/>
                                        </p:tgtEl>
                                      </p:cBhvr>
                                    </p:animEffect>
                                  </p:childTnLst>
                                </p:cTn>
                              </p:par>
                            </p:childTnLst>
                          </p:cTn>
                        </p:par>
                        <p:par>
                          <p:cTn id="16" fill="hold">
                            <p:stCondLst>
                              <p:cond delay="12000"/>
                            </p:stCondLst>
                            <p:childTnLst>
                              <p:par>
                                <p:cTn id="17" presetID="1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plus(in)">
                                      <p:cBhvr>
                                        <p:cTn id="19" dur="2000"/>
                                        <p:tgtEl>
                                          <p:spTgt spid="9"/>
                                        </p:tgtEl>
                                      </p:cBhvr>
                                    </p:animEffect>
                                  </p:childTnLst>
                                </p:cTn>
                              </p:par>
                            </p:childTnLst>
                          </p:cTn>
                        </p:par>
                        <p:par>
                          <p:cTn id="20" fill="hold">
                            <p:stCondLst>
                              <p:cond delay="14000"/>
                            </p:stCondLst>
                            <p:childTnLst>
                              <p:par>
                                <p:cTn id="21" presetID="1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chor="ctr"/>
          <a:lstStyle/>
          <a:p>
            <a:r>
              <a:rPr lang="hu-HU" dirty="0"/>
              <a:t>A </a:t>
            </a:r>
            <a:r>
              <a:rPr lang="hu-HU" dirty="0" err="1"/>
              <a:t>Nesjavellir</a:t>
            </a:r>
            <a:r>
              <a:rPr lang="hu-HU" dirty="0"/>
              <a:t> geotermikus erőmű Izlandon</a:t>
            </a:r>
          </a:p>
        </p:txBody>
      </p:sp>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79963" y="1459653"/>
            <a:ext cx="6632073" cy="5387611"/>
          </a:xfrm>
        </p:spPr>
      </p:pic>
    </p:spTree>
    <p:extLst>
      <p:ext uri="{BB962C8B-B14F-4D97-AF65-F5344CB8AC3E}">
        <p14:creationId xmlns:p14="http://schemas.microsoft.com/office/powerpoint/2010/main" xmlns="" val="2581897825"/>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childTnLst>
                          </p:cTn>
                        </p:par>
                        <p:par>
                          <p:cTn id="8" fill="hold">
                            <p:stCondLst>
                              <p:cond delay="4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chor="ctr"/>
          <a:lstStyle/>
          <a:p>
            <a:r>
              <a:rPr lang="hu-HU" dirty="0" smtClean="0"/>
              <a:t>Ár-apályerőmű</a:t>
            </a:r>
            <a:endParaRPr lang="hu-HU" dirty="0"/>
          </a:p>
        </p:txBody>
      </p:sp>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459653"/>
            <a:ext cx="12192000" cy="5398347"/>
          </a:xfrm>
        </p:spPr>
      </p:pic>
    </p:spTree>
    <p:extLst>
      <p:ext uri="{BB962C8B-B14F-4D97-AF65-F5344CB8AC3E}">
        <p14:creationId xmlns:p14="http://schemas.microsoft.com/office/powerpoint/2010/main" xmlns="" val="934736288"/>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2200"/>
                            </p:stCondLst>
                            <p:childTnLst>
                              <p:par>
                                <p:cTn id="14" presetID="3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chor="ctr"/>
          <a:lstStyle/>
          <a:p>
            <a:r>
              <a:rPr lang="hu-HU" dirty="0"/>
              <a:t>Az árapályerőmű működési elve és az áramló víz iránya dagály (fent) és apály (alul) esetén</a:t>
            </a:r>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84811" y="1459653"/>
            <a:ext cx="4222378" cy="5398347"/>
          </a:xfrm>
        </p:spPr>
      </p:pic>
    </p:spTree>
    <p:extLst>
      <p:ext uri="{BB962C8B-B14F-4D97-AF65-F5344CB8AC3E}">
        <p14:creationId xmlns:p14="http://schemas.microsoft.com/office/powerpoint/2010/main" xmlns="" val="2065023675"/>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par>
                          <p:cTn id="12" fill="hold">
                            <p:stCondLst>
                              <p:cond delay="2125"/>
                            </p:stCondLst>
                            <p:childTnLst>
                              <p:par>
                                <p:cTn id="13" presetID="3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chor="ctr"/>
          <a:lstStyle/>
          <a:p>
            <a:r>
              <a:rPr lang="hu-HU" dirty="0"/>
              <a:t>Geotermikus erőmű a Fülöp-szigeteken</a:t>
            </a:r>
          </a:p>
        </p:txBody>
      </p:sp>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67383" y="1459653"/>
            <a:ext cx="8057234" cy="5398347"/>
          </a:xfrm>
        </p:spPr>
      </p:pic>
    </p:spTree>
    <p:extLst>
      <p:ext uri="{BB962C8B-B14F-4D97-AF65-F5344CB8AC3E}">
        <p14:creationId xmlns:p14="http://schemas.microsoft.com/office/powerpoint/2010/main" xmlns="" val="264742114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114" fill="hold">
                                          <p:stCondLst>
                                            <p:cond delay="0"/>
                                          </p:stCondLst>
                                        </p:cTn>
                                        <p:tgtEl>
                                          <p:spTgt spid="2"/>
                                        </p:tgtEl>
                                        <p:attrNameLst>
                                          <p:attrName>style.rotation</p:attrName>
                                        </p:attrNameLst>
                                      </p:cBhvr>
                                      <p:to>
                                        <p:strVal val="-45.0"/>
                                      </p:to>
                                    </p:set>
                                    <p:anim calcmode="lin" valueType="num">
                                      <p:cBhvr>
                                        <p:cTn id="8" dur="114" fill="hold">
                                          <p:stCondLst>
                                            <p:cond delay="114"/>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25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chor="ctr"/>
          <a:lstStyle/>
          <a:p>
            <a:r>
              <a:rPr lang="hu-HU" dirty="0" smtClean="0"/>
              <a:t>Geotermikus </a:t>
            </a:r>
            <a:r>
              <a:rPr lang="hu-HU" dirty="0"/>
              <a:t>üzem</a:t>
            </a:r>
          </a:p>
        </p:txBody>
      </p:sp>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06459" y="1459653"/>
            <a:ext cx="7979081" cy="5398347"/>
          </a:xfrm>
        </p:spPr>
      </p:pic>
    </p:spTree>
    <p:extLst>
      <p:ext uri="{BB962C8B-B14F-4D97-AF65-F5344CB8AC3E}">
        <p14:creationId xmlns:p14="http://schemas.microsoft.com/office/powerpoint/2010/main" xmlns="" val="360442775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8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Mi a különbség a megújuló és a hagyományos energiaforrások között</a:t>
            </a:r>
            <a:r>
              <a:rPr lang="hu-HU" dirty="0" smtClean="0"/>
              <a:t>?</a:t>
            </a:r>
            <a:endParaRPr lang="hu-HU" dirty="0"/>
          </a:p>
        </p:txBody>
      </p:sp>
      <p:sp>
        <p:nvSpPr>
          <p:cNvPr id="3" name="Tartalom helye 2"/>
          <p:cNvSpPr>
            <a:spLocks noGrp="1"/>
          </p:cNvSpPr>
          <p:nvPr>
            <p:ph idx="1"/>
          </p:nvPr>
        </p:nvSpPr>
        <p:spPr/>
        <p:txBody>
          <a:bodyPr>
            <a:normAutofit lnSpcReduction="10000"/>
          </a:bodyPr>
          <a:lstStyle/>
          <a:p>
            <a:r>
              <a:rPr lang="hu-HU" dirty="0" smtClean="0"/>
              <a:t>Napjainkban a biztonságos és környezetbarát módon történő energia előállítás a legfőbb kérdés.</a:t>
            </a:r>
          </a:p>
          <a:p>
            <a:r>
              <a:rPr lang="hu-HU" dirty="0" smtClean="0"/>
              <a:t>A </a:t>
            </a:r>
            <a:r>
              <a:rPr lang="hu-HU" dirty="0"/>
              <a:t>megújuló energiaforrások és a hagyományos energiaforrások a modern élet folyamatainak működtetéséhez szükségesek. Ezek hajtják közlekedési eszközeinket, elektromos áramot szolgáltatnak a háztartások, gyárak, irodák számára. Mostanáig túlnyomórészt a fosszilis </a:t>
            </a:r>
            <a:r>
              <a:rPr lang="hu-HU" dirty="0" smtClean="0"/>
              <a:t>tüzelőanyagok, </a:t>
            </a:r>
            <a:r>
              <a:rPr lang="hu-HU" dirty="0"/>
              <a:t>a szén, a földgáz, a kőolaj látták el ezeket a feladatokat</a:t>
            </a:r>
            <a:r>
              <a:rPr lang="hu-HU" dirty="0" smtClean="0"/>
              <a:t>.</a:t>
            </a:r>
            <a:endParaRPr lang="hu-HU" dirty="0"/>
          </a:p>
          <a:p>
            <a:r>
              <a:rPr lang="hu-HU" dirty="0"/>
              <a:t>A </a:t>
            </a:r>
            <a:r>
              <a:rPr lang="hu-HU" b="1" dirty="0"/>
              <a:t>fosszilis tüzelőanyagok</a:t>
            </a:r>
            <a:r>
              <a:rPr lang="hu-HU" dirty="0"/>
              <a:t> abban különböznek a megújuló energiaforrásoktól, hogy felhasználható mennyiségük korlátos, bizonyos időn belül ki fognak merülni, újratermelődésükhöz évmilliókat kellene várni.</a:t>
            </a:r>
          </a:p>
          <a:p>
            <a:r>
              <a:rPr lang="hu-HU" dirty="0"/>
              <a:t/>
            </a:r>
            <a:br>
              <a:rPr lang="hu-HU" dirty="0"/>
            </a:br>
            <a:r>
              <a:rPr lang="hu-HU" dirty="0"/>
              <a:t>A </a:t>
            </a:r>
            <a:r>
              <a:rPr lang="hu-HU" b="1" dirty="0"/>
              <a:t>megújuló energiaforrások</a:t>
            </a:r>
            <a:r>
              <a:rPr lang="hu-HU" dirty="0"/>
              <a:t> gyakorlatilag kimeríthetetlen mennyiségben rendelkezésre és folyamatosan rendelkezésre állnak, illetve könnyen újratermelődnek</a:t>
            </a:r>
            <a:r>
              <a:rPr lang="hu-HU" dirty="0" smtClean="0"/>
              <a:t>.</a:t>
            </a:r>
            <a:endParaRPr lang="hu-HU" dirty="0"/>
          </a:p>
        </p:txBody>
      </p:sp>
    </p:spTree>
    <p:extLst>
      <p:ext uri="{BB962C8B-B14F-4D97-AF65-F5344CB8AC3E}">
        <p14:creationId xmlns:p14="http://schemas.microsoft.com/office/powerpoint/2010/main" xmlns="" val="30561248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33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38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43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48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chor="ctr"/>
          <a:lstStyle/>
          <a:p>
            <a:r>
              <a:rPr lang="hu-HU" dirty="0" smtClean="0"/>
              <a:t>Napelemek a ház tetején</a:t>
            </a:r>
            <a:endParaRPr lang="hu-HU" dirty="0"/>
          </a:p>
        </p:txBody>
      </p:sp>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63901" y="1459653"/>
            <a:ext cx="8064197" cy="5398347"/>
          </a:xfrm>
        </p:spPr>
      </p:pic>
    </p:spTree>
    <p:extLst>
      <p:ext uri="{BB962C8B-B14F-4D97-AF65-F5344CB8AC3E}">
        <p14:creationId xmlns:p14="http://schemas.microsoft.com/office/powerpoint/2010/main" xmlns="" val="90094550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900"/>
                            </p:stCondLst>
                            <p:childTnLst>
                              <p:par>
                                <p:cTn id="11" presetID="14"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chor="ctr"/>
          <a:lstStyle/>
          <a:p>
            <a:r>
              <a:rPr lang="hu-HU" dirty="0"/>
              <a:t>Meleg vizet termel a szolár parabola a békásmegyeri nyugdíjas otthon tetején</a:t>
            </a:r>
          </a:p>
        </p:txBody>
      </p:sp>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69741" y="1459653"/>
            <a:ext cx="7252518" cy="5384995"/>
          </a:xfrm>
        </p:spPr>
      </p:pic>
    </p:spTree>
    <p:extLst>
      <p:ext uri="{BB962C8B-B14F-4D97-AF65-F5344CB8AC3E}">
        <p14:creationId xmlns:p14="http://schemas.microsoft.com/office/powerpoint/2010/main" xmlns="" val="1595480040"/>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ox(in)">
                                      <p:cBhvr>
                                        <p:cTn id="7" dur="750"/>
                                        <p:tgtEl>
                                          <p:spTgt spid="2"/>
                                        </p:tgtEl>
                                      </p:cBhvr>
                                    </p:animEffect>
                                  </p:childTnLst>
                                </p:cTn>
                              </p:par>
                            </p:childTnLst>
                          </p:cTn>
                        </p:par>
                        <p:par>
                          <p:cTn id="8" fill="hold">
                            <p:stCondLst>
                              <p:cond delay="5625"/>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chor="ctr"/>
          <a:lstStyle/>
          <a:p>
            <a:r>
              <a:rPr lang="hu-HU" dirty="0" smtClean="0"/>
              <a:t>Biogáz erőmű</a:t>
            </a:r>
            <a:endParaRPr lang="hu-HU" dirty="0"/>
          </a:p>
        </p:txBody>
      </p:sp>
      <p:pic>
        <p:nvPicPr>
          <p:cNvPr id="3" name="Kép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25354" y="1459653"/>
            <a:ext cx="8141291" cy="5398347"/>
          </a:xfrm>
          <a:prstGeom prst="rect">
            <a:avLst/>
          </a:prstGeom>
        </p:spPr>
      </p:pic>
    </p:spTree>
    <p:extLst>
      <p:ext uri="{BB962C8B-B14F-4D97-AF65-F5344CB8AC3E}">
        <p14:creationId xmlns:p14="http://schemas.microsoft.com/office/powerpoint/2010/main" xmlns="" val="359407149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chor="ctr"/>
          <a:lstStyle/>
          <a:p>
            <a:r>
              <a:rPr lang="hu-HU" dirty="0"/>
              <a:t>N</a:t>
            </a:r>
            <a:r>
              <a:rPr lang="hu-HU" dirty="0" smtClean="0"/>
              <a:t>apelemes </a:t>
            </a:r>
            <a:r>
              <a:rPr lang="hu-HU" dirty="0"/>
              <a:t>versenyautó</a:t>
            </a:r>
          </a:p>
        </p:txBody>
      </p:sp>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29448" y="1459653"/>
            <a:ext cx="8133103" cy="5398347"/>
          </a:xfrm>
        </p:spPr>
      </p:pic>
    </p:spTree>
    <p:extLst>
      <p:ext uri="{BB962C8B-B14F-4D97-AF65-F5344CB8AC3E}">
        <p14:creationId xmlns:p14="http://schemas.microsoft.com/office/powerpoint/2010/main" xmlns="" val="122845296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2900"/>
                            </p:stCondLst>
                            <p:childTnLst>
                              <p:par>
                                <p:cTn id="9" presetID="2" presetClass="entr" presetSubtype="9"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chor="ctr"/>
          <a:lstStyle/>
          <a:p>
            <a:r>
              <a:rPr lang="hu-HU" dirty="0"/>
              <a:t> A BŐSI VÍZERŐMŰ fényképe a hajózsilipekkel, az alsó </a:t>
            </a:r>
            <a:r>
              <a:rPr lang="hu-HU" dirty="0" err="1"/>
              <a:t>böge</a:t>
            </a:r>
            <a:r>
              <a:rPr lang="hu-HU" dirty="0"/>
              <a:t> felől nézve  </a:t>
            </a:r>
          </a:p>
        </p:txBody>
      </p:sp>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30979" y="1459653"/>
            <a:ext cx="8130041" cy="5398347"/>
          </a:xfrm>
        </p:spPr>
      </p:pic>
    </p:spTree>
    <p:extLst>
      <p:ext uri="{BB962C8B-B14F-4D97-AF65-F5344CB8AC3E}">
        <p14:creationId xmlns:p14="http://schemas.microsoft.com/office/powerpoint/2010/main" xmlns="" val="18780517"/>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1700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6700"/>
                            </p:stCondLst>
                            <p:childTnLst>
                              <p:par>
                                <p:cTn id="10" presetID="2" presetClass="entr" presetSubtype="3"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chor="ctr"/>
          <a:lstStyle/>
          <a:p>
            <a:r>
              <a:rPr lang="hu-HU" dirty="0" smtClean="0"/>
              <a:t>A témával kapcsolatos kérdéseim</a:t>
            </a:r>
            <a:endParaRPr lang="hu-HU" dirty="0"/>
          </a:p>
        </p:txBody>
      </p:sp>
      <p:sp>
        <p:nvSpPr>
          <p:cNvPr id="3" name="Tartalom helye 2"/>
          <p:cNvSpPr>
            <a:spLocks noGrp="1"/>
          </p:cNvSpPr>
          <p:nvPr>
            <p:ph idx="1"/>
          </p:nvPr>
        </p:nvSpPr>
        <p:spPr>
          <a:effectLst>
            <a:softEdge rad="31750"/>
          </a:effectLst>
        </p:spPr>
        <p:txBody>
          <a:bodyPr>
            <a:prstTxWarp prst="textFadeRight">
              <a:avLst/>
            </a:prstTxWarp>
            <a:scene3d>
              <a:camera prst="perspectiveLeft"/>
              <a:lightRig rig="threePt" dir="t"/>
            </a:scene3d>
          </a:bodyPr>
          <a:lstStyle/>
          <a:p>
            <a:pPr>
              <a:buFont typeface="Wingdings" panose="05000000000000000000" pitchFamily="2" charset="2"/>
              <a:buChar char=""/>
            </a:pPr>
            <a:r>
              <a:rPr lang="hu-HU" dirty="0">
                <a:effectLst>
                  <a:reflection blurRad="6350" stA="55000" endA="300" endPos="45500" dir="5400000" sy="-100000" algn="bl" rotWithShape="0"/>
                </a:effectLst>
              </a:rPr>
              <a:t>Milyen felhasználási területei vannak a napenergiának?</a:t>
            </a:r>
          </a:p>
          <a:p>
            <a:pPr>
              <a:buFont typeface="Wingdings" panose="05000000000000000000" pitchFamily="2" charset="2"/>
              <a:buChar char=""/>
            </a:pPr>
            <a:r>
              <a:rPr lang="hu-HU" dirty="0">
                <a:effectLst>
                  <a:reflection blurRad="6350" stA="55000" endA="300" endPos="45500" dir="5400000" sy="-100000" algn="bl" rotWithShape="0"/>
                </a:effectLst>
              </a:rPr>
              <a:t>Mi a szélenergia fogalma?</a:t>
            </a:r>
          </a:p>
          <a:p>
            <a:pPr>
              <a:buFont typeface="Wingdings" panose="05000000000000000000" pitchFamily="2" charset="2"/>
              <a:buChar char=""/>
            </a:pPr>
            <a:r>
              <a:rPr lang="hu-HU" dirty="0" smtClean="0">
                <a:effectLst>
                  <a:reflection blurRad="6350" stA="55000" endA="300" endPos="45500" dir="5400000" sy="-100000" algn="bl" rotWithShape="0"/>
                </a:effectLst>
              </a:rPr>
              <a:t>Soroljon0 </a:t>
            </a:r>
            <a:r>
              <a:rPr lang="hu-HU" dirty="0">
                <a:effectLst>
                  <a:reflection blurRad="6350" stA="55000" endA="300" endPos="45500" dir="5400000" sy="-100000" algn="bl" rotWithShape="0"/>
                </a:effectLst>
              </a:rPr>
              <a:t>fel a vízenergia előnyeiből és hátrányaiból kettőt-kettőt!</a:t>
            </a:r>
          </a:p>
          <a:p>
            <a:pPr>
              <a:buFont typeface="Wingdings" panose="05000000000000000000" pitchFamily="2" charset="2"/>
              <a:buChar char=""/>
            </a:pPr>
            <a:r>
              <a:rPr lang="hu-HU" dirty="0">
                <a:effectLst>
                  <a:reflection blurRad="6350" stA="55000" endA="300" endPos="45500" dir="5400000" sy="-100000" algn="bl" rotWithShape="0"/>
                </a:effectLst>
              </a:rPr>
              <a:t>Milyen rendszerek vannak az ár-apály energiánál?</a:t>
            </a:r>
          </a:p>
          <a:p>
            <a:pPr>
              <a:buFont typeface="Wingdings" panose="05000000000000000000" pitchFamily="2" charset="2"/>
              <a:buChar char=""/>
            </a:pPr>
            <a:r>
              <a:rPr lang="hu-HU" dirty="0">
                <a:effectLst>
                  <a:reflection blurRad="6350" stA="55000" endA="300" endPos="45500" dir="5400000" sy="-100000" algn="bl" rotWithShape="0"/>
                </a:effectLst>
              </a:rPr>
              <a:t>Sorolja fel a hidrogén felhasználási lehetőségiet</a:t>
            </a:r>
            <a:r>
              <a:rPr lang="hu-HU" dirty="0" smtClean="0">
                <a:effectLst>
                  <a:reflection blurRad="6350" stA="55000" endA="300" endPos="45500" dir="5400000" sy="-100000" algn="bl" rotWithShape="0"/>
                </a:effectLst>
              </a:rPr>
              <a:t>!</a:t>
            </a:r>
          </a:p>
          <a:p>
            <a:pPr>
              <a:buFont typeface="Wingdings" panose="05000000000000000000" pitchFamily="2" charset="2"/>
              <a:buChar char=""/>
            </a:pPr>
            <a:r>
              <a:rPr lang="hu-HU" dirty="0">
                <a:effectLst>
                  <a:reflection blurRad="6350" stA="55000" endA="300" endPos="45500" dir="5400000" sy="-100000" algn="bl" rotWithShape="0"/>
                </a:effectLst>
              </a:rPr>
              <a:t>Sorolja fel a biomassza </a:t>
            </a:r>
            <a:r>
              <a:rPr lang="hu-HU" dirty="0" smtClean="0">
                <a:effectLst>
                  <a:reflection blurRad="6350" stA="55000" endA="300" endPos="45500" dir="5400000" sy="-100000" algn="bl" rotWithShape="0"/>
                </a:effectLst>
              </a:rPr>
              <a:t>választott </a:t>
            </a:r>
            <a:r>
              <a:rPr lang="hu-HU" dirty="0">
                <a:effectLst>
                  <a:reflection blurRad="6350" stA="55000" endA="300" endPos="45500" dir="5400000" sy="-100000" algn="bl" rotWithShape="0"/>
                </a:effectLst>
              </a:rPr>
              <a:t>két fajtáját és röviden jellemeze azt!</a:t>
            </a:r>
          </a:p>
          <a:p>
            <a:pPr>
              <a:buFont typeface="Wingdings" panose="05000000000000000000" pitchFamily="2" charset="2"/>
              <a:buChar char=""/>
            </a:pPr>
            <a:r>
              <a:rPr lang="hu-HU" dirty="0">
                <a:effectLst>
                  <a:reflection blurRad="6350" stA="55000" endA="300" endPos="45500" dir="5400000" sy="-100000" algn="bl" rotWithShape="0"/>
                </a:effectLst>
              </a:rPr>
              <a:t>Soroljon fel az ár-apály energia előnyeit!</a:t>
            </a:r>
          </a:p>
        </p:txBody>
      </p:sp>
    </p:spTree>
    <p:extLst>
      <p:ext uri="{BB962C8B-B14F-4D97-AF65-F5344CB8AC3E}">
        <p14:creationId xmlns:p14="http://schemas.microsoft.com/office/powerpoint/2010/main" xmlns="" val="263908384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3700"/>
                            </p:stCondLst>
                            <p:childTnLst>
                              <p:par>
                                <p:cTn id="10" presetID="23"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4700"/>
                            </p:stCondLst>
                            <p:childTnLst>
                              <p:par>
                                <p:cTn id="15" presetID="23"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5700"/>
                            </p:stCondLst>
                            <p:childTnLst>
                              <p:par>
                                <p:cTn id="20" presetID="23"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6700"/>
                            </p:stCondLst>
                            <p:childTnLst>
                              <p:par>
                                <p:cTn id="25" presetID="23"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29" fill="hold">
                            <p:stCondLst>
                              <p:cond delay="7700"/>
                            </p:stCondLst>
                            <p:childTnLst>
                              <p:par>
                                <p:cTn id="30" presetID="23" presetClass="entr" presetSubtype="16"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4" fill="hold">
                            <p:stCondLst>
                              <p:cond delay="8700"/>
                            </p:stCondLst>
                            <p:childTnLst>
                              <p:par>
                                <p:cTn id="35" presetID="23"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39" fill="hold">
                            <p:stCondLst>
                              <p:cond delay="9700"/>
                            </p:stCondLst>
                            <p:childTnLst>
                              <p:par>
                                <p:cTn id="40" presetID="23" presetClass="entr" presetSubtype="16"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Forrásmunkák</a:t>
            </a:r>
            <a:endParaRPr lang="hu-HU" dirty="0"/>
          </a:p>
        </p:txBody>
      </p:sp>
      <p:sp>
        <p:nvSpPr>
          <p:cNvPr id="3" name="Tartalom helye 2"/>
          <p:cNvSpPr>
            <a:spLocks noGrp="1"/>
          </p:cNvSpPr>
          <p:nvPr>
            <p:ph idx="1"/>
          </p:nvPr>
        </p:nvSpPr>
        <p:spPr>
          <a:xfrm>
            <a:off x="0" y="1566001"/>
            <a:ext cx="12192000" cy="4620682"/>
          </a:xfrm>
        </p:spPr>
        <p:txBody>
          <a:bodyPr numCol="2">
            <a:normAutofit/>
          </a:bodyPr>
          <a:lstStyle/>
          <a:p>
            <a:pPr marL="457200" indent="-457200">
              <a:buFont typeface="+mj-lt"/>
              <a:buAutoNum type="arabicPeriod"/>
            </a:pPr>
            <a:r>
              <a:rPr lang="hu-HU" sz="900" dirty="0"/>
              <a:t>Dia:http://</a:t>
            </a:r>
            <a:r>
              <a:rPr lang="hu-HU" sz="900" dirty="0" err="1"/>
              <a:t>www.nyf.hu</a:t>
            </a:r>
            <a:r>
              <a:rPr lang="hu-HU" sz="900" dirty="0"/>
              <a:t>/</a:t>
            </a:r>
            <a:r>
              <a:rPr lang="hu-HU" sz="900" dirty="0" err="1"/>
              <a:t>others</a:t>
            </a:r>
            <a:r>
              <a:rPr lang="hu-HU" sz="900" dirty="0"/>
              <a:t>/</a:t>
            </a:r>
            <a:r>
              <a:rPr lang="hu-HU" sz="900" dirty="0" err="1"/>
              <a:t>html</a:t>
            </a:r>
            <a:r>
              <a:rPr lang="hu-HU" sz="900" dirty="0"/>
              <a:t>/</a:t>
            </a:r>
            <a:r>
              <a:rPr lang="hu-HU" sz="900" dirty="0" err="1"/>
              <a:t>kornyezettud</a:t>
            </a:r>
            <a:r>
              <a:rPr lang="hu-HU" sz="900" dirty="0"/>
              <a:t>/</a:t>
            </a:r>
            <a:r>
              <a:rPr lang="hu-HU" sz="900" dirty="0" err="1"/>
              <a:t>megujulo</a:t>
            </a:r>
            <a:r>
              <a:rPr lang="hu-HU" sz="900" dirty="0"/>
              <a:t>/</a:t>
            </a:r>
            <a:r>
              <a:rPr lang="hu-HU" sz="900" dirty="0" err="1"/>
              <a:t>Startpage</a:t>
            </a:r>
            <a:r>
              <a:rPr lang="hu-HU" sz="900" dirty="0"/>
              <a:t>/</a:t>
            </a:r>
            <a:r>
              <a:rPr lang="hu-HU" sz="900" dirty="0" err="1"/>
              <a:t>index.html</a:t>
            </a:r>
            <a:endParaRPr lang="hu-HU" sz="900" dirty="0" smtClean="0"/>
          </a:p>
          <a:p>
            <a:pPr marL="457200" lvl="0" indent="-457200">
              <a:buFont typeface="+mj-lt"/>
              <a:buAutoNum type="arabicPeriod"/>
            </a:pPr>
            <a:r>
              <a:rPr lang="hu-HU" sz="900" dirty="0" smtClean="0"/>
              <a:t>Dia:</a:t>
            </a:r>
            <a:endParaRPr lang="hu-HU" sz="900" dirty="0"/>
          </a:p>
          <a:p>
            <a:pPr marL="457200" lvl="0" indent="-457200">
              <a:buFont typeface="+mj-lt"/>
              <a:buAutoNum type="arabicPeriod"/>
            </a:pPr>
            <a:r>
              <a:rPr lang="hu-HU" sz="900" dirty="0" smtClean="0"/>
              <a:t>Dia:http</a:t>
            </a:r>
            <a:r>
              <a:rPr lang="hu-HU" sz="900" dirty="0"/>
              <a:t>://</a:t>
            </a:r>
            <a:r>
              <a:rPr lang="hu-HU" sz="900" dirty="0" err="1"/>
              <a:t>www.nyf.hu</a:t>
            </a:r>
            <a:r>
              <a:rPr lang="hu-HU" sz="900" dirty="0"/>
              <a:t>/</a:t>
            </a:r>
            <a:r>
              <a:rPr lang="hu-HU" sz="900" dirty="0" err="1"/>
              <a:t>others</a:t>
            </a:r>
            <a:r>
              <a:rPr lang="hu-HU" sz="900" dirty="0"/>
              <a:t>/</a:t>
            </a:r>
            <a:r>
              <a:rPr lang="hu-HU" sz="900" dirty="0" err="1"/>
              <a:t>html</a:t>
            </a:r>
            <a:r>
              <a:rPr lang="hu-HU" sz="900" dirty="0"/>
              <a:t>/</a:t>
            </a:r>
            <a:r>
              <a:rPr lang="hu-HU" sz="900" dirty="0" err="1"/>
              <a:t>kornyezettud</a:t>
            </a:r>
            <a:r>
              <a:rPr lang="hu-HU" sz="900" dirty="0"/>
              <a:t>/</a:t>
            </a:r>
            <a:r>
              <a:rPr lang="hu-HU" sz="900" dirty="0" err="1"/>
              <a:t>megujulo</a:t>
            </a:r>
            <a:r>
              <a:rPr lang="hu-HU" sz="900" dirty="0"/>
              <a:t>/</a:t>
            </a:r>
            <a:r>
              <a:rPr lang="hu-HU" sz="900" dirty="0" err="1"/>
              <a:t>Startpage</a:t>
            </a:r>
            <a:r>
              <a:rPr lang="hu-HU" sz="900" dirty="0"/>
              <a:t>/</a:t>
            </a:r>
            <a:r>
              <a:rPr lang="hu-HU" sz="900" dirty="0" err="1"/>
              <a:t>index.html</a:t>
            </a:r>
            <a:endParaRPr lang="hu-HU" sz="900" dirty="0"/>
          </a:p>
          <a:p>
            <a:pPr marL="457200" lvl="0" indent="-457200">
              <a:buFont typeface="+mj-lt"/>
              <a:buAutoNum type="arabicPeriod"/>
            </a:pPr>
            <a:r>
              <a:rPr lang="hu-HU" sz="900" dirty="0"/>
              <a:t>Dia:http://</a:t>
            </a:r>
            <a:r>
              <a:rPr lang="hu-HU" sz="900" dirty="0" err="1"/>
              <a:t>www.nyf.hu</a:t>
            </a:r>
            <a:r>
              <a:rPr lang="hu-HU" sz="900" dirty="0"/>
              <a:t>/</a:t>
            </a:r>
            <a:r>
              <a:rPr lang="hu-HU" sz="900" dirty="0" err="1"/>
              <a:t>others</a:t>
            </a:r>
            <a:r>
              <a:rPr lang="hu-HU" sz="900" dirty="0"/>
              <a:t>/</a:t>
            </a:r>
            <a:r>
              <a:rPr lang="hu-HU" sz="900" dirty="0" err="1"/>
              <a:t>html</a:t>
            </a:r>
            <a:r>
              <a:rPr lang="hu-HU" sz="900" dirty="0"/>
              <a:t>/</a:t>
            </a:r>
            <a:r>
              <a:rPr lang="hu-HU" sz="900" dirty="0" err="1"/>
              <a:t>kornyezettud</a:t>
            </a:r>
            <a:r>
              <a:rPr lang="hu-HU" sz="900" dirty="0"/>
              <a:t>/</a:t>
            </a:r>
            <a:r>
              <a:rPr lang="hu-HU" sz="900" dirty="0" err="1"/>
              <a:t>megujulo</a:t>
            </a:r>
            <a:r>
              <a:rPr lang="hu-HU" sz="900" dirty="0"/>
              <a:t>/</a:t>
            </a:r>
            <a:r>
              <a:rPr lang="hu-HU" sz="900" dirty="0" err="1"/>
              <a:t>Startpage</a:t>
            </a:r>
            <a:r>
              <a:rPr lang="hu-HU" sz="900" dirty="0"/>
              <a:t>/</a:t>
            </a:r>
            <a:r>
              <a:rPr lang="hu-HU" sz="900" dirty="0" err="1"/>
              <a:t>index.html</a:t>
            </a:r>
            <a:endParaRPr lang="hu-HU" sz="900" dirty="0"/>
          </a:p>
          <a:p>
            <a:pPr marL="457200" lvl="0" indent="-457200">
              <a:buFont typeface="+mj-lt"/>
              <a:buAutoNum type="arabicPeriod"/>
            </a:pPr>
            <a:r>
              <a:rPr lang="hu-HU" sz="900" dirty="0"/>
              <a:t>Dia:http://</a:t>
            </a:r>
            <a:r>
              <a:rPr lang="hu-HU" sz="900" dirty="0" err="1"/>
              <a:t>www.nyf.hu</a:t>
            </a:r>
            <a:r>
              <a:rPr lang="hu-HU" sz="900" dirty="0"/>
              <a:t>/</a:t>
            </a:r>
            <a:r>
              <a:rPr lang="hu-HU" sz="900" dirty="0" err="1"/>
              <a:t>others</a:t>
            </a:r>
            <a:r>
              <a:rPr lang="hu-HU" sz="900" dirty="0"/>
              <a:t>/</a:t>
            </a:r>
            <a:r>
              <a:rPr lang="hu-HU" sz="900" dirty="0" err="1"/>
              <a:t>html</a:t>
            </a:r>
            <a:r>
              <a:rPr lang="hu-HU" sz="900" dirty="0"/>
              <a:t>/</a:t>
            </a:r>
            <a:r>
              <a:rPr lang="hu-HU" sz="900" dirty="0" err="1"/>
              <a:t>kornyezettud</a:t>
            </a:r>
            <a:r>
              <a:rPr lang="hu-HU" sz="900" dirty="0"/>
              <a:t>/</a:t>
            </a:r>
            <a:r>
              <a:rPr lang="hu-HU" sz="900" dirty="0" err="1"/>
              <a:t>megujulo</a:t>
            </a:r>
            <a:r>
              <a:rPr lang="hu-HU" sz="900" dirty="0"/>
              <a:t>/</a:t>
            </a:r>
            <a:r>
              <a:rPr lang="hu-HU" sz="900" dirty="0" err="1"/>
              <a:t>Startpage</a:t>
            </a:r>
            <a:r>
              <a:rPr lang="hu-HU" sz="900" dirty="0"/>
              <a:t>/</a:t>
            </a:r>
            <a:r>
              <a:rPr lang="hu-HU" sz="900" dirty="0" err="1"/>
              <a:t>index.html</a:t>
            </a:r>
            <a:endParaRPr lang="hu-HU" sz="900" dirty="0"/>
          </a:p>
          <a:p>
            <a:pPr marL="457200" lvl="0" indent="-457200">
              <a:buFont typeface="+mj-lt"/>
              <a:buAutoNum type="arabicPeriod"/>
            </a:pPr>
            <a:r>
              <a:rPr lang="hu-HU" sz="900" dirty="0"/>
              <a:t>Dia:http://</a:t>
            </a:r>
            <a:r>
              <a:rPr lang="hu-HU" sz="900" dirty="0" err="1"/>
              <a:t>www.nyf.hu</a:t>
            </a:r>
            <a:r>
              <a:rPr lang="hu-HU" sz="900" dirty="0"/>
              <a:t>/</a:t>
            </a:r>
            <a:r>
              <a:rPr lang="hu-HU" sz="900" dirty="0" err="1"/>
              <a:t>others</a:t>
            </a:r>
            <a:r>
              <a:rPr lang="hu-HU" sz="900" dirty="0"/>
              <a:t>/</a:t>
            </a:r>
            <a:r>
              <a:rPr lang="hu-HU" sz="900" dirty="0" err="1"/>
              <a:t>html</a:t>
            </a:r>
            <a:r>
              <a:rPr lang="hu-HU" sz="900" dirty="0"/>
              <a:t>/</a:t>
            </a:r>
            <a:r>
              <a:rPr lang="hu-HU" sz="900" dirty="0" err="1"/>
              <a:t>kornyezettud</a:t>
            </a:r>
            <a:r>
              <a:rPr lang="hu-HU" sz="900" dirty="0"/>
              <a:t>/</a:t>
            </a:r>
            <a:r>
              <a:rPr lang="hu-HU" sz="900" dirty="0" err="1"/>
              <a:t>megujulo</a:t>
            </a:r>
            <a:r>
              <a:rPr lang="hu-HU" sz="900" dirty="0"/>
              <a:t>/</a:t>
            </a:r>
            <a:r>
              <a:rPr lang="hu-HU" sz="900" dirty="0" err="1"/>
              <a:t>Startpage</a:t>
            </a:r>
            <a:r>
              <a:rPr lang="hu-HU" sz="900" dirty="0"/>
              <a:t>/</a:t>
            </a:r>
            <a:r>
              <a:rPr lang="hu-HU" sz="900" dirty="0" err="1"/>
              <a:t>index.html</a:t>
            </a:r>
            <a:endParaRPr lang="hu-HU" sz="900" dirty="0"/>
          </a:p>
          <a:p>
            <a:pPr marL="457200" lvl="0" indent="-457200">
              <a:buFont typeface="+mj-lt"/>
              <a:buAutoNum type="arabicPeriod"/>
            </a:pPr>
            <a:r>
              <a:rPr lang="hu-HU" sz="900" dirty="0"/>
              <a:t>Dia:http://</a:t>
            </a:r>
            <a:r>
              <a:rPr lang="hu-HU" sz="900" dirty="0" err="1"/>
              <a:t>www.nyf.hu</a:t>
            </a:r>
            <a:r>
              <a:rPr lang="hu-HU" sz="900" dirty="0"/>
              <a:t>/</a:t>
            </a:r>
            <a:r>
              <a:rPr lang="hu-HU" sz="900" dirty="0" err="1"/>
              <a:t>others</a:t>
            </a:r>
            <a:r>
              <a:rPr lang="hu-HU" sz="900" dirty="0"/>
              <a:t>/</a:t>
            </a:r>
            <a:r>
              <a:rPr lang="hu-HU" sz="900" dirty="0" err="1"/>
              <a:t>html</a:t>
            </a:r>
            <a:r>
              <a:rPr lang="hu-HU" sz="900" dirty="0"/>
              <a:t>/</a:t>
            </a:r>
            <a:r>
              <a:rPr lang="hu-HU" sz="900" dirty="0" err="1"/>
              <a:t>kornyezettud</a:t>
            </a:r>
            <a:r>
              <a:rPr lang="hu-HU" sz="900" dirty="0"/>
              <a:t>/</a:t>
            </a:r>
            <a:r>
              <a:rPr lang="hu-HU" sz="900" dirty="0" err="1"/>
              <a:t>megujulo</a:t>
            </a:r>
            <a:r>
              <a:rPr lang="hu-HU" sz="900" dirty="0"/>
              <a:t>/</a:t>
            </a:r>
            <a:r>
              <a:rPr lang="hu-HU" sz="900" dirty="0" err="1"/>
              <a:t>Startpage</a:t>
            </a:r>
            <a:r>
              <a:rPr lang="hu-HU" sz="900" dirty="0"/>
              <a:t>/</a:t>
            </a:r>
            <a:r>
              <a:rPr lang="hu-HU" sz="900" dirty="0" err="1"/>
              <a:t>index.html</a:t>
            </a:r>
            <a:endParaRPr lang="hu-HU" sz="900" dirty="0"/>
          </a:p>
          <a:p>
            <a:pPr marL="457200" lvl="0" indent="-457200">
              <a:buFont typeface="+mj-lt"/>
              <a:buAutoNum type="arabicPeriod"/>
            </a:pPr>
            <a:r>
              <a:rPr lang="hu-HU" sz="900" dirty="0"/>
              <a:t>Dia:http://</a:t>
            </a:r>
            <a:r>
              <a:rPr lang="hu-HU" sz="900" dirty="0" err="1"/>
              <a:t>www.nyf.hu</a:t>
            </a:r>
            <a:r>
              <a:rPr lang="hu-HU" sz="900" dirty="0"/>
              <a:t>/</a:t>
            </a:r>
            <a:r>
              <a:rPr lang="hu-HU" sz="900" dirty="0" err="1"/>
              <a:t>others</a:t>
            </a:r>
            <a:r>
              <a:rPr lang="hu-HU" sz="900" dirty="0"/>
              <a:t>/</a:t>
            </a:r>
            <a:r>
              <a:rPr lang="hu-HU" sz="900" dirty="0" err="1"/>
              <a:t>html</a:t>
            </a:r>
            <a:r>
              <a:rPr lang="hu-HU" sz="900" dirty="0"/>
              <a:t>/</a:t>
            </a:r>
            <a:r>
              <a:rPr lang="hu-HU" sz="900" dirty="0" err="1"/>
              <a:t>kornyezettud</a:t>
            </a:r>
            <a:r>
              <a:rPr lang="hu-HU" sz="900" dirty="0"/>
              <a:t>/</a:t>
            </a:r>
            <a:r>
              <a:rPr lang="hu-HU" sz="900" dirty="0" err="1"/>
              <a:t>megujulo</a:t>
            </a:r>
            <a:r>
              <a:rPr lang="hu-HU" sz="900" dirty="0"/>
              <a:t>/</a:t>
            </a:r>
            <a:r>
              <a:rPr lang="hu-HU" sz="900" dirty="0" err="1"/>
              <a:t>Startpage</a:t>
            </a:r>
            <a:r>
              <a:rPr lang="hu-HU" sz="900" dirty="0"/>
              <a:t>/</a:t>
            </a:r>
            <a:r>
              <a:rPr lang="hu-HU" sz="900" dirty="0" err="1"/>
              <a:t>index.html</a:t>
            </a:r>
            <a:endParaRPr lang="hu-HU" sz="900" dirty="0"/>
          </a:p>
          <a:p>
            <a:pPr marL="457200" lvl="0" indent="-457200">
              <a:buFont typeface="+mj-lt"/>
              <a:buAutoNum type="arabicPeriod"/>
            </a:pPr>
            <a:r>
              <a:rPr lang="hu-HU" sz="900" dirty="0"/>
              <a:t>Dia:http://</a:t>
            </a:r>
            <a:r>
              <a:rPr lang="hu-HU" sz="900" dirty="0" err="1"/>
              <a:t>www.nyf.hu</a:t>
            </a:r>
            <a:r>
              <a:rPr lang="hu-HU" sz="900" dirty="0"/>
              <a:t>/</a:t>
            </a:r>
            <a:r>
              <a:rPr lang="hu-HU" sz="900" dirty="0" err="1"/>
              <a:t>others</a:t>
            </a:r>
            <a:r>
              <a:rPr lang="hu-HU" sz="900" dirty="0"/>
              <a:t>/</a:t>
            </a:r>
            <a:r>
              <a:rPr lang="hu-HU" sz="900" dirty="0" err="1"/>
              <a:t>html</a:t>
            </a:r>
            <a:r>
              <a:rPr lang="hu-HU" sz="900" dirty="0"/>
              <a:t>/</a:t>
            </a:r>
            <a:r>
              <a:rPr lang="hu-HU" sz="900" dirty="0" err="1"/>
              <a:t>kornyezettud</a:t>
            </a:r>
            <a:r>
              <a:rPr lang="hu-HU" sz="900" dirty="0"/>
              <a:t>/</a:t>
            </a:r>
            <a:r>
              <a:rPr lang="hu-HU" sz="900" dirty="0" err="1"/>
              <a:t>megujulo</a:t>
            </a:r>
            <a:r>
              <a:rPr lang="hu-HU" sz="900" dirty="0"/>
              <a:t>/</a:t>
            </a:r>
            <a:r>
              <a:rPr lang="hu-HU" sz="900" dirty="0" err="1"/>
              <a:t>Startpage</a:t>
            </a:r>
            <a:r>
              <a:rPr lang="hu-HU" sz="900" dirty="0"/>
              <a:t>/</a:t>
            </a:r>
            <a:r>
              <a:rPr lang="hu-HU" sz="900" dirty="0" err="1"/>
              <a:t>index.htm</a:t>
            </a:r>
            <a:endParaRPr lang="hu-HU" sz="900" dirty="0"/>
          </a:p>
          <a:p>
            <a:pPr marL="457200" lvl="0" indent="-457200">
              <a:buFont typeface="+mj-lt"/>
              <a:buAutoNum type="arabicPeriod"/>
            </a:pPr>
            <a:r>
              <a:rPr lang="hu-HU" sz="900" dirty="0"/>
              <a:t>Dia:http://</a:t>
            </a:r>
            <a:r>
              <a:rPr lang="hu-HU" sz="900" dirty="0" err="1"/>
              <a:t>www.nyf.hu</a:t>
            </a:r>
            <a:r>
              <a:rPr lang="hu-HU" sz="900" dirty="0"/>
              <a:t>/</a:t>
            </a:r>
            <a:r>
              <a:rPr lang="hu-HU" sz="900" dirty="0" err="1"/>
              <a:t>others</a:t>
            </a:r>
            <a:r>
              <a:rPr lang="hu-HU" sz="900" dirty="0"/>
              <a:t>/</a:t>
            </a:r>
            <a:r>
              <a:rPr lang="hu-HU" sz="900" dirty="0" err="1"/>
              <a:t>html</a:t>
            </a:r>
            <a:r>
              <a:rPr lang="hu-HU" sz="900" dirty="0"/>
              <a:t>/</a:t>
            </a:r>
            <a:r>
              <a:rPr lang="hu-HU" sz="900" dirty="0" err="1"/>
              <a:t>kornyezettud</a:t>
            </a:r>
            <a:r>
              <a:rPr lang="hu-HU" sz="900" dirty="0"/>
              <a:t>/</a:t>
            </a:r>
            <a:r>
              <a:rPr lang="hu-HU" sz="900" dirty="0" err="1"/>
              <a:t>megujulo</a:t>
            </a:r>
            <a:r>
              <a:rPr lang="hu-HU" sz="900" dirty="0"/>
              <a:t>/</a:t>
            </a:r>
            <a:r>
              <a:rPr lang="hu-HU" sz="900" dirty="0" err="1"/>
              <a:t>Startpage</a:t>
            </a:r>
            <a:r>
              <a:rPr lang="hu-HU" sz="900" dirty="0"/>
              <a:t>/</a:t>
            </a:r>
            <a:r>
              <a:rPr lang="hu-HU" sz="900" dirty="0" err="1"/>
              <a:t>index.html</a:t>
            </a:r>
            <a:endParaRPr lang="hu-HU" sz="900" dirty="0"/>
          </a:p>
          <a:p>
            <a:pPr marL="457200" lvl="0" indent="-457200">
              <a:buFont typeface="+mj-lt"/>
              <a:buAutoNum type="arabicPeriod"/>
            </a:pPr>
            <a:r>
              <a:rPr lang="hu-HU" sz="900" dirty="0"/>
              <a:t>Dia:http://</a:t>
            </a:r>
            <a:r>
              <a:rPr lang="hu-HU" sz="900" dirty="0" err="1"/>
              <a:t>www.nyf.hu</a:t>
            </a:r>
            <a:r>
              <a:rPr lang="hu-HU" sz="900" dirty="0"/>
              <a:t>/</a:t>
            </a:r>
            <a:r>
              <a:rPr lang="hu-HU" sz="900" dirty="0" err="1"/>
              <a:t>others</a:t>
            </a:r>
            <a:r>
              <a:rPr lang="hu-HU" sz="900" dirty="0"/>
              <a:t>/</a:t>
            </a:r>
            <a:r>
              <a:rPr lang="hu-HU" sz="900" dirty="0" err="1"/>
              <a:t>html</a:t>
            </a:r>
            <a:r>
              <a:rPr lang="hu-HU" sz="900" dirty="0"/>
              <a:t>/</a:t>
            </a:r>
            <a:r>
              <a:rPr lang="hu-HU" sz="900" dirty="0" err="1"/>
              <a:t>kornyezettud</a:t>
            </a:r>
            <a:r>
              <a:rPr lang="hu-HU" sz="900" dirty="0"/>
              <a:t>/</a:t>
            </a:r>
            <a:r>
              <a:rPr lang="hu-HU" sz="900" dirty="0" err="1"/>
              <a:t>megujulo</a:t>
            </a:r>
            <a:r>
              <a:rPr lang="hu-HU" sz="900" dirty="0"/>
              <a:t>/</a:t>
            </a:r>
            <a:r>
              <a:rPr lang="hu-HU" sz="900" dirty="0" err="1"/>
              <a:t>Startpage</a:t>
            </a:r>
            <a:r>
              <a:rPr lang="hu-HU" sz="900" dirty="0"/>
              <a:t>/</a:t>
            </a:r>
            <a:r>
              <a:rPr lang="hu-HU" sz="900" dirty="0" err="1"/>
              <a:t>index.html</a:t>
            </a:r>
            <a:endParaRPr lang="hu-HU" sz="900" dirty="0"/>
          </a:p>
          <a:p>
            <a:pPr marL="457200" lvl="0" indent="-457200">
              <a:buFont typeface="+mj-lt"/>
              <a:buAutoNum type="arabicPeriod"/>
            </a:pPr>
            <a:r>
              <a:rPr lang="hu-HU" sz="900" dirty="0"/>
              <a:t>Dia:http://</a:t>
            </a:r>
            <a:r>
              <a:rPr lang="hu-HU" sz="900" dirty="0" err="1"/>
              <a:t>www.nyf.hu</a:t>
            </a:r>
            <a:r>
              <a:rPr lang="hu-HU" sz="900" dirty="0"/>
              <a:t>/</a:t>
            </a:r>
            <a:r>
              <a:rPr lang="hu-HU" sz="900" dirty="0" err="1"/>
              <a:t>others</a:t>
            </a:r>
            <a:r>
              <a:rPr lang="hu-HU" sz="900" dirty="0"/>
              <a:t>/</a:t>
            </a:r>
            <a:r>
              <a:rPr lang="hu-HU" sz="900" dirty="0" err="1"/>
              <a:t>html</a:t>
            </a:r>
            <a:r>
              <a:rPr lang="hu-HU" sz="900" dirty="0"/>
              <a:t>/</a:t>
            </a:r>
            <a:r>
              <a:rPr lang="hu-HU" sz="900" dirty="0" err="1"/>
              <a:t>kornyezettud</a:t>
            </a:r>
            <a:r>
              <a:rPr lang="hu-HU" sz="900" dirty="0"/>
              <a:t>/</a:t>
            </a:r>
            <a:r>
              <a:rPr lang="hu-HU" sz="900" dirty="0" err="1"/>
              <a:t>megujulo</a:t>
            </a:r>
            <a:r>
              <a:rPr lang="hu-HU" sz="900" dirty="0"/>
              <a:t>/</a:t>
            </a:r>
            <a:r>
              <a:rPr lang="hu-HU" sz="900" dirty="0" err="1"/>
              <a:t>Startpage</a:t>
            </a:r>
            <a:r>
              <a:rPr lang="hu-HU" sz="900" dirty="0"/>
              <a:t>/</a:t>
            </a:r>
            <a:r>
              <a:rPr lang="hu-HU" sz="900" dirty="0" err="1"/>
              <a:t>index.html</a:t>
            </a:r>
            <a:endParaRPr lang="hu-HU" sz="900" dirty="0"/>
          </a:p>
          <a:p>
            <a:pPr marL="457200" indent="-457200">
              <a:buFont typeface="+mj-lt"/>
              <a:buAutoNum type="arabicPeriod"/>
            </a:pPr>
            <a:r>
              <a:rPr lang="hu-HU" sz="900" dirty="0"/>
              <a:t>Dia:http://</a:t>
            </a:r>
            <a:r>
              <a:rPr lang="hu-HU" sz="900" dirty="0" err="1"/>
              <a:t>www.kormany.hu</a:t>
            </a:r>
            <a:r>
              <a:rPr lang="hu-HU" sz="900" dirty="0"/>
              <a:t>/</a:t>
            </a:r>
            <a:r>
              <a:rPr lang="hu-HU" sz="900" dirty="0" err="1"/>
              <a:t>download</a:t>
            </a:r>
            <a:r>
              <a:rPr lang="hu-HU" sz="900" dirty="0"/>
              <a:t>/2/b9/30000/Meg%C3%BAjul%C3	%B3%20Energia_Magyarorsz%C3%A1g%20Meg%C3%BAjul%C3%B	3%20Energia%20Hasznos%C3%ADt%C3%A1si%20Cselekv%C3%A9s	i%20terve%202010_2020%20kiadv%C3%A1ny.pdf</a:t>
            </a:r>
          </a:p>
          <a:p>
            <a:pPr marL="457200" indent="-457200">
              <a:buFont typeface="+mj-lt"/>
              <a:buAutoNum type="arabicPeriod"/>
            </a:pPr>
            <a:r>
              <a:rPr lang="hu-HU" sz="900" dirty="0"/>
              <a:t>Dia:http://</a:t>
            </a:r>
            <a:r>
              <a:rPr lang="hu-HU" sz="900" dirty="0" err="1"/>
              <a:t>www.kormany.hu</a:t>
            </a:r>
            <a:r>
              <a:rPr lang="hu-HU" sz="900" dirty="0"/>
              <a:t>/</a:t>
            </a:r>
            <a:r>
              <a:rPr lang="hu-HU" sz="900" dirty="0" err="1"/>
              <a:t>download</a:t>
            </a:r>
            <a:r>
              <a:rPr lang="hu-HU" sz="900" dirty="0"/>
              <a:t>/2/b9/30000/Meg%C3%BAjul%C3	%B3%20Energia_Magyarorsz%C3%A1g%20Meg%C3%BAjul%C3%B	3%20Energia%20Hasznos%C3%ADt%C3%A1si%20Cselekv%C3%A9s	i%20terve%202010_2020%20kiadv%C3%A1ny.pdf</a:t>
            </a:r>
          </a:p>
          <a:p>
            <a:pPr marL="457200" indent="-457200">
              <a:buFont typeface="+mj-lt"/>
              <a:buAutoNum type="arabicPeriod"/>
            </a:pPr>
            <a:r>
              <a:rPr lang="hu-HU" sz="900" dirty="0"/>
              <a:t>Dia:http://</a:t>
            </a:r>
            <a:r>
              <a:rPr lang="hu-HU" sz="900" dirty="0" err="1"/>
              <a:t>hu.wikipedia.org</a:t>
            </a:r>
            <a:r>
              <a:rPr lang="hu-HU" sz="900" dirty="0"/>
              <a:t>/</a:t>
            </a:r>
            <a:r>
              <a:rPr lang="hu-HU" sz="900" dirty="0" err="1"/>
              <a:t>wiki</a:t>
            </a:r>
            <a:r>
              <a:rPr lang="hu-HU" sz="900" dirty="0"/>
              <a:t>/Kezd%C5%91lap</a:t>
            </a:r>
          </a:p>
          <a:p>
            <a:pPr marL="457200" lvl="0" indent="-457200">
              <a:buFont typeface="+mj-lt"/>
              <a:buAutoNum type="arabicPeriod"/>
            </a:pPr>
            <a:r>
              <a:rPr lang="hu-HU" sz="900" dirty="0"/>
              <a:t>Dia:http://</a:t>
            </a:r>
            <a:r>
              <a:rPr lang="hu-HU" sz="900" dirty="0" err="1"/>
              <a:t>hu.wikipedia.org</a:t>
            </a:r>
            <a:r>
              <a:rPr lang="hu-HU" sz="900" dirty="0"/>
              <a:t>/</a:t>
            </a:r>
            <a:r>
              <a:rPr lang="hu-HU" sz="900" dirty="0" err="1"/>
              <a:t>wiki</a:t>
            </a:r>
            <a:r>
              <a:rPr lang="hu-HU" sz="900" dirty="0"/>
              <a:t>/Kezd%C5%91lap</a:t>
            </a:r>
          </a:p>
          <a:p>
            <a:pPr marL="457200" lvl="0" indent="-457200">
              <a:buFont typeface="+mj-lt"/>
              <a:buAutoNum type="arabicPeriod"/>
            </a:pPr>
            <a:r>
              <a:rPr lang="hu-HU" sz="900" dirty="0"/>
              <a:t>Dia:http://</a:t>
            </a:r>
            <a:r>
              <a:rPr lang="hu-HU" sz="900" dirty="0" err="1"/>
              <a:t>hu.wikipedia.org</a:t>
            </a:r>
            <a:r>
              <a:rPr lang="hu-HU" sz="900" dirty="0"/>
              <a:t>/</a:t>
            </a:r>
            <a:r>
              <a:rPr lang="hu-HU" sz="900" dirty="0" err="1"/>
              <a:t>wiki</a:t>
            </a:r>
            <a:r>
              <a:rPr lang="hu-HU" sz="900" dirty="0"/>
              <a:t>/Kezd%C5%91lap</a:t>
            </a:r>
          </a:p>
          <a:p>
            <a:pPr marL="457200" lvl="0" indent="-457200">
              <a:buFont typeface="+mj-lt"/>
              <a:buAutoNum type="arabicPeriod"/>
            </a:pPr>
            <a:r>
              <a:rPr lang="hu-HU" sz="900" dirty="0"/>
              <a:t>Dia:http://</a:t>
            </a:r>
            <a:r>
              <a:rPr lang="hu-HU" sz="900" dirty="0" err="1"/>
              <a:t>hu.wikipedia.org</a:t>
            </a:r>
            <a:r>
              <a:rPr lang="hu-HU" sz="900" dirty="0"/>
              <a:t>/</a:t>
            </a:r>
            <a:r>
              <a:rPr lang="hu-HU" sz="900" dirty="0" err="1"/>
              <a:t>wiki</a:t>
            </a:r>
            <a:r>
              <a:rPr lang="hu-HU" sz="900" dirty="0"/>
              <a:t>/Kezd%C5%91lap</a:t>
            </a:r>
          </a:p>
          <a:p>
            <a:pPr marL="457200" lvl="0" indent="-457200">
              <a:buFont typeface="+mj-lt"/>
              <a:buAutoNum type="arabicPeriod"/>
            </a:pPr>
            <a:r>
              <a:rPr lang="hu-HU" sz="900" dirty="0"/>
              <a:t>Dia:http://</a:t>
            </a:r>
            <a:r>
              <a:rPr lang="hu-HU" sz="900" dirty="0" err="1"/>
              <a:t>hu.wikipedia.org</a:t>
            </a:r>
            <a:r>
              <a:rPr lang="hu-HU" sz="900" dirty="0"/>
              <a:t>/</a:t>
            </a:r>
            <a:r>
              <a:rPr lang="hu-HU" sz="900" dirty="0" err="1"/>
              <a:t>wiki</a:t>
            </a:r>
            <a:r>
              <a:rPr lang="hu-HU" sz="900" dirty="0"/>
              <a:t>/Kezd%C5%91lap</a:t>
            </a:r>
          </a:p>
          <a:p>
            <a:pPr marL="457200" lvl="0" indent="-457200">
              <a:buFont typeface="+mj-lt"/>
              <a:buAutoNum type="arabicPeriod"/>
            </a:pPr>
            <a:r>
              <a:rPr lang="hu-HU" sz="900" dirty="0"/>
              <a:t>Dia:http://</a:t>
            </a:r>
            <a:r>
              <a:rPr lang="hu-HU" sz="900" dirty="0" err="1"/>
              <a:t>hu.wikipedia.org</a:t>
            </a:r>
            <a:r>
              <a:rPr lang="hu-HU" sz="900" dirty="0"/>
              <a:t>/</a:t>
            </a:r>
            <a:r>
              <a:rPr lang="hu-HU" sz="900" dirty="0" err="1"/>
              <a:t>wiki</a:t>
            </a:r>
            <a:r>
              <a:rPr lang="hu-HU" sz="900" dirty="0"/>
              <a:t>/Kezd%C5%91lap</a:t>
            </a:r>
          </a:p>
          <a:p>
            <a:pPr marL="457200" lvl="0" indent="-457200">
              <a:buFont typeface="+mj-lt"/>
              <a:buAutoNum type="arabicPeriod"/>
            </a:pPr>
            <a:r>
              <a:rPr lang="hu-HU" sz="900" dirty="0"/>
              <a:t>Dia:http://</a:t>
            </a:r>
            <a:r>
              <a:rPr lang="hu-HU" sz="900" dirty="0" err="1"/>
              <a:t>hu.wikipedia.org</a:t>
            </a:r>
            <a:r>
              <a:rPr lang="hu-HU" sz="900" dirty="0"/>
              <a:t>/</a:t>
            </a:r>
            <a:r>
              <a:rPr lang="hu-HU" sz="900" dirty="0" err="1"/>
              <a:t>wiki</a:t>
            </a:r>
            <a:r>
              <a:rPr lang="hu-HU" sz="900" dirty="0"/>
              <a:t>/Kezd%C5%91lap</a:t>
            </a:r>
          </a:p>
          <a:p>
            <a:pPr marL="457200" lvl="0" indent="-457200">
              <a:buFont typeface="+mj-lt"/>
              <a:buAutoNum type="arabicPeriod"/>
            </a:pPr>
            <a:r>
              <a:rPr lang="hu-HU" sz="900" dirty="0"/>
              <a:t>Dia:http://</a:t>
            </a:r>
            <a:r>
              <a:rPr lang="hu-HU" sz="900" dirty="0" err="1"/>
              <a:t>hu.wikipedia.org</a:t>
            </a:r>
            <a:r>
              <a:rPr lang="hu-HU" sz="900" dirty="0"/>
              <a:t>/</a:t>
            </a:r>
            <a:r>
              <a:rPr lang="hu-HU" sz="900" dirty="0" err="1"/>
              <a:t>wiki</a:t>
            </a:r>
            <a:r>
              <a:rPr lang="hu-HU" sz="900" dirty="0"/>
              <a:t>/Kezd%C5%91lap</a:t>
            </a:r>
          </a:p>
          <a:p>
            <a:pPr marL="457200" lvl="0" indent="-457200">
              <a:buFont typeface="+mj-lt"/>
              <a:buAutoNum type="arabicPeriod"/>
            </a:pPr>
            <a:r>
              <a:rPr lang="hu-HU" sz="900" dirty="0"/>
              <a:t>Dia:http://</a:t>
            </a:r>
            <a:r>
              <a:rPr lang="hu-HU" sz="900" dirty="0" err="1"/>
              <a:t>hu.wikipedia.org</a:t>
            </a:r>
            <a:r>
              <a:rPr lang="hu-HU" sz="900" dirty="0"/>
              <a:t>/</a:t>
            </a:r>
            <a:r>
              <a:rPr lang="hu-HU" sz="900" dirty="0" err="1"/>
              <a:t>wiki</a:t>
            </a:r>
            <a:r>
              <a:rPr lang="hu-HU" sz="900" dirty="0"/>
              <a:t>/Kezd%C5%91lap</a:t>
            </a:r>
          </a:p>
          <a:p>
            <a:pPr marL="457200" lvl="0" indent="-457200">
              <a:buFont typeface="+mj-lt"/>
              <a:buAutoNum type="arabicPeriod"/>
            </a:pPr>
            <a:r>
              <a:rPr lang="hu-HU" sz="900" dirty="0"/>
              <a:t>Dia:http://</a:t>
            </a:r>
            <a:r>
              <a:rPr lang="hu-HU" sz="900" dirty="0" err="1"/>
              <a:t>hu.wikipedia.org</a:t>
            </a:r>
            <a:r>
              <a:rPr lang="hu-HU" sz="900" dirty="0"/>
              <a:t>/</a:t>
            </a:r>
            <a:r>
              <a:rPr lang="hu-HU" sz="900" dirty="0" err="1"/>
              <a:t>wiki</a:t>
            </a:r>
            <a:r>
              <a:rPr lang="hu-HU" sz="900" dirty="0"/>
              <a:t>/Kezd%C5%91lap</a:t>
            </a:r>
          </a:p>
          <a:p>
            <a:pPr marL="457200" lvl="0" indent="-457200">
              <a:buFont typeface="+mj-lt"/>
              <a:buAutoNum type="arabicPeriod"/>
            </a:pPr>
            <a:r>
              <a:rPr lang="hu-HU" sz="900" dirty="0" smtClean="0"/>
              <a:t>Dia:</a:t>
            </a:r>
            <a:endParaRPr lang="hu-HU" sz="900" dirty="0"/>
          </a:p>
          <a:p>
            <a:pPr marL="457200" lvl="0" indent="-457200">
              <a:buFont typeface="+mj-lt"/>
              <a:buAutoNum type="arabicPeriod"/>
            </a:pPr>
            <a:r>
              <a:rPr lang="hu-HU" sz="900" dirty="0"/>
              <a:t>Dia:http://</a:t>
            </a:r>
            <a:r>
              <a:rPr lang="hu-HU" sz="900" dirty="0" err="1" smtClean="0"/>
              <a:t>hu.wikipedia.org</a:t>
            </a:r>
            <a:r>
              <a:rPr lang="hu-HU" sz="900" dirty="0" smtClean="0"/>
              <a:t>/</a:t>
            </a:r>
            <a:r>
              <a:rPr lang="hu-HU" sz="900" dirty="0" err="1" smtClean="0"/>
              <a:t>wiki</a:t>
            </a:r>
            <a:r>
              <a:rPr lang="hu-HU" sz="900" dirty="0" smtClean="0"/>
              <a:t>/Kezd%C5%91lap</a:t>
            </a:r>
            <a:endParaRPr lang="hu-HU" sz="900" dirty="0"/>
          </a:p>
        </p:txBody>
      </p:sp>
    </p:spTree>
    <p:extLst>
      <p:ext uri="{BB962C8B-B14F-4D97-AF65-F5344CB8AC3E}">
        <p14:creationId xmlns:p14="http://schemas.microsoft.com/office/powerpoint/2010/main" xmlns="" val="11435645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2600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50"/>
                            </p:stCondLst>
                            <p:childTnLst>
                              <p:par>
                                <p:cTn id="10" presetID="43"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
                                        <p:tgtEl>
                                          <p:spTgt spid="3">
                                            <p:txEl>
                                              <p:pRg st="0" end="0"/>
                                            </p:txEl>
                                          </p:spTgt>
                                        </p:tgtEl>
                                      </p:cBhvr>
                                    </p:animEffect>
                                    <p:anim calcmode="lin" valueType="num">
                                      <p:cBhvr>
                                        <p:cTn id="13" dur="2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300" decel="50000" fill="hold">
                                          <p:stCondLst>
                                            <p:cond delay="2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300" decel="50000" fill="hold">
                                          <p:stCondLst>
                                            <p:cond delay="2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550"/>
                            </p:stCondLst>
                            <p:childTnLst>
                              <p:par>
                                <p:cTn id="18" presetID="43"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
                                        <p:tgtEl>
                                          <p:spTgt spid="3">
                                            <p:txEl>
                                              <p:pRg st="1" end="1"/>
                                            </p:txEl>
                                          </p:spTgt>
                                        </p:tgtEl>
                                      </p:cBhvr>
                                    </p:animEffect>
                                    <p:anim calcmode="lin" valueType="num">
                                      <p:cBhvr>
                                        <p:cTn id="21" dur="2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2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3" dur="300" decel="50000" fill="hold">
                                          <p:stCondLst>
                                            <p:cond delay="2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300" decel="50000" fill="hold">
                                          <p:stCondLst>
                                            <p:cond delay="2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5" fill="hold">
                            <p:stCondLst>
                              <p:cond delay="2050"/>
                            </p:stCondLst>
                            <p:childTnLst>
                              <p:par>
                                <p:cTn id="26" presetID="43"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
                                        <p:tgtEl>
                                          <p:spTgt spid="3">
                                            <p:txEl>
                                              <p:pRg st="2" end="2"/>
                                            </p:txEl>
                                          </p:spTgt>
                                        </p:tgtEl>
                                      </p:cBhvr>
                                    </p:animEffect>
                                    <p:anim calcmode="lin" valueType="num">
                                      <p:cBhvr>
                                        <p:cTn id="29" dur="2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2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1" dur="300" decel="50000" fill="hold">
                                          <p:stCondLst>
                                            <p:cond delay="2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300" decel="50000" fill="hold">
                                          <p:stCondLst>
                                            <p:cond delay="2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2550"/>
                            </p:stCondLst>
                            <p:childTnLst>
                              <p:par>
                                <p:cTn id="34" presetID="43" presetClass="entr" presetSubtype="0"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
                                        <p:tgtEl>
                                          <p:spTgt spid="3">
                                            <p:txEl>
                                              <p:pRg st="3" end="3"/>
                                            </p:txEl>
                                          </p:spTgt>
                                        </p:tgtEl>
                                      </p:cBhvr>
                                    </p:animEffect>
                                    <p:anim calcmode="lin" valueType="num">
                                      <p:cBhvr>
                                        <p:cTn id="37" dur="2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2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9" dur="300" decel="50000" fill="hold">
                                          <p:stCondLst>
                                            <p:cond delay="2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300" decel="50000" fill="hold">
                                          <p:stCondLst>
                                            <p:cond delay="2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1" fill="hold">
                            <p:stCondLst>
                              <p:cond delay="3050"/>
                            </p:stCondLst>
                            <p:childTnLst>
                              <p:par>
                                <p:cTn id="42" presetID="43" presetClass="entr" presetSubtype="0"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50"/>
                                        <p:tgtEl>
                                          <p:spTgt spid="3">
                                            <p:txEl>
                                              <p:pRg st="4" end="4"/>
                                            </p:txEl>
                                          </p:spTgt>
                                        </p:tgtEl>
                                      </p:cBhvr>
                                    </p:animEffect>
                                    <p:anim calcmode="lin" valueType="num">
                                      <p:cBhvr>
                                        <p:cTn id="45" dur="2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2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7" dur="300" decel="50000" fill="hold">
                                          <p:stCondLst>
                                            <p:cond delay="2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300" decel="50000" fill="hold">
                                          <p:stCondLst>
                                            <p:cond delay="2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9" fill="hold">
                            <p:stCondLst>
                              <p:cond delay="3550"/>
                            </p:stCondLst>
                            <p:childTnLst>
                              <p:par>
                                <p:cTn id="50" presetID="43" presetClass="entr" presetSubtype="0" fill="hold" grpId="0" nodeType="after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50"/>
                                        <p:tgtEl>
                                          <p:spTgt spid="3">
                                            <p:txEl>
                                              <p:pRg st="5" end="5"/>
                                            </p:txEl>
                                          </p:spTgt>
                                        </p:tgtEl>
                                      </p:cBhvr>
                                    </p:animEffect>
                                    <p:anim calcmode="lin" valueType="num">
                                      <p:cBhvr>
                                        <p:cTn id="53" dur="2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2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5" dur="300" decel="50000" fill="hold">
                                          <p:stCondLst>
                                            <p:cond delay="2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300" decel="50000" fill="hold">
                                          <p:stCondLst>
                                            <p:cond delay="2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7" fill="hold">
                            <p:stCondLst>
                              <p:cond delay="4050"/>
                            </p:stCondLst>
                            <p:childTnLst>
                              <p:par>
                                <p:cTn id="58" presetID="43" presetClass="entr" presetSubtype="0" fill="hold" grpId="0" nodeType="after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50"/>
                                        <p:tgtEl>
                                          <p:spTgt spid="3">
                                            <p:txEl>
                                              <p:pRg st="6" end="6"/>
                                            </p:txEl>
                                          </p:spTgt>
                                        </p:tgtEl>
                                      </p:cBhvr>
                                    </p:animEffect>
                                    <p:anim calcmode="lin" valueType="num">
                                      <p:cBhvr>
                                        <p:cTn id="61" dur="2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2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63" dur="300" decel="50000" fill="hold">
                                          <p:stCondLst>
                                            <p:cond delay="2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 dur="300" decel="50000" fill="hold">
                                          <p:stCondLst>
                                            <p:cond delay="2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5" fill="hold">
                            <p:stCondLst>
                              <p:cond delay="4550"/>
                            </p:stCondLst>
                            <p:childTnLst>
                              <p:par>
                                <p:cTn id="66" presetID="43" presetClass="entr" presetSubtype="0" fill="hold" grpId="0" nodeType="after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50"/>
                                        <p:tgtEl>
                                          <p:spTgt spid="3">
                                            <p:txEl>
                                              <p:pRg st="7" end="7"/>
                                            </p:txEl>
                                          </p:spTgt>
                                        </p:tgtEl>
                                      </p:cBhvr>
                                    </p:animEffect>
                                    <p:anim calcmode="lin" valueType="num">
                                      <p:cBhvr>
                                        <p:cTn id="69" dur="2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2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71" dur="300" decel="50000" fill="hold">
                                          <p:stCondLst>
                                            <p:cond delay="2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300" decel="50000" fill="hold">
                                          <p:stCondLst>
                                            <p:cond delay="2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73" fill="hold">
                            <p:stCondLst>
                              <p:cond delay="5050"/>
                            </p:stCondLst>
                            <p:childTnLst>
                              <p:par>
                                <p:cTn id="74" presetID="43" presetClass="entr" presetSubtype="0" fill="hold" grpId="0" nodeType="after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Effect transition="in" filter="fade">
                                      <p:cBhvr>
                                        <p:cTn id="76" dur="50"/>
                                        <p:tgtEl>
                                          <p:spTgt spid="3">
                                            <p:txEl>
                                              <p:pRg st="8" end="8"/>
                                            </p:txEl>
                                          </p:spTgt>
                                        </p:tgtEl>
                                      </p:cBhvr>
                                    </p:animEffect>
                                    <p:anim calcmode="lin" valueType="num">
                                      <p:cBhvr>
                                        <p:cTn id="77" dur="2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8" dur="2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79" dur="300" decel="50000" fill="hold">
                                          <p:stCondLst>
                                            <p:cond delay="2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300" decel="50000" fill="hold">
                                          <p:stCondLst>
                                            <p:cond delay="2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1" fill="hold">
                            <p:stCondLst>
                              <p:cond delay="5550"/>
                            </p:stCondLst>
                            <p:childTnLst>
                              <p:par>
                                <p:cTn id="82" presetID="43" presetClass="entr" presetSubtype="0" fill="hold" grpId="0" nodeType="afterEffect">
                                  <p:stCondLst>
                                    <p:cond delay="0"/>
                                  </p:stCondLst>
                                  <p:childTnLst>
                                    <p:set>
                                      <p:cBhvr>
                                        <p:cTn id="83" dur="1" fill="hold">
                                          <p:stCondLst>
                                            <p:cond delay="0"/>
                                          </p:stCondLst>
                                        </p:cTn>
                                        <p:tgtEl>
                                          <p:spTgt spid="3">
                                            <p:txEl>
                                              <p:pRg st="9" end="9"/>
                                            </p:txEl>
                                          </p:spTgt>
                                        </p:tgtEl>
                                        <p:attrNameLst>
                                          <p:attrName>style.visibility</p:attrName>
                                        </p:attrNameLst>
                                      </p:cBhvr>
                                      <p:to>
                                        <p:strVal val="visible"/>
                                      </p:to>
                                    </p:set>
                                    <p:animEffect transition="in" filter="fade">
                                      <p:cBhvr>
                                        <p:cTn id="84" dur="50"/>
                                        <p:tgtEl>
                                          <p:spTgt spid="3">
                                            <p:txEl>
                                              <p:pRg st="9" end="9"/>
                                            </p:txEl>
                                          </p:spTgt>
                                        </p:tgtEl>
                                      </p:cBhvr>
                                    </p:animEffect>
                                    <p:anim calcmode="lin" valueType="num">
                                      <p:cBhvr>
                                        <p:cTn id="85" dur="2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6" dur="200" fill="hold"/>
                                        <p:tgtEl>
                                          <p:spTgt spid="3">
                                            <p:txEl>
                                              <p:pRg st="9" end="9"/>
                                            </p:txEl>
                                          </p:spTgt>
                                        </p:tgtEl>
                                        <p:attrNameLst>
                                          <p:attrName>ppt_y</p:attrName>
                                        </p:attrNameLst>
                                      </p:cBhvr>
                                      <p:tavLst>
                                        <p:tav tm="0">
                                          <p:val>
                                            <p:strVal val="#ppt_y+0.31"/>
                                          </p:val>
                                        </p:tav>
                                        <p:tav tm="100000">
                                          <p:val>
                                            <p:strVal val="#ppt_y+0.31"/>
                                          </p:val>
                                        </p:tav>
                                      </p:tavLst>
                                    </p:anim>
                                    <p:anim calcmode="lin" valueType="num">
                                      <p:cBhvr>
                                        <p:cTn id="87" dur="300" decel="50000" fill="hold">
                                          <p:stCondLst>
                                            <p:cond delay="200"/>
                                          </p:stCondLst>
                                        </p:cTn>
                                        <p:tgtEl>
                                          <p:spTgt spid="3">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8" dur="300" decel="50000" fill="hold">
                                          <p:stCondLst>
                                            <p:cond delay="200"/>
                                          </p:stCondLst>
                                        </p:cTn>
                                        <p:tgtEl>
                                          <p:spTgt spid="3">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9" fill="hold">
                            <p:stCondLst>
                              <p:cond delay="6050"/>
                            </p:stCondLst>
                            <p:childTnLst>
                              <p:par>
                                <p:cTn id="90" presetID="43" presetClass="entr" presetSubtype="0" fill="hold" grpId="0" nodeType="afterEffect">
                                  <p:stCondLst>
                                    <p:cond delay="0"/>
                                  </p:stCondLst>
                                  <p:childTnLst>
                                    <p:set>
                                      <p:cBhvr>
                                        <p:cTn id="91" dur="1" fill="hold">
                                          <p:stCondLst>
                                            <p:cond delay="0"/>
                                          </p:stCondLst>
                                        </p:cTn>
                                        <p:tgtEl>
                                          <p:spTgt spid="3">
                                            <p:txEl>
                                              <p:pRg st="10" end="10"/>
                                            </p:txEl>
                                          </p:spTgt>
                                        </p:tgtEl>
                                        <p:attrNameLst>
                                          <p:attrName>style.visibility</p:attrName>
                                        </p:attrNameLst>
                                      </p:cBhvr>
                                      <p:to>
                                        <p:strVal val="visible"/>
                                      </p:to>
                                    </p:set>
                                    <p:animEffect transition="in" filter="fade">
                                      <p:cBhvr>
                                        <p:cTn id="92" dur="50"/>
                                        <p:tgtEl>
                                          <p:spTgt spid="3">
                                            <p:txEl>
                                              <p:pRg st="10" end="10"/>
                                            </p:txEl>
                                          </p:spTgt>
                                        </p:tgtEl>
                                      </p:cBhvr>
                                    </p:animEffect>
                                    <p:anim calcmode="lin" valueType="num">
                                      <p:cBhvr>
                                        <p:cTn id="93" dur="2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4" dur="200" fill="hold"/>
                                        <p:tgtEl>
                                          <p:spTgt spid="3">
                                            <p:txEl>
                                              <p:pRg st="10" end="10"/>
                                            </p:txEl>
                                          </p:spTgt>
                                        </p:tgtEl>
                                        <p:attrNameLst>
                                          <p:attrName>ppt_y</p:attrName>
                                        </p:attrNameLst>
                                      </p:cBhvr>
                                      <p:tavLst>
                                        <p:tav tm="0">
                                          <p:val>
                                            <p:strVal val="#ppt_y+0.31"/>
                                          </p:val>
                                        </p:tav>
                                        <p:tav tm="100000">
                                          <p:val>
                                            <p:strVal val="#ppt_y+0.31"/>
                                          </p:val>
                                        </p:tav>
                                      </p:tavLst>
                                    </p:anim>
                                    <p:anim calcmode="lin" valueType="num">
                                      <p:cBhvr>
                                        <p:cTn id="95" dur="300" decel="50000" fill="hold">
                                          <p:stCondLst>
                                            <p:cond delay="200"/>
                                          </p:stCondLst>
                                        </p:cTn>
                                        <p:tgtEl>
                                          <p:spTgt spid="3">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6" dur="300" decel="50000" fill="hold">
                                          <p:stCondLst>
                                            <p:cond delay="200"/>
                                          </p:stCondLst>
                                        </p:cTn>
                                        <p:tgtEl>
                                          <p:spTgt spid="3">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97" fill="hold">
                            <p:stCondLst>
                              <p:cond delay="6550"/>
                            </p:stCondLst>
                            <p:childTnLst>
                              <p:par>
                                <p:cTn id="98" presetID="43" presetClass="entr" presetSubtype="0" fill="hold" grpId="0" nodeType="afterEffect">
                                  <p:stCondLst>
                                    <p:cond delay="0"/>
                                  </p:stCondLst>
                                  <p:childTnLst>
                                    <p:set>
                                      <p:cBhvr>
                                        <p:cTn id="99" dur="1" fill="hold">
                                          <p:stCondLst>
                                            <p:cond delay="0"/>
                                          </p:stCondLst>
                                        </p:cTn>
                                        <p:tgtEl>
                                          <p:spTgt spid="3">
                                            <p:txEl>
                                              <p:pRg st="11" end="11"/>
                                            </p:txEl>
                                          </p:spTgt>
                                        </p:tgtEl>
                                        <p:attrNameLst>
                                          <p:attrName>style.visibility</p:attrName>
                                        </p:attrNameLst>
                                      </p:cBhvr>
                                      <p:to>
                                        <p:strVal val="visible"/>
                                      </p:to>
                                    </p:set>
                                    <p:animEffect transition="in" filter="fade">
                                      <p:cBhvr>
                                        <p:cTn id="100" dur="50"/>
                                        <p:tgtEl>
                                          <p:spTgt spid="3">
                                            <p:txEl>
                                              <p:pRg st="11" end="11"/>
                                            </p:txEl>
                                          </p:spTgt>
                                        </p:tgtEl>
                                      </p:cBhvr>
                                    </p:animEffect>
                                    <p:anim calcmode="lin" valueType="num">
                                      <p:cBhvr>
                                        <p:cTn id="101" dur="2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02" dur="200" fill="hold"/>
                                        <p:tgtEl>
                                          <p:spTgt spid="3">
                                            <p:txEl>
                                              <p:pRg st="11" end="11"/>
                                            </p:txEl>
                                          </p:spTgt>
                                        </p:tgtEl>
                                        <p:attrNameLst>
                                          <p:attrName>ppt_y</p:attrName>
                                        </p:attrNameLst>
                                      </p:cBhvr>
                                      <p:tavLst>
                                        <p:tav tm="0">
                                          <p:val>
                                            <p:strVal val="#ppt_y+0.31"/>
                                          </p:val>
                                        </p:tav>
                                        <p:tav tm="100000">
                                          <p:val>
                                            <p:strVal val="#ppt_y+0.31"/>
                                          </p:val>
                                        </p:tav>
                                      </p:tavLst>
                                    </p:anim>
                                    <p:anim calcmode="lin" valueType="num">
                                      <p:cBhvr>
                                        <p:cTn id="103" dur="300" decel="50000" fill="hold">
                                          <p:stCondLst>
                                            <p:cond delay="200"/>
                                          </p:stCondLst>
                                        </p:cTn>
                                        <p:tgtEl>
                                          <p:spTgt spid="3">
                                            <p:txEl>
                                              <p:pRg st="11" end="1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4" dur="300" decel="50000" fill="hold">
                                          <p:stCondLst>
                                            <p:cond delay="200"/>
                                          </p:stCondLst>
                                        </p:cTn>
                                        <p:tgtEl>
                                          <p:spTgt spid="3">
                                            <p:txEl>
                                              <p:pRg st="11" end="1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05" fill="hold">
                            <p:stCondLst>
                              <p:cond delay="7050"/>
                            </p:stCondLst>
                            <p:childTnLst>
                              <p:par>
                                <p:cTn id="106" presetID="43" presetClass="entr" presetSubtype="0" fill="hold" grpId="0" nodeType="afterEffect">
                                  <p:stCondLst>
                                    <p:cond delay="0"/>
                                  </p:stCondLst>
                                  <p:childTnLst>
                                    <p:set>
                                      <p:cBhvr>
                                        <p:cTn id="107" dur="1" fill="hold">
                                          <p:stCondLst>
                                            <p:cond delay="0"/>
                                          </p:stCondLst>
                                        </p:cTn>
                                        <p:tgtEl>
                                          <p:spTgt spid="3">
                                            <p:txEl>
                                              <p:pRg st="12" end="12"/>
                                            </p:txEl>
                                          </p:spTgt>
                                        </p:tgtEl>
                                        <p:attrNameLst>
                                          <p:attrName>style.visibility</p:attrName>
                                        </p:attrNameLst>
                                      </p:cBhvr>
                                      <p:to>
                                        <p:strVal val="visible"/>
                                      </p:to>
                                    </p:set>
                                    <p:animEffect transition="in" filter="fade">
                                      <p:cBhvr>
                                        <p:cTn id="108" dur="50"/>
                                        <p:tgtEl>
                                          <p:spTgt spid="3">
                                            <p:txEl>
                                              <p:pRg st="12" end="12"/>
                                            </p:txEl>
                                          </p:spTgt>
                                        </p:tgtEl>
                                      </p:cBhvr>
                                    </p:animEffect>
                                    <p:anim calcmode="lin" valueType="num">
                                      <p:cBhvr>
                                        <p:cTn id="109" dur="2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10" dur="200" fill="hold"/>
                                        <p:tgtEl>
                                          <p:spTgt spid="3">
                                            <p:txEl>
                                              <p:pRg st="12" end="12"/>
                                            </p:txEl>
                                          </p:spTgt>
                                        </p:tgtEl>
                                        <p:attrNameLst>
                                          <p:attrName>ppt_y</p:attrName>
                                        </p:attrNameLst>
                                      </p:cBhvr>
                                      <p:tavLst>
                                        <p:tav tm="0">
                                          <p:val>
                                            <p:strVal val="#ppt_y+0.31"/>
                                          </p:val>
                                        </p:tav>
                                        <p:tav tm="100000">
                                          <p:val>
                                            <p:strVal val="#ppt_y+0.31"/>
                                          </p:val>
                                        </p:tav>
                                      </p:tavLst>
                                    </p:anim>
                                    <p:anim calcmode="lin" valueType="num">
                                      <p:cBhvr>
                                        <p:cTn id="111" dur="300" decel="50000" fill="hold">
                                          <p:stCondLst>
                                            <p:cond delay="200"/>
                                          </p:stCondLst>
                                        </p:cTn>
                                        <p:tgtEl>
                                          <p:spTgt spid="3">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2" dur="300" decel="50000" fill="hold">
                                          <p:stCondLst>
                                            <p:cond delay="200"/>
                                          </p:stCondLst>
                                        </p:cTn>
                                        <p:tgtEl>
                                          <p:spTgt spid="3">
                                            <p:txEl>
                                              <p:pRg st="12" end="1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13" fill="hold">
                            <p:stCondLst>
                              <p:cond delay="7550"/>
                            </p:stCondLst>
                            <p:childTnLst>
                              <p:par>
                                <p:cTn id="114" presetID="43" presetClass="entr" presetSubtype="0" fill="hold" grpId="0" nodeType="afterEffect">
                                  <p:stCondLst>
                                    <p:cond delay="0"/>
                                  </p:stCondLst>
                                  <p:childTnLst>
                                    <p:set>
                                      <p:cBhvr>
                                        <p:cTn id="115" dur="1" fill="hold">
                                          <p:stCondLst>
                                            <p:cond delay="0"/>
                                          </p:stCondLst>
                                        </p:cTn>
                                        <p:tgtEl>
                                          <p:spTgt spid="3">
                                            <p:txEl>
                                              <p:pRg st="13" end="13"/>
                                            </p:txEl>
                                          </p:spTgt>
                                        </p:tgtEl>
                                        <p:attrNameLst>
                                          <p:attrName>style.visibility</p:attrName>
                                        </p:attrNameLst>
                                      </p:cBhvr>
                                      <p:to>
                                        <p:strVal val="visible"/>
                                      </p:to>
                                    </p:set>
                                    <p:animEffect transition="in" filter="fade">
                                      <p:cBhvr>
                                        <p:cTn id="116" dur="50"/>
                                        <p:tgtEl>
                                          <p:spTgt spid="3">
                                            <p:txEl>
                                              <p:pRg st="13" end="13"/>
                                            </p:txEl>
                                          </p:spTgt>
                                        </p:tgtEl>
                                      </p:cBhvr>
                                    </p:animEffect>
                                    <p:anim calcmode="lin" valueType="num">
                                      <p:cBhvr>
                                        <p:cTn id="117" dur="2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18" dur="200" fill="hold"/>
                                        <p:tgtEl>
                                          <p:spTgt spid="3">
                                            <p:txEl>
                                              <p:pRg st="13" end="13"/>
                                            </p:txEl>
                                          </p:spTgt>
                                        </p:tgtEl>
                                        <p:attrNameLst>
                                          <p:attrName>ppt_y</p:attrName>
                                        </p:attrNameLst>
                                      </p:cBhvr>
                                      <p:tavLst>
                                        <p:tav tm="0">
                                          <p:val>
                                            <p:strVal val="#ppt_y+0.31"/>
                                          </p:val>
                                        </p:tav>
                                        <p:tav tm="100000">
                                          <p:val>
                                            <p:strVal val="#ppt_y+0.31"/>
                                          </p:val>
                                        </p:tav>
                                      </p:tavLst>
                                    </p:anim>
                                    <p:anim calcmode="lin" valueType="num">
                                      <p:cBhvr>
                                        <p:cTn id="119" dur="300" decel="50000" fill="hold">
                                          <p:stCondLst>
                                            <p:cond delay="200"/>
                                          </p:stCondLst>
                                        </p:cTn>
                                        <p:tgtEl>
                                          <p:spTgt spid="3">
                                            <p:txEl>
                                              <p:pRg st="13" end="1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0" dur="300" decel="50000" fill="hold">
                                          <p:stCondLst>
                                            <p:cond delay="200"/>
                                          </p:stCondLst>
                                        </p:cTn>
                                        <p:tgtEl>
                                          <p:spTgt spid="3">
                                            <p:txEl>
                                              <p:pRg st="13" end="1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1" fill="hold">
                            <p:stCondLst>
                              <p:cond delay="8050"/>
                            </p:stCondLst>
                            <p:childTnLst>
                              <p:par>
                                <p:cTn id="122" presetID="43" presetClass="entr" presetSubtype="0" fill="hold" grpId="0" nodeType="afterEffect">
                                  <p:stCondLst>
                                    <p:cond delay="0"/>
                                  </p:stCondLst>
                                  <p:childTnLst>
                                    <p:set>
                                      <p:cBhvr>
                                        <p:cTn id="123" dur="1" fill="hold">
                                          <p:stCondLst>
                                            <p:cond delay="0"/>
                                          </p:stCondLst>
                                        </p:cTn>
                                        <p:tgtEl>
                                          <p:spTgt spid="3">
                                            <p:txEl>
                                              <p:pRg st="14" end="14"/>
                                            </p:txEl>
                                          </p:spTgt>
                                        </p:tgtEl>
                                        <p:attrNameLst>
                                          <p:attrName>style.visibility</p:attrName>
                                        </p:attrNameLst>
                                      </p:cBhvr>
                                      <p:to>
                                        <p:strVal val="visible"/>
                                      </p:to>
                                    </p:set>
                                    <p:animEffect transition="in" filter="fade">
                                      <p:cBhvr>
                                        <p:cTn id="124" dur="50"/>
                                        <p:tgtEl>
                                          <p:spTgt spid="3">
                                            <p:txEl>
                                              <p:pRg st="14" end="14"/>
                                            </p:txEl>
                                          </p:spTgt>
                                        </p:tgtEl>
                                      </p:cBhvr>
                                    </p:animEffect>
                                    <p:anim calcmode="lin" valueType="num">
                                      <p:cBhvr>
                                        <p:cTn id="125" dur="2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26" dur="200" fill="hold"/>
                                        <p:tgtEl>
                                          <p:spTgt spid="3">
                                            <p:txEl>
                                              <p:pRg st="14" end="14"/>
                                            </p:txEl>
                                          </p:spTgt>
                                        </p:tgtEl>
                                        <p:attrNameLst>
                                          <p:attrName>ppt_y</p:attrName>
                                        </p:attrNameLst>
                                      </p:cBhvr>
                                      <p:tavLst>
                                        <p:tav tm="0">
                                          <p:val>
                                            <p:strVal val="#ppt_y+0.31"/>
                                          </p:val>
                                        </p:tav>
                                        <p:tav tm="100000">
                                          <p:val>
                                            <p:strVal val="#ppt_y+0.31"/>
                                          </p:val>
                                        </p:tav>
                                      </p:tavLst>
                                    </p:anim>
                                    <p:anim calcmode="lin" valueType="num">
                                      <p:cBhvr>
                                        <p:cTn id="127" dur="300" decel="50000" fill="hold">
                                          <p:stCondLst>
                                            <p:cond delay="200"/>
                                          </p:stCondLst>
                                        </p:cTn>
                                        <p:tgtEl>
                                          <p:spTgt spid="3">
                                            <p:txEl>
                                              <p:pRg st="14" end="1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8" dur="300" decel="50000" fill="hold">
                                          <p:stCondLst>
                                            <p:cond delay="200"/>
                                          </p:stCondLst>
                                        </p:cTn>
                                        <p:tgtEl>
                                          <p:spTgt spid="3">
                                            <p:txEl>
                                              <p:pRg st="14" end="1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9" fill="hold">
                            <p:stCondLst>
                              <p:cond delay="8550"/>
                            </p:stCondLst>
                            <p:childTnLst>
                              <p:par>
                                <p:cTn id="130" presetID="43" presetClass="entr" presetSubtype="0" fill="hold" grpId="0" nodeType="afterEffect">
                                  <p:stCondLst>
                                    <p:cond delay="0"/>
                                  </p:stCondLst>
                                  <p:childTnLst>
                                    <p:set>
                                      <p:cBhvr>
                                        <p:cTn id="131" dur="1" fill="hold">
                                          <p:stCondLst>
                                            <p:cond delay="0"/>
                                          </p:stCondLst>
                                        </p:cTn>
                                        <p:tgtEl>
                                          <p:spTgt spid="3">
                                            <p:txEl>
                                              <p:pRg st="15" end="15"/>
                                            </p:txEl>
                                          </p:spTgt>
                                        </p:tgtEl>
                                        <p:attrNameLst>
                                          <p:attrName>style.visibility</p:attrName>
                                        </p:attrNameLst>
                                      </p:cBhvr>
                                      <p:to>
                                        <p:strVal val="visible"/>
                                      </p:to>
                                    </p:set>
                                    <p:animEffect transition="in" filter="fade">
                                      <p:cBhvr>
                                        <p:cTn id="132" dur="50"/>
                                        <p:tgtEl>
                                          <p:spTgt spid="3">
                                            <p:txEl>
                                              <p:pRg st="15" end="15"/>
                                            </p:txEl>
                                          </p:spTgt>
                                        </p:tgtEl>
                                      </p:cBhvr>
                                    </p:animEffect>
                                    <p:anim calcmode="lin" valueType="num">
                                      <p:cBhvr>
                                        <p:cTn id="133" dur="2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34" dur="200" fill="hold"/>
                                        <p:tgtEl>
                                          <p:spTgt spid="3">
                                            <p:txEl>
                                              <p:pRg st="15" end="15"/>
                                            </p:txEl>
                                          </p:spTgt>
                                        </p:tgtEl>
                                        <p:attrNameLst>
                                          <p:attrName>ppt_y</p:attrName>
                                        </p:attrNameLst>
                                      </p:cBhvr>
                                      <p:tavLst>
                                        <p:tav tm="0">
                                          <p:val>
                                            <p:strVal val="#ppt_y+0.31"/>
                                          </p:val>
                                        </p:tav>
                                        <p:tav tm="100000">
                                          <p:val>
                                            <p:strVal val="#ppt_y+0.31"/>
                                          </p:val>
                                        </p:tav>
                                      </p:tavLst>
                                    </p:anim>
                                    <p:anim calcmode="lin" valueType="num">
                                      <p:cBhvr>
                                        <p:cTn id="135" dur="300" decel="50000" fill="hold">
                                          <p:stCondLst>
                                            <p:cond delay="200"/>
                                          </p:stCondLst>
                                        </p:cTn>
                                        <p:tgtEl>
                                          <p:spTgt spid="3">
                                            <p:txEl>
                                              <p:pRg st="15" end="1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6" dur="300" decel="50000" fill="hold">
                                          <p:stCondLst>
                                            <p:cond delay="200"/>
                                          </p:stCondLst>
                                        </p:cTn>
                                        <p:tgtEl>
                                          <p:spTgt spid="3">
                                            <p:txEl>
                                              <p:pRg st="15" end="1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37" fill="hold">
                            <p:stCondLst>
                              <p:cond delay="9050"/>
                            </p:stCondLst>
                            <p:childTnLst>
                              <p:par>
                                <p:cTn id="138" presetID="43" presetClass="entr" presetSubtype="0" fill="hold" grpId="0" nodeType="afterEffect">
                                  <p:stCondLst>
                                    <p:cond delay="0"/>
                                  </p:stCondLst>
                                  <p:childTnLst>
                                    <p:set>
                                      <p:cBhvr>
                                        <p:cTn id="139" dur="1" fill="hold">
                                          <p:stCondLst>
                                            <p:cond delay="0"/>
                                          </p:stCondLst>
                                        </p:cTn>
                                        <p:tgtEl>
                                          <p:spTgt spid="3">
                                            <p:txEl>
                                              <p:pRg st="16" end="16"/>
                                            </p:txEl>
                                          </p:spTgt>
                                        </p:tgtEl>
                                        <p:attrNameLst>
                                          <p:attrName>style.visibility</p:attrName>
                                        </p:attrNameLst>
                                      </p:cBhvr>
                                      <p:to>
                                        <p:strVal val="visible"/>
                                      </p:to>
                                    </p:set>
                                    <p:animEffect transition="in" filter="fade">
                                      <p:cBhvr>
                                        <p:cTn id="140" dur="50"/>
                                        <p:tgtEl>
                                          <p:spTgt spid="3">
                                            <p:txEl>
                                              <p:pRg st="16" end="16"/>
                                            </p:txEl>
                                          </p:spTgt>
                                        </p:tgtEl>
                                      </p:cBhvr>
                                    </p:animEffect>
                                    <p:anim calcmode="lin" valueType="num">
                                      <p:cBhvr>
                                        <p:cTn id="141" dur="2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42" dur="200" fill="hold"/>
                                        <p:tgtEl>
                                          <p:spTgt spid="3">
                                            <p:txEl>
                                              <p:pRg st="16" end="16"/>
                                            </p:txEl>
                                          </p:spTgt>
                                        </p:tgtEl>
                                        <p:attrNameLst>
                                          <p:attrName>ppt_y</p:attrName>
                                        </p:attrNameLst>
                                      </p:cBhvr>
                                      <p:tavLst>
                                        <p:tav tm="0">
                                          <p:val>
                                            <p:strVal val="#ppt_y+0.31"/>
                                          </p:val>
                                        </p:tav>
                                        <p:tav tm="100000">
                                          <p:val>
                                            <p:strVal val="#ppt_y+0.31"/>
                                          </p:val>
                                        </p:tav>
                                      </p:tavLst>
                                    </p:anim>
                                    <p:anim calcmode="lin" valueType="num">
                                      <p:cBhvr>
                                        <p:cTn id="143" dur="300" decel="50000" fill="hold">
                                          <p:stCondLst>
                                            <p:cond delay="200"/>
                                          </p:stCondLst>
                                        </p:cTn>
                                        <p:tgtEl>
                                          <p:spTgt spid="3">
                                            <p:txEl>
                                              <p:pRg st="16" end="1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4" dur="300" decel="50000" fill="hold">
                                          <p:stCondLst>
                                            <p:cond delay="200"/>
                                          </p:stCondLst>
                                        </p:cTn>
                                        <p:tgtEl>
                                          <p:spTgt spid="3">
                                            <p:txEl>
                                              <p:pRg st="16" end="1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45" fill="hold">
                            <p:stCondLst>
                              <p:cond delay="9550"/>
                            </p:stCondLst>
                            <p:childTnLst>
                              <p:par>
                                <p:cTn id="146" presetID="43" presetClass="entr" presetSubtype="0" fill="hold" grpId="0" nodeType="afterEffect">
                                  <p:stCondLst>
                                    <p:cond delay="0"/>
                                  </p:stCondLst>
                                  <p:childTnLst>
                                    <p:set>
                                      <p:cBhvr>
                                        <p:cTn id="147" dur="1" fill="hold">
                                          <p:stCondLst>
                                            <p:cond delay="0"/>
                                          </p:stCondLst>
                                        </p:cTn>
                                        <p:tgtEl>
                                          <p:spTgt spid="3">
                                            <p:txEl>
                                              <p:pRg st="17" end="17"/>
                                            </p:txEl>
                                          </p:spTgt>
                                        </p:tgtEl>
                                        <p:attrNameLst>
                                          <p:attrName>style.visibility</p:attrName>
                                        </p:attrNameLst>
                                      </p:cBhvr>
                                      <p:to>
                                        <p:strVal val="visible"/>
                                      </p:to>
                                    </p:set>
                                    <p:animEffect transition="in" filter="fade">
                                      <p:cBhvr>
                                        <p:cTn id="148" dur="50"/>
                                        <p:tgtEl>
                                          <p:spTgt spid="3">
                                            <p:txEl>
                                              <p:pRg st="17" end="17"/>
                                            </p:txEl>
                                          </p:spTgt>
                                        </p:tgtEl>
                                      </p:cBhvr>
                                    </p:animEffect>
                                    <p:anim calcmode="lin" valueType="num">
                                      <p:cBhvr>
                                        <p:cTn id="149" dur="2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50" dur="200" fill="hold"/>
                                        <p:tgtEl>
                                          <p:spTgt spid="3">
                                            <p:txEl>
                                              <p:pRg st="17" end="17"/>
                                            </p:txEl>
                                          </p:spTgt>
                                        </p:tgtEl>
                                        <p:attrNameLst>
                                          <p:attrName>ppt_y</p:attrName>
                                        </p:attrNameLst>
                                      </p:cBhvr>
                                      <p:tavLst>
                                        <p:tav tm="0">
                                          <p:val>
                                            <p:strVal val="#ppt_y+0.31"/>
                                          </p:val>
                                        </p:tav>
                                        <p:tav tm="100000">
                                          <p:val>
                                            <p:strVal val="#ppt_y+0.31"/>
                                          </p:val>
                                        </p:tav>
                                      </p:tavLst>
                                    </p:anim>
                                    <p:anim calcmode="lin" valueType="num">
                                      <p:cBhvr>
                                        <p:cTn id="151" dur="300" decel="50000" fill="hold">
                                          <p:stCondLst>
                                            <p:cond delay="200"/>
                                          </p:stCondLst>
                                        </p:cTn>
                                        <p:tgtEl>
                                          <p:spTgt spid="3">
                                            <p:txEl>
                                              <p:pRg st="17" end="1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2" dur="300" decel="50000" fill="hold">
                                          <p:stCondLst>
                                            <p:cond delay="200"/>
                                          </p:stCondLst>
                                        </p:cTn>
                                        <p:tgtEl>
                                          <p:spTgt spid="3">
                                            <p:txEl>
                                              <p:pRg st="17" end="1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53" fill="hold">
                            <p:stCondLst>
                              <p:cond delay="10050"/>
                            </p:stCondLst>
                            <p:childTnLst>
                              <p:par>
                                <p:cTn id="154" presetID="43" presetClass="entr" presetSubtype="0" fill="hold" grpId="0" nodeType="afterEffect">
                                  <p:stCondLst>
                                    <p:cond delay="0"/>
                                  </p:stCondLst>
                                  <p:childTnLst>
                                    <p:set>
                                      <p:cBhvr>
                                        <p:cTn id="155" dur="1" fill="hold">
                                          <p:stCondLst>
                                            <p:cond delay="0"/>
                                          </p:stCondLst>
                                        </p:cTn>
                                        <p:tgtEl>
                                          <p:spTgt spid="3">
                                            <p:txEl>
                                              <p:pRg st="18" end="18"/>
                                            </p:txEl>
                                          </p:spTgt>
                                        </p:tgtEl>
                                        <p:attrNameLst>
                                          <p:attrName>style.visibility</p:attrName>
                                        </p:attrNameLst>
                                      </p:cBhvr>
                                      <p:to>
                                        <p:strVal val="visible"/>
                                      </p:to>
                                    </p:set>
                                    <p:animEffect transition="in" filter="fade">
                                      <p:cBhvr>
                                        <p:cTn id="156" dur="50"/>
                                        <p:tgtEl>
                                          <p:spTgt spid="3">
                                            <p:txEl>
                                              <p:pRg st="18" end="18"/>
                                            </p:txEl>
                                          </p:spTgt>
                                        </p:tgtEl>
                                      </p:cBhvr>
                                    </p:animEffect>
                                    <p:anim calcmode="lin" valueType="num">
                                      <p:cBhvr>
                                        <p:cTn id="157" dur="2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58" dur="200" fill="hold"/>
                                        <p:tgtEl>
                                          <p:spTgt spid="3">
                                            <p:txEl>
                                              <p:pRg st="18" end="18"/>
                                            </p:txEl>
                                          </p:spTgt>
                                        </p:tgtEl>
                                        <p:attrNameLst>
                                          <p:attrName>ppt_y</p:attrName>
                                        </p:attrNameLst>
                                      </p:cBhvr>
                                      <p:tavLst>
                                        <p:tav tm="0">
                                          <p:val>
                                            <p:strVal val="#ppt_y+0.31"/>
                                          </p:val>
                                        </p:tav>
                                        <p:tav tm="100000">
                                          <p:val>
                                            <p:strVal val="#ppt_y+0.31"/>
                                          </p:val>
                                        </p:tav>
                                      </p:tavLst>
                                    </p:anim>
                                    <p:anim calcmode="lin" valueType="num">
                                      <p:cBhvr>
                                        <p:cTn id="159" dur="300" decel="50000" fill="hold">
                                          <p:stCondLst>
                                            <p:cond delay="200"/>
                                          </p:stCondLst>
                                        </p:cTn>
                                        <p:tgtEl>
                                          <p:spTgt spid="3">
                                            <p:txEl>
                                              <p:pRg st="18" end="1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0" dur="300" decel="50000" fill="hold">
                                          <p:stCondLst>
                                            <p:cond delay="200"/>
                                          </p:stCondLst>
                                        </p:cTn>
                                        <p:tgtEl>
                                          <p:spTgt spid="3">
                                            <p:txEl>
                                              <p:pRg st="18" end="1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61" fill="hold">
                            <p:stCondLst>
                              <p:cond delay="10550"/>
                            </p:stCondLst>
                            <p:childTnLst>
                              <p:par>
                                <p:cTn id="162" presetID="43" presetClass="entr" presetSubtype="0" fill="hold" grpId="0" nodeType="afterEffect">
                                  <p:stCondLst>
                                    <p:cond delay="0"/>
                                  </p:stCondLst>
                                  <p:childTnLst>
                                    <p:set>
                                      <p:cBhvr>
                                        <p:cTn id="163" dur="1" fill="hold">
                                          <p:stCondLst>
                                            <p:cond delay="0"/>
                                          </p:stCondLst>
                                        </p:cTn>
                                        <p:tgtEl>
                                          <p:spTgt spid="3">
                                            <p:txEl>
                                              <p:pRg st="19" end="19"/>
                                            </p:txEl>
                                          </p:spTgt>
                                        </p:tgtEl>
                                        <p:attrNameLst>
                                          <p:attrName>style.visibility</p:attrName>
                                        </p:attrNameLst>
                                      </p:cBhvr>
                                      <p:to>
                                        <p:strVal val="visible"/>
                                      </p:to>
                                    </p:set>
                                    <p:animEffect transition="in" filter="fade">
                                      <p:cBhvr>
                                        <p:cTn id="164" dur="50"/>
                                        <p:tgtEl>
                                          <p:spTgt spid="3">
                                            <p:txEl>
                                              <p:pRg st="19" end="19"/>
                                            </p:txEl>
                                          </p:spTgt>
                                        </p:tgtEl>
                                      </p:cBhvr>
                                    </p:animEffect>
                                    <p:anim calcmode="lin" valueType="num">
                                      <p:cBhvr>
                                        <p:cTn id="165" dur="2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66" dur="200" fill="hold"/>
                                        <p:tgtEl>
                                          <p:spTgt spid="3">
                                            <p:txEl>
                                              <p:pRg st="19" end="19"/>
                                            </p:txEl>
                                          </p:spTgt>
                                        </p:tgtEl>
                                        <p:attrNameLst>
                                          <p:attrName>ppt_y</p:attrName>
                                        </p:attrNameLst>
                                      </p:cBhvr>
                                      <p:tavLst>
                                        <p:tav tm="0">
                                          <p:val>
                                            <p:strVal val="#ppt_y+0.31"/>
                                          </p:val>
                                        </p:tav>
                                        <p:tav tm="100000">
                                          <p:val>
                                            <p:strVal val="#ppt_y+0.31"/>
                                          </p:val>
                                        </p:tav>
                                      </p:tavLst>
                                    </p:anim>
                                    <p:anim calcmode="lin" valueType="num">
                                      <p:cBhvr>
                                        <p:cTn id="167" dur="300" decel="50000" fill="hold">
                                          <p:stCondLst>
                                            <p:cond delay="200"/>
                                          </p:stCondLst>
                                        </p:cTn>
                                        <p:tgtEl>
                                          <p:spTgt spid="3">
                                            <p:txEl>
                                              <p:pRg st="19" end="1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8" dur="300" decel="50000" fill="hold">
                                          <p:stCondLst>
                                            <p:cond delay="200"/>
                                          </p:stCondLst>
                                        </p:cTn>
                                        <p:tgtEl>
                                          <p:spTgt spid="3">
                                            <p:txEl>
                                              <p:pRg st="19" end="1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69" fill="hold">
                            <p:stCondLst>
                              <p:cond delay="11050"/>
                            </p:stCondLst>
                            <p:childTnLst>
                              <p:par>
                                <p:cTn id="170" presetID="43" presetClass="entr" presetSubtype="0" fill="hold" grpId="0" nodeType="afterEffect">
                                  <p:stCondLst>
                                    <p:cond delay="0"/>
                                  </p:stCondLst>
                                  <p:childTnLst>
                                    <p:set>
                                      <p:cBhvr>
                                        <p:cTn id="171" dur="1" fill="hold">
                                          <p:stCondLst>
                                            <p:cond delay="0"/>
                                          </p:stCondLst>
                                        </p:cTn>
                                        <p:tgtEl>
                                          <p:spTgt spid="3">
                                            <p:txEl>
                                              <p:pRg st="20" end="20"/>
                                            </p:txEl>
                                          </p:spTgt>
                                        </p:tgtEl>
                                        <p:attrNameLst>
                                          <p:attrName>style.visibility</p:attrName>
                                        </p:attrNameLst>
                                      </p:cBhvr>
                                      <p:to>
                                        <p:strVal val="visible"/>
                                      </p:to>
                                    </p:set>
                                    <p:animEffect transition="in" filter="fade">
                                      <p:cBhvr>
                                        <p:cTn id="172" dur="50"/>
                                        <p:tgtEl>
                                          <p:spTgt spid="3">
                                            <p:txEl>
                                              <p:pRg st="20" end="20"/>
                                            </p:txEl>
                                          </p:spTgt>
                                        </p:tgtEl>
                                      </p:cBhvr>
                                    </p:animEffect>
                                    <p:anim calcmode="lin" valueType="num">
                                      <p:cBhvr>
                                        <p:cTn id="173" dur="2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74" dur="200" fill="hold"/>
                                        <p:tgtEl>
                                          <p:spTgt spid="3">
                                            <p:txEl>
                                              <p:pRg st="20" end="20"/>
                                            </p:txEl>
                                          </p:spTgt>
                                        </p:tgtEl>
                                        <p:attrNameLst>
                                          <p:attrName>ppt_y</p:attrName>
                                        </p:attrNameLst>
                                      </p:cBhvr>
                                      <p:tavLst>
                                        <p:tav tm="0">
                                          <p:val>
                                            <p:strVal val="#ppt_y+0.31"/>
                                          </p:val>
                                        </p:tav>
                                        <p:tav tm="100000">
                                          <p:val>
                                            <p:strVal val="#ppt_y+0.31"/>
                                          </p:val>
                                        </p:tav>
                                      </p:tavLst>
                                    </p:anim>
                                    <p:anim calcmode="lin" valueType="num">
                                      <p:cBhvr>
                                        <p:cTn id="175" dur="300" decel="50000" fill="hold">
                                          <p:stCondLst>
                                            <p:cond delay="200"/>
                                          </p:stCondLst>
                                        </p:cTn>
                                        <p:tgtEl>
                                          <p:spTgt spid="3">
                                            <p:txEl>
                                              <p:pRg st="20" end="2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6" dur="300" decel="50000" fill="hold">
                                          <p:stCondLst>
                                            <p:cond delay="200"/>
                                          </p:stCondLst>
                                        </p:cTn>
                                        <p:tgtEl>
                                          <p:spTgt spid="3">
                                            <p:txEl>
                                              <p:pRg st="20" end="2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7" fill="hold">
                            <p:stCondLst>
                              <p:cond delay="11550"/>
                            </p:stCondLst>
                            <p:childTnLst>
                              <p:par>
                                <p:cTn id="178" presetID="43" presetClass="entr" presetSubtype="0" fill="hold" grpId="0" nodeType="afterEffect">
                                  <p:stCondLst>
                                    <p:cond delay="0"/>
                                  </p:stCondLst>
                                  <p:childTnLst>
                                    <p:set>
                                      <p:cBhvr>
                                        <p:cTn id="179" dur="1" fill="hold">
                                          <p:stCondLst>
                                            <p:cond delay="0"/>
                                          </p:stCondLst>
                                        </p:cTn>
                                        <p:tgtEl>
                                          <p:spTgt spid="3">
                                            <p:txEl>
                                              <p:pRg st="21" end="21"/>
                                            </p:txEl>
                                          </p:spTgt>
                                        </p:tgtEl>
                                        <p:attrNameLst>
                                          <p:attrName>style.visibility</p:attrName>
                                        </p:attrNameLst>
                                      </p:cBhvr>
                                      <p:to>
                                        <p:strVal val="visible"/>
                                      </p:to>
                                    </p:set>
                                    <p:animEffect transition="in" filter="fade">
                                      <p:cBhvr>
                                        <p:cTn id="180" dur="50"/>
                                        <p:tgtEl>
                                          <p:spTgt spid="3">
                                            <p:txEl>
                                              <p:pRg st="21" end="21"/>
                                            </p:txEl>
                                          </p:spTgt>
                                        </p:tgtEl>
                                      </p:cBhvr>
                                    </p:animEffect>
                                    <p:anim calcmode="lin" valueType="num">
                                      <p:cBhvr>
                                        <p:cTn id="181" dur="2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82" dur="200" fill="hold"/>
                                        <p:tgtEl>
                                          <p:spTgt spid="3">
                                            <p:txEl>
                                              <p:pRg st="21" end="21"/>
                                            </p:txEl>
                                          </p:spTgt>
                                        </p:tgtEl>
                                        <p:attrNameLst>
                                          <p:attrName>ppt_y</p:attrName>
                                        </p:attrNameLst>
                                      </p:cBhvr>
                                      <p:tavLst>
                                        <p:tav tm="0">
                                          <p:val>
                                            <p:strVal val="#ppt_y+0.31"/>
                                          </p:val>
                                        </p:tav>
                                        <p:tav tm="100000">
                                          <p:val>
                                            <p:strVal val="#ppt_y+0.31"/>
                                          </p:val>
                                        </p:tav>
                                      </p:tavLst>
                                    </p:anim>
                                    <p:anim calcmode="lin" valueType="num">
                                      <p:cBhvr>
                                        <p:cTn id="183" dur="300" decel="50000" fill="hold">
                                          <p:stCondLst>
                                            <p:cond delay="200"/>
                                          </p:stCondLst>
                                        </p:cTn>
                                        <p:tgtEl>
                                          <p:spTgt spid="3">
                                            <p:txEl>
                                              <p:pRg st="21" end="2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4" dur="300" decel="50000" fill="hold">
                                          <p:stCondLst>
                                            <p:cond delay="200"/>
                                          </p:stCondLst>
                                        </p:cTn>
                                        <p:tgtEl>
                                          <p:spTgt spid="3">
                                            <p:txEl>
                                              <p:pRg st="21" end="2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5" fill="hold">
                            <p:stCondLst>
                              <p:cond delay="12050"/>
                            </p:stCondLst>
                            <p:childTnLst>
                              <p:par>
                                <p:cTn id="186" presetID="43" presetClass="entr" presetSubtype="0" fill="hold" grpId="0" nodeType="afterEffect">
                                  <p:stCondLst>
                                    <p:cond delay="0"/>
                                  </p:stCondLst>
                                  <p:childTnLst>
                                    <p:set>
                                      <p:cBhvr>
                                        <p:cTn id="187" dur="1" fill="hold">
                                          <p:stCondLst>
                                            <p:cond delay="0"/>
                                          </p:stCondLst>
                                        </p:cTn>
                                        <p:tgtEl>
                                          <p:spTgt spid="3">
                                            <p:txEl>
                                              <p:pRg st="22" end="22"/>
                                            </p:txEl>
                                          </p:spTgt>
                                        </p:tgtEl>
                                        <p:attrNameLst>
                                          <p:attrName>style.visibility</p:attrName>
                                        </p:attrNameLst>
                                      </p:cBhvr>
                                      <p:to>
                                        <p:strVal val="visible"/>
                                      </p:to>
                                    </p:set>
                                    <p:animEffect transition="in" filter="fade">
                                      <p:cBhvr>
                                        <p:cTn id="188" dur="50"/>
                                        <p:tgtEl>
                                          <p:spTgt spid="3">
                                            <p:txEl>
                                              <p:pRg st="22" end="22"/>
                                            </p:txEl>
                                          </p:spTgt>
                                        </p:tgtEl>
                                      </p:cBhvr>
                                    </p:animEffect>
                                    <p:anim calcmode="lin" valueType="num">
                                      <p:cBhvr>
                                        <p:cTn id="189" dur="2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90" dur="200" fill="hold"/>
                                        <p:tgtEl>
                                          <p:spTgt spid="3">
                                            <p:txEl>
                                              <p:pRg st="22" end="22"/>
                                            </p:txEl>
                                          </p:spTgt>
                                        </p:tgtEl>
                                        <p:attrNameLst>
                                          <p:attrName>ppt_y</p:attrName>
                                        </p:attrNameLst>
                                      </p:cBhvr>
                                      <p:tavLst>
                                        <p:tav tm="0">
                                          <p:val>
                                            <p:strVal val="#ppt_y+0.31"/>
                                          </p:val>
                                        </p:tav>
                                        <p:tav tm="100000">
                                          <p:val>
                                            <p:strVal val="#ppt_y+0.31"/>
                                          </p:val>
                                        </p:tav>
                                      </p:tavLst>
                                    </p:anim>
                                    <p:anim calcmode="lin" valueType="num">
                                      <p:cBhvr>
                                        <p:cTn id="191" dur="300" decel="50000" fill="hold">
                                          <p:stCondLst>
                                            <p:cond delay="200"/>
                                          </p:stCondLst>
                                        </p:cTn>
                                        <p:tgtEl>
                                          <p:spTgt spid="3">
                                            <p:txEl>
                                              <p:pRg st="22" end="2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2" dur="300" decel="50000" fill="hold">
                                          <p:stCondLst>
                                            <p:cond delay="200"/>
                                          </p:stCondLst>
                                        </p:cTn>
                                        <p:tgtEl>
                                          <p:spTgt spid="3">
                                            <p:txEl>
                                              <p:pRg st="22" end="2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3" fill="hold">
                            <p:stCondLst>
                              <p:cond delay="12550"/>
                            </p:stCondLst>
                            <p:childTnLst>
                              <p:par>
                                <p:cTn id="194" presetID="43" presetClass="entr" presetSubtype="0" fill="hold" grpId="0" nodeType="afterEffect">
                                  <p:stCondLst>
                                    <p:cond delay="0"/>
                                  </p:stCondLst>
                                  <p:childTnLst>
                                    <p:set>
                                      <p:cBhvr>
                                        <p:cTn id="195" dur="1" fill="hold">
                                          <p:stCondLst>
                                            <p:cond delay="0"/>
                                          </p:stCondLst>
                                        </p:cTn>
                                        <p:tgtEl>
                                          <p:spTgt spid="3">
                                            <p:txEl>
                                              <p:pRg st="23" end="23"/>
                                            </p:txEl>
                                          </p:spTgt>
                                        </p:tgtEl>
                                        <p:attrNameLst>
                                          <p:attrName>style.visibility</p:attrName>
                                        </p:attrNameLst>
                                      </p:cBhvr>
                                      <p:to>
                                        <p:strVal val="visible"/>
                                      </p:to>
                                    </p:set>
                                    <p:animEffect transition="in" filter="fade">
                                      <p:cBhvr>
                                        <p:cTn id="196" dur="50"/>
                                        <p:tgtEl>
                                          <p:spTgt spid="3">
                                            <p:txEl>
                                              <p:pRg st="23" end="23"/>
                                            </p:txEl>
                                          </p:spTgt>
                                        </p:tgtEl>
                                      </p:cBhvr>
                                    </p:animEffect>
                                    <p:anim calcmode="lin" valueType="num">
                                      <p:cBhvr>
                                        <p:cTn id="197" dur="2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198" dur="200" fill="hold"/>
                                        <p:tgtEl>
                                          <p:spTgt spid="3">
                                            <p:txEl>
                                              <p:pRg st="23" end="23"/>
                                            </p:txEl>
                                          </p:spTgt>
                                        </p:tgtEl>
                                        <p:attrNameLst>
                                          <p:attrName>ppt_y</p:attrName>
                                        </p:attrNameLst>
                                      </p:cBhvr>
                                      <p:tavLst>
                                        <p:tav tm="0">
                                          <p:val>
                                            <p:strVal val="#ppt_y+0.31"/>
                                          </p:val>
                                        </p:tav>
                                        <p:tav tm="100000">
                                          <p:val>
                                            <p:strVal val="#ppt_y+0.31"/>
                                          </p:val>
                                        </p:tav>
                                      </p:tavLst>
                                    </p:anim>
                                    <p:anim calcmode="lin" valueType="num">
                                      <p:cBhvr>
                                        <p:cTn id="199" dur="300" decel="50000" fill="hold">
                                          <p:stCondLst>
                                            <p:cond delay="200"/>
                                          </p:stCondLst>
                                        </p:cTn>
                                        <p:tgtEl>
                                          <p:spTgt spid="3">
                                            <p:txEl>
                                              <p:pRg st="23" end="2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0" dur="300" decel="50000" fill="hold">
                                          <p:stCondLst>
                                            <p:cond delay="200"/>
                                          </p:stCondLst>
                                        </p:cTn>
                                        <p:tgtEl>
                                          <p:spTgt spid="3">
                                            <p:txEl>
                                              <p:pRg st="23" end="2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1" fill="hold">
                            <p:stCondLst>
                              <p:cond delay="13050"/>
                            </p:stCondLst>
                            <p:childTnLst>
                              <p:par>
                                <p:cTn id="202" presetID="43" presetClass="entr" presetSubtype="0" fill="hold" grpId="0" nodeType="afterEffect">
                                  <p:stCondLst>
                                    <p:cond delay="0"/>
                                  </p:stCondLst>
                                  <p:childTnLst>
                                    <p:set>
                                      <p:cBhvr>
                                        <p:cTn id="203" dur="1" fill="hold">
                                          <p:stCondLst>
                                            <p:cond delay="0"/>
                                          </p:stCondLst>
                                        </p:cTn>
                                        <p:tgtEl>
                                          <p:spTgt spid="3">
                                            <p:txEl>
                                              <p:pRg st="24" end="24"/>
                                            </p:txEl>
                                          </p:spTgt>
                                        </p:tgtEl>
                                        <p:attrNameLst>
                                          <p:attrName>style.visibility</p:attrName>
                                        </p:attrNameLst>
                                      </p:cBhvr>
                                      <p:to>
                                        <p:strVal val="visible"/>
                                      </p:to>
                                    </p:set>
                                    <p:animEffect transition="in" filter="fade">
                                      <p:cBhvr>
                                        <p:cTn id="204" dur="50"/>
                                        <p:tgtEl>
                                          <p:spTgt spid="3">
                                            <p:txEl>
                                              <p:pRg st="24" end="24"/>
                                            </p:txEl>
                                          </p:spTgt>
                                        </p:tgtEl>
                                      </p:cBhvr>
                                    </p:animEffect>
                                    <p:anim calcmode="lin" valueType="num">
                                      <p:cBhvr>
                                        <p:cTn id="205" dur="200" fill="hold"/>
                                        <p:tgtEl>
                                          <p:spTgt spid="3">
                                            <p:txEl>
                                              <p:pRg st="24" end="24"/>
                                            </p:txEl>
                                          </p:spTgt>
                                        </p:tgtEl>
                                        <p:attrNameLst>
                                          <p:attrName>ppt_x</p:attrName>
                                        </p:attrNameLst>
                                      </p:cBhvr>
                                      <p:tavLst>
                                        <p:tav tm="0">
                                          <p:val>
                                            <p:strVal val="#ppt_x"/>
                                          </p:val>
                                        </p:tav>
                                        <p:tav tm="100000">
                                          <p:val>
                                            <p:strVal val="#ppt_x"/>
                                          </p:val>
                                        </p:tav>
                                      </p:tavLst>
                                    </p:anim>
                                    <p:anim calcmode="lin" valueType="num">
                                      <p:cBhvr>
                                        <p:cTn id="206" dur="200" fill="hold"/>
                                        <p:tgtEl>
                                          <p:spTgt spid="3">
                                            <p:txEl>
                                              <p:pRg st="24" end="24"/>
                                            </p:txEl>
                                          </p:spTgt>
                                        </p:tgtEl>
                                        <p:attrNameLst>
                                          <p:attrName>ppt_y</p:attrName>
                                        </p:attrNameLst>
                                      </p:cBhvr>
                                      <p:tavLst>
                                        <p:tav tm="0">
                                          <p:val>
                                            <p:strVal val="#ppt_y+0.31"/>
                                          </p:val>
                                        </p:tav>
                                        <p:tav tm="100000">
                                          <p:val>
                                            <p:strVal val="#ppt_y+0.31"/>
                                          </p:val>
                                        </p:tav>
                                      </p:tavLst>
                                    </p:anim>
                                    <p:anim calcmode="lin" valueType="num">
                                      <p:cBhvr>
                                        <p:cTn id="207" dur="300" decel="50000" fill="hold">
                                          <p:stCondLst>
                                            <p:cond delay="200"/>
                                          </p:stCondLst>
                                        </p:cTn>
                                        <p:tgtEl>
                                          <p:spTgt spid="3">
                                            <p:txEl>
                                              <p:pRg st="24" end="2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8" dur="300" decel="50000" fill="hold">
                                          <p:stCondLst>
                                            <p:cond delay="200"/>
                                          </p:stCondLst>
                                        </p:cTn>
                                        <p:tgtEl>
                                          <p:spTgt spid="3">
                                            <p:txEl>
                                              <p:pRg st="24" end="2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9" fill="hold">
                            <p:stCondLst>
                              <p:cond delay="13550"/>
                            </p:stCondLst>
                            <p:childTnLst>
                              <p:par>
                                <p:cTn id="210" presetID="43" presetClass="entr" presetSubtype="0" fill="hold" grpId="0" nodeType="afterEffect">
                                  <p:stCondLst>
                                    <p:cond delay="0"/>
                                  </p:stCondLst>
                                  <p:childTnLst>
                                    <p:set>
                                      <p:cBhvr>
                                        <p:cTn id="211" dur="1" fill="hold">
                                          <p:stCondLst>
                                            <p:cond delay="0"/>
                                          </p:stCondLst>
                                        </p:cTn>
                                        <p:tgtEl>
                                          <p:spTgt spid="3">
                                            <p:txEl>
                                              <p:pRg st="25" end="25"/>
                                            </p:txEl>
                                          </p:spTgt>
                                        </p:tgtEl>
                                        <p:attrNameLst>
                                          <p:attrName>style.visibility</p:attrName>
                                        </p:attrNameLst>
                                      </p:cBhvr>
                                      <p:to>
                                        <p:strVal val="visible"/>
                                      </p:to>
                                    </p:set>
                                    <p:animEffect transition="in" filter="fade">
                                      <p:cBhvr>
                                        <p:cTn id="212" dur="50"/>
                                        <p:tgtEl>
                                          <p:spTgt spid="3">
                                            <p:txEl>
                                              <p:pRg st="25" end="25"/>
                                            </p:txEl>
                                          </p:spTgt>
                                        </p:tgtEl>
                                      </p:cBhvr>
                                    </p:animEffect>
                                    <p:anim calcmode="lin" valueType="num">
                                      <p:cBhvr>
                                        <p:cTn id="213" dur="200" fill="hold"/>
                                        <p:tgtEl>
                                          <p:spTgt spid="3">
                                            <p:txEl>
                                              <p:pRg st="25" end="25"/>
                                            </p:txEl>
                                          </p:spTgt>
                                        </p:tgtEl>
                                        <p:attrNameLst>
                                          <p:attrName>ppt_x</p:attrName>
                                        </p:attrNameLst>
                                      </p:cBhvr>
                                      <p:tavLst>
                                        <p:tav tm="0">
                                          <p:val>
                                            <p:strVal val="#ppt_x"/>
                                          </p:val>
                                        </p:tav>
                                        <p:tav tm="100000">
                                          <p:val>
                                            <p:strVal val="#ppt_x"/>
                                          </p:val>
                                        </p:tav>
                                      </p:tavLst>
                                    </p:anim>
                                    <p:anim calcmode="lin" valueType="num">
                                      <p:cBhvr>
                                        <p:cTn id="214" dur="200" fill="hold"/>
                                        <p:tgtEl>
                                          <p:spTgt spid="3">
                                            <p:txEl>
                                              <p:pRg st="25" end="25"/>
                                            </p:txEl>
                                          </p:spTgt>
                                        </p:tgtEl>
                                        <p:attrNameLst>
                                          <p:attrName>ppt_y</p:attrName>
                                        </p:attrNameLst>
                                      </p:cBhvr>
                                      <p:tavLst>
                                        <p:tav tm="0">
                                          <p:val>
                                            <p:strVal val="#ppt_y+0.31"/>
                                          </p:val>
                                        </p:tav>
                                        <p:tav tm="100000">
                                          <p:val>
                                            <p:strVal val="#ppt_y+0.31"/>
                                          </p:val>
                                        </p:tav>
                                      </p:tavLst>
                                    </p:anim>
                                    <p:anim calcmode="lin" valueType="num">
                                      <p:cBhvr>
                                        <p:cTn id="215" dur="300" decel="50000" fill="hold">
                                          <p:stCondLst>
                                            <p:cond delay="200"/>
                                          </p:stCondLst>
                                        </p:cTn>
                                        <p:tgtEl>
                                          <p:spTgt spid="3">
                                            <p:txEl>
                                              <p:pRg st="25" end="2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6" dur="300" decel="50000" fill="hold">
                                          <p:stCondLst>
                                            <p:cond delay="200"/>
                                          </p:stCondLst>
                                        </p:cTn>
                                        <p:tgtEl>
                                          <p:spTgt spid="3">
                                            <p:txEl>
                                              <p:pRg st="25" end="2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chor="ctr"/>
          <a:lstStyle/>
          <a:p>
            <a:pPr defTabSz="914400">
              <a:spcBef>
                <a:spcPts val="0"/>
              </a:spcBef>
              <a:buNone/>
            </a:pPr>
            <a:r>
              <a:rPr lang="hu-HU" sz="3400" b="0" i="0" dirty="0" smtClean="0">
                <a:solidFill>
                  <a:srgbClr val="8BAA00"/>
                </a:solidFill>
                <a:latin typeface="Corbel"/>
                <a:ea typeface="+mj-ea"/>
                <a:cs typeface="+mj-cs"/>
              </a:rPr>
              <a:t>Napjaink megújuló energiaforrásai</a:t>
            </a:r>
            <a:endParaRPr lang="hu-HU" sz="3400" b="0" i="0" dirty="0">
              <a:solidFill>
                <a:srgbClr val="8BAA00"/>
              </a:solidFill>
              <a:latin typeface="Corbel"/>
              <a:ea typeface="+mj-ea"/>
              <a:cs typeface="+mj-cs"/>
            </a:endParaRPr>
          </a:p>
        </p:txBody>
      </p:sp>
      <p:graphicFrame>
        <p:nvGraphicFramePr>
          <p:cNvPr id="4" name="Tartalom helye 3"/>
          <p:cNvGraphicFramePr>
            <a:graphicFrameLocks noGrp="1"/>
          </p:cNvGraphicFramePr>
          <p:nvPr>
            <p:ph idx="1"/>
            <p:extLst>
              <p:ext uri="{D42A27DB-BD31-4B8C-83A1-F6EECF244321}">
                <p14:modId xmlns:p14="http://schemas.microsoft.com/office/powerpoint/2010/main" xmlns="" val="2019131970"/>
              </p:ext>
            </p:extLst>
          </p:nvPr>
        </p:nvGraphicFramePr>
        <p:xfrm>
          <a:off x="0" y="1566000"/>
          <a:ext cx="12191999" cy="5063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287158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wd">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100"/>
                            </p:stCondLst>
                            <p:childTnLst>
                              <p:par>
                                <p:cTn id="12" presetID="3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1000" b="-1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solidFill>
                  <a:schemeClr val="accent1">
                    <a:lumMod val="50000"/>
                  </a:schemeClr>
                </a:solidFill>
              </a:rPr>
              <a:t>Napenergia</a:t>
            </a:r>
            <a:endParaRPr lang="hu-HU" dirty="0">
              <a:solidFill>
                <a:schemeClr val="accent1">
                  <a:lumMod val="50000"/>
                </a:schemeClr>
              </a:solidFill>
            </a:endParaRPr>
          </a:p>
        </p:txBody>
      </p:sp>
      <p:sp>
        <p:nvSpPr>
          <p:cNvPr id="3" name="Tartalom helye 2"/>
          <p:cNvSpPr>
            <a:spLocks noGrp="1"/>
          </p:cNvSpPr>
          <p:nvPr>
            <p:ph idx="1"/>
          </p:nvPr>
        </p:nvSpPr>
        <p:spPr/>
        <p:txBody>
          <a:bodyPr>
            <a:normAutofit fontScale="92500" lnSpcReduction="10000"/>
          </a:bodyPr>
          <a:lstStyle/>
          <a:p>
            <a:r>
              <a:rPr lang="hu-HU" b="1" u="sng" dirty="0" smtClean="0">
                <a:solidFill>
                  <a:schemeClr val="accent1">
                    <a:lumMod val="40000"/>
                    <a:lumOff val="60000"/>
                  </a:schemeClr>
                </a:solidFill>
              </a:rPr>
              <a:t>Felhasználása:</a:t>
            </a:r>
          </a:p>
          <a:p>
            <a:pPr marL="685800" lvl="1" indent="-457200">
              <a:buFont typeface="+mj-lt"/>
              <a:buAutoNum type="arabicPeriod"/>
            </a:pPr>
            <a:r>
              <a:rPr lang="hu-HU" dirty="0" smtClean="0">
                <a:solidFill>
                  <a:schemeClr val="accent1">
                    <a:lumMod val="40000"/>
                    <a:lumOff val="60000"/>
                  </a:schemeClr>
                </a:solidFill>
              </a:rPr>
              <a:t>Naperőmű</a:t>
            </a:r>
          </a:p>
          <a:p>
            <a:pPr marL="685800" lvl="1" indent="-457200">
              <a:buFont typeface="+mj-lt"/>
              <a:buAutoNum type="arabicPeriod"/>
            </a:pPr>
            <a:r>
              <a:rPr lang="hu-HU" dirty="0" smtClean="0">
                <a:solidFill>
                  <a:schemeClr val="accent1">
                    <a:lumMod val="40000"/>
                    <a:lumOff val="60000"/>
                  </a:schemeClr>
                </a:solidFill>
              </a:rPr>
              <a:t>Fotocella</a:t>
            </a:r>
          </a:p>
          <a:p>
            <a:pPr marL="685800" lvl="1" indent="-457200">
              <a:buFont typeface="+mj-lt"/>
              <a:buAutoNum type="arabicPeriod"/>
            </a:pPr>
            <a:r>
              <a:rPr lang="hu-HU" dirty="0" smtClean="0">
                <a:solidFill>
                  <a:schemeClr val="accent1">
                    <a:lumMod val="40000"/>
                    <a:lumOff val="60000"/>
                  </a:schemeClr>
                </a:solidFill>
              </a:rPr>
              <a:t>Napkollektor</a:t>
            </a:r>
          </a:p>
          <a:p>
            <a:pPr marL="685800" lvl="1" indent="-457200">
              <a:buFont typeface="+mj-lt"/>
              <a:buAutoNum type="arabicPeriod"/>
            </a:pPr>
            <a:endParaRPr lang="hu-HU" dirty="0">
              <a:solidFill>
                <a:schemeClr val="accent1">
                  <a:lumMod val="40000"/>
                  <a:lumOff val="60000"/>
                </a:schemeClr>
              </a:solidFill>
            </a:endParaRPr>
          </a:p>
          <a:p>
            <a:pPr marL="457200" indent="-457200">
              <a:buFont typeface="+mj-lt"/>
              <a:buAutoNum type="arabicPeriod"/>
            </a:pPr>
            <a:r>
              <a:rPr lang="hu-HU" dirty="0">
                <a:solidFill>
                  <a:schemeClr val="accent1">
                    <a:lumMod val="40000"/>
                    <a:lumOff val="60000"/>
                  </a:schemeClr>
                </a:solidFill>
              </a:rPr>
              <a:t>A naperőmű gyűjtőfogalom, a megújuló energiaforrásokat felhasználó erőművek egyik csoportja, amelyekben a napsugárzás energiáját hasznosítják.</a:t>
            </a:r>
          </a:p>
          <a:p>
            <a:pPr marL="0" indent="0">
              <a:buNone/>
            </a:pPr>
            <a:r>
              <a:rPr lang="hu-HU" dirty="0">
                <a:solidFill>
                  <a:schemeClr val="accent1">
                    <a:lumMod val="40000"/>
                    <a:lumOff val="60000"/>
                  </a:schemeClr>
                </a:solidFill>
              </a:rPr>
              <a:t>Megkülönböztetünk napelemeket alkalmazó </a:t>
            </a:r>
            <a:r>
              <a:rPr lang="hu-HU" dirty="0" err="1">
                <a:solidFill>
                  <a:schemeClr val="accent1">
                    <a:lumMod val="40000"/>
                    <a:lumOff val="60000"/>
                  </a:schemeClr>
                </a:solidFill>
              </a:rPr>
              <a:t>fotovillamos</a:t>
            </a:r>
            <a:r>
              <a:rPr lang="hu-HU" dirty="0">
                <a:solidFill>
                  <a:schemeClr val="accent1">
                    <a:lumMod val="40000"/>
                    <a:lumOff val="60000"/>
                  </a:schemeClr>
                </a:solidFill>
              </a:rPr>
              <a:t> naperőműveket, ahol a Nap elektromágneses sugárzását közvetlenül alakítják villamos árammá napelem segítségével, és naphőerőműveket, amelyek a napkollektorok elvén a Nap infravörös energiáját gőzfejlesztésre használják és ezt turbinákkal alakítják elektromos árammá. Ez utóbbi hőt lehet hasznosítani közvetlenül is fűtésre.</a:t>
            </a:r>
          </a:p>
          <a:p>
            <a:pPr marL="0" indent="0">
              <a:buNone/>
            </a:pPr>
            <a:r>
              <a:rPr lang="hu-HU" dirty="0">
                <a:solidFill>
                  <a:schemeClr val="accent1">
                    <a:lumMod val="40000"/>
                    <a:lumOff val="60000"/>
                  </a:schemeClr>
                </a:solidFill>
              </a:rPr>
              <a:t>2003-ban több mint 700 </a:t>
            </a:r>
            <a:r>
              <a:rPr lang="hu-HU" dirty="0" err="1">
                <a:solidFill>
                  <a:schemeClr val="accent1">
                    <a:lumMod val="40000"/>
                    <a:lumOff val="60000"/>
                  </a:schemeClr>
                </a:solidFill>
              </a:rPr>
              <a:t>megawattóra</a:t>
            </a:r>
            <a:r>
              <a:rPr lang="hu-HU" dirty="0">
                <a:solidFill>
                  <a:schemeClr val="accent1">
                    <a:lumMod val="40000"/>
                    <a:lumOff val="60000"/>
                  </a:schemeClr>
                </a:solidFill>
              </a:rPr>
              <a:t> energiát állítottak elő világszerte napenergiából. A hagyományos erőművekkel ellentétben nem termel szén-dioxidot, így nem járul hozzá a globális felmelegedéshez.</a:t>
            </a:r>
            <a:endParaRPr lang="hu-HU" dirty="0" smtClean="0">
              <a:solidFill>
                <a:schemeClr val="accent1">
                  <a:lumMod val="40000"/>
                  <a:lumOff val="60000"/>
                </a:schemeClr>
              </a:solidFill>
            </a:endParaRPr>
          </a:p>
        </p:txBody>
      </p:sp>
      <p:sp>
        <p:nvSpPr>
          <p:cNvPr id="7" name="Akciógomb: Tovább vagy Következő 6">
            <a:hlinkClick r:id="" action="ppaction://hlinkshowjump?jump=nextslide" highlightClick="1"/>
          </p:cNvPr>
          <p:cNvSpPr/>
          <p:nvPr/>
        </p:nvSpPr>
        <p:spPr>
          <a:xfrm>
            <a:off x="11761694" y="6427694"/>
            <a:ext cx="430306" cy="4303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Akciógomb: Vissza vagy Előző 7">
            <a:hlinkClick r:id="" action="ppaction://hlinkshowjump?jump=previousslide" highlightClick="1"/>
          </p:cNvPr>
          <p:cNvSpPr/>
          <p:nvPr/>
        </p:nvSpPr>
        <p:spPr>
          <a:xfrm>
            <a:off x="0" y="6427694"/>
            <a:ext cx="432000" cy="43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10633841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9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1000"/>
                                        <p:tgtEl>
                                          <p:spTgt spid="3">
                                            <p:txEl>
                                              <p:pRg st="0" end="0"/>
                                            </p:txEl>
                                          </p:spTgt>
                                        </p:tgtEl>
                                      </p:cBhvr>
                                    </p:animEffect>
                                  </p:childTnLst>
                                </p:cTn>
                              </p:par>
                            </p:childTnLst>
                          </p:cTn>
                        </p:par>
                        <p:par>
                          <p:cTn id="12" fill="hold">
                            <p:stCondLst>
                              <p:cond delay="29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1000"/>
                                        <p:tgtEl>
                                          <p:spTgt spid="3">
                                            <p:txEl>
                                              <p:pRg st="1" end="1"/>
                                            </p:txEl>
                                          </p:spTgt>
                                        </p:tgtEl>
                                      </p:cBhvr>
                                    </p:animEffect>
                                  </p:childTnLst>
                                </p:cTn>
                              </p:par>
                            </p:childTnLst>
                          </p:cTn>
                        </p:par>
                        <p:par>
                          <p:cTn id="16" fill="hold">
                            <p:stCondLst>
                              <p:cond delay="39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1000"/>
                                        <p:tgtEl>
                                          <p:spTgt spid="3">
                                            <p:txEl>
                                              <p:pRg st="2" end="2"/>
                                            </p:txEl>
                                          </p:spTgt>
                                        </p:tgtEl>
                                      </p:cBhvr>
                                    </p:animEffect>
                                  </p:childTnLst>
                                </p:cTn>
                              </p:par>
                            </p:childTnLst>
                          </p:cTn>
                        </p:par>
                        <p:par>
                          <p:cTn id="20" fill="hold">
                            <p:stCondLst>
                              <p:cond delay="49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1000"/>
                                        <p:tgtEl>
                                          <p:spTgt spid="3">
                                            <p:txEl>
                                              <p:pRg st="3" end="3"/>
                                            </p:txEl>
                                          </p:spTgt>
                                        </p:tgtEl>
                                      </p:cBhvr>
                                    </p:animEffect>
                                  </p:childTnLst>
                                </p:cTn>
                              </p:par>
                            </p:childTnLst>
                          </p:cTn>
                        </p:par>
                        <p:par>
                          <p:cTn id="24" fill="hold">
                            <p:stCondLst>
                              <p:cond delay="5900"/>
                            </p:stCondLst>
                            <p:childTnLst>
                              <p:par>
                                <p:cTn id="25" presetID="6"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1000"/>
                                        <p:tgtEl>
                                          <p:spTgt spid="3">
                                            <p:txEl>
                                              <p:pRg st="5" end="5"/>
                                            </p:txEl>
                                          </p:spTgt>
                                        </p:tgtEl>
                                      </p:cBhvr>
                                    </p:animEffect>
                                  </p:childTnLst>
                                </p:cTn>
                              </p:par>
                            </p:childTnLst>
                          </p:cTn>
                        </p:par>
                        <p:par>
                          <p:cTn id="28" fill="hold">
                            <p:stCondLst>
                              <p:cond delay="6900"/>
                            </p:stCondLst>
                            <p:childTnLst>
                              <p:par>
                                <p:cTn id="29" presetID="6" presetClass="entr" presetSubtype="16"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1000"/>
                                        <p:tgtEl>
                                          <p:spTgt spid="3">
                                            <p:txEl>
                                              <p:pRg st="6" end="6"/>
                                            </p:txEl>
                                          </p:spTgt>
                                        </p:tgtEl>
                                      </p:cBhvr>
                                    </p:animEffect>
                                  </p:childTnLst>
                                </p:cTn>
                              </p:par>
                            </p:childTnLst>
                          </p:cTn>
                        </p:par>
                        <p:par>
                          <p:cTn id="32" fill="hold">
                            <p:stCondLst>
                              <p:cond delay="7900"/>
                            </p:stCondLst>
                            <p:childTnLst>
                              <p:par>
                                <p:cTn id="33" presetID="6" presetClass="entr" presetSubtype="16"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1000"/>
                                        <p:tgtEl>
                                          <p:spTgt spid="3">
                                            <p:txEl>
                                              <p:pRg st="7" end="7"/>
                                            </p:txEl>
                                          </p:spTgt>
                                        </p:tgtEl>
                                      </p:cBhvr>
                                    </p:animEffect>
                                  </p:childTnLst>
                                </p:cTn>
                              </p:par>
                            </p:childTnLst>
                          </p:cTn>
                        </p:par>
                        <p:par>
                          <p:cTn id="36" fill="hold">
                            <p:stCondLst>
                              <p:cond delay="8900"/>
                            </p:stCondLst>
                            <p:childTnLst>
                              <p:par>
                                <p:cTn id="37" presetID="6"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1000"/>
                                        <p:tgtEl>
                                          <p:spTgt spid="8"/>
                                        </p:tgtEl>
                                      </p:cBhvr>
                                    </p:animEffect>
                                  </p:childTnLst>
                                </p:cTn>
                              </p:par>
                            </p:childTnLst>
                          </p:cTn>
                        </p:par>
                        <p:par>
                          <p:cTn id="40" fill="hold">
                            <p:stCondLst>
                              <p:cond delay="9900"/>
                            </p:stCondLst>
                            <p:childTnLst>
                              <p:par>
                                <p:cTn id="41" presetID="6"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solidFill>
                  <a:schemeClr val="accent1">
                    <a:lumMod val="60000"/>
                    <a:lumOff val="40000"/>
                  </a:schemeClr>
                </a:solidFill>
              </a:rPr>
              <a:t>Napenergia</a:t>
            </a:r>
            <a:endParaRPr lang="hu-HU" dirty="0">
              <a:solidFill>
                <a:schemeClr val="accent1">
                  <a:lumMod val="60000"/>
                  <a:lumOff val="40000"/>
                </a:schemeClr>
              </a:solidFill>
            </a:endParaRPr>
          </a:p>
        </p:txBody>
      </p:sp>
      <p:sp>
        <p:nvSpPr>
          <p:cNvPr id="3" name="Tartalom helye 2"/>
          <p:cNvSpPr>
            <a:spLocks noGrp="1"/>
          </p:cNvSpPr>
          <p:nvPr>
            <p:ph idx="1"/>
          </p:nvPr>
        </p:nvSpPr>
        <p:spPr/>
        <p:txBody>
          <a:bodyPr>
            <a:normAutofit fontScale="92500" lnSpcReduction="10000"/>
          </a:bodyPr>
          <a:lstStyle/>
          <a:p>
            <a:pPr marL="457200" indent="-457200">
              <a:buFont typeface="+mj-lt"/>
              <a:buAutoNum type="arabicPeriod" startAt="2"/>
            </a:pPr>
            <a:r>
              <a:rPr lang="hu-HU" b="1" u="sng" dirty="0">
                <a:solidFill>
                  <a:schemeClr val="accent2">
                    <a:lumMod val="50000"/>
                  </a:schemeClr>
                </a:solidFill>
              </a:rPr>
              <a:t>A </a:t>
            </a:r>
            <a:r>
              <a:rPr lang="hu-HU" b="1" u="sng" dirty="0" err="1">
                <a:solidFill>
                  <a:schemeClr val="accent2">
                    <a:lumMod val="50000"/>
                  </a:schemeClr>
                </a:solidFill>
              </a:rPr>
              <a:t>fotoeffektus</a:t>
            </a:r>
            <a:r>
              <a:rPr lang="hu-HU" b="1" u="sng" dirty="0">
                <a:solidFill>
                  <a:schemeClr val="accent2">
                    <a:lumMod val="50000"/>
                  </a:schemeClr>
                </a:solidFill>
              </a:rPr>
              <a:t> </a:t>
            </a:r>
            <a:r>
              <a:rPr lang="hu-HU" b="1" u="sng" dirty="0" smtClean="0">
                <a:solidFill>
                  <a:schemeClr val="accent2">
                    <a:lumMod val="50000"/>
                  </a:schemeClr>
                </a:solidFill>
              </a:rPr>
              <a:t>alkalmazása:</a:t>
            </a:r>
          </a:p>
          <a:p>
            <a:pPr marL="0" indent="0">
              <a:buNone/>
            </a:pPr>
            <a:r>
              <a:rPr lang="hu-HU" dirty="0" smtClean="0">
                <a:solidFill>
                  <a:schemeClr val="accent2">
                    <a:lumMod val="50000"/>
                  </a:schemeClr>
                </a:solidFill>
              </a:rPr>
              <a:t>A </a:t>
            </a:r>
            <a:r>
              <a:rPr lang="hu-HU" dirty="0" err="1">
                <a:solidFill>
                  <a:schemeClr val="accent2">
                    <a:lumMod val="50000"/>
                  </a:schemeClr>
                </a:solidFill>
              </a:rPr>
              <a:t>fotoeffektus</a:t>
            </a:r>
            <a:r>
              <a:rPr lang="hu-HU" dirty="0">
                <a:solidFill>
                  <a:schemeClr val="accent2">
                    <a:lumMod val="50000"/>
                  </a:schemeClr>
                </a:solidFill>
              </a:rPr>
              <a:t> egyik legfontosabb alkalmazása a fotocella. Ez nem más, mint egy dióda-elektroncső felépítésű fényelektromos átalakító, amely vákuumtérben (vákuum fotocella) vagy nemesgáztérben (gáztöltésű fotocella) </a:t>
            </a:r>
            <a:r>
              <a:rPr lang="hu-HU" dirty="0" err="1">
                <a:solidFill>
                  <a:schemeClr val="accent2">
                    <a:lumMod val="50000"/>
                  </a:schemeClr>
                </a:solidFill>
              </a:rPr>
              <a:t>fotokatódot</a:t>
            </a:r>
            <a:r>
              <a:rPr lang="hu-HU" dirty="0">
                <a:solidFill>
                  <a:schemeClr val="accent2">
                    <a:lumMod val="50000"/>
                  </a:schemeClr>
                </a:solidFill>
              </a:rPr>
              <a:t> és anódot tartalmaz. A </a:t>
            </a:r>
            <a:r>
              <a:rPr lang="hu-HU" dirty="0" err="1">
                <a:solidFill>
                  <a:schemeClr val="accent2">
                    <a:lumMod val="50000"/>
                  </a:schemeClr>
                </a:solidFill>
              </a:rPr>
              <a:t>fotokatódok</a:t>
            </a:r>
            <a:r>
              <a:rPr lang="hu-HU" dirty="0">
                <a:solidFill>
                  <a:schemeClr val="accent2">
                    <a:lumMod val="50000"/>
                  </a:schemeClr>
                </a:solidFill>
              </a:rPr>
              <a:t> anyagi összetétele és felépítése a fotocella spektrális érzékenységi tartománya szerint különböző: leggyakoribbak a cézium-céziumoxid </a:t>
            </a:r>
            <a:r>
              <a:rPr lang="hu-HU" dirty="0" err="1">
                <a:solidFill>
                  <a:schemeClr val="accent2">
                    <a:lumMod val="50000"/>
                  </a:schemeClr>
                </a:solidFill>
              </a:rPr>
              <a:t>fotokatódok</a:t>
            </a:r>
            <a:r>
              <a:rPr lang="hu-HU" dirty="0">
                <a:solidFill>
                  <a:schemeClr val="accent2">
                    <a:lumMod val="50000"/>
                  </a:schemeClr>
                </a:solidFill>
              </a:rPr>
              <a:t>, melyek a látható spektrum nagy részében vagy az infravörös tartományban érzékenyek. A vákuum fotocellák, inkább mérési célokra alkalmasak. A gáztöltésű fotocellák érzékenysége mintegy négyszerese a vákuum fotocellák érzékenységének, de kevésbé stabilak, áramuk nem szigorúan arányos a megvilágítással és sötétáramuk is nagyobb. A fotocella jelentősége a fényérzékeny félvezető eszközök megjelenésével erősen csökkent.</a:t>
            </a:r>
          </a:p>
          <a:p>
            <a:r>
              <a:rPr lang="hu-HU" b="1" u="sng" dirty="0">
                <a:solidFill>
                  <a:schemeClr val="accent2">
                    <a:lumMod val="50000"/>
                  </a:schemeClr>
                </a:solidFill>
              </a:rPr>
              <a:t>Felhasználási </a:t>
            </a:r>
            <a:r>
              <a:rPr lang="hu-HU" b="1" u="sng" dirty="0" smtClean="0">
                <a:solidFill>
                  <a:schemeClr val="accent2">
                    <a:lumMod val="50000"/>
                  </a:schemeClr>
                </a:solidFill>
              </a:rPr>
              <a:t>terület:</a:t>
            </a:r>
          </a:p>
          <a:p>
            <a:pPr lvl="1"/>
            <a:r>
              <a:rPr lang="hu-HU" sz="1900" dirty="0" smtClean="0">
                <a:solidFill>
                  <a:schemeClr val="accent2">
                    <a:lumMod val="50000"/>
                  </a:schemeClr>
                </a:solidFill>
              </a:rPr>
              <a:t>ajtók automatizálására</a:t>
            </a:r>
          </a:p>
          <a:p>
            <a:pPr lvl="1"/>
            <a:r>
              <a:rPr lang="hu-HU" sz="1900" dirty="0" smtClean="0">
                <a:solidFill>
                  <a:schemeClr val="accent2">
                    <a:lumMod val="50000"/>
                  </a:schemeClr>
                </a:solidFill>
              </a:rPr>
              <a:t>éjszakai </a:t>
            </a:r>
            <a:r>
              <a:rPr lang="hu-HU" sz="1900" dirty="0">
                <a:solidFill>
                  <a:schemeClr val="accent2">
                    <a:lumMod val="50000"/>
                  </a:schemeClr>
                </a:solidFill>
              </a:rPr>
              <a:t>közvilágítás </a:t>
            </a:r>
            <a:r>
              <a:rPr lang="hu-HU" sz="1900" dirty="0" smtClean="0">
                <a:solidFill>
                  <a:schemeClr val="accent2">
                    <a:lumMod val="50000"/>
                  </a:schemeClr>
                </a:solidFill>
              </a:rPr>
              <a:t>bekapcsolására</a:t>
            </a:r>
          </a:p>
          <a:p>
            <a:pPr lvl="1"/>
            <a:r>
              <a:rPr lang="hu-HU" sz="1900" dirty="0" smtClean="0">
                <a:solidFill>
                  <a:schemeClr val="accent2">
                    <a:lumMod val="50000"/>
                  </a:schemeClr>
                </a:solidFill>
              </a:rPr>
              <a:t>fényképezés</a:t>
            </a:r>
            <a:r>
              <a:rPr lang="hu-HU" sz="1900" dirty="0">
                <a:solidFill>
                  <a:schemeClr val="accent2">
                    <a:lumMod val="50000"/>
                  </a:schemeClr>
                </a:solidFill>
              </a:rPr>
              <a:t>: fénymérő (beépített/ manuális)</a:t>
            </a:r>
          </a:p>
          <a:p>
            <a:pPr marL="457200" indent="-457200">
              <a:buFont typeface="+mj-lt"/>
              <a:buAutoNum type="arabicPeriod" startAt="2"/>
            </a:pPr>
            <a:endParaRPr lang="hu-HU" dirty="0"/>
          </a:p>
        </p:txBody>
      </p:sp>
      <p:sp>
        <p:nvSpPr>
          <p:cNvPr id="7" name="Akciógomb: Tovább vagy Következő 6">
            <a:hlinkClick r:id="" action="ppaction://hlinkshowjump?jump=nextslide" highlightClick="1"/>
          </p:cNvPr>
          <p:cNvSpPr/>
          <p:nvPr/>
        </p:nvSpPr>
        <p:spPr>
          <a:xfrm>
            <a:off x="11761694" y="6427694"/>
            <a:ext cx="430306" cy="4303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Akciógomb: Vissza vagy Előző 7">
            <a:hlinkClick r:id="" action="ppaction://hlinkshowjump?jump=previousslide" highlightClick="1"/>
          </p:cNvPr>
          <p:cNvSpPr/>
          <p:nvPr/>
        </p:nvSpPr>
        <p:spPr>
          <a:xfrm>
            <a:off x="0" y="6427694"/>
            <a:ext cx="432000" cy="43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Akciógomb: Visszatérés 8">
            <a:hlinkClick r:id="rId3" action="ppaction://hlinksldjump" highlightClick="1"/>
          </p:cNvPr>
          <p:cNvSpPr/>
          <p:nvPr/>
        </p:nvSpPr>
        <p:spPr>
          <a:xfrm>
            <a:off x="432000" y="6427694"/>
            <a:ext cx="432000" cy="43030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22478479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900"/>
                            </p:stCondLst>
                            <p:childTnLst>
                              <p:par>
                                <p:cTn id="12" presetID="1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900"/>
                            </p:stCondLst>
                            <p:childTnLst>
                              <p:par>
                                <p:cTn id="19" presetID="1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900"/>
                            </p:stCondLst>
                            <p:childTnLst>
                              <p:par>
                                <p:cTn id="26" presetID="15"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900"/>
                            </p:stCondLst>
                            <p:childTnLst>
                              <p:par>
                                <p:cTn id="33" presetID="15"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900"/>
                            </p:stCondLst>
                            <p:childTnLst>
                              <p:par>
                                <p:cTn id="40" presetID="15" presetClass="entr" presetSubtype="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900"/>
                            </p:stCondLst>
                            <p:childTnLst>
                              <p:par>
                                <p:cTn id="47" presetID="15"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900"/>
                            </p:stCondLst>
                            <p:childTnLst>
                              <p:par>
                                <p:cTn id="54" presetID="15"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900"/>
                            </p:stCondLst>
                            <p:childTnLst>
                              <p:par>
                                <p:cTn id="61" presetID="15"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 calcmode="lin" valueType="num">
                                      <p:cBhvr>
                                        <p:cTn id="6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9900"/>
                            </p:stCondLst>
                            <p:childTnLst>
                              <p:par>
                                <p:cTn id="68" presetID="15" presetClass="entr" presetSubtype="0"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1000" fill="hold"/>
                                        <p:tgtEl>
                                          <p:spTgt spid="9"/>
                                        </p:tgtEl>
                                        <p:attrNameLst>
                                          <p:attrName>ppt_w</p:attrName>
                                        </p:attrNameLst>
                                      </p:cBhvr>
                                      <p:tavLst>
                                        <p:tav tm="0">
                                          <p:val>
                                            <p:fltVal val="0"/>
                                          </p:val>
                                        </p:tav>
                                        <p:tav tm="100000">
                                          <p:val>
                                            <p:strVal val="#ppt_w"/>
                                          </p:val>
                                        </p:tav>
                                      </p:tavLst>
                                    </p:anim>
                                    <p:anim calcmode="lin" valueType="num">
                                      <p:cBhvr>
                                        <p:cTn id="71" dur="1000" fill="hold"/>
                                        <p:tgtEl>
                                          <p:spTgt spid="9"/>
                                        </p:tgtEl>
                                        <p:attrNameLst>
                                          <p:attrName>ppt_h</p:attrName>
                                        </p:attrNameLst>
                                      </p:cBhvr>
                                      <p:tavLst>
                                        <p:tav tm="0">
                                          <p:val>
                                            <p:fltVal val="0"/>
                                          </p:val>
                                        </p:tav>
                                        <p:tav tm="100000">
                                          <p:val>
                                            <p:strVal val="#ppt_h"/>
                                          </p:val>
                                        </p:tav>
                                      </p:tavLst>
                                    </p:anim>
                                    <p:anim calcmode="lin" valueType="num">
                                      <p:cBhvr>
                                        <p:cTn id="7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0" y="0"/>
            <a:ext cx="12192000" cy="1459653"/>
          </a:xfrm>
        </p:spPr>
        <p:txBody>
          <a:bodyPr anchor="ctr"/>
          <a:lstStyle/>
          <a:p>
            <a:pPr algn="ctr"/>
            <a:r>
              <a:rPr lang="hu-HU" dirty="0" smtClean="0">
                <a:solidFill>
                  <a:schemeClr val="accent1">
                    <a:lumMod val="50000"/>
                  </a:schemeClr>
                </a:solidFill>
              </a:rPr>
              <a:t>Napenergia</a:t>
            </a:r>
            <a:endParaRPr lang="hu-HU" dirty="0">
              <a:solidFill>
                <a:schemeClr val="accent1">
                  <a:lumMod val="50000"/>
                </a:schemeClr>
              </a:solidFill>
            </a:endParaRPr>
          </a:p>
        </p:txBody>
      </p:sp>
      <p:sp>
        <p:nvSpPr>
          <p:cNvPr id="3" name="Tartalom helye 2"/>
          <p:cNvSpPr>
            <a:spLocks noGrp="1"/>
          </p:cNvSpPr>
          <p:nvPr>
            <p:ph idx="1"/>
          </p:nvPr>
        </p:nvSpPr>
        <p:spPr>
          <a:xfrm>
            <a:off x="103031" y="989352"/>
            <a:ext cx="11977352" cy="5868648"/>
          </a:xfrm>
        </p:spPr>
        <p:txBody>
          <a:bodyPr>
            <a:normAutofit fontScale="92500" lnSpcReduction="10000"/>
          </a:bodyPr>
          <a:lstStyle/>
          <a:p>
            <a:pPr marL="457200" indent="-457200">
              <a:buFont typeface="+mj-lt"/>
              <a:buAutoNum type="arabicPeriod" startAt="3"/>
            </a:pPr>
            <a:r>
              <a:rPr lang="hu-HU" b="1" u="sng" dirty="0" smtClean="0">
                <a:solidFill>
                  <a:schemeClr val="accent6"/>
                </a:solidFill>
              </a:rPr>
              <a:t>Napkollektor típusai:</a:t>
            </a:r>
          </a:p>
          <a:p>
            <a:pPr marL="685800" lvl="1" indent="-457200">
              <a:buFont typeface="+mj-lt"/>
              <a:buAutoNum type="alphaLcParenR"/>
            </a:pPr>
            <a:r>
              <a:rPr lang="hu-HU" dirty="0">
                <a:solidFill>
                  <a:schemeClr val="accent6"/>
                </a:solidFill>
              </a:rPr>
              <a:t>Folyadék közegű, szivattyús rendszer </a:t>
            </a:r>
          </a:p>
          <a:p>
            <a:pPr marL="685800" lvl="1" indent="-457200">
              <a:buFont typeface="+mj-lt"/>
              <a:buAutoNum type="alphaLcParenR"/>
            </a:pPr>
            <a:r>
              <a:rPr lang="hu-HU" dirty="0" err="1">
                <a:solidFill>
                  <a:schemeClr val="accent6"/>
                </a:solidFill>
              </a:rPr>
              <a:t>Légkollektor</a:t>
            </a:r>
            <a:r>
              <a:rPr lang="hu-HU" dirty="0">
                <a:solidFill>
                  <a:schemeClr val="accent6"/>
                </a:solidFill>
              </a:rPr>
              <a:t> </a:t>
            </a:r>
          </a:p>
          <a:p>
            <a:pPr marL="685800" lvl="1" indent="-457200">
              <a:buFont typeface="+mj-lt"/>
              <a:buAutoNum type="alphaLcParenR"/>
            </a:pPr>
            <a:r>
              <a:rPr lang="hu-HU" dirty="0" smtClean="0">
                <a:solidFill>
                  <a:schemeClr val="accent6"/>
                </a:solidFill>
              </a:rPr>
              <a:t>Napkollektor</a:t>
            </a:r>
          </a:p>
          <a:p>
            <a:pPr marL="685800" lvl="1" indent="-457200">
              <a:buFont typeface="+mj-lt"/>
              <a:buAutoNum type="alphaLcParenR"/>
            </a:pPr>
            <a:endParaRPr lang="hu-HU" b="1" dirty="0">
              <a:solidFill>
                <a:schemeClr val="accent6"/>
              </a:solidFill>
            </a:endParaRPr>
          </a:p>
          <a:p>
            <a:pPr marL="457200" indent="-457200">
              <a:buFont typeface="+mj-lt"/>
              <a:buAutoNum type="alphaLcParenR"/>
            </a:pPr>
            <a:r>
              <a:rPr lang="hu-HU" sz="2000" dirty="0">
                <a:solidFill>
                  <a:schemeClr val="accent6"/>
                </a:solidFill>
              </a:rPr>
              <a:t>A fekete színű, néha tükrökkel is megvilágított </a:t>
            </a:r>
            <a:r>
              <a:rPr lang="hu-HU" sz="2000" dirty="0" smtClean="0">
                <a:solidFill>
                  <a:schemeClr val="accent6"/>
                </a:solidFill>
              </a:rPr>
              <a:t>kollektor elnyeli </a:t>
            </a:r>
            <a:r>
              <a:rPr lang="hu-HU" sz="2000" dirty="0">
                <a:solidFill>
                  <a:schemeClr val="accent6"/>
                </a:solidFill>
              </a:rPr>
              <a:t>a napsugár által közvetített hőt és azt átadja a kollektorban keringő folyékony, fagyálló, jó </a:t>
            </a:r>
            <a:r>
              <a:rPr lang="hu-HU" sz="2000" dirty="0" smtClean="0">
                <a:solidFill>
                  <a:schemeClr val="accent6"/>
                </a:solidFill>
              </a:rPr>
              <a:t>hő közvetítő </a:t>
            </a:r>
            <a:r>
              <a:rPr lang="hu-HU" sz="2000" dirty="0">
                <a:solidFill>
                  <a:schemeClr val="accent6"/>
                </a:solidFill>
              </a:rPr>
              <a:t>folyadéknak. A kollektor felmelegedését egy automatika </a:t>
            </a:r>
            <a:r>
              <a:rPr lang="hu-HU" sz="2000" dirty="0" smtClean="0">
                <a:solidFill>
                  <a:schemeClr val="accent6"/>
                </a:solidFill>
              </a:rPr>
              <a:t>figyeli</a:t>
            </a:r>
            <a:r>
              <a:rPr lang="hu-HU" sz="2000" dirty="0">
                <a:solidFill>
                  <a:schemeClr val="accent6"/>
                </a:solidFill>
              </a:rPr>
              <a:t>, amely a rendszernél magasabb hőmérséklet esetén elindítja a szivattyút </a:t>
            </a:r>
            <a:r>
              <a:rPr lang="hu-HU" sz="2000" dirty="0" smtClean="0">
                <a:solidFill>
                  <a:schemeClr val="accent6"/>
                </a:solidFill>
              </a:rPr>
              <a:t>. </a:t>
            </a:r>
            <a:r>
              <a:rPr lang="hu-HU" sz="2000" dirty="0">
                <a:solidFill>
                  <a:schemeClr val="accent6"/>
                </a:solidFill>
              </a:rPr>
              <a:t>Ez a folyadék egy zárt hőcserélő </a:t>
            </a:r>
            <a:r>
              <a:rPr lang="hu-HU" sz="2000" dirty="0" smtClean="0">
                <a:solidFill>
                  <a:schemeClr val="accent6"/>
                </a:solidFill>
              </a:rPr>
              <a:t>tartályban </a:t>
            </a:r>
            <a:r>
              <a:rPr lang="hu-HU" sz="2000" dirty="0">
                <a:solidFill>
                  <a:schemeClr val="accent6"/>
                </a:solidFill>
              </a:rPr>
              <a:t>átadja a többlet hőt a </a:t>
            </a:r>
            <a:r>
              <a:rPr lang="hu-HU" sz="2000" dirty="0" smtClean="0">
                <a:solidFill>
                  <a:schemeClr val="accent6"/>
                </a:solidFill>
              </a:rPr>
              <a:t>bojlerben </a:t>
            </a:r>
            <a:r>
              <a:rPr lang="hu-HU" sz="2000" dirty="0">
                <a:solidFill>
                  <a:schemeClr val="accent6"/>
                </a:solidFill>
              </a:rPr>
              <a:t>tárolt víznek. A rendszert </a:t>
            </a:r>
            <a:r>
              <a:rPr lang="hu-HU" sz="2000" dirty="0" smtClean="0">
                <a:solidFill>
                  <a:schemeClr val="accent6"/>
                </a:solidFill>
              </a:rPr>
              <a:t>nyomásszabályozó </a:t>
            </a:r>
            <a:r>
              <a:rPr lang="hu-HU" sz="2000" dirty="0">
                <a:solidFill>
                  <a:schemeClr val="accent6"/>
                </a:solidFill>
              </a:rPr>
              <a:t>egészíti ki, illetve közvetlen a </a:t>
            </a:r>
            <a:r>
              <a:rPr lang="hu-HU" sz="2000" dirty="0" smtClean="0">
                <a:solidFill>
                  <a:schemeClr val="accent6"/>
                </a:solidFill>
              </a:rPr>
              <a:t>hőcserélőből </a:t>
            </a:r>
            <a:r>
              <a:rPr lang="hu-HU" sz="2000" dirty="0">
                <a:solidFill>
                  <a:schemeClr val="accent6"/>
                </a:solidFill>
              </a:rPr>
              <a:t>is lehet </a:t>
            </a:r>
            <a:r>
              <a:rPr lang="hu-HU" sz="2000" dirty="0" smtClean="0">
                <a:solidFill>
                  <a:schemeClr val="accent6"/>
                </a:solidFill>
              </a:rPr>
              <a:t>meleg vizet </a:t>
            </a:r>
            <a:r>
              <a:rPr lang="hu-HU" sz="2000" dirty="0">
                <a:solidFill>
                  <a:schemeClr val="accent6"/>
                </a:solidFill>
              </a:rPr>
              <a:t>nyerni fűtési célokra</a:t>
            </a:r>
            <a:r>
              <a:rPr lang="hu-HU" sz="2000" dirty="0" smtClean="0">
                <a:solidFill>
                  <a:schemeClr val="accent6"/>
                </a:solidFill>
              </a:rPr>
              <a:t>.</a:t>
            </a:r>
          </a:p>
          <a:p>
            <a:pPr marL="457200" indent="-457200">
              <a:buFont typeface="+mj-lt"/>
              <a:buAutoNum type="alphaLcParenR"/>
            </a:pPr>
            <a:r>
              <a:rPr lang="hu-HU" sz="2000" dirty="0">
                <a:solidFill>
                  <a:schemeClr val="accent6"/>
                </a:solidFill>
              </a:rPr>
              <a:t>A </a:t>
            </a:r>
            <a:r>
              <a:rPr lang="hu-HU" sz="2000" dirty="0" err="1">
                <a:solidFill>
                  <a:schemeClr val="accent6"/>
                </a:solidFill>
              </a:rPr>
              <a:t>légkollektor</a:t>
            </a:r>
            <a:r>
              <a:rPr lang="hu-HU" sz="2000" dirty="0">
                <a:solidFill>
                  <a:schemeClr val="accent6"/>
                </a:solidFill>
              </a:rPr>
              <a:t> olyan napkollektor, amely napenergiával történő légfűtésre, más néven szoláris légfűtésre használható. Ezek a kollektorok rendszerint a „téli” nappályát figyelik, ezért általában függőlegesen szokták felszerelni őket a házak </a:t>
            </a:r>
            <a:r>
              <a:rPr lang="hu-HU" sz="2000" dirty="0" smtClean="0">
                <a:solidFill>
                  <a:schemeClr val="accent6"/>
                </a:solidFill>
              </a:rPr>
              <a:t>falára</a:t>
            </a:r>
          </a:p>
          <a:p>
            <a:pPr marL="457200" indent="-457200">
              <a:buFont typeface="+mj-lt"/>
              <a:buAutoNum type="alphaLcParenR"/>
            </a:pPr>
            <a:r>
              <a:rPr lang="hu-HU" sz="2000" dirty="0">
                <a:solidFill>
                  <a:schemeClr val="accent6"/>
                </a:solidFill>
              </a:rPr>
              <a:t>A napkollektor olyan épületgépészeti berendezés, amely a napenergia felhasználásával közvetlenül állít elő fűtésre, vízmelegítésre használható hőenergiát. Fűtésre való alkalmazása az épület megfelelő hőszigetelését feltételezi és általában csak tavasszal és ősszel mint átmeneti, illetve télen mint kisegítő fűtés használatos. Hőcserélő közege jellemzően folyadék, de a levegőt használó változatai is elterjedtek. A hétköznapi nyelvben gyakran összetévesztik a napelemmel, amely a napsugárzást elektromos energiává </a:t>
            </a:r>
            <a:r>
              <a:rPr lang="hu-HU" sz="2000" dirty="0" smtClean="0">
                <a:solidFill>
                  <a:schemeClr val="accent6"/>
                </a:solidFill>
              </a:rPr>
              <a:t>alakítja. A </a:t>
            </a:r>
            <a:r>
              <a:rPr lang="hu-HU" sz="2000" dirty="0">
                <a:solidFill>
                  <a:schemeClr val="accent6"/>
                </a:solidFill>
              </a:rPr>
              <a:t>napkollektor fényelnyelő (matt fekete, fényt nem visszaverő festékkel bevont) rétegét abszorbernek is nevezik. Ez a réteg a fény elnyelése által melegszik fel, majd a hőt egy csőkígyón át vezetik el – általában szivattyúval. A csőkígyó másik oldalán hőszigetelő réteg van fokozandó a hatékonyságot, illetve </a:t>
            </a:r>
            <a:r>
              <a:rPr lang="hu-HU" sz="2000" dirty="0" smtClean="0">
                <a:solidFill>
                  <a:schemeClr val="accent6"/>
                </a:solidFill>
              </a:rPr>
              <a:t>megakadályozandó </a:t>
            </a:r>
            <a:r>
              <a:rPr lang="hu-HU" sz="2000" dirty="0">
                <a:solidFill>
                  <a:schemeClr val="accent6"/>
                </a:solidFill>
              </a:rPr>
              <a:t>az átégetést.</a:t>
            </a:r>
            <a:endParaRPr lang="hu-HU" sz="2000" dirty="0" smtClean="0">
              <a:solidFill>
                <a:schemeClr val="accent6"/>
              </a:solidFill>
            </a:endParaRPr>
          </a:p>
        </p:txBody>
      </p:sp>
      <p:sp>
        <p:nvSpPr>
          <p:cNvPr id="7" name="Akciógomb: Tovább vagy Következő 6">
            <a:hlinkClick r:id="" action="ppaction://hlinkshowjump?jump=nextslide" highlightClick="1"/>
          </p:cNvPr>
          <p:cNvSpPr/>
          <p:nvPr/>
        </p:nvSpPr>
        <p:spPr>
          <a:xfrm>
            <a:off x="11761694" y="6427694"/>
            <a:ext cx="430306" cy="4303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Akciógomb: Vissza vagy Előző 7">
            <a:hlinkClick r:id="" action="ppaction://hlinkshowjump?jump=previousslide" highlightClick="1"/>
          </p:cNvPr>
          <p:cNvSpPr/>
          <p:nvPr/>
        </p:nvSpPr>
        <p:spPr>
          <a:xfrm>
            <a:off x="0" y="6427694"/>
            <a:ext cx="432000" cy="43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Akciógomb: Visszatérés 8">
            <a:hlinkClick r:id="rId3" action="ppaction://hlinksldjump" highlightClick="1"/>
          </p:cNvPr>
          <p:cNvSpPr/>
          <p:nvPr/>
        </p:nvSpPr>
        <p:spPr>
          <a:xfrm>
            <a:off x="432000" y="6427694"/>
            <a:ext cx="432000" cy="43030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758532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900"/>
                            </p:stCondLst>
                            <p:childTnLst>
                              <p:par>
                                <p:cTn id="14" presetID="3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2" fill="hold">
                            <p:stCondLst>
                              <p:cond delay="2900"/>
                            </p:stCondLst>
                            <p:childTnLst>
                              <p:par>
                                <p:cTn id="23" presetID="3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1" fill="hold">
                            <p:stCondLst>
                              <p:cond delay="3900"/>
                            </p:stCondLst>
                            <p:childTnLst>
                              <p:par>
                                <p:cTn id="32" presetID="30" presetClass="entr" presetSubtype="0" fill="hold" grpId="0" nodeType="after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800" decel="100000"/>
                                        <p:tgtEl>
                                          <p:spTgt spid="3">
                                            <p:txEl>
                                              <p:pRg st="0" end="0"/>
                                            </p:txEl>
                                          </p:spTgt>
                                        </p:tgtEl>
                                      </p:cBhvr>
                                    </p:animEffect>
                                    <p:anim calcmode="lin" valueType="num">
                                      <p:cBhvr>
                                        <p:cTn id="3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40" fill="hold">
                            <p:stCondLst>
                              <p:cond delay="4900"/>
                            </p:stCondLst>
                            <p:childTnLst>
                              <p:par>
                                <p:cTn id="41" presetID="30" presetClass="entr" presetSubtype="0" fill="hold" grpId="0" nodeType="after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fade">
                                      <p:cBhvr>
                                        <p:cTn id="43" dur="800" decel="100000"/>
                                        <p:tgtEl>
                                          <p:spTgt spid="3">
                                            <p:txEl>
                                              <p:pRg st="1" end="1"/>
                                            </p:txEl>
                                          </p:spTgt>
                                        </p:tgtEl>
                                      </p:cBhvr>
                                    </p:animEffect>
                                    <p:anim calcmode="lin" valueType="num">
                                      <p:cBhvr>
                                        <p:cTn id="4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49" fill="hold">
                            <p:stCondLst>
                              <p:cond delay="5900"/>
                            </p:stCondLst>
                            <p:childTnLst>
                              <p:par>
                                <p:cTn id="50" presetID="30" presetClass="entr" presetSubtype="0" fill="hold" grpId="0" nodeType="after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fade">
                                      <p:cBhvr>
                                        <p:cTn id="52" dur="800" decel="100000"/>
                                        <p:tgtEl>
                                          <p:spTgt spid="3">
                                            <p:txEl>
                                              <p:pRg st="2" end="2"/>
                                            </p:txEl>
                                          </p:spTgt>
                                        </p:tgtEl>
                                      </p:cBhvr>
                                    </p:animEffect>
                                    <p:anim calcmode="lin" valueType="num">
                                      <p:cBhvr>
                                        <p:cTn id="5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58" fill="hold">
                            <p:stCondLst>
                              <p:cond delay="6900"/>
                            </p:stCondLst>
                            <p:childTnLst>
                              <p:par>
                                <p:cTn id="59" presetID="30" presetClass="entr" presetSubtype="0" fill="hold" grpId="0" nodeType="after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fade">
                                      <p:cBhvr>
                                        <p:cTn id="61" dur="800" decel="100000"/>
                                        <p:tgtEl>
                                          <p:spTgt spid="3">
                                            <p:txEl>
                                              <p:pRg st="3" end="3"/>
                                            </p:txEl>
                                          </p:spTgt>
                                        </p:tgtEl>
                                      </p:cBhvr>
                                    </p:animEffect>
                                    <p:anim calcmode="lin" valueType="num">
                                      <p:cBhvr>
                                        <p:cTn id="6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67" fill="hold">
                            <p:stCondLst>
                              <p:cond delay="7900"/>
                            </p:stCondLst>
                            <p:childTnLst>
                              <p:par>
                                <p:cTn id="68" presetID="30" presetClass="entr" presetSubtype="0" fill="hold" grpId="0" nodeType="afterEffect">
                                  <p:stCondLst>
                                    <p:cond delay="0"/>
                                  </p:stCondLst>
                                  <p:childTnLst>
                                    <p:set>
                                      <p:cBhvr>
                                        <p:cTn id="69" dur="1" fill="hold">
                                          <p:stCondLst>
                                            <p:cond delay="0"/>
                                          </p:stCondLst>
                                        </p:cTn>
                                        <p:tgtEl>
                                          <p:spTgt spid="3">
                                            <p:txEl>
                                              <p:pRg st="5" end="5"/>
                                            </p:txEl>
                                          </p:spTgt>
                                        </p:tgtEl>
                                        <p:attrNameLst>
                                          <p:attrName>style.visibility</p:attrName>
                                        </p:attrNameLst>
                                      </p:cBhvr>
                                      <p:to>
                                        <p:strVal val="visible"/>
                                      </p:to>
                                    </p:set>
                                    <p:animEffect transition="in" filter="fade">
                                      <p:cBhvr>
                                        <p:cTn id="70" dur="800" decel="100000"/>
                                        <p:tgtEl>
                                          <p:spTgt spid="3">
                                            <p:txEl>
                                              <p:pRg st="5" end="5"/>
                                            </p:txEl>
                                          </p:spTgt>
                                        </p:tgtEl>
                                      </p:cBhvr>
                                    </p:animEffect>
                                    <p:anim calcmode="lin" valueType="num">
                                      <p:cBhvr>
                                        <p:cTn id="71"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par>
                          <p:cTn id="76" fill="hold">
                            <p:stCondLst>
                              <p:cond delay="8900"/>
                            </p:stCondLst>
                            <p:childTnLst>
                              <p:par>
                                <p:cTn id="77" presetID="30" presetClass="entr" presetSubtype="0" fill="hold" grpId="0" nodeType="after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Effect transition="in" filter="fade">
                                      <p:cBhvr>
                                        <p:cTn id="79" dur="800" decel="100000"/>
                                        <p:tgtEl>
                                          <p:spTgt spid="3">
                                            <p:txEl>
                                              <p:pRg st="6" end="6"/>
                                            </p:txEl>
                                          </p:spTgt>
                                        </p:tgtEl>
                                      </p:cBhvr>
                                    </p:animEffect>
                                    <p:anim calcmode="lin" valueType="num">
                                      <p:cBhvr>
                                        <p:cTn id="80"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81"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82"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par>
                          <p:cTn id="85" fill="hold">
                            <p:stCondLst>
                              <p:cond delay="9900"/>
                            </p:stCondLst>
                            <p:childTnLst>
                              <p:par>
                                <p:cTn id="86" presetID="30" presetClass="entr" presetSubtype="0" fill="hold" grpId="0" nodeType="afterEffect">
                                  <p:stCondLst>
                                    <p:cond delay="0"/>
                                  </p:stCondLst>
                                  <p:childTnLst>
                                    <p:set>
                                      <p:cBhvr>
                                        <p:cTn id="87" dur="1" fill="hold">
                                          <p:stCondLst>
                                            <p:cond delay="0"/>
                                          </p:stCondLst>
                                        </p:cTn>
                                        <p:tgtEl>
                                          <p:spTgt spid="3">
                                            <p:txEl>
                                              <p:pRg st="7" end="7"/>
                                            </p:txEl>
                                          </p:spTgt>
                                        </p:tgtEl>
                                        <p:attrNameLst>
                                          <p:attrName>style.visibility</p:attrName>
                                        </p:attrNameLst>
                                      </p:cBhvr>
                                      <p:to>
                                        <p:strVal val="visible"/>
                                      </p:to>
                                    </p:set>
                                    <p:animEffect transition="in" filter="fade">
                                      <p:cBhvr>
                                        <p:cTn id="88" dur="800" decel="100000"/>
                                        <p:tgtEl>
                                          <p:spTgt spid="3">
                                            <p:txEl>
                                              <p:pRg st="7" end="7"/>
                                            </p:txEl>
                                          </p:spTgt>
                                        </p:tgtEl>
                                      </p:cBhvr>
                                    </p:animEffect>
                                    <p:anim calcmode="lin" valueType="num">
                                      <p:cBhvr>
                                        <p:cTn id="89"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90"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91"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par>
                          <p:cTn id="94" fill="hold">
                            <p:stCondLst>
                              <p:cond delay="10900"/>
                            </p:stCondLst>
                            <p:childTnLst>
                              <p:par>
                                <p:cTn id="95" presetID="30" presetClass="entr" presetSubtype="0" fill="hold" grpId="0" nodeType="after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800" decel="100000"/>
                                        <p:tgtEl>
                                          <p:spTgt spid="7"/>
                                        </p:tgtEl>
                                      </p:cBhvr>
                                    </p:animEffect>
                                    <p:anim calcmode="lin" valueType="num">
                                      <p:cBhvr>
                                        <p:cTn id="98" dur="800" decel="100000" fill="hold"/>
                                        <p:tgtEl>
                                          <p:spTgt spid="7"/>
                                        </p:tgtEl>
                                        <p:attrNameLst>
                                          <p:attrName>style.rotation</p:attrName>
                                        </p:attrNameLst>
                                      </p:cBhvr>
                                      <p:tavLst>
                                        <p:tav tm="0">
                                          <p:val>
                                            <p:fltVal val="-90"/>
                                          </p:val>
                                        </p:tav>
                                        <p:tav tm="100000">
                                          <p:val>
                                            <p:fltVal val="0"/>
                                          </p:val>
                                        </p:tav>
                                      </p:tavLst>
                                    </p:anim>
                                    <p:anim calcmode="lin" valueType="num">
                                      <p:cBhvr>
                                        <p:cTn id="99" dur="800" decel="100000" fill="hold"/>
                                        <p:tgtEl>
                                          <p:spTgt spid="7"/>
                                        </p:tgtEl>
                                        <p:attrNameLst>
                                          <p:attrName>ppt_x</p:attrName>
                                        </p:attrNameLst>
                                      </p:cBhvr>
                                      <p:tavLst>
                                        <p:tav tm="0">
                                          <p:val>
                                            <p:strVal val="#ppt_x+0.4"/>
                                          </p:val>
                                        </p:tav>
                                        <p:tav tm="100000">
                                          <p:val>
                                            <p:strVal val="#ppt_x-0.05"/>
                                          </p:val>
                                        </p:tav>
                                      </p:tavLst>
                                    </p:anim>
                                    <p:anim calcmode="lin" valueType="num">
                                      <p:cBhvr>
                                        <p:cTn id="100" dur="800" decel="100000" fill="hold"/>
                                        <p:tgtEl>
                                          <p:spTgt spid="7"/>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chor="ctr"/>
          <a:lstStyle/>
          <a:p>
            <a:pPr algn="ctr"/>
            <a:r>
              <a:rPr lang="hu-HU" dirty="0" smtClean="0"/>
              <a:t>Szélenergia</a:t>
            </a:r>
            <a:endParaRPr lang="hu-HU" dirty="0"/>
          </a:p>
        </p:txBody>
      </p:sp>
      <p:sp>
        <p:nvSpPr>
          <p:cNvPr id="3" name="Tartalom helye 2"/>
          <p:cNvSpPr>
            <a:spLocks noGrp="1"/>
          </p:cNvSpPr>
          <p:nvPr>
            <p:ph idx="1"/>
          </p:nvPr>
        </p:nvSpPr>
        <p:spPr>
          <a:xfrm>
            <a:off x="0" y="1566000"/>
            <a:ext cx="12192000" cy="4859999"/>
          </a:xfrm>
        </p:spPr>
        <p:txBody>
          <a:bodyPr>
            <a:normAutofit lnSpcReduction="10000"/>
          </a:bodyPr>
          <a:lstStyle/>
          <a:p>
            <a:r>
              <a:rPr lang="hu-HU" dirty="0">
                <a:solidFill>
                  <a:schemeClr val="tx2"/>
                </a:solidFill>
              </a:rPr>
              <a:t>A szélenergia megújuló energiafajta, amelynek termelése környezetvédelmi és költségelőnyei miatt rohamos ütemben nő a világban, főleg Európában.</a:t>
            </a:r>
          </a:p>
          <a:p>
            <a:r>
              <a:rPr lang="hu-HU" dirty="0">
                <a:solidFill>
                  <a:schemeClr val="tx2"/>
                </a:solidFill>
              </a:rPr>
              <a:t>2006-ban a szélerőt felhasználó generátorok </a:t>
            </a:r>
            <a:r>
              <a:rPr lang="hu-HU" b="1" dirty="0">
                <a:solidFill>
                  <a:schemeClr val="tx2"/>
                </a:solidFill>
              </a:rPr>
              <a:t>74 223 megawatt </a:t>
            </a:r>
            <a:r>
              <a:rPr lang="hu-HU" dirty="0">
                <a:solidFill>
                  <a:schemeClr val="tx2"/>
                </a:solidFill>
              </a:rPr>
              <a:t>energiát termeltek világszerte, mely még mindig kevesebb, mint a világ áramfelhasználásának 1%-a. A szélerőművek azonban a Harvard Egyetem kutatóinak számítása szerint 1,3 millió </a:t>
            </a:r>
            <a:r>
              <a:rPr lang="hu-HU" dirty="0" err="1">
                <a:solidFill>
                  <a:schemeClr val="tx2"/>
                </a:solidFill>
              </a:rPr>
              <a:t>terawattóra</a:t>
            </a:r>
            <a:r>
              <a:rPr lang="hu-HU" dirty="0">
                <a:solidFill>
                  <a:schemeClr val="tx2"/>
                </a:solidFill>
              </a:rPr>
              <a:t> áramot is tudnának termelni, ami bőségesen elláthatná a világ lakosságát, mivel a világ áramfogyasztása 2006-ban csak 15666 </a:t>
            </a:r>
            <a:r>
              <a:rPr lang="hu-HU" dirty="0" err="1">
                <a:solidFill>
                  <a:schemeClr val="tx2"/>
                </a:solidFill>
              </a:rPr>
              <a:t>terawattóra</a:t>
            </a:r>
            <a:r>
              <a:rPr lang="hu-HU" dirty="0">
                <a:solidFill>
                  <a:schemeClr val="tx2"/>
                </a:solidFill>
              </a:rPr>
              <a:t> volt: a megadott potenciál mindössze 1,2 százaléka</a:t>
            </a:r>
            <a:r>
              <a:rPr lang="hu-HU" dirty="0" smtClean="0">
                <a:solidFill>
                  <a:schemeClr val="tx2"/>
                </a:solidFill>
              </a:rPr>
              <a:t>.</a:t>
            </a:r>
            <a:endParaRPr lang="hu-HU" dirty="0">
              <a:solidFill>
                <a:schemeClr val="tx2"/>
              </a:solidFill>
            </a:endParaRPr>
          </a:p>
          <a:p>
            <a:r>
              <a:rPr lang="hu-HU" dirty="0">
                <a:solidFill>
                  <a:schemeClr val="tx2"/>
                </a:solidFill>
              </a:rPr>
              <a:t>A szélenergia kitermelésének modern formája a szélturbina lapátjainak forgási energiáját alakítja át elektromos árammá. Ennél sokkal öregebb technológia a szélmalom, amelyben a szélenergia csak mechanikus szerkezetet működtetett és fizikai munkát végzett, mint a gabonaőrlés, vagy a vízpumpálás.</a:t>
            </a:r>
          </a:p>
          <a:p>
            <a:r>
              <a:rPr lang="hu-HU" dirty="0">
                <a:solidFill>
                  <a:schemeClr val="tx2"/>
                </a:solidFill>
              </a:rPr>
              <a:t>A szélturbinákat ma már ipari méretekben, nagy csoportokban is felhasználják szélfarmjaikon a nagy áramtermelők, de nem ritkák a kis egyedi turbinákat működtető telepek sem, amelyeknek különösen olyan környezetben veszik nagy hasznát, amelyek távol vannak a nagyfeszültségű elektromos hálózattól, ezért költséges lenne a felhasználás helyéig kiépíteni a vezetékeket.</a:t>
            </a:r>
          </a:p>
        </p:txBody>
      </p:sp>
      <p:sp>
        <p:nvSpPr>
          <p:cNvPr id="7" name="Akciógomb: Tovább vagy Következő 6">
            <a:hlinkClick r:id="" action="ppaction://hlinkshowjump?jump=nextslide" highlightClick="1"/>
          </p:cNvPr>
          <p:cNvSpPr/>
          <p:nvPr/>
        </p:nvSpPr>
        <p:spPr>
          <a:xfrm>
            <a:off x="11761694" y="6427694"/>
            <a:ext cx="430306" cy="4303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Akciógomb: Vissza vagy Előző 8">
            <a:hlinkClick r:id="" action="ppaction://hlinkshowjump?jump=previousslide" highlightClick="1"/>
          </p:cNvPr>
          <p:cNvSpPr/>
          <p:nvPr/>
        </p:nvSpPr>
        <p:spPr>
          <a:xfrm>
            <a:off x="0" y="6427694"/>
            <a:ext cx="432000" cy="43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Akciógomb: Visszatérés 9">
            <a:hlinkClick r:id="rId5" action="ppaction://hlinksldjump" highlightClick="1"/>
          </p:cNvPr>
          <p:cNvSpPr/>
          <p:nvPr/>
        </p:nvSpPr>
        <p:spPr>
          <a:xfrm>
            <a:off x="432000" y="6427694"/>
            <a:ext cx="432000" cy="43030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20923899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sndAc>
          <p:stSnd>
            <p:snd r:embed="rId6" name="wind.wav"/>
          </p:stSnd>
        </p:sndAc>
      </p:transition>
    </mc:Choice>
    <mc:Fallback>
      <p:transition spd="slow">
        <p:fade/>
        <p:sndAc>
          <p:stSnd>
            <p:snd r:embed="rId3"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2000"/>
                            </p:stCondLst>
                            <p:childTnLst>
                              <p:par>
                                <p:cTn id="16" presetID="25"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0" end="0"/>
                                            </p:txEl>
                                          </p:spTgt>
                                        </p:tgtEl>
                                      </p:cBhvr>
                                    </p:animEffect>
                                  </p:childTnLst>
                                </p:cTn>
                              </p:par>
                            </p:childTnLst>
                          </p:cTn>
                        </p:par>
                        <p:par>
                          <p:cTn id="26" fill="hold">
                            <p:stCondLst>
                              <p:cond delay="3000"/>
                            </p:stCondLst>
                            <p:childTnLst>
                              <p:par>
                                <p:cTn id="27" presetID="25" presetClass="entr" presetSubtype="0"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1" end="1"/>
                                            </p:txEl>
                                          </p:spTgt>
                                        </p:tgtEl>
                                      </p:cBhvr>
                                    </p:animEffect>
                                  </p:childTnLst>
                                </p:cTn>
                              </p:par>
                            </p:childTnLst>
                          </p:cTn>
                        </p:par>
                        <p:par>
                          <p:cTn id="37" fill="hold">
                            <p:stCondLst>
                              <p:cond delay="4000"/>
                            </p:stCondLst>
                            <p:childTnLst>
                              <p:par>
                                <p:cTn id="38" presetID="25" presetClass="entr" presetSubtype="0" fill="hold" grpId="0" nodeType="after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3"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
                                            <p:txEl>
                                              <p:pRg st="2" end="2"/>
                                            </p:txEl>
                                          </p:spTgt>
                                        </p:tgtEl>
                                      </p:cBhvr>
                                    </p:animEffect>
                                  </p:childTnLst>
                                </p:cTn>
                              </p:par>
                            </p:childTnLst>
                          </p:cTn>
                        </p:par>
                        <p:par>
                          <p:cTn id="48" fill="hold">
                            <p:stCondLst>
                              <p:cond delay="5000"/>
                            </p:stCondLst>
                            <p:childTnLst>
                              <p:par>
                                <p:cTn id="49" presetID="25" presetClass="entr" presetSubtype="0" fill="hold" grpId="0" nodeType="after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par>
                          <p:cTn id="59" fill="hold">
                            <p:stCondLst>
                              <p:cond delay="6000"/>
                            </p:stCondLst>
                            <p:childTnLst>
                              <p:par>
                                <p:cTn id="60" presetID="25"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5" dur="1000" fill="hold"/>
                                        <p:tgtEl>
                                          <p:spTgt spid="9"/>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9"/>
                                        </p:tgtEl>
                                      </p:cBhvr>
                                    </p:animEffect>
                                  </p:childTnLst>
                                </p:cTn>
                              </p:par>
                            </p:childTnLst>
                          </p:cTn>
                        </p:par>
                        <p:par>
                          <p:cTn id="70" fill="hold">
                            <p:stCondLst>
                              <p:cond delay="7000"/>
                            </p:stCondLst>
                            <p:childTnLst>
                              <p:par>
                                <p:cTn id="71" presetID="25" presetClass="entr" presetSubtype="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6" dur="1000" fill="hold"/>
                                        <p:tgtEl>
                                          <p:spTgt spid="10"/>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0"/>
                                        </p:tgtEl>
                                      </p:cBhvr>
                                    </p:animEffect>
                                  </p:childTnLst>
                                </p:cTn>
                              </p:par>
                            </p:childTnLst>
                          </p:cTn>
                        </p:par>
                        <p:par>
                          <p:cTn id="81" fill="hold">
                            <p:stCondLst>
                              <p:cond delay="8000"/>
                            </p:stCondLst>
                            <p:childTnLst>
                              <p:par>
                                <p:cTn id="82" presetID="25" presetClass="entr" presetSubtype="0"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87" dur="1000" fill="hold"/>
                                        <p:tgtEl>
                                          <p:spTgt spid="7"/>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Vízenergia</a:t>
            </a:r>
            <a:endParaRPr lang="hu-HU" dirty="0"/>
          </a:p>
        </p:txBody>
      </p:sp>
      <p:sp>
        <p:nvSpPr>
          <p:cNvPr id="3" name="Tartalom helye 2"/>
          <p:cNvSpPr>
            <a:spLocks noGrp="1"/>
          </p:cNvSpPr>
          <p:nvPr>
            <p:ph idx="1"/>
          </p:nvPr>
        </p:nvSpPr>
        <p:spPr/>
        <p:txBody>
          <a:bodyPr/>
          <a:lstStyle/>
          <a:p>
            <a:r>
              <a:rPr lang="hu-HU" b="1" u="sng" dirty="0" smtClean="0">
                <a:solidFill>
                  <a:srgbClr val="C00000"/>
                </a:solidFill>
              </a:rPr>
              <a:t>Előnyei:</a:t>
            </a:r>
            <a:endParaRPr lang="hu-HU" b="1" u="sng" dirty="0">
              <a:solidFill>
                <a:srgbClr val="C00000"/>
              </a:solidFill>
            </a:endParaRPr>
          </a:p>
          <a:p>
            <a:pPr lvl="1"/>
            <a:r>
              <a:rPr lang="hu-HU" dirty="0" smtClean="0">
                <a:solidFill>
                  <a:srgbClr val="C00000"/>
                </a:solidFill>
              </a:rPr>
              <a:t>Rugalmasság</a:t>
            </a:r>
          </a:p>
          <a:p>
            <a:pPr lvl="1"/>
            <a:r>
              <a:rPr lang="hu-HU" dirty="0" smtClean="0">
                <a:solidFill>
                  <a:srgbClr val="C00000"/>
                </a:solidFill>
              </a:rPr>
              <a:t>Alacsony költségek</a:t>
            </a:r>
          </a:p>
          <a:p>
            <a:pPr lvl="1"/>
            <a:r>
              <a:rPr lang="hu-HU" dirty="0" smtClean="0">
                <a:solidFill>
                  <a:srgbClr val="C00000"/>
                </a:solidFill>
              </a:rPr>
              <a:t>Csökkentett </a:t>
            </a:r>
            <a:r>
              <a:rPr lang="hu-HU" dirty="0">
                <a:solidFill>
                  <a:srgbClr val="C00000"/>
                </a:solidFill>
              </a:rPr>
              <a:t>CO2-kibocsátás</a:t>
            </a:r>
          </a:p>
          <a:p>
            <a:r>
              <a:rPr lang="hu-HU" b="1" u="sng" dirty="0" smtClean="0">
                <a:solidFill>
                  <a:srgbClr val="C00000"/>
                </a:solidFill>
              </a:rPr>
              <a:t>Hátrányai:</a:t>
            </a:r>
          </a:p>
          <a:p>
            <a:pPr lvl="1"/>
            <a:r>
              <a:rPr lang="hu-HU" dirty="0" smtClean="0">
                <a:solidFill>
                  <a:srgbClr val="C00000"/>
                </a:solidFill>
              </a:rPr>
              <a:t>Az </a:t>
            </a:r>
            <a:r>
              <a:rPr lang="hu-HU" dirty="0">
                <a:solidFill>
                  <a:srgbClr val="C00000"/>
                </a:solidFill>
              </a:rPr>
              <a:t>esetleges ökoszisztéma </a:t>
            </a:r>
            <a:r>
              <a:rPr lang="hu-HU" dirty="0" smtClean="0">
                <a:solidFill>
                  <a:srgbClr val="C00000"/>
                </a:solidFill>
              </a:rPr>
              <a:t>károsodás</a:t>
            </a:r>
          </a:p>
          <a:p>
            <a:pPr lvl="1"/>
            <a:r>
              <a:rPr lang="hu-HU" dirty="0" smtClean="0">
                <a:solidFill>
                  <a:srgbClr val="C00000"/>
                </a:solidFill>
              </a:rPr>
              <a:t>Esetleges eliszaposodás</a:t>
            </a:r>
          </a:p>
          <a:p>
            <a:pPr lvl="1"/>
            <a:r>
              <a:rPr lang="hu-HU" dirty="0" smtClean="0">
                <a:solidFill>
                  <a:srgbClr val="C00000"/>
                </a:solidFill>
              </a:rPr>
              <a:t>Nagy</a:t>
            </a:r>
            <a:r>
              <a:rPr lang="hu-HU" dirty="0">
                <a:solidFill>
                  <a:srgbClr val="C00000"/>
                </a:solidFill>
              </a:rPr>
              <a:t>, főleg erdős területek </a:t>
            </a:r>
            <a:r>
              <a:rPr lang="hu-HU" dirty="0" smtClean="0">
                <a:solidFill>
                  <a:srgbClr val="C00000"/>
                </a:solidFill>
              </a:rPr>
              <a:t>elárasztása gátszakadás esetén</a:t>
            </a:r>
            <a:endParaRPr lang="hu-HU" dirty="0">
              <a:solidFill>
                <a:srgbClr val="C00000"/>
              </a:solidFill>
            </a:endParaRPr>
          </a:p>
        </p:txBody>
      </p:sp>
      <p:sp>
        <p:nvSpPr>
          <p:cNvPr id="7" name="Akciógomb: Tovább vagy Következő 6">
            <a:hlinkClick r:id="" action="ppaction://hlinkshowjump?jump=nextslide" highlightClick="1"/>
          </p:cNvPr>
          <p:cNvSpPr/>
          <p:nvPr/>
        </p:nvSpPr>
        <p:spPr>
          <a:xfrm>
            <a:off x="11761694" y="6427694"/>
            <a:ext cx="430306" cy="4303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 name="Akciógomb: Vissza vagy Előző 7">
            <a:hlinkClick r:id="" action="ppaction://hlinkshowjump?jump=previousslide" highlightClick="1"/>
          </p:cNvPr>
          <p:cNvSpPr/>
          <p:nvPr/>
        </p:nvSpPr>
        <p:spPr>
          <a:xfrm>
            <a:off x="0" y="6427694"/>
            <a:ext cx="432000" cy="43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 name="Akciógomb: Visszatérés 8">
            <a:hlinkClick r:id="rId3" action="ppaction://hlinksldjump" highlightClick="1"/>
          </p:cNvPr>
          <p:cNvSpPr/>
          <p:nvPr/>
        </p:nvSpPr>
        <p:spPr>
          <a:xfrm>
            <a:off x="432000" y="6427694"/>
            <a:ext cx="432000" cy="43030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xmlns="" val="39801909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p:stCondLst>
                              <p:cond delay="1900"/>
                            </p:stCondLst>
                            <p:childTnLst>
                              <p:par>
                                <p:cTn id="9" presetID="4"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1000"/>
                                        <p:tgtEl>
                                          <p:spTgt spid="3">
                                            <p:txEl>
                                              <p:pRg st="0" end="0"/>
                                            </p:txEl>
                                          </p:spTgt>
                                        </p:tgtEl>
                                      </p:cBhvr>
                                    </p:animEffect>
                                  </p:childTnLst>
                                </p:cTn>
                              </p:par>
                            </p:childTnLst>
                          </p:cTn>
                        </p:par>
                        <p:par>
                          <p:cTn id="12" fill="hold">
                            <p:stCondLst>
                              <p:cond delay="2900"/>
                            </p:stCondLst>
                            <p:childTnLst>
                              <p:par>
                                <p:cTn id="13" presetID="4"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1000"/>
                                        <p:tgtEl>
                                          <p:spTgt spid="3">
                                            <p:txEl>
                                              <p:pRg st="1" end="1"/>
                                            </p:txEl>
                                          </p:spTgt>
                                        </p:tgtEl>
                                      </p:cBhvr>
                                    </p:animEffect>
                                  </p:childTnLst>
                                </p:cTn>
                              </p:par>
                            </p:childTnLst>
                          </p:cTn>
                        </p:par>
                        <p:par>
                          <p:cTn id="16" fill="hold">
                            <p:stCondLst>
                              <p:cond delay="3900"/>
                            </p:stCondLst>
                            <p:childTnLst>
                              <p:par>
                                <p:cTn id="17" presetID="4"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1000"/>
                                        <p:tgtEl>
                                          <p:spTgt spid="3">
                                            <p:txEl>
                                              <p:pRg st="2" end="2"/>
                                            </p:txEl>
                                          </p:spTgt>
                                        </p:tgtEl>
                                      </p:cBhvr>
                                    </p:animEffect>
                                  </p:childTnLst>
                                </p:cTn>
                              </p:par>
                            </p:childTnLst>
                          </p:cTn>
                        </p:par>
                        <p:par>
                          <p:cTn id="20" fill="hold">
                            <p:stCondLst>
                              <p:cond delay="4900"/>
                            </p:stCondLst>
                            <p:childTnLst>
                              <p:par>
                                <p:cTn id="21" presetID="4"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1000"/>
                                        <p:tgtEl>
                                          <p:spTgt spid="3">
                                            <p:txEl>
                                              <p:pRg st="3" end="3"/>
                                            </p:txEl>
                                          </p:spTgt>
                                        </p:tgtEl>
                                      </p:cBhvr>
                                    </p:animEffect>
                                  </p:childTnLst>
                                </p:cTn>
                              </p:par>
                            </p:childTnLst>
                          </p:cTn>
                        </p:par>
                        <p:par>
                          <p:cTn id="24" fill="hold">
                            <p:stCondLst>
                              <p:cond delay="5900"/>
                            </p:stCondLst>
                            <p:childTnLst>
                              <p:par>
                                <p:cTn id="25" presetID="4"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1000"/>
                                        <p:tgtEl>
                                          <p:spTgt spid="3">
                                            <p:txEl>
                                              <p:pRg st="4" end="4"/>
                                            </p:txEl>
                                          </p:spTgt>
                                        </p:tgtEl>
                                      </p:cBhvr>
                                    </p:animEffect>
                                  </p:childTnLst>
                                </p:cTn>
                              </p:par>
                            </p:childTnLst>
                          </p:cTn>
                        </p:par>
                        <p:par>
                          <p:cTn id="28" fill="hold">
                            <p:stCondLst>
                              <p:cond delay="6900"/>
                            </p:stCondLst>
                            <p:childTnLst>
                              <p:par>
                                <p:cTn id="29" presetID="4"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ox(in)">
                                      <p:cBhvr>
                                        <p:cTn id="31" dur="1000"/>
                                        <p:tgtEl>
                                          <p:spTgt spid="3">
                                            <p:txEl>
                                              <p:pRg st="5" end="5"/>
                                            </p:txEl>
                                          </p:spTgt>
                                        </p:tgtEl>
                                      </p:cBhvr>
                                    </p:animEffect>
                                  </p:childTnLst>
                                </p:cTn>
                              </p:par>
                            </p:childTnLst>
                          </p:cTn>
                        </p:par>
                        <p:par>
                          <p:cTn id="32" fill="hold">
                            <p:stCondLst>
                              <p:cond delay="7900"/>
                            </p:stCondLst>
                            <p:childTnLst>
                              <p:par>
                                <p:cTn id="33" presetID="4" presetClass="entr" presetSubtype="16"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ox(in)">
                                      <p:cBhvr>
                                        <p:cTn id="35" dur="1000"/>
                                        <p:tgtEl>
                                          <p:spTgt spid="3">
                                            <p:txEl>
                                              <p:pRg st="6" end="6"/>
                                            </p:txEl>
                                          </p:spTgt>
                                        </p:tgtEl>
                                      </p:cBhvr>
                                    </p:animEffect>
                                  </p:childTnLst>
                                </p:cTn>
                              </p:par>
                            </p:childTnLst>
                          </p:cTn>
                        </p:par>
                        <p:par>
                          <p:cTn id="36" fill="hold">
                            <p:stCondLst>
                              <p:cond delay="8900"/>
                            </p:stCondLst>
                            <p:childTnLst>
                              <p:par>
                                <p:cTn id="37" presetID="4" presetClass="entr" presetSubtype="16"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ox(in)">
                                      <p:cBhvr>
                                        <p:cTn id="39" dur="1000"/>
                                        <p:tgtEl>
                                          <p:spTgt spid="3">
                                            <p:txEl>
                                              <p:pRg st="7" end="7"/>
                                            </p:txEl>
                                          </p:spTgt>
                                        </p:tgtEl>
                                      </p:cBhvr>
                                    </p:animEffect>
                                  </p:childTnLst>
                                </p:cTn>
                              </p:par>
                            </p:childTnLst>
                          </p:cTn>
                        </p:par>
                        <p:par>
                          <p:cTn id="40" fill="hold">
                            <p:stCondLst>
                              <p:cond delay="9900"/>
                            </p:stCondLst>
                            <p:childTnLst>
                              <p:par>
                                <p:cTn id="41" presetID="4"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1000"/>
                                        <p:tgtEl>
                                          <p:spTgt spid="8"/>
                                        </p:tgtEl>
                                      </p:cBhvr>
                                    </p:animEffect>
                                  </p:childTnLst>
                                </p:cTn>
                              </p:par>
                            </p:childTnLst>
                          </p:cTn>
                        </p:par>
                        <p:par>
                          <p:cTn id="44" fill="hold">
                            <p:stCondLst>
                              <p:cond delay="10900"/>
                            </p:stCondLst>
                            <p:childTnLst>
                              <p:par>
                                <p:cTn id="45" presetID="4"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1000"/>
                                        <p:tgtEl>
                                          <p:spTgt spid="9"/>
                                        </p:tgtEl>
                                      </p:cBhvr>
                                    </p:animEffect>
                                  </p:childTnLst>
                                </p:cTn>
                              </p:par>
                            </p:childTnLst>
                          </p:cTn>
                        </p:par>
                        <p:par>
                          <p:cTn id="48" fill="hold">
                            <p:stCondLst>
                              <p:cond delay="11900"/>
                            </p:stCondLst>
                            <p:childTnLst>
                              <p:par>
                                <p:cTn id="49" presetID="4" presetClass="entr" presetSubtype="16"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ox(in)">
                                      <p:cBhvr>
                                        <p:cTn id="5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0" y="276087"/>
            <a:ext cx="12192000" cy="1183566"/>
          </a:xfrm>
        </p:spPr>
        <p:txBody>
          <a:bodyPr anchor="ctr"/>
          <a:lstStyle/>
          <a:p>
            <a:pPr algn="ctr"/>
            <a:r>
              <a:rPr lang="hu-HU" dirty="0" smtClean="0"/>
              <a:t>Geotermikus energia</a:t>
            </a:r>
            <a:endParaRPr lang="hu-HU" dirty="0"/>
          </a:p>
        </p:txBody>
      </p:sp>
      <p:sp>
        <p:nvSpPr>
          <p:cNvPr id="3" name="Tartalom helye 2"/>
          <p:cNvSpPr>
            <a:spLocks noGrp="1"/>
          </p:cNvSpPr>
          <p:nvPr>
            <p:ph idx="1"/>
          </p:nvPr>
        </p:nvSpPr>
        <p:spPr>
          <a:xfrm>
            <a:off x="0" y="1094282"/>
            <a:ext cx="12192000" cy="5331718"/>
          </a:xfrm>
        </p:spPr>
        <p:txBody>
          <a:bodyPr>
            <a:noAutofit/>
          </a:bodyPr>
          <a:lstStyle/>
          <a:p>
            <a:r>
              <a:rPr lang="hu-HU" sz="1800" dirty="0">
                <a:solidFill>
                  <a:srgbClr val="FF0000"/>
                </a:solidFill>
              </a:rPr>
              <a:t>A geotermikus energia a Föld belső hőjéből származó energia. A Föld belsejében lefelé haladva kilométerenként átlag 30 </a:t>
            </a:r>
            <a:r>
              <a:rPr lang="hu-HU" sz="1800" dirty="0" err="1">
                <a:solidFill>
                  <a:srgbClr val="FF0000"/>
                </a:solidFill>
              </a:rPr>
              <a:t>°</a:t>
            </a:r>
            <a:r>
              <a:rPr lang="hu-HU" sz="1800" dirty="0" err="1" smtClean="0">
                <a:solidFill>
                  <a:srgbClr val="FF0000"/>
                </a:solidFill>
              </a:rPr>
              <a:t>C-kal</a:t>
            </a:r>
            <a:r>
              <a:rPr lang="hu-HU" sz="1800" dirty="0" smtClean="0">
                <a:solidFill>
                  <a:srgbClr val="FF0000"/>
                </a:solidFill>
              </a:rPr>
              <a:t> </a:t>
            </a:r>
            <a:r>
              <a:rPr lang="hu-HU" sz="1800" dirty="0">
                <a:solidFill>
                  <a:srgbClr val="FF0000"/>
                </a:solidFill>
              </a:rPr>
              <a:t>emelkedik a hőmérséklet. A földkérgen tapasztalható geotermikus energia részben a bolygó eredeti létrejöttéhez (20%), részben a radioaktív bomláshoz (80%) kapcsolódik</a:t>
            </a:r>
            <a:r>
              <a:rPr lang="hu-HU" sz="1800" dirty="0" smtClean="0">
                <a:solidFill>
                  <a:srgbClr val="FF0000"/>
                </a:solidFill>
              </a:rPr>
              <a:t>. </a:t>
            </a:r>
            <a:r>
              <a:rPr lang="hu-HU" sz="1800" dirty="0">
                <a:solidFill>
                  <a:srgbClr val="FF0000"/>
                </a:solidFill>
              </a:rPr>
              <a:t>Magyarországon a geotermikus energiafelhasználás 1992-es adat szerint 80-90 ezer tonna kőolaj energiájával volt egyenértékű. A geotermikus energia korlátlan és folytonos energia nyereséget jelent. Termálvíz formájában nem kiapadhatatlan forrás. Kitermelése viszonylag olcsó, a levegőt nem szennyezi.</a:t>
            </a:r>
          </a:p>
          <a:p>
            <a:r>
              <a:rPr lang="hu-HU" sz="1800" dirty="0">
                <a:solidFill>
                  <a:srgbClr val="FF0000"/>
                </a:solidFill>
              </a:rPr>
              <a:t>A geotermikus energia egy megújuló energiaforrás, ami a legolcsóbb energiák közé tartozik. Mára Spanyolország a legnagyobb zöldenergia felhasználó. Magyarországon sok geotermikus energiát használnak fel, sok híres termálfürdő van. A geotermikus fűtés kb. 5 év alatt térül meg. Magyarországon a termálvíz 2 km-nél 120 fok is lehet</a:t>
            </a:r>
            <a:r>
              <a:rPr lang="hu-HU" sz="1800" dirty="0" smtClean="0">
                <a:solidFill>
                  <a:srgbClr val="FF0000"/>
                </a:solidFill>
              </a:rPr>
              <a:t>.</a:t>
            </a:r>
          </a:p>
          <a:p>
            <a:endParaRPr lang="hu-HU" sz="1800" dirty="0">
              <a:solidFill>
                <a:srgbClr val="FF0000"/>
              </a:solidFill>
            </a:endParaRPr>
          </a:p>
          <a:p>
            <a:pPr>
              <a:buFont typeface="Wingdings" panose="05000000000000000000" pitchFamily="2" charset="2"/>
              <a:buChar char="v"/>
            </a:pPr>
            <a:r>
              <a:rPr lang="hu-HU" sz="2000" b="1" u="sng" dirty="0" smtClean="0">
                <a:solidFill>
                  <a:srgbClr val="FF0000"/>
                </a:solidFill>
              </a:rPr>
              <a:t>Kitermelése:</a:t>
            </a:r>
          </a:p>
          <a:p>
            <a:pPr marL="0" indent="0">
              <a:buNone/>
            </a:pPr>
            <a:r>
              <a:rPr lang="hu-HU" sz="1800" dirty="0">
                <a:solidFill>
                  <a:srgbClr val="FF0000"/>
                </a:solidFill>
              </a:rPr>
              <a:t>A termálkútból feltörő vizet </a:t>
            </a:r>
            <a:r>
              <a:rPr lang="hu-HU" sz="1800" dirty="0" err="1" smtClean="0">
                <a:solidFill>
                  <a:srgbClr val="FF0000"/>
                </a:solidFill>
              </a:rPr>
              <a:t>gáztalanítják</a:t>
            </a:r>
            <a:r>
              <a:rPr lang="hu-HU" sz="1800" dirty="0" smtClean="0">
                <a:solidFill>
                  <a:srgbClr val="FF0000"/>
                </a:solidFill>
              </a:rPr>
              <a:t>, </a:t>
            </a:r>
            <a:r>
              <a:rPr lang="hu-HU" sz="1800" dirty="0">
                <a:solidFill>
                  <a:srgbClr val="FF0000"/>
                </a:solidFill>
              </a:rPr>
              <a:t>ülepítik és sótartalmát részben eltávolítják, majd a felhasználás helyére szivattyúzzák, a lehűlt vizet pedig valamilyen vízáramba, vízgyűjtőbe vezetik. Amennyiben nincs vízutánpótlás – a rétegenergia csökkenése következtében idővel kevesebb vizet </a:t>
            </a:r>
            <a:r>
              <a:rPr lang="hu-HU" sz="1800" dirty="0" smtClean="0">
                <a:solidFill>
                  <a:srgbClr val="FF0000"/>
                </a:solidFill>
              </a:rPr>
              <a:t>adnak.</a:t>
            </a:r>
          </a:p>
          <a:p>
            <a:pPr marL="0" indent="0">
              <a:buNone/>
            </a:pPr>
            <a:r>
              <a:rPr lang="hu-HU" sz="1800" dirty="0" smtClean="0">
                <a:solidFill>
                  <a:srgbClr val="FF0000"/>
                </a:solidFill>
              </a:rPr>
              <a:t>A </a:t>
            </a:r>
            <a:r>
              <a:rPr lang="hu-HU" sz="1800" dirty="0">
                <a:solidFill>
                  <a:srgbClr val="FF0000"/>
                </a:solidFill>
              </a:rPr>
              <a:t>csökkenő víznyomást kompresszorral, búvárszivattyúval lehet növelni, de nem gazdaságos ez az eljárás. A legjobb megoldást a kitermelt és már lehűlt víz visszasajtolása jelenti, mely mérsékli a mély rétegekben található vízszint csökkenését.</a:t>
            </a:r>
          </a:p>
        </p:txBody>
      </p:sp>
      <p:sp>
        <p:nvSpPr>
          <p:cNvPr id="7" name="Akciógomb: Tovább vagy Következő 6">
            <a:hlinkClick r:id="" action="ppaction://hlinkshowjump?jump=nextslide" highlightClick="1"/>
          </p:cNvPr>
          <p:cNvSpPr/>
          <p:nvPr/>
        </p:nvSpPr>
        <p:spPr>
          <a:xfrm>
            <a:off x="11761694" y="6427694"/>
            <a:ext cx="430306" cy="4303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Akciógomb: Vissza vagy Előző 7">
            <a:hlinkClick r:id="" action="ppaction://hlinkshowjump?jump=previousslide" highlightClick="1"/>
          </p:cNvPr>
          <p:cNvSpPr/>
          <p:nvPr/>
        </p:nvSpPr>
        <p:spPr>
          <a:xfrm>
            <a:off x="0" y="6427694"/>
            <a:ext cx="432000" cy="43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Akciógomb: Visszatérés 9">
            <a:hlinkClick r:id="rId3" action="ppaction://hlinksldjump" highlightClick="1"/>
          </p:cNvPr>
          <p:cNvSpPr/>
          <p:nvPr/>
        </p:nvSpPr>
        <p:spPr>
          <a:xfrm>
            <a:off x="432000" y="6427694"/>
            <a:ext cx="432000" cy="43030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33050617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7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37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47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57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6700"/>
                            </p:stCondLst>
                            <p:childTnLst>
                              <p:par>
                                <p:cTn id="35" presetID="55"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par>
                          <p:cTn id="40" fill="hold">
                            <p:stCondLst>
                              <p:cond delay="7700"/>
                            </p:stCondLst>
                            <p:childTnLst>
                              <p:par>
                                <p:cTn id="41" presetID="55"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8700"/>
                            </p:stCondLst>
                            <p:childTnLst>
                              <p:par>
                                <p:cTn id="47" presetID="55"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strVal val="#ppt_w*0.70"/>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Effect transition="in" filter="fade">
                                      <p:cBhvr>
                                        <p:cTn id="51" dur="1000"/>
                                        <p:tgtEl>
                                          <p:spTgt spid="8"/>
                                        </p:tgtEl>
                                      </p:cBhvr>
                                    </p:animEffect>
                                  </p:childTnLst>
                                </p:cTn>
                              </p:par>
                            </p:childTnLst>
                          </p:cTn>
                        </p:par>
                        <p:par>
                          <p:cTn id="52" fill="hold">
                            <p:stCondLst>
                              <p:cond delay="9700"/>
                            </p:stCondLst>
                            <p:childTnLst>
                              <p:par>
                                <p:cTn id="53" presetID="55"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strVal val="#ppt_w*0.70"/>
                                          </p:val>
                                        </p:tav>
                                        <p:tav tm="100000">
                                          <p:val>
                                            <p:strVal val="#ppt_w"/>
                                          </p:val>
                                        </p:tav>
                                      </p:tavLst>
                                    </p:anim>
                                    <p:anim calcmode="lin" valueType="num">
                                      <p:cBhvr>
                                        <p:cTn id="56" dur="1000" fill="hold"/>
                                        <p:tgtEl>
                                          <p:spTgt spid="7"/>
                                        </p:tgtEl>
                                        <p:attrNameLst>
                                          <p:attrName>ppt_h</p:attrName>
                                        </p:attrNameLst>
                                      </p:cBhvr>
                                      <p:tavLst>
                                        <p:tav tm="0">
                                          <p:val>
                                            <p:strVal val="#ppt_h"/>
                                          </p:val>
                                        </p:tav>
                                        <p:tav tm="100000">
                                          <p:val>
                                            <p:strVal val="#ppt_h"/>
                                          </p:val>
                                        </p:tav>
                                      </p:tavLst>
                                    </p:anim>
                                    <p:animEffect transition="in" filter="fade">
                                      <p:cBhvr>
                                        <p:cTn id="5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animBg="1"/>
      <p:bldP spid="8" grpId="0" animBg="1"/>
      <p:bldP spid="10" grpId="0" animBg="1"/>
    </p:bld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Ökológiai fényképpanelek</Template>
  <TotalTime>0</TotalTime>
  <Words>1825</Words>
  <Application>Microsoft Office PowerPoint</Application>
  <PresentationFormat>Egyéni</PresentationFormat>
  <Paragraphs>161</Paragraphs>
  <Slides>26</Slides>
  <Notes>4</Notes>
  <HiddenSlides>0</HiddenSlides>
  <MMClips>0</MMClips>
  <ScaleCrop>false</ScaleCrop>
  <HeadingPairs>
    <vt:vector size="6" baseType="variant">
      <vt:variant>
        <vt:lpstr>Téma</vt:lpstr>
      </vt:variant>
      <vt:variant>
        <vt:i4>1</vt:i4>
      </vt:variant>
      <vt:variant>
        <vt:lpstr>Diacímek</vt:lpstr>
      </vt:variant>
      <vt:variant>
        <vt:i4>26</vt:i4>
      </vt:variant>
      <vt:variant>
        <vt:lpstr>Egyéni diasorok</vt:lpstr>
      </vt:variant>
      <vt:variant>
        <vt:i4>1</vt:i4>
      </vt:variant>
    </vt:vector>
  </HeadingPairs>
  <TitlesOfParts>
    <vt:vector size="28" baseType="lpstr">
      <vt:lpstr>Ecology 16x9</vt:lpstr>
      <vt:lpstr>  Megújuló energiák</vt:lpstr>
      <vt:lpstr>Mi a különbség a megújuló és a hagyományos energiaforrások között?</vt:lpstr>
      <vt:lpstr>Napjaink megújuló energiaforrásai</vt:lpstr>
      <vt:lpstr>Napenergia</vt:lpstr>
      <vt:lpstr>Napenergia</vt:lpstr>
      <vt:lpstr>Napenergia</vt:lpstr>
      <vt:lpstr>Szélenergia</vt:lpstr>
      <vt:lpstr>Vízenergia</vt:lpstr>
      <vt:lpstr>Geotermikus energia</vt:lpstr>
      <vt:lpstr>Ár-apály energia</vt:lpstr>
      <vt:lpstr>Biomassza</vt:lpstr>
      <vt:lpstr>Hidrogén,mint energiaforrás</vt:lpstr>
      <vt:lpstr>Hazai energiatermelési adatok 2012</vt:lpstr>
      <vt:lpstr>Hazai energiatermelési adatok 2013</vt:lpstr>
      <vt:lpstr>A Nesjavellir geotermikus erőmű Izlandon</vt:lpstr>
      <vt:lpstr>Ár-apályerőmű</vt:lpstr>
      <vt:lpstr>Az árapályerőmű működési elve és az áramló víz iránya dagály (fent) és apály (alul) esetén</vt:lpstr>
      <vt:lpstr>Geotermikus erőmű a Fülöp-szigeteken</vt:lpstr>
      <vt:lpstr>Geotermikus üzem</vt:lpstr>
      <vt:lpstr>Napelemek a ház tetején</vt:lpstr>
      <vt:lpstr>Meleg vizet termel a szolár parabola a békásmegyeri nyugdíjas otthon tetején</vt:lpstr>
      <vt:lpstr>Biogáz erőmű</vt:lpstr>
      <vt:lpstr>Napelemes versenyautó</vt:lpstr>
      <vt:lpstr> A BŐSI VÍZERŐMŰ fényképe a hajózsilipekkel, az alsó böge felől nézve  </vt:lpstr>
      <vt:lpstr>A témával kapcsolatos kérdéseim</vt:lpstr>
      <vt:lpstr>Forrásmunkák</vt:lpstr>
      <vt:lpstr>Egyéni diasor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Megújulú energiák</dc:title>
  <dc:creator/>
  <cp:lastModifiedBy/>
  <cp:revision>1</cp:revision>
  <dcterms:created xsi:type="dcterms:W3CDTF">2013-02-13T14:14:39Z</dcterms:created>
  <dcterms:modified xsi:type="dcterms:W3CDTF">2013-02-17T09:48:50Z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