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6" r:id="rId1"/>
  </p:sldMasterIdLst>
  <p:sldIdLst>
    <p:sldId id="256" r:id="rId2"/>
    <p:sldId id="257" r:id="rId3"/>
    <p:sldId id="258" r:id="rId4"/>
    <p:sldId id="259" r:id="rId5"/>
    <p:sldId id="261" r:id="rId6"/>
    <p:sldId id="262" r:id="rId7"/>
    <p:sldId id="263" r:id="rId8"/>
    <p:sldId id="264" r:id="rId9"/>
    <p:sldId id="265" r:id="rId10"/>
    <p:sldId id="269" r:id="rId11"/>
    <p:sldId id="270" r:id="rId12"/>
    <p:sldId id="271" r:id="rId13"/>
    <p:sldId id="268" r:id="rId14"/>
    <p:sldId id="272" r:id="rId15"/>
    <p:sldId id="260" r:id="rId16"/>
    <p:sldId id="273" r:id="rId17"/>
  </p:sldIdLst>
  <p:sldSz cx="9144000" cy="6858000" type="screen4x3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463" autoAdjust="0"/>
    <p:restoredTop sz="94660"/>
  </p:normalViewPr>
  <p:slideViewPr>
    <p:cSldViewPr>
      <p:cViewPr>
        <p:scale>
          <a:sx n="74" d="100"/>
          <a:sy n="74" d="100"/>
        </p:scale>
        <p:origin x="-198" y="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ím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17" name="Alcím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hu-HU" smtClean="0"/>
              <a:t>Alcím mintájának szerkesztése</a:t>
            </a:r>
            <a:endParaRPr kumimoji="0" lang="en-US"/>
          </a:p>
        </p:txBody>
      </p:sp>
      <p:sp>
        <p:nvSpPr>
          <p:cNvPr id="30" name="Dátum helye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54D7D6-118D-4EDB-A452-C0D473BD36C0}" type="datetimeFigureOut">
              <a:rPr lang="hu-HU" smtClean="0"/>
              <a:pPr/>
              <a:t>2013.02.14.</a:t>
            </a:fld>
            <a:endParaRPr lang="hu-HU"/>
          </a:p>
        </p:txBody>
      </p:sp>
      <p:sp>
        <p:nvSpPr>
          <p:cNvPr id="19" name="Élőláb helye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27" name="Dia számának helye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957A4-4A59-4E3A-97DC-645865BA5118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54D7D6-118D-4EDB-A452-C0D473BD36C0}" type="datetimeFigureOut">
              <a:rPr lang="hu-HU" smtClean="0"/>
              <a:pPr/>
              <a:t>2013.02.14.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957A4-4A59-4E3A-97DC-645865BA5118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54D7D6-118D-4EDB-A452-C0D473BD36C0}" type="datetimeFigureOut">
              <a:rPr lang="hu-HU" smtClean="0"/>
              <a:pPr/>
              <a:t>2013.02.14.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957A4-4A59-4E3A-97DC-645865BA5118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54D7D6-118D-4EDB-A452-C0D473BD36C0}" type="datetimeFigureOut">
              <a:rPr lang="hu-HU" smtClean="0"/>
              <a:pPr/>
              <a:t>2013.02.14.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957A4-4A59-4E3A-97DC-645865BA5118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54D7D6-118D-4EDB-A452-C0D473BD36C0}" type="datetimeFigureOut">
              <a:rPr lang="hu-HU" smtClean="0"/>
              <a:pPr/>
              <a:t>2013.02.14.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957A4-4A59-4E3A-97DC-645865BA5118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54D7D6-118D-4EDB-A452-C0D473BD36C0}" type="datetimeFigureOut">
              <a:rPr lang="hu-HU" smtClean="0"/>
              <a:pPr/>
              <a:t>2013.02.14.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957A4-4A59-4E3A-97DC-645865BA5118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hu-HU" smtClean="0"/>
              <a:t>Mintaszöveg szerkesztése</a:t>
            </a:r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hu-HU" smtClean="0"/>
              <a:t>Mintaszöveg szerkesztése</a:t>
            </a:r>
          </a:p>
        </p:txBody>
      </p:sp>
      <p:sp>
        <p:nvSpPr>
          <p:cNvPr id="5" name="Tartalom helye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54D7D6-118D-4EDB-A452-C0D473BD36C0}" type="datetimeFigureOut">
              <a:rPr lang="hu-HU" smtClean="0"/>
              <a:pPr/>
              <a:t>2013.02.14.</a:t>
            </a:fld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957A4-4A59-4E3A-97DC-645865BA5118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54D7D6-118D-4EDB-A452-C0D473BD36C0}" type="datetimeFigureOut">
              <a:rPr lang="hu-HU" smtClean="0"/>
              <a:pPr/>
              <a:t>2013.02.14.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957A4-4A59-4E3A-97DC-645865BA5118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54D7D6-118D-4EDB-A452-C0D473BD36C0}" type="datetimeFigureOut">
              <a:rPr lang="hu-HU" smtClean="0"/>
              <a:pPr/>
              <a:t>2013.02.14.</a:t>
            </a:fld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957A4-4A59-4E3A-97DC-645865BA5118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Szöveg helye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54D7D6-118D-4EDB-A452-C0D473BD36C0}" type="datetimeFigureOut">
              <a:rPr lang="hu-HU" smtClean="0"/>
              <a:pPr/>
              <a:t>2013.02.14.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957A4-4A59-4E3A-97DC-645865BA5118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gy sarkán kerekítve levágott téglalap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Derékszögű háromszög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54D7D6-118D-4EDB-A452-C0D473BD36C0}" type="datetimeFigureOut">
              <a:rPr lang="hu-HU" smtClean="0"/>
              <a:pPr/>
              <a:t>2013.02.14.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848957A4-4A59-4E3A-97DC-645865BA5118}" type="slidenum">
              <a:rPr lang="hu-HU" smtClean="0"/>
              <a:pPr/>
              <a:t>‹#›</a:t>
            </a:fld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hu-HU" smtClean="0"/>
              <a:t>Kép beszúrásához kattintson az ikonra</a:t>
            </a:r>
            <a:endParaRPr kumimoji="0" lang="en-US" dirty="0"/>
          </a:p>
        </p:txBody>
      </p:sp>
      <p:sp>
        <p:nvSpPr>
          <p:cNvPr id="10" name="Szabadkézi sokszög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Szabadkézi sokszög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zabadkézi sokszög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Szabadkézi sokszög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Cím helye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0" name="Szöveg helye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hu-HU" smtClean="0"/>
              <a:t>Mintaszöveg szerkesztése</a:t>
            </a:r>
          </a:p>
          <a:p>
            <a:pPr lvl="1" eaLnBrk="1" latinLnBrk="0" hangingPunct="1"/>
            <a:r>
              <a:rPr kumimoji="0" lang="hu-HU" smtClean="0"/>
              <a:t>Második szint</a:t>
            </a:r>
          </a:p>
          <a:p>
            <a:pPr lvl="2" eaLnBrk="1" latinLnBrk="0" hangingPunct="1"/>
            <a:r>
              <a:rPr kumimoji="0" lang="hu-HU" smtClean="0"/>
              <a:t>Harmadik szint</a:t>
            </a:r>
          </a:p>
          <a:p>
            <a:pPr lvl="3" eaLnBrk="1" latinLnBrk="0" hangingPunct="1"/>
            <a:r>
              <a:rPr kumimoji="0" lang="hu-HU" smtClean="0"/>
              <a:t>Negyedik szint</a:t>
            </a:r>
          </a:p>
          <a:p>
            <a:pPr lvl="4" eaLnBrk="1" latinLnBrk="0" hangingPunct="1"/>
            <a:r>
              <a:rPr kumimoji="0" lang="hu-HU" smtClean="0"/>
              <a:t>Ötödik szint</a:t>
            </a:r>
            <a:endParaRPr kumimoji="0" lang="en-US"/>
          </a:p>
        </p:txBody>
      </p:sp>
      <p:sp>
        <p:nvSpPr>
          <p:cNvPr id="10" name="Dátum helye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8B54D7D6-118D-4EDB-A452-C0D473BD36C0}" type="datetimeFigureOut">
              <a:rPr lang="hu-HU" smtClean="0"/>
              <a:pPr/>
              <a:t>2013.02.14.</a:t>
            </a:fld>
            <a:endParaRPr lang="hu-HU"/>
          </a:p>
        </p:txBody>
      </p:sp>
      <p:sp>
        <p:nvSpPr>
          <p:cNvPr id="22" name="Élőláb helye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18" name="Dia számának helye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848957A4-4A59-4E3A-97DC-645865BA5118}" type="slidenum">
              <a:rPr lang="hu-HU" smtClean="0"/>
              <a:pPr/>
              <a:t>‹#›</a:t>
            </a:fld>
            <a:endParaRPr lang="hu-HU"/>
          </a:p>
        </p:txBody>
      </p:sp>
      <p:grpSp>
        <p:nvGrpSpPr>
          <p:cNvPr id="2" name="Csoportba foglalás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Szabadkézi sokszög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Szabadkézi sokszög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9.xml"/><Relationship Id="rId4" Type="http://schemas.openxmlformats.org/officeDocument/2006/relationships/image" Target="../media/image1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0.xml"/><Relationship Id="rId4" Type="http://schemas.openxmlformats.org/officeDocument/2006/relationships/image" Target="../media/image1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1.xml"/><Relationship Id="rId4" Type="http://schemas.openxmlformats.org/officeDocument/2006/relationships/image" Target="../media/image20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hyperlink" Target="http://tudatosvasarlo.hu/eszam/e-160c-kapszantin" TargetMode="External"/><Relationship Id="rId3" Type="http://schemas.openxmlformats.org/officeDocument/2006/relationships/hyperlink" Target="http://www.arravis.hu/karotin_vizsgalat.html" TargetMode="External"/><Relationship Id="rId7" Type="http://schemas.openxmlformats.org/officeDocument/2006/relationships/hyperlink" Target="http://tudatosvasarlo.hu/eszam/e-160d-likopin" TargetMode="External"/><Relationship Id="rId12" Type="http://schemas.openxmlformats.org/officeDocument/2006/relationships/hyperlink" Target="http://www.vilaglex.hu/Lexikon/Html/Bixin.htm" TargetMode="External"/><Relationship Id="rId2" Type="http://schemas.openxmlformats.org/officeDocument/2006/relationships/hyperlink" Target="http://zsanna-manna.unas.hu/spg/841319/Termeszetes_szinezekek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tudatosvasarlo.hu/eszam/e-160b-annatto" TargetMode="External"/><Relationship Id="rId11" Type="http://schemas.openxmlformats.org/officeDocument/2006/relationships/hyperlink" Target="http://www.vilaglex.hu/Lexikon/Html/Karotin.htm" TargetMode="External"/><Relationship Id="rId5" Type="http://schemas.openxmlformats.org/officeDocument/2006/relationships/hyperlink" Target="http://www.femina.hu/kalkulatorok/e_szamok/termeszetes" TargetMode="External"/><Relationship Id="rId10" Type="http://schemas.openxmlformats.org/officeDocument/2006/relationships/hyperlink" Target="http://www.vilaglex.hu/Lexikon/Html/Cochinea.htm" TargetMode="External"/><Relationship Id="rId4" Type="http://schemas.openxmlformats.org/officeDocument/2006/relationships/hyperlink" Target="http://www.mimi.hu/kertesz/klorofill.html" TargetMode="External"/><Relationship Id="rId9" Type="http://schemas.openxmlformats.org/officeDocument/2006/relationships/hyperlink" Target="http://tudatosvasarlo.hu/eszam/e-160e-b-ta-apo-8-karotinal-c30" TargetMode="Externa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tags" Target="../tags/tag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2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4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6.xml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7.xml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u-HU" dirty="0" smtClean="0"/>
              <a:t>Természetes Színezékek</a:t>
            </a:r>
            <a:endParaRPr lang="hu-HU" dirty="0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512768" cy="1919064"/>
          </a:xfrm>
        </p:spPr>
        <p:txBody>
          <a:bodyPr>
            <a:normAutofit/>
          </a:bodyPr>
          <a:lstStyle/>
          <a:p>
            <a:pPr algn="just"/>
            <a:r>
              <a:rPr lang="hu-HU" dirty="0" smtClean="0"/>
              <a:t>Készítette: Kaposi Dániel</a:t>
            </a:r>
          </a:p>
          <a:p>
            <a:pPr algn="just"/>
            <a:r>
              <a:rPr lang="hu-HU" dirty="0" smtClean="0"/>
              <a:t>Felkészítő tanár: Utassy Andrea</a:t>
            </a:r>
          </a:p>
          <a:p>
            <a:pPr algn="just"/>
            <a:r>
              <a:rPr lang="hu-HU" dirty="0" smtClean="0"/>
              <a:t>Iskola: Egressy Gábor Két Tanítási Nyelvű Szakközépiskola </a:t>
            </a:r>
            <a:endParaRPr lang="hu-HU" dirty="0"/>
          </a:p>
        </p:txBody>
      </p:sp>
    </p:spTree>
  </p:cSld>
  <p:clrMapOvr>
    <a:masterClrMapping/>
  </p:clrMapOvr>
  <p:transition advTm="6844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hu-HU" dirty="0" err="1" smtClean="0"/>
              <a:t>Kosnil</a:t>
            </a:r>
            <a:endParaRPr lang="hu-HU" dirty="0"/>
          </a:p>
        </p:txBody>
      </p:sp>
      <p:pic>
        <p:nvPicPr>
          <p:cNvPr id="5" name="Tartalom helye 4" descr="CocCacti.jp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323528" y="1844824"/>
            <a:ext cx="2505075" cy="2619375"/>
          </a:xfrm>
        </p:spPr>
      </p:pic>
      <p:sp>
        <p:nvSpPr>
          <p:cNvPr id="4" name="Tartalom helye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hu-HU" sz="2200" dirty="0" smtClean="0"/>
              <a:t>Az ember szervezetére káros és az ételekben is kárt tesz</a:t>
            </a:r>
          </a:p>
          <a:p>
            <a:r>
              <a:rPr lang="hu-HU" sz="2200" dirty="0" smtClean="0"/>
              <a:t>Bíbor-vörös színű</a:t>
            </a:r>
          </a:p>
          <a:p>
            <a:r>
              <a:rPr lang="hu-HU" sz="2200" dirty="0" smtClean="0"/>
              <a:t>Jobban az édességekben található meg.</a:t>
            </a:r>
            <a:endParaRPr lang="hu-HU" sz="2200" dirty="0"/>
          </a:p>
        </p:txBody>
      </p:sp>
      <p:pic>
        <p:nvPicPr>
          <p:cNvPr id="6" name="Kép 5" descr="images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411760" y="4509120"/>
            <a:ext cx="2143125" cy="2143125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advTm="10235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u-HU" dirty="0" smtClean="0"/>
              <a:t>Béta-karotin Alfa-karotin</a:t>
            </a:r>
            <a:endParaRPr lang="hu-HU" dirty="0"/>
          </a:p>
        </p:txBody>
      </p:sp>
      <p:pic>
        <p:nvPicPr>
          <p:cNvPr id="5" name="Tartalom helye 4" descr="Karotin.jp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1115616" y="4797152"/>
            <a:ext cx="1880832" cy="1238597"/>
          </a:xfrm>
        </p:spPr>
      </p:pic>
      <p:sp>
        <p:nvSpPr>
          <p:cNvPr id="4" name="Tartalom helye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hu-HU" sz="2200" dirty="0" smtClean="0"/>
              <a:t>Az Alfa karotinok megtalálható a narancsban, burgonyában, sóskában spenótban…</a:t>
            </a:r>
            <a:r>
              <a:rPr lang="hu-HU" sz="2200" dirty="0" err="1" smtClean="0"/>
              <a:t>stb</a:t>
            </a:r>
            <a:endParaRPr lang="hu-HU" sz="2200" dirty="0" smtClean="0"/>
          </a:p>
          <a:p>
            <a:r>
              <a:rPr lang="hu-HU" sz="2200" dirty="0" smtClean="0"/>
              <a:t>Narancssárga színű</a:t>
            </a:r>
          </a:p>
          <a:p>
            <a:r>
              <a:rPr lang="hu-HU" sz="2200" dirty="0" smtClean="0"/>
              <a:t>Zsírban jól oldódik</a:t>
            </a:r>
          </a:p>
          <a:p>
            <a:endParaRPr lang="hu-HU" sz="2200" dirty="0"/>
          </a:p>
        </p:txBody>
      </p:sp>
      <p:pic>
        <p:nvPicPr>
          <p:cNvPr id="6" name="Kép 5" descr="gyumolcsokzoldsgele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23528" y="2132856"/>
            <a:ext cx="3895080" cy="243053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advTm="11516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u-HU" dirty="0" err="1" smtClean="0"/>
              <a:t>Bixin</a:t>
            </a:r>
            <a:r>
              <a:rPr lang="hu-HU" dirty="0" smtClean="0"/>
              <a:t> és </a:t>
            </a:r>
            <a:r>
              <a:rPr lang="hu-HU" dirty="0" err="1" smtClean="0"/>
              <a:t>Norbixin</a:t>
            </a:r>
            <a:endParaRPr lang="hu-HU" dirty="0"/>
          </a:p>
        </p:txBody>
      </p:sp>
      <p:pic>
        <p:nvPicPr>
          <p:cNvPr id="5" name="Tartalom helye 4" descr="d.jp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467544" y="2132856"/>
            <a:ext cx="2447925" cy="1866900"/>
          </a:xfrm>
        </p:spPr>
      </p:pic>
      <p:sp>
        <p:nvSpPr>
          <p:cNvPr id="4" name="Tartalom helye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hu-HU" sz="2200" dirty="0" smtClean="0"/>
              <a:t>Egy trópusi fa magjaiból nyerik ki ezt a színezéket</a:t>
            </a:r>
          </a:p>
          <a:p>
            <a:r>
              <a:rPr lang="hu-HU" sz="2200" dirty="0" smtClean="0"/>
              <a:t>Vörös-barna színű</a:t>
            </a:r>
          </a:p>
          <a:p>
            <a:r>
              <a:rPr lang="hu-HU" sz="2200" dirty="0" smtClean="0"/>
              <a:t>Zsírban jól oldódik</a:t>
            </a:r>
          </a:p>
          <a:p>
            <a:r>
              <a:rPr lang="hu-HU" sz="2200" dirty="0" smtClean="0"/>
              <a:t>Ezek a színezék megtalálhatók margarinban, gabonafélékben, vaj, sajt..</a:t>
            </a:r>
            <a:r>
              <a:rPr lang="hu-HU" sz="2200" dirty="0" err="1" smtClean="0"/>
              <a:t>stb</a:t>
            </a:r>
            <a:endParaRPr lang="hu-HU" sz="2200" dirty="0" smtClean="0"/>
          </a:p>
          <a:p>
            <a:endParaRPr lang="hu-HU" dirty="0"/>
          </a:p>
        </p:txBody>
      </p:sp>
      <p:pic>
        <p:nvPicPr>
          <p:cNvPr id="6" name="Kép 5" descr="qw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835696" y="4221088"/>
            <a:ext cx="2143125" cy="2143125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advTm="15391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hu-HU" b="1" dirty="0" smtClean="0"/>
              <a:t/>
            </a:r>
            <a:br>
              <a:rPr lang="hu-HU" b="1" dirty="0" smtClean="0"/>
            </a:br>
            <a:r>
              <a:rPr lang="hu-HU" sz="5600" dirty="0" smtClean="0"/>
              <a:t>Béta </a:t>
            </a:r>
            <a:r>
              <a:rPr lang="hu-HU" sz="5600" dirty="0" err="1" smtClean="0"/>
              <a:t>apo</a:t>
            </a:r>
            <a:r>
              <a:rPr lang="hu-HU" sz="5600" dirty="0" smtClean="0"/>
              <a:t> 8 </a:t>
            </a:r>
            <a:r>
              <a:rPr lang="hu-HU" sz="5600" dirty="0" err="1" smtClean="0"/>
              <a:t>karotinsav</a:t>
            </a:r>
            <a:r>
              <a:rPr lang="hu-HU" sz="5600" dirty="0" smtClean="0"/>
              <a:t> </a:t>
            </a:r>
            <a:r>
              <a:rPr lang="hu-HU" sz="5600" dirty="0" err="1" smtClean="0"/>
              <a:t>etilészter</a:t>
            </a:r>
            <a:endParaRPr lang="hu-HU" sz="5600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hu-HU" sz="2400" dirty="0" smtClean="0"/>
              <a:t>Narancs-piros színű</a:t>
            </a:r>
          </a:p>
          <a:p>
            <a:r>
              <a:rPr lang="hu-HU" sz="2400" dirty="0" err="1" smtClean="0"/>
              <a:t>Zöldségegben</a:t>
            </a:r>
            <a:r>
              <a:rPr lang="hu-HU" sz="2400" dirty="0" smtClean="0"/>
              <a:t>, citrusfélékben található meg.</a:t>
            </a:r>
          </a:p>
          <a:p>
            <a:r>
              <a:rPr lang="hu-HU" sz="2400" dirty="0" smtClean="0"/>
              <a:t>Béta </a:t>
            </a:r>
            <a:r>
              <a:rPr lang="hu-HU" sz="2400" dirty="0" err="1" smtClean="0"/>
              <a:t>apo</a:t>
            </a:r>
            <a:r>
              <a:rPr lang="hu-HU" sz="2400" dirty="0" smtClean="0"/>
              <a:t> 8 </a:t>
            </a:r>
            <a:r>
              <a:rPr lang="hu-HU" sz="2400" dirty="0" err="1" smtClean="0"/>
              <a:t>karotinal</a:t>
            </a:r>
            <a:r>
              <a:rPr lang="hu-HU" sz="2400" dirty="0" smtClean="0"/>
              <a:t> kis mértékben különbözik.</a:t>
            </a:r>
          </a:p>
          <a:p>
            <a:r>
              <a:rPr lang="hu-HU" sz="2400" dirty="0" smtClean="0"/>
              <a:t>Kiváló anyag az A-vitamin </a:t>
            </a:r>
            <a:r>
              <a:rPr lang="hu-HU" sz="2400" dirty="0" err="1" smtClean="0"/>
              <a:t>kéződéséhez</a:t>
            </a:r>
            <a:r>
              <a:rPr lang="hu-HU" sz="2400" dirty="0" smtClean="0"/>
              <a:t>.</a:t>
            </a:r>
          </a:p>
          <a:p>
            <a:pPr algn="ctr"/>
            <a:r>
              <a:rPr lang="hu-HU" sz="5000" dirty="0" smtClean="0"/>
              <a:t>Béta </a:t>
            </a:r>
            <a:r>
              <a:rPr lang="hu-HU" sz="5000" dirty="0" err="1" smtClean="0"/>
              <a:t>apo</a:t>
            </a:r>
            <a:r>
              <a:rPr lang="hu-HU" sz="5000" dirty="0" smtClean="0"/>
              <a:t> 8 </a:t>
            </a:r>
            <a:r>
              <a:rPr lang="hu-HU" sz="5000" dirty="0" err="1" smtClean="0"/>
              <a:t>karotinal</a:t>
            </a:r>
            <a:endParaRPr lang="hu-HU" sz="5000" dirty="0" smtClean="0"/>
          </a:p>
          <a:p>
            <a:r>
              <a:rPr lang="hu-HU" sz="2400" dirty="0" smtClean="0"/>
              <a:t>Narancs-piros színű.</a:t>
            </a:r>
          </a:p>
          <a:p>
            <a:r>
              <a:rPr lang="hu-HU" sz="2400" dirty="0" smtClean="0"/>
              <a:t>A természetben lévő növényekből, gyümölcsökből és füvekből veszik ki a színeket.</a:t>
            </a:r>
          </a:p>
          <a:p>
            <a:r>
              <a:rPr lang="hu-HU" sz="2400" dirty="0" smtClean="0"/>
              <a:t>Nem veszélyes, de nem lehet túladagolni mert a májban felhalmozódik.</a:t>
            </a:r>
          </a:p>
          <a:p>
            <a:r>
              <a:rPr lang="hu-HU" sz="2400" dirty="0" smtClean="0"/>
              <a:t>Szárnyas takarmányra is használják.</a:t>
            </a:r>
          </a:p>
          <a:p>
            <a:pPr algn="ctr"/>
            <a:endParaRPr lang="hu-HU" b="1" dirty="0" smtClean="0"/>
          </a:p>
          <a:p>
            <a:pPr algn="ctr"/>
            <a:endParaRPr lang="hu-HU" b="1" dirty="0" smtClean="0"/>
          </a:p>
          <a:p>
            <a:endParaRPr lang="hu-HU" dirty="0"/>
          </a:p>
        </p:txBody>
      </p:sp>
    </p:spTree>
    <p:custDataLst>
      <p:tags r:id="rId1"/>
    </p:custDataLst>
  </p:cSld>
  <p:clrMapOvr>
    <a:masterClrMapping/>
  </p:clrMapOvr>
  <p:transition advTm="235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u-HU" dirty="0" smtClean="0"/>
              <a:t>Kérdések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u-HU" sz="2200" dirty="0" smtClean="0"/>
              <a:t>Hogyan szerzik ki a növényekből a színezékeket?</a:t>
            </a:r>
          </a:p>
          <a:p>
            <a:r>
              <a:rPr lang="hu-HU" sz="2200" dirty="0" smtClean="0"/>
              <a:t>A színezékeket, hogyan teszik bele az élelmiszerekbe?</a:t>
            </a:r>
          </a:p>
          <a:p>
            <a:r>
              <a:rPr lang="hu-HU" sz="2200" dirty="0" smtClean="0"/>
              <a:t>A színezékek miért nem károsak az ember szervezetére?</a:t>
            </a:r>
          </a:p>
          <a:p>
            <a:r>
              <a:rPr lang="hu-HU" sz="2200" dirty="0" smtClean="0"/>
              <a:t> Melyik az a színezék amely káros az ember szervezetére?</a:t>
            </a:r>
          </a:p>
          <a:p>
            <a:r>
              <a:rPr lang="hu-HU" sz="2200" dirty="0" smtClean="0"/>
              <a:t>A klorofill milyen színezéket tartalmaz?</a:t>
            </a:r>
          </a:p>
          <a:p>
            <a:r>
              <a:rPr lang="hu-HU" sz="2200" dirty="0" smtClean="0"/>
              <a:t>Melyik színezék tartalmazza B2 vitamint?</a:t>
            </a:r>
          </a:p>
          <a:p>
            <a:r>
              <a:rPr lang="hu-HU" sz="2200" dirty="0" smtClean="0"/>
              <a:t>Az állatok számára fontos, hogy a takarmányban legyen színezék?</a:t>
            </a:r>
          </a:p>
          <a:p>
            <a:r>
              <a:rPr lang="hu-HU" sz="2200" dirty="0" smtClean="0"/>
              <a:t>Drágák ezek a színezőanyagok? </a:t>
            </a:r>
          </a:p>
          <a:p>
            <a:endParaRPr lang="hu-HU" dirty="0" smtClean="0"/>
          </a:p>
          <a:p>
            <a:endParaRPr lang="hu-HU" dirty="0"/>
          </a:p>
        </p:txBody>
      </p:sp>
    </p:spTree>
  </p:cSld>
  <p:clrMapOvr>
    <a:masterClrMapping/>
  </p:clrMapOvr>
  <p:transition advTm="34781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u-HU" dirty="0" smtClean="0"/>
              <a:t>Források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>
              <a:buNone/>
            </a:pPr>
            <a:r>
              <a:rPr lang="hu-HU" dirty="0" smtClean="0">
                <a:solidFill>
                  <a:schemeClr val="tx1">
                    <a:lumMod val="95000"/>
                    <a:lumOff val="5000"/>
                  </a:schemeClr>
                </a:solidFill>
                <a:hlinkClick r:id="rId2"/>
              </a:rPr>
              <a:t>http://zsanna-manna.unas.hu/spg/841319/Termeszetes_szinezekek</a:t>
            </a:r>
            <a:endParaRPr lang="hu-HU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>
              <a:buNone/>
            </a:pPr>
            <a:r>
              <a:rPr lang="hu-HU" dirty="0" smtClean="0">
                <a:hlinkClick r:id="rId3"/>
              </a:rPr>
              <a:t>http://www.arravis.hu/karotin_vizsgalat.html</a:t>
            </a:r>
            <a:endParaRPr lang="hu-HU" dirty="0" smtClean="0"/>
          </a:p>
          <a:p>
            <a:pPr>
              <a:buNone/>
            </a:pPr>
            <a:r>
              <a:rPr lang="hu-HU" dirty="0" smtClean="0">
                <a:hlinkClick r:id="rId4"/>
              </a:rPr>
              <a:t>http://www.mimi.hu/kertesz/klorofill.html</a:t>
            </a:r>
            <a:endParaRPr lang="hu-HU" dirty="0" smtClean="0"/>
          </a:p>
          <a:p>
            <a:pPr>
              <a:buNone/>
            </a:pPr>
            <a:r>
              <a:rPr lang="hu-HU" dirty="0" smtClean="0">
                <a:hlinkClick r:id="rId5"/>
              </a:rPr>
              <a:t>http://www.femina.hu/kalkulatorok/e_szamok/termeszetes</a:t>
            </a:r>
            <a:endParaRPr lang="hu-HU" dirty="0" smtClean="0"/>
          </a:p>
          <a:p>
            <a:pPr>
              <a:buNone/>
            </a:pPr>
            <a:r>
              <a:rPr lang="hu-HU" dirty="0" smtClean="0">
                <a:hlinkClick r:id="rId6"/>
              </a:rPr>
              <a:t>http://tudatosvasarlo.hu/eszam/e-160b-annatto</a:t>
            </a:r>
            <a:endParaRPr lang="hu-HU" dirty="0" smtClean="0"/>
          </a:p>
          <a:p>
            <a:pPr>
              <a:buNone/>
            </a:pPr>
            <a:r>
              <a:rPr lang="hu-HU" dirty="0" smtClean="0">
                <a:hlinkClick r:id="rId7"/>
              </a:rPr>
              <a:t>http://tudatosvasarlo.hu/eszam/e-160d-likopin</a:t>
            </a:r>
            <a:endParaRPr lang="hu-HU" dirty="0" smtClean="0"/>
          </a:p>
          <a:p>
            <a:pPr>
              <a:buNone/>
            </a:pPr>
            <a:r>
              <a:rPr lang="hu-HU" dirty="0" smtClean="0">
                <a:hlinkClick r:id="rId8"/>
              </a:rPr>
              <a:t>http://tudatosvasarlo.hu/eszam/e-160c-kapszantin</a:t>
            </a:r>
            <a:endParaRPr lang="hu-HU" dirty="0" smtClean="0"/>
          </a:p>
          <a:p>
            <a:pPr>
              <a:buNone/>
            </a:pPr>
            <a:r>
              <a:rPr lang="hu-HU" dirty="0" smtClean="0">
                <a:hlinkClick r:id="rId9"/>
              </a:rPr>
              <a:t>http://tudatosvasarlo.hu/eszam/e-160e-b-ta-apo-8-karotinal-c30</a:t>
            </a:r>
            <a:endParaRPr lang="hu-HU" dirty="0" smtClean="0"/>
          </a:p>
          <a:p>
            <a:pPr>
              <a:buNone/>
            </a:pPr>
            <a:r>
              <a:rPr lang="hu-HU" dirty="0" smtClean="0">
                <a:hlinkClick r:id="rId10"/>
              </a:rPr>
              <a:t>http://www.vilaglex.hu/Lexikon/Html/Cochinea.htm</a:t>
            </a:r>
            <a:endParaRPr lang="hu-HU" dirty="0" smtClean="0"/>
          </a:p>
          <a:p>
            <a:pPr>
              <a:buNone/>
            </a:pPr>
            <a:r>
              <a:rPr lang="hu-HU" dirty="0" smtClean="0">
                <a:hlinkClick r:id="rId11"/>
              </a:rPr>
              <a:t>http://www.vilaglex.hu/Lexikon/Html/Karotin.htm</a:t>
            </a:r>
            <a:endParaRPr lang="hu-HU" dirty="0" smtClean="0"/>
          </a:p>
          <a:p>
            <a:pPr>
              <a:buNone/>
            </a:pPr>
            <a:r>
              <a:rPr lang="hu-HU" dirty="0" smtClean="0">
                <a:hlinkClick r:id="rId12"/>
              </a:rPr>
              <a:t>http://www.vilaglex.hu/Lexikon/Html/Bixin.htm</a:t>
            </a:r>
            <a:endParaRPr lang="hu-HU" dirty="0" smtClean="0"/>
          </a:p>
          <a:p>
            <a:pPr>
              <a:buNone/>
            </a:pPr>
            <a:endParaRPr lang="hu-HU" dirty="0" smtClean="0"/>
          </a:p>
          <a:p>
            <a:pPr>
              <a:buNone/>
            </a:pPr>
            <a:endParaRPr lang="hu-HU" dirty="0" smtClean="0"/>
          </a:p>
          <a:p>
            <a:pPr>
              <a:buNone/>
            </a:pPr>
            <a:endParaRPr lang="hu-HU" dirty="0" smtClean="0"/>
          </a:p>
          <a:p>
            <a:pPr>
              <a:buNone/>
            </a:pPr>
            <a:endParaRPr lang="hu-HU" dirty="0" smtClean="0"/>
          </a:p>
          <a:p>
            <a:pPr>
              <a:buNone/>
            </a:pPr>
            <a:endParaRPr lang="hu-HU" dirty="0" smtClean="0"/>
          </a:p>
          <a:p>
            <a:pPr>
              <a:buNone/>
            </a:pPr>
            <a:endParaRPr lang="hu-HU" dirty="0" smtClean="0"/>
          </a:p>
          <a:p>
            <a:pPr>
              <a:buNone/>
            </a:pPr>
            <a:endParaRPr lang="hu-HU" dirty="0" smtClean="0"/>
          </a:p>
          <a:p>
            <a:pPr>
              <a:buNone/>
            </a:pPr>
            <a:endParaRPr lang="hu-HU" dirty="0"/>
          </a:p>
        </p:txBody>
      </p:sp>
    </p:spTree>
  </p:cSld>
  <p:clrMapOvr>
    <a:masterClrMapping/>
  </p:clrMapOvr>
  <p:transition advTm="10125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sz="6000" dirty="0" smtClean="0"/>
              <a:t>KÖSZÖNÖM A FIGYELMET!</a:t>
            </a:r>
            <a:endParaRPr lang="hu-HU" sz="6000" dirty="0"/>
          </a:p>
        </p:txBody>
      </p:sp>
    </p:spTree>
    <p:custDataLst>
      <p:tags r:id="rId1"/>
    </p:custDataLst>
  </p:cSld>
  <p:clrMapOvr>
    <a:masterClrMapping/>
  </p:clrMapOvr>
  <p:transition advTm="6328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228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78" decel="50000" autoRev="1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8" fill="hold">
                                          <p:stCondLst>
                                            <p:cond delay="43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Kép 5" descr="homeandart_product_24960_111114090246_2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339752" y="4221088"/>
            <a:ext cx="2430016" cy="2430016"/>
          </a:xfrm>
          <a:prstGeom prst="rect">
            <a:avLst/>
          </a:prstGeom>
        </p:spPr>
      </p:pic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hu-HU" dirty="0" smtClean="0"/>
              <a:t>Színezékek</a:t>
            </a:r>
            <a:endParaRPr lang="hu-HU" dirty="0"/>
          </a:p>
        </p:txBody>
      </p:sp>
      <p:pic>
        <p:nvPicPr>
          <p:cNvPr id="5" name="Tartalom helye 4" descr="termekn901-indigo_darabos_10_g.jpg"/>
          <p:cNvPicPr>
            <a:picLocks noGrp="1" noChangeAspect="1"/>
          </p:cNvPicPr>
          <p:nvPr>
            <p:ph sz="half" idx="1"/>
          </p:nvPr>
        </p:nvPicPr>
        <p:blipFill>
          <a:blip r:embed="rId4" cstate="print">
            <a:grayscl/>
          </a:blip>
          <a:stretch>
            <a:fillRect/>
          </a:stretch>
        </p:blipFill>
        <p:spPr>
          <a:xfrm>
            <a:off x="107504" y="1556792"/>
            <a:ext cx="2808312" cy="2830960"/>
          </a:xfrm>
          <a:solidFill>
            <a:schemeClr val="accent2"/>
          </a:solidFill>
        </p:spPr>
      </p:pic>
      <p:sp>
        <p:nvSpPr>
          <p:cNvPr id="9" name="Tartalom helye 8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hu-HU" sz="2200" dirty="0" smtClean="0"/>
              <a:t>A színezékeket elsősorban növényekből vonják ki,és átalakítás nélkül. Ezek a különféle színek hamar károsodnak ezért nagyon drágák. Az egészségre nem ártalmas sőt inkább pozitív, például: daganatmegelőző hatása van. Ezek lehetnek: kurkumin, riboflavin, karotinok, batelin, antociánok.</a:t>
            </a:r>
            <a:endParaRPr lang="hu-HU" sz="2200" dirty="0"/>
          </a:p>
        </p:txBody>
      </p:sp>
    </p:spTree>
    <p:custDataLst>
      <p:tags r:id="rId1"/>
    </p:custDataLst>
  </p:cSld>
  <p:clrMapOvr>
    <a:masterClrMapping/>
  </p:clrMapOvr>
  <p:transition advTm="2075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u-HU" dirty="0" smtClean="0"/>
              <a:t>Kurkumin</a:t>
            </a:r>
            <a:endParaRPr lang="hu-HU" dirty="0"/>
          </a:p>
        </p:txBody>
      </p:sp>
      <p:pic>
        <p:nvPicPr>
          <p:cNvPr id="5" name="Tartalom helye 4" descr="mp_992_sza_vma_ta_t_uta_n_egyaznk_kurkuma_t_jpg_201204181340425443.jp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755576" y="2924944"/>
            <a:ext cx="4038600" cy="3118814"/>
          </a:xfrm>
          <a:solidFill>
            <a:schemeClr val="accent1">
              <a:lumMod val="75000"/>
            </a:schemeClr>
          </a:solidFill>
        </p:spPr>
      </p:pic>
      <p:sp>
        <p:nvSpPr>
          <p:cNvPr id="4" name="Tartalom helye 3"/>
          <p:cNvSpPr>
            <a:spLocks noGrp="1"/>
          </p:cNvSpPr>
          <p:nvPr>
            <p:ph sz="half" idx="2"/>
          </p:nvPr>
        </p:nvSpPr>
        <p:spPr/>
        <p:txBody>
          <a:bodyPr>
            <a:normAutofit fontScale="85000" lnSpcReduction="20000"/>
          </a:bodyPr>
          <a:lstStyle/>
          <a:p>
            <a:r>
              <a:rPr lang="hu-HU" dirty="0" smtClean="0"/>
              <a:t>Egy thaiföldi kutatás szerint jó gyógyító hatású. Az embereket segíti a szívinfaktusban azokat a bypassműtéten átesett betegeket. </a:t>
            </a:r>
          </a:p>
          <a:p>
            <a:r>
              <a:rPr lang="hu-HU" dirty="0" smtClean="0"/>
              <a:t>Ez az anyag egy sárga pigment anyag.</a:t>
            </a:r>
          </a:p>
          <a:p>
            <a:r>
              <a:rPr lang="hu-HU" dirty="0" smtClean="0"/>
              <a:t>Hasznos az ételek fűszerezése. </a:t>
            </a:r>
          </a:p>
          <a:p>
            <a:r>
              <a:rPr lang="hu-HU" dirty="0" smtClean="0"/>
              <a:t>Bypassműtét: koszorú műtét ez egy olyan betegség amelyet nem lehet gyógyszerrel gyógyítani.</a:t>
            </a:r>
            <a:endParaRPr lang="hu-HU" dirty="0"/>
          </a:p>
        </p:txBody>
      </p:sp>
      <p:pic>
        <p:nvPicPr>
          <p:cNvPr id="6" name="Kép 5" descr="kurkumin_por_res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67544" y="1556792"/>
            <a:ext cx="2520280" cy="1612979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advTm="22719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000"/>
                            </p:stCondLst>
                            <p:childTnLst>
                              <p:par>
                                <p:cTn id="23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0"/>
                            </p:stCondLst>
                            <p:childTnLst>
                              <p:par>
                                <p:cTn id="27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u-HU" dirty="0" smtClean="0"/>
              <a:t>Riboflavin</a:t>
            </a:r>
            <a:endParaRPr lang="hu-HU" dirty="0"/>
          </a:p>
        </p:txBody>
      </p:sp>
      <p:pic>
        <p:nvPicPr>
          <p:cNvPr id="5" name="Tartalom helye 4" descr="Riboflavin_powder.jp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467544" y="2276872"/>
            <a:ext cx="4038600" cy="3288939"/>
          </a:xfrm>
        </p:spPr>
      </p:pic>
      <p:sp>
        <p:nvSpPr>
          <p:cNvPr id="4" name="Tartalom helye 3"/>
          <p:cNvSpPr>
            <a:spLocks noGrp="1"/>
          </p:cNvSpPr>
          <p:nvPr>
            <p:ph sz="half" idx="2"/>
          </p:nvPr>
        </p:nvSpPr>
        <p:spPr/>
        <p:txBody>
          <a:bodyPr>
            <a:normAutofit fontScale="77500" lnSpcReduction="20000"/>
          </a:bodyPr>
          <a:lstStyle/>
          <a:p>
            <a:r>
              <a:rPr lang="hu-HU" dirty="0" smtClean="0"/>
              <a:t>B2 Vitamin</a:t>
            </a:r>
          </a:p>
          <a:p>
            <a:r>
              <a:rPr lang="hu-HU" dirty="0" smtClean="0"/>
              <a:t>A tejtermékek egyéb állati termékek kielégítő fogyasztásával függ össze.</a:t>
            </a:r>
          </a:p>
          <a:p>
            <a:r>
              <a:rPr lang="hu-HU" dirty="0" smtClean="0"/>
              <a:t>Hiánya miatt májbetegség, chronicus </a:t>
            </a:r>
            <a:r>
              <a:rPr lang="hu-HU" dirty="0" err="1" smtClean="0"/>
              <a:t>diarrhoea</a:t>
            </a:r>
            <a:r>
              <a:rPr lang="hu-HU" dirty="0" smtClean="0"/>
              <a:t>, </a:t>
            </a:r>
            <a:r>
              <a:rPr lang="hu-HU" dirty="0" err="1" smtClean="0"/>
              <a:t>chronicus</a:t>
            </a:r>
            <a:r>
              <a:rPr lang="hu-HU" dirty="0" smtClean="0"/>
              <a:t> alkoholizmus, </a:t>
            </a:r>
          </a:p>
          <a:p>
            <a:r>
              <a:rPr lang="hu-HU" dirty="0" smtClean="0"/>
              <a:t>Leggyakoribb tünetek: sápadtság, szájszug nyálkahártya fennmaradása, élénk piros ajkak.</a:t>
            </a:r>
          </a:p>
          <a:p>
            <a:r>
              <a:rPr lang="hu-HU" u="sng" dirty="0" smtClean="0"/>
              <a:t>chronicus alkoholizmus: </a:t>
            </a:r>
            <a:r>
              <a:rPr lang="hu-HU" dirty="0" smtClean="0"/>
              <a:t>alkoholisták.</a:t>
            </a:r>
          </a:p>
          <a:p>
            <a:r>
              <a:rPr lang="hu-HU" u="sng" dirty="0" smtClean="0"/>
              <a:t>chronic </a:t>
            </a:r>
            <a:r>
              <a:rPr lang="hu-HU" u="sng" dirty="0" err="1" smtClean="0"/>
              <a:t>diarrhoea</a:t>
            </a:r>
            <a:r>
              <a:rPr lang="hu-HU" u="sng" dirty="0" smtClean="0"/>
              <a:t> </a:t>
            </a:r>
            <a:r>
              <a:rPr lang="hu-HU" dirty="0" smtClean="0"/>
              <a:t>:Krónikus hasmenés</a:t>
            </a:r>
          </a:p>
          <a:p>
            <a:endParaRPr lang="hu-HU" dirty="0" smtClean="0"/>
          </a:p>
          <a:p>
            <a:endParaRPr lang="hu-HU" dirty="0"/>
          </a:p>
        </p:txBody>
      </p:sp>
    </p:spTree>
    <p:custDataLst>
      <p:tags r:id="rId1"/>
    </p:custDataLst>
  </p:cSld>
  <p:clrMapOvr>
    <a:masterClrMapping/>
  </p:clrMapOvr>
  <p:transition advTm="25484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500"/>
                            </p:stCondLst>
                            <p:childTnLst>
                              <p:par>
                                <p:cTn id="22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500"/>
                            </p:stCondLst>
                            <p:childTnLst>
                              <p:par>
                                <p:cTn id="30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u-HU" dirty="0" smtClean="0"/>
              <a:t>Karotinok</a:t>
            </a:r>
            <a:endParaRPr lang="hu-HU" dirty="0"/>
          </a:p>
        </p:txBody>
      </p:sp>
      <p:pic>
        <p:nvPicPr>
          <p:cNvPr id="5" name="Tartalom helye 4" descr="00 zöldségek.jp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251520" y="3789040"/>
            <a:ext cx="3456384" cy="2618187"/>
          </a:xfrm>
        </p:spPr>
      </p:pic>
      <p:sp>
        <p:nvSpPr>
          <p:cNvPr id="4" name="Tartalom helye 3"/>
          <p:cNvSpPr>
            <a:spLocks noGrp="1"/>
          </p:cNvSpPr>
          <p:nvPr>
            <p:ph sz="half" idx="2"/>
          </p:nvPr>
        </p:nvSpPr>
        <p:spPr/>
        <p:txBody>
          <a:bodyPr>
            <a:normAutofit fontScale="85000" lnSpcReduction="10000"/>
          </a:bodyPr>
          <a:lstStyle/>
          <a:p>
            <a:r>
              <a:rPr lang="hu-HU" dirty="0" smtClean="0"/>
              <a:t>Zöldségek</a:t>
            </a:r>
          </a:p>
          <a:p>
            <a:r>
              <a:rPr lang="hu-HU" dirty="0" smtClean="0"/>
              <a:t>Növényi eredetűek.</a:t>
            </a:r>
          </a:p>
          <a:p>
            <a:r>
              <a:rPr lang="hu-HU" dirty="0" smtClean="0"/>
              <a:t>Az állatoknak nagyon fontos, a takarmányban.</a:t>
            </a:r>
          </a:p>
          <a:p>
            <a:r>
              <a:rPr lang="hu-HU" dirty="0" smtClean="0"/>
              <a:t>Ivarzási tüneteket okoz vagy méh involúció figyelhető meg és petefészekciszta.</a:t>
            </a:r>
          </a:p>
          <a:p>
            <a:r>
              <a:rPr lang="hu-HU" dirty="0" smtClean="0"/>
              <a:t>Involúció: Olyan transzformáció, amelynek másodszori alkalmazása során visszanyerjük az eredeti alakzatot.</a:t>
            </a:r>
            <a:br>
              <a:rPr lang="hu-HU" dirty="0" smtClean="0"/>
            </a:br>
            <a:endParaRPr lang="hu-HU" dirty="0" smtClean="0"/>
          </a:p>
          <a:p>
            <a:endParaRPr lang="hu-HU" dirty="0"/>
          </a:p>
        </p:txBody>
      </p:sp>
      <p:pic>
        <p:nvPicPr>
          <p:cNvPr id="6" name="Kép 5" descr="84d42b1694adf9karotin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619250" y="1809751"/>
            <a:ext cx="2592710" cy="1421808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advTm="2114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0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000"/>
                            </p:stCondLst>
                            <p:childTnLst>
                              <p:par>
                                <p:cTn id="32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4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u-HU" dirty="0" smtClean="0"/>
              <a:t>Klorofill</a:t>
            </a:r>
            <a:endParaRPr lang="hu-HU" dirty="0"/>
          </a:p>
        </p:txBody>
      </p:sp>
      <p:pic>
        <p:nvPicPr>
          <p:cNvPr id="5" name="Tartalom helye 4" descr="Buzafu 2.JP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467544" y="2708920"/>
            <a:ext cx="4224312" cy="2816208"/>
          </a:xfrm>
        </p:spPr>
      </p:pic>
      <p:sp>
        <p:nvSpPr>
          <p:cNvPr id="4" name="Tartalom helye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hu-HU" sz="2200" dirty="0" smtClean="0"/>
              <a:t>Zöld színű, amely a fotoszintézist végzi.</a:t>
            </a:r>
          </a:p>
          <a:p>
            <a:r>
              <a:rPr lang="hu-HU" sz="2200" dirty="0" smtClean="0"/>
              <a:t>A Klorofill hiány miatt a növények levele(alul) megsápad, és elszíneződik.</a:t>
            </a:r>
          </a:p>
          <a:p>
            <a:r>
              <a:rPr lang="hu-HU" sz="2200" dirty="0" smtClean="0"/>
              <a:t>De Klorofill segít az anyagcserében. </a:t>
            </a:r>
          </a:p>
          <a:p>
            <a:r>
              <a:rPr lang="hu-HU" sz="2200" dirty="0" smtClean="0"/>
              <a:t>A magnéziumban fontos a Klorofill tartalom</a:t>
            </a:r>
            <a:r>
              <a:rPr lang="hu-HU" dirty="0" smtClean="0"/>
              <a:t>.</a:t>
            </a:r>
            <a:endParaRPr lang="hu-HU" dirty="0"/>
          </a:p>
        </p:txBody>
      </p:sp>
    </p:spTree>
    <p:custDataLst>
      <p:tags r:id="rId1"/>
    </p:custDataLst>
  </p:cSld>
  <p:clrMapOvr>
    <a:masterClrMapping/>
  </p:clrMapOvr>
  <p:transition advTm="1486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u-HU" dirty="0" smtClean="0"/>
              <a:t>Annatto</a:t>
            </a:r>
            <a:endParaRPr lang="hu-HU" dirty="0"/>
          </a:p>
        </p:txBody>
      </p:sp>
      <p:pic>
        <p:nvPicPr>
          <p:cNvPr id="5" name="Tartalom helye 4" descr="annatto-seeds-ground-1.jp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0" y="1772816"/>
            <a:ext cx="3491880" cy="2649464"/>
          </a:xfrm>
        </p:spPr>
      </p:pic>
      <p:sp>
        <p:nvSpPr>
          <p:cNvPr id="4" name="Tartalom helye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hu-HU" sz="2200" dirty="0" smtClean="0"/>
              <a:t>Piros színű.</a:t>
            </a:r>
          </a:p>
          <a:p>
            <a:r>
              <a:rPr lang="hu-HU" sz="2200" dirty="0" smtClean="0"/>
              <a:t>Az  annetto sok allergiás esetért felelős, de veszélytelen. </a:t>
            </a:r>
          </a:p>
          <a:p>
            <a:r>
              <a:rPr lang="hu-HU" sz="2200" dirty="0" smtClean="0"/>
              <a:t>A színezéket egy trópusi gyümölcs magjának a héjából nyerik. </a:t>
            </a:r>
          </a:p>
          <a:p>
            <a:r>
              <a:rPr lang="hu-HU" sz="2200" dirty="0" smtClean="0"/>
              <a:t>Meghatározó élelmiszerekben alkalmazzuk az </a:t>
            </a:r>
            <a:r>
              <a:rPr lang="hu-HU" sz="2200" dirty="0" err="1" smtClean="0"/>
              <a:t>annettot</a:t>
            </a:r>
            <a:endParaRPr lang="hu-HU" sz="2200" dirty="0"/>
          </a:p>
        </p:txBody>
      </p:sp>
      <p:pic>
        <p:nvPicPr>
          <p:cNvPr id="8" name="Kép 7" descr="annatto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051720" y="4221088"/>
            <a:ext cx="2857500" cy="2143125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advTm="13531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u-HU" dirty="0" smtClean="0"/>
              <a:t>Lipokin</a:t>
            </a:r>
            <a:endParaRPr lang="hu-HU" dirty="0"/>
          </a:p>
        </p:txBody>
      </p:sp>
      <p:pic>
        <p:nvPicPr>
          <p:cNvPr id="5" name="Tartalom helye 4" descr="220px-Lycopene_powder.jp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179512" y="1988840"/>
            <a:ext cx="2794000" cy="2120900"/>
          </a:xfrm>
        </p:spPr>
      </p:pic>
      <p:sp>
        <p:nvSpPr>
          <p:cNvPr id="4" name="Tartalom helye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hu-HU" sz="2200" dirty="0" smtClean="0"/>
              <a:t>Narancs színű</a:t>
            </a:r>
          </a:p>
          <a:p>
            <a:r>
              <a:rPr lang="hu-HU" sz="2200" dirty="0" smtClean="0"/>
              <a:t>A paradicsomból vonják ki a színt.</a:t>
            </a:r>
          </a:p>
          <a:p>
            <a:r>
              <a:rPr lang="hu-HU" sz="2200" dirty="0" smtClean="0"/>
              <a:t>A </a:t>
            </a:r>
            <a:r>
              <a:rPr lang="hu-HU" sz="2200" dirty="0" err="1" smtClean="0"/>
              <a:t>likopin</a:t>
            </a:r>
            <a:r>
              <a:rPr lang="hu-HU" sz="2200" dirty="0" smtClean="0"/>
              <a:t> nem veszélyes.</a:t>
            </a:r>
          </a:p>
          <a:p>
            <a:r>
              <a:rPr lang="hu-HU" sz="2200" dirty="0" smtClean="0"/>
              <a:t>Az élelmiszerben akkor használható ha nem kevernek bele mesterséges anyagokat.</a:t>
            </a:r>
          </a:p>
          <a:p>
            <a:r>
              <a:rPr lang="hu-HU" sz="2200" dirty="0" smtClean="0"/>
              <a:t>Kozmetikumok és gyógyszerek színezésére is használható.</a:t>
            </a:r>
            <a:endParaRPr lang="hu-HU" sz="2200" dirty="0"/>
          </a:p>
        </p:txBody>
      </p:sp>
      <p:pic>
        <p:nvPicPr>
          <p:cNvPr id="6" name="Kép 5" descr="pari.jpe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259632" y="4077072"/>
            <a:ext cx="3351872" cy="1905124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advTm="15251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3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u-HU" dirty="0" smtClean="0"/>
              <a:t>Kapszantin</a:t>
            </a:r>
            <a:endParaRPr lang="hu-HU" dirty="0"/>
          </a:p>
        </p:txBody>
      </p:sp>
      <p:pic>
        <p:nvPicPr>
          <p:cNvPr id="5" name="Tartalom helye 4" descr="260px-Capsicum_annuum1.jp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467544" y="2348880"/>
            <a:ext cx="3302000" cy="2451100"/>
          </a:xfrm>
        </p:spPr>
      </p:pic>
      <p:sp>
        <p:nvSpPr>
          <p:cNvPr id="4" name="Tartalom helye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hu-HU" sz="2200" dirty="0" smtClean="0"/>
              <a:t>Narancs színű.</a:t>
            </a:r>
          </a:p>
          <a:p>
            <a:pPr>
              <a:buNone/>
            </a:pPr>
            <a:r>
              <a:rPr lang="hu-HU" sz="2200" dirty="0" smtClean="0"/>
              <a:t>A paprika természetes</a:t>
            </a:r>
          </a:p>
          <a:p>
            <a:pPr>
              <a:buNone/>
            </a:pPr>
            <a:r>
              <a:rPr lang="hu-HU" sz="2200" dirty="0" smtClean="0"/>
              <a:t>színezéke.</a:t>
            </a:r>
          </a:p>
          <a:p>
            <a:pPr>
              <a:buNone/>
            </a:pPr>
            <a:r>
              <a:rPr lang="hu-HU" sz="2200" dirty="0" smtClean="0"/>
              <a:t>Érzékeny a hőre és a fényre.</a:t>
            </a:r>
          </a:p>
          <a:p>
            <a:pPr>
              <a:buNone/>
            </a:pPr>
            <a:r>
              <a:rPr lang="hu-HU" sz="2200" dirty="0" smtClean="0"/>
              <a:t>A paprikából vonják ki ezt a színezéket.</a:t>
            </a:r>
          </a:p>
          <a:p>
            <a:pPr>
              <a:buNone/>
            </a:pPr>
            <a:r>
              <a:rPr lang="hu-HU" sz="2200" dirty="0" smtClean="0"/>
              <a:t>Számunkra nem veszélyes.</a:t>
            </a:r>
          </a:p>
          <a:p>
            <a:pPr>
              <a:buNone/>
            </a:pPr>
            <a:r>
              <a:rPr lang="hu-HU" sz="2200" dirty="0" smtClean="0"/>
              <a:t>Nem szabad mesterségesen növelni mert akkor ételekben nem szabad felhasználni.</a:t>
            </a:r>
          </a:p>
          <a:p>
            <a:pPr>
              <a:buNone/>
            </a:pPr>
            <a:endParaRPr lang="hu-HU" sz="2200" dirty="0"/>
          </a:p>
        </p:txBody>
      </p:sp>
    </p:spTree>
    <p:custDataLst>
      <p:tags r:id="rId1"/>
    </p:custDataLst>
  </p:cSld>
  <p:clrMapOvr>
    <a:masterClrMapping/>
  </p:clrMapOvr>
  <p:transition advTm="16438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000"/>
                            </p:stCondLst>
                            <p:childTnLst>
                              <p:par>
                                <p:cTn id="30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500"/>
                            </p:stCondLst>
                            <p:childTnLst>
                              <p:par>
                                <p:cTn id="34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6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9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6|0.8|0.7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5|0.7|0.7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6|10.9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8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6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|1.9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5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5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6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8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6|1.4|0.9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Áramlás">
  <a:themeElements>
    <a:clrScheme name="Áramlás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Áramlás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Áramlás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259</TotalTime>
  <Words>563</Words>
  <Application>Microsoft Office PowerPoint</Application>
  <PresentationFormat>Diavetítés a képernyőre (4:3 oldalarány)</PresentationFormat>
  <Paragraphs>100</Paragraphs>
  <Slides>16</Slides>
  <Notes>0</Notes>
  <HiddenSlides>0</HiddenSlides>
  <MMClips>0</MMClips>
  <ScaleCrop>false</ScaleCrop>
  <HeadingPairs>
    <vt:vector size="4" baseType="variant">
      <vt:variant>
        <vt:lpstr>Téma</vt:lpstr>
      </vt:variant>
      <vt:variant>
        <vt:i4>1</vt:i4>
      </vt:variant>
      <vt:variant>
        <vt:lpstr>Diacímek</vt:lpstr>
      </vt:variant>
      <vt:variant>
        <vt:i4>16</vt:i4>
      </vt:variant>
    </vt:vector>
  </HeadingPairs>
  <TitlesOfParts>
    <vt:vector size="17" baseType="lpstr">
      <vt:lpstr>Áramlás</vt:lpstr>
      <vt:lpstr>Természetes Színezékek</vt:lpstr>
      <vt:lpstr>Színezékek</vt:lpstr>
      <vt:lpstr>Kurkumin</vt:lpstr>
      <vt:lpstr>Riboflavin</vt:lpstr>
      <vt:lpstr>Karotinok</vt:lpstr>
      <vt:lpstr>Klorofill</vt:lpstr>
      <vt:lpstr>Annatto</vt:lpstr>
      <vt:lpstr>Lipokin</vt:lpstr>
      <vt:lpstr>Kapszantin</vt:lpstr>
      <vt:lpstr>Kosnil</vt:lpstr>
      <vt:lpstr>Béta-karotin Alfa-karotin</vt:lpstr>
      <vt:lpstr>Bixin és Norbixin</vt:lpstr>
      <vt:lpstr> Béta apo 8 karotinsav etilészter</vt:lpstr>
      <vt:lpstr>Kérdések</vt:lpstr>
      <vt:lpstr>Források</vt:lpstr>
      <vt:lpstr>KÖSZÖNÖM A FIGYELMET!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Természetes Színezékek</dc:title>
  <dc:creator>Vendég</dc:creator>
  <cp:lastModifiedBy>Utassy Andrea</cp:lastModifiedBy>
  <cp:revision>28</cp:revision>
  <dcterms:created xsi:type="dcterms:W3CDTF">2013-01-09T07:30:59Z</dcterms:created>
  <dcterms:modified xsi:type="dcterms:W3CDTF">2013-02-14T10:29:06Z</dcterms:modified>
</cp:coreProperties>
</file>