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75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78" r:id="rId13"/>
    <p:sldId id="267" r:id="rId14"/>
    <p:sldId id="266" r:id="rId15"/>
    <p:sldId id="268" r:id="rId16"/>
    <p:sldId id="276" r:id="rId17"/>
    <p:sldId id="269" r:id="rId18"/>
    <p:sldId id="270" r:id="rId19"/>
    <p:sldId id="272" r:id="rId20"/>
    <p:sldId id="271" r:id="rId21"/>
    <p:sldId id="277" r:id="rId22"/>
    <p:sldId id="279" r:id="rId23"/>
    <p:sldId id="273" r:id="rId24"/>
    <p:sldId id="274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9900"/>
    <a:srgbClr val="008000"/>
    <a:srgbClr val="777777"/>
    <a:srgbClr val="00CCFF"/>
    <a:srgbClr val="5F5F5F"/>
    <a:srgbClr val="4D4D4D"/>
    <a:srgbClr val="333333"/>
    <a:srgbClr val="292929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59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A638B-8E60-4AB7-817C-5F2CF0C1FE4F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F69A8-03A0-4DE7-AC99-06B9E3B5860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AF69A8-03A0-4DE7-AC99-06B9E3B5860A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0E785-3607-4F60-B6B7-849209B766AA}" type="datetimeFigureOut">
              <a:rPr lang="hu-HU" smtClean="0"/>
              <a:pPr/>
              <a:t>2013.02.19.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260CA-8CBC-43DC-8274-28524DCCFC4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f.hu/others/html/kornyezettud/megujulo/Startpage/index.html" TargetMode="External"/><Relationship Id="rId2" Type="http://schemas.openxmlformats.org/officeDocument/2006/relationships/hyperlink" Target="http://hu.wikipedia.org/wiki/Sz%C3%A9lturbin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egujuloenergiaforrasok.blogspot.hu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2643206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006600"/>
                </a:solidFill>
                <a:latin typeface="Calisto MT" pitchFamily="18" charset="0"/>
              </a:rPr>
              <a:t>MEGÚJULÓ ENERGIAFORRÁSOK</a:t>
            </a:r>
            <a:endParaRPr lang="hu-HU" sz="3200" b="1" dirty="0">
              <a:solidFill>
                <a:srgbClr val="006600"/>
              </a:solidFill>
              <a:latin typeface="Calisto MT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6429396"/>
            <a:ext cx="9144000" cy="42860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hu-HU" dirty="0" smtClean="0">
                <a:latin typeface="Calisto MT" pitchFamily="18" charset="0"/>
              </a:rPr>
              <a:t>Készítette: Kállai Zsuzsanna</a:t>
            </a:r>
            <a:r>
              <a:rPr lang="hu-HU" dirty="0">
                <a:latin typeface="Calisto MT" pitchFamily="18" charset="0"/>
              </a:rPr>
              <a:t>	</a:t>
            </a:r>
            <a:r>
              <a:rPr lang="hu-HU" dirty="0" smtClean="0"/>
              <a:t>		</a:t>
            </a:r>
            <a:r>
              <a:rPr lang="hu-HU" dirty="0" smtClean="0">
                <a:latin typeface="Calisto MT" pitchFamily="18" charset="0"/>
              </a:rPr>
              <a:t>Felkészítő tanár: Molnár Attila</a:t>
            </a:r>
            <a:endParaRPr lang="hu-HU" dirty="0">
              <a:latin typeface="Calisto MT" pitchFamily="18" charset="0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6143668" cy="500042"/>
          </a:xfrm>
        </p:spPr>
        <p:txBody>
          <a:bodyPr/>
          <a:lstStyle/>
          <a:p>
            <a:pPr algn="l"/>
            <a:r>
              <a:rPr lang="hu-HU" sz="2400" dirty="0" smtClean="0"/>
              <a:t>Bláthy Ottó Titusz Informatikai Szakközépiskola</a:t>
            </a:r>
            <a:endParaRPr lang="hu-HU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52736"/>
          </a:xfrm>
        </p:spPr>
        <p:txBody>
          <a:bodyPr>
            <a:normAutofit/>
          </a:bodyPr>
          <a:lstStyle/>
          <a:p>
            <a:pPr algn="ctr"/>
            <a:r>
              <a:rPr lang="hu-HU" sz="4400" u="sng" dirty="0" smtClean="0">
                <a:solidFill>
                  <a:schemeClr val="bg1"/>
                </a:solidFill>
                <a:latin typeface="Calisto MT" pitchFamily="18" charset="0"/>
              </a:rPr>
              <a:t>Vízenergia</a:t>
            </a:r>
            <a:endParaRPr lang="hu-HU" sz="4400" u="sng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268760"/>
            <a:ext cx="8147248" cy="5112568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Calisto MT" pitchFamily="18" charset="0"/>
              </a:rPr>
              <a:t>Napenergia eredetű, így tekinthető megújulónak. Környezetre káros hatása szinte nincs. Előnye, hogy nem termel sem üvegházhatást kiváltó gázt, sem szén-dioxidot. </a:t>
            </a:r>
          </a:p>
          <a:p>
            <a:pPr>
              <a:spcBef>
                <a:spcPts val="1800"/>
              </a:spcBef>
            </a:pPr>
            <a:r>
              <a:rPr lang="hu-HU" sz="2400" dirty="0" smtClean="0">
                <a:solidFill>
                  <a:schemeClr val="bg1"/>
                </a:solidFill>
                <a:latin typeface="Calisto MT" pitchFamily="18" charset="0"/>
              </a:rPr>
              <a:t>Hasznosítása vízturbinák, vízerőművek építésével hozható létre. </a:t>
            </a:r>
          </a:p>
          <a:p>
            <a:pPr>
              <a:spcBef>
                <a:spcPts val="1800"/>
              </a:spcBef>
            </a:pPr>
            <a:r>
              <a:rPr lang="hu-HU" sz="2400" dirty="0" smtClean="0">
                <a:solidFill>
                  <a:schemeClr val="bg1"/>
                </a:solidFill>
                <a:latin typeface="Calisto MT" pitchFamily="18" charset="0"/>
              </a:rPr>
              <a:t>A világ villamos energia-termelésének 20%-a vízenergiából származik. Magyarországon a vízenergia hasznosításának 5%-t használjuk ki. </a:t>
            </a:r>
          </a:p>
          <a:p>
            <a:pPr>
              <a:spcBef>
                <a:spcPts val="1800"/>
              </a:spcBef>
            </a:pPr>
            <a:r>
              <a:rPr lang="hu-HU" sz="2400" dirty="0" smtClean="0">
                <a:solidFill>
                  <a:schemeClr val="bg1"/>
                </a:solidFill>
                <a:latin typeface="Calisto MT" pitchFamily="18" charset="0"/>
              </a:rPr>
              <a:t>Kistelepüléseken is megfontolandó a vízenergia felhasználás, mivel ez környezetbarát energiatárolás megoldására.</a:t>
            </a:r>
          </a:p>
          <a:p>
            <a:pPr>
              <a:buClr>
                <a:schemeClr val="bg1"/>
              </a:buClr>
            </a:pPr>
            <a:endParaRPr lang="hu-HU" sz="2400" dirty="0" smtClean="0">
              <a:solidFill>
                <a:schemeClr val="bg1"/>
              </a:solidFill>
              <a:latin typeface="Calisto MT" pitchFamily="18" charset="0"/>
            </a:endParaRPr>
          </a:p>
          <a:p>
            <a:endParaRPr lang="hu-HU" sz="2400" dirty="0">
              <a:latin typeface="Calisto MT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80728" y="642918"/>
            <a:ext cx="8363272" cy="3384377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chemeClr val="bg1"/>
                </a:solidFill>
                <a:latin typeface="Calisto MT" pitchFamily="18" charset="0"/>
              </a:rPr>
              <a:t>Hasznosíthatóak esés szempontjából : kis-, közepes és nagy vízerőműveket különböztetünk meg. </a:t>
            </a:r>
          </a:p>
          <a:p>
            <a:r>
              <a:rPr lang="hu-HU" sz="3200" dirty="0" smtClean="0">
                <a:solidFill>
                  <a:schemeClr val="bg1"/>
                </a:solidFill>
                <a:latin typeface="Calisto MT" pitchFamily="18" charset="0"/>
              </a:rPr>
              <a:t>A kis vízerőművek vízgazdálkodási és energetikai célokat is szolgálnak.</a:t>
            </a:r>
          </a:p>
        </p:txBody>
      </p:sp>
      <p:pic>
        <p:nvPicPr>
          <p:cNvPr id="7" name="Kép 6" descr="Copy_of_982557_301443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3429000"/>
            <a:ext cx="5988973" cy="31392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72452" cy="727058"/>
          </a:xfrm>
        </p:spPr>
        <p:txBody>
          <a:bodyPr>
            <a:normAutofit/>
          </a:bodyPr>
          <a:lstStyle/>
          <a:p>
            <a:pPr algn="ctr"/>
            <a:r>
              <a:rPr lang="hu-HU" sz="4000" b="0" u="sng" dirty="0" smtClean="0">
                <a:latin typeface="Calisto MT" pitchFamily="18" charset="0"/>
              </a:rPr>
              <a:t>Vízenergia nyerésének módszerei</a:t>
            </a:r>
            <a:endParaRPr lang="hu-HU" sz="4000" b="0" u="sng" dirty="0">
              <a:latin typeface="Calisto MT" pitchFamily="18" charset="0"/>
            </a:endParaRPr>
          </a:p>
        </p:txBody>
      </p:sp>
      <p:pic>
        <p:nvPicPr>
          <p:cNvPr id="6" name="Tartalom helye 5" descr="Ké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1500174"/>
            <a:ext cx="4923735" cy="4037218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sto MT" pitchFamily="18" charset="0"/>
              </a:rPr>
              <a:t>víz alatti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sto MT" pitchFamily="18" charset="0"/>
              </a:rPr>
              <a:t>duzzasztásos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sto MT" pitchFamily="18" charset="0"/>
              </a:rPr>
              <a:t> egyutas-kétutas</a:t>
            </a:r>
          </a:p>
          <a:p>
            <a:pPr>
              <a:buFont typeface="Arial" pitchFamily="34" charset="0"/>
              <a:buChar char="•"/>
            </a:pPr>
            <a:r>
              <a:rPr lang="hu-HU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sto MT" pitchFamily="18" charset="0"/>
              </a:rPr>
              <a:t>összetett medencés</a:t>
            </a:r>
          </a:p>
          <a:p>
            <a:r>
              <a:rPr lang="hu-HU" sz="2400" dirty="0" smtClean="0">
                <a:latin typeface="Calisto MT" pitchFamily="18" charset="0"/>
              </a:rPr>
              <a:t> </a:t>
            </a:r>
            <a:endParaRPr lang="hu-HU" sz="2400" dirty="0" smtClean="0">
              <a:solidFill>
                <a:schemeClr val="bg1"/>
              </a:solidFill>
              <a:latin typeface="Calisto MT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u="sng" dirty="0" smtClean="0">
                <a:latin typeface="Calisto MT" pitchFamily="18" charset="0"/>
              </a:rPr>
              <a:t>Napenergia</a:t>
            </a:r>
            <a:endParaRPr lang="hu-HU" u="sng" dirty="0">
              <a:latin typeface="Calisto MT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75656" y="836712"/>
            <a:ext cx="6336704" cy="5400600"/>
          </a:xfrm>
        </p:spPr>
        <p:txBody>
          <a:bodyPr/>
          <a:lstStyle/>
          <a:p>
            <a:pPr>
              <a:buNone/>
            </a:pPr>
            <a:r>
              <a:rPr lang="hu-HU" sz="2400" dirty="0" smtClean="0">
                <a:latin typeface="Calisto MT" pitchFamily="18" charset="0"/>
              </a:rPr>
              <a:t>A naprendszerünk központi bolygója a Nap.</a:t>
            </a:r>
          </a:p>
          <a:p>
            <a:pPr>
              <a:buNone/>
            </a:pPr>
            <a:r>
              <a:rPr lang="hu-HU" sz="2400" dirty="0" smtClean="0">
                <a:latin typeface="Calisto MT" pitchFamily="18" charset="0"/>
              </a:rPr>
              <a:t>A napenergia a Földet érő napsugárzásból</a:t>
            </a:r>
          </a:p>
          <a:p>
            <a:pPr>
              <a:buNone/>
            </a:pPr>
            <a:r>
              <a:rPr lang="hu-HU" sz="2400" dirty="0" smtClean="0">
                <a:latin typeface="Calisto MT" pitchFamily="18" charset="0"/>
              </a:rPr>
              <a:t>kinyerhető energia. </a:t>
            </a:r>
          </a:p>
          <a:p>
            <a:pPr>
              <a:buNone/>
            </a:pPr>
            <a:r>
              <a:rPr lang="hu-HU" sz="2400" dirty="0" smtClean="0">
                <a:latin typeface="Calisto MT" pitchFamily="18" charset="0"/>
              </a:rPr>
              <a:t>Kétféle módon hasznosíthatjuk:</a:t>
            </a:r>
          </a:p>
          <a:p>
            <a:r>
              <a:rPr lang="hu-HU" sz="2400" dirty="0" smtClean="0">
                <a:latin typeface="Calisto MT" pitchFamily="18" charset="0"/>
              </a:rPr>
              <a:t>A napkollektor hőenergiát állít elő, mely fűtésre és meleg víz használatára alkalmas.</a:t>
            </a:r>
          </a:p>
          <a:p>
            <a:r>
              <a:rPr lang="hu-HU" sz="2400" dirty="0" smtClean="0">
                <a:latin typeface="Calisto MT" pitchFamily="18" charset="0"/>
              </a:rPr>
              <a:t>Napelemmel elektromos áramot tudunk előállítani.</a:t>
            </a:r>
          </a:p>
          <a:p>
            <a:endParaRPr lang="hu-HU" dirty="0" smtClean="0">
              <a:latin typeface="Calisto MT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r>
              <a:rPr lang="hu-HU" u="sng" dirty="0" smtClean="0">
                <a:solidFill>
                  <a:schemeClr val="bg1"/>
                </a:solidFill>
                <a:latin typeface="Calisto MT" pitchFamily="18" charset="0"/>
              </a:rPr>
              <a:t>Napenergia</a:t>
            </a:r>
            <a:endParaRPr lang="hu-HU" u="sng" dirty="0">
              <a:solidFill>
                <a:schemeClr val="bg1"/>
              </a:solidFill>
              <a:latin typeface="Calisto MT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8329642" cy="5483245"/>
          </a:xfrm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pPr indent="0">
              <a:buNone/>
            </a:pPr>
            <a:r>
              <a:rPr lang="hu-HU" dirty="0" smtClean="0">
                <a:solidFill>
                  <a:schemeClr val="bg1"/>
                </a:solidFill>
                <a:latin typeface="Calisto MT" pitchFamily="18" charset="0"/>
              </a:rPr>
              <a:t>A napenergia képezi az alapját valamennyi természeti folyamatnak, beleértve az emberi életet.</a:t>
            </a:r>
          </a:p>
          <a:p>
            <a:pPr indent="0">
              <a:buNone/>
            </a:pPr>
            <a:r>
              <a:rPr lang="hu-HU" dirty="0" smtClean="0">
                <a:solidFill>
                  <a:schemeClr val="bg1"/>
                </a:solidFill>
                <a:latin typeface="Calisto MT" pitchFamily="18" charset="0"/>
              </a:rPr>
              <a:t> Maximális kiaknázásával védjük bolygónkat, és az elkövetkező generációk egészségét.</a:t>
            </a:r>
          </a:p>
          <a:p>
            <a:pPr indent="0"/>
            <a:r>
              <a:rPr lang="hu-HU" dirty="0" smtClean="0">
                <a:solidFill>
                  <a:schemeClr val="bg1"/>
                </a:solidFill>
                <a:latin typeface="Calisto MT" pitchFamily="18" charset="0"/>
              </a:rPr>
              <a:t>mindenhol rendelkezésre álló energia még sok-sok      évmilliárdig. </a:t>
            </a:r>
          </a:p>
          <a:p>
            <a:pPr indent="0"/>
            <a:r>
              <a:rPr lang="hu-HU" dirty="0" smtClean="0">
                <a:solidFill>
                  <a:schemeClr val="bg1"/>
                </a:solidFill>
                <a:latin typeface="Calisto MT" pitchFamily="18" charset="0"/>
              </a:rPr>
              <a:t>Szabadon hozzáférhető</a:t>
            </a:r>
          </a:p>
          <a:p>
            <a:pPr indent="0"/>
            <a:r>
              <a:rPr lang="hu-HU" dirty="0" smtClean="0">
                <a:solidFill>
                  <a:schemeClr val="bg1"/>
                </a:solidFill>
                <a:latin typeface="Calisto MT" pitchFamily="18" charset="0"/>
              </a:rPr>
              <a:t>Bőséges</a:t>
            </a:r>
          </a:p>
          <a:p>
            <a:pPr indent="0"/>
            <a:r>
              <a:rPr lang="hu-HU" dirty="0" smtClean="0">
                <a:solidFill>
                  <a:schemeClr val="bg1"/>
                </a:solidFill>
                <a:latin typeface="Calisto MT" pitchFamily="18" charset="0"/>
              </a:rPr>
              <a:t>Tiszta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latin typeface="Calisto MT" pitchFamily="18" charset="0"/>
              </a:rPr>
              <a:t>Napkollektorok működése:</a:t>
            </a:r>
            <a:endParaRPr lang="hu-HU" u="sng" dirty="0">
              <a:latin typeface="Calisto MT" pitchFamily="18" charset="0"/>
            </a:endParaRPr>
          </a:p>
        </p:txBody>
      </p:sp>
      <p:pic>
        <p:nvPicPr>
          <p:cNvPr id="5" name="Tartalom helye 4" descr="dsfdfsdfdsfdssdfd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928802"/>
            <a:ext cx="4641527" cy="3214687"/>
          </a:xfrm>
        </p:spPr>
      </p:pic>
      <p:sp>
        <p:nvSpPr>
          <p:cNvPr id="8" name="Tartalom helye 7"/>
          <p:cNvSpPr>
            <a:spLocks noGrp="1"/>
          </p:cNvSpPr>
          <p:nvPr>
            <p:ph sz="half" idx="2"/>
          </p:nvPr>
        </p:nvSpPr>
        <p:spPr>
          <a:xfrm>
            <a:off x="4286248" y="1357298"/>
            <a:ext cx="4857752" cy="5500702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itchFamily="18" charset="0"/>
              </a:rPr>
              <a:t>A napkollektor működése során felmelegszik, a hőátadó folyadékot továbbítja a keringető szivattyúba, majd a melegvíztároló tartályba. A tárolótartályban lévő hőcserélőben a hőhordozó folyadék átadja a hőt a víznek.</a:t>
            </a:r>
            <a: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hu-H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hu-H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napkollekto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42984"/>
            <a:ext cx="4038600" cy="3743330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/>
          <a:lstStyle/>
          <a:p>
            <a:pPr indent="0">
              <a:buNone/>
            </a:pPr>
            <a:r>
              <a:rPr lang="hu-HU" dirty="0" smtClean="0">
                <a:solidFill>
                  <a:schemeClr val="tx2">
                    <a:lumMod val="75000"/>
                  </a:schemeClr>
                </a:solidFill>
                <a:latin typeface="Calisto MT" pitchFamily="18" charset="0"/>
              </a:rPr>
              <a:t>Rossz idő esetén, amikor nem áll rendelkezésre elegendő napenergia, a már meglévő meleg vízkészítő rendszer ráfűt és felmelegíti a vizet.</a:t>
            </a:r>
            <a:endParaRPr lang="hu-H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imag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913452" y="4781219"/>
            <a:ext cx="3230548" cy="2076781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hu-HU" u="sng" dirty="0" smtClean="0">
                <a:solidFill>
                  <a:srgbClr val="3366FF"/>
                </a:solidFill>
                <a:latin typeface="Calisto MT" pitchFamily="18" charset="0"/>
              </a:rPr>
              <a:t>Biomassza:</a:t>
            </a:r>
            <a:endParaRPr lang="hu-HU" u="sng" dirty="0">
              <a:solidFill>
                <a:srgbClr val="3366FF"/>
              </a:solidFill>
              <a:latin typeface="Calisto MT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85786" y="1142984"/>
            <a:ext cx="7429552" cy="4525963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rgbClr val="0066FF"/>
                </a:solidFill>
                <a:latin typeface="Calisto MT" pitchFamily="18" charset="0"/>
              </a:rPr>
              <a:t>A Földön lévő össze tömeget értjük a biomassza kifejezés alatt.</a:t>
            </a:r>
          </a:p>
          <a:p>
            <a:r>
              <a:rPr lang="hu-HU" dirty="0" smtClean="0">
                <a:solidFill>
                  <a:srgbClr val="3399FF"/>
                </a:solidFill>
                <a:latin typeface="Calisto MT" pitchFamily="18" charset="0"/>
              </a:rPr>
              <a:t>Biológiai eredetű szervesanyag-tömeg. </a:t>
            </a:r>
          </a:p>
          <a:p>
            <a:r>
              <a:rPr lang="hu-HU" dirty="0" smtClean="0">
                <a:solidFill>
                  <a:srgbClr val="00B0F0"/>
                </a:solidFill>
                <a:latin typeface="Calisto MT" pitchFamily="18" charset="0"/>
              </a:rPr>
              <a:t>Elsődleges forrása a növények asszimilációs tevékenysége.</a:t>
            </a:r>
          </a:p>
          <a:p>
            <a:r>
              <a:rPr lang="hu-HU" dirty="0" smtClean="0">
                <a:solidFill>
                  <a:srgbClr val="00CCFF"/>
                </a:solidFill>
                <a:latin typeface="Calisto MT" pitchFamily="18" charset="0"/>
              </a:rPr>
              <a:t>Keletkezésének folyamata a produkcióbiológia fő témája. Ennek felmérését szolgálta a Nemzetközi Biológiai Program.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zöldház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64635"/>
            <a:ext cx="4214810" cy="2793365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latin typeface="Calisto MT" pitchFamily="18" charset="0"/>
              </a:rPr>
              <a:t>Biomassza:</a:t>
            </a:r>
            <a:endParaRPr lang="hu-HU" u="sng" dirty="0">
              <a:latin typeface="Calisto MT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786182" y="1600200"/>
            <a:ext cx="4900618" cy="4525963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solidFill>
                  <a:srgbClr val="292929"/>
                </a:solidFill>
                <a:latin typeface="Calisto MT" pitchFamily="18" charset="0"/>
              </a:rPr>
              <a:t>Hasznosításának az alapja az égés.</a:t>
            </a:r>
          </a:p>
          <a:p>
            <a:r>
              <a:rPr lang="hu-HU" dirty="0" smtClean="0">
                <a:solidFill>
                  <a:srgbClr val="333333"/>
                </a:solidFill>
                <a:latin typeface="Calisto MT" pitchFamily="18" charset="0"/>
              </a:rPr>
              <a:t>Ez hőenergia felszabadulással járó folyamat.</a:t>
            </a:r>
          </a:p>
          <a:p>
            <a:r>
              <a:rPr lang="hu-HU" dirty="0" smtClean="0">
                <a:solidFill>
                  <a:srgbClr val="4D4D4D"/>
                </a:solidFill>
                <a:latin typeface="Calisto MT" pitchFamily="18" charset="0"/>
              </a:rPr>
              <a:t>A növényekben raktározott energia számos kémiai-fizikai átalakulási folyamat során hasznosítódik:</a:t>
            </a:r>
          </a:p>
          <a:p>
            <a:pPr marL="864000" indent="-432000">
              <a:spcBef>
                <a:spcPts val="600"/>
              </a:spcBef>
            </a:pPr>
            <a:r>
              <a:rPr lang="hu-HU" dirty="0" smtClean="0">
                <a:solidFill>
                  <a:srgbClr val="5F5F5F"/>
                </a:solidFill>
                <a:latin typeface="Calisto MT" pitchFamily="18" charset="0"/>
              </a:rPr>
              <a:t>a növényekben</a:t>
            </a:r>
          </a:p>
          <a:p>
            <a:pPr marL="864000" indent="-432000">
              <a:spcBef>
                <a:spcPts val="600"/>
              </a:spcBef>
            </a:pPr>
            <a:r>
              <a:rPr lang="hu-HU" dirty="0" smtClean="0">
                <a:solidFill>
                  <a:srgbClr val="777777"/>
                </a:solidFill>
                <a:latin typeface="Calisto MT" pitchFamily="18" charset="0"/>
              </a:rPr>
              <a:t>a talajban</a:t>
            </a:r>
          </a:p>
          <a:p>
            <a:pPr marL="864000" indent="-432000">
              <a:spcBef>
                <a:spcPts val="600"/>
              </a:spcBef>
            </a:pPr>
            <a:r>
              <a:rPr lang="hu-HU" dirty="0" smtClean="0">
                <a:solidFill>
                  <a:srgbClr val="777777"/>
                </a:solidFill>
                <a:latin typeface="Calisto MT" pitchFamily="18" charset="0"/>
              </a:rPr>
              <a:t>a környezetben.</a:t>
            </a:r>
            <a:endParaRPr lang="hu-HU" dirty="0">
              <a:solidFill>
                <a:srgbClr val="777777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solidFill>
                  <a:srgbClr val="009900"/>
                </a:solidFill>
                <a:latin typeface="Calisto MT" pitchFamily="18" charset="0"/>
              </a:rPr>
              <a:t>Geotermikus energia</a:t>
            </a:r>
            <a:endParaRPr lang="hu-HU" dirty="0">
              <a:solidFill>
                <a:srgbClr val="009900"/>
              </a:solidFill>
            </a:endParaRPr>
          </a:p>
        </p:txBody>
      </p:sp>
      <p:pic>
        <p:nvPicPr>
          <p:cNvPr id="5" name="Tartalom helye 4" descr="fold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3918837"/>
            <a:ext cx="1714512" cy="2939163"/>
          </a:xfrm>
        </p:spPr>
      </p:pic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14282" y="1285860"/>
            <a:ext cx="8258204" cy="4525963"/>
          </a:xfrm>
        </p:spPr>
        <p:txBody>
          <a:bodyPr/>
          <a:lstStyle/>
          <a:p>
            <a:r>
              <a:rPr lang="hu-HU" dirty="0" smtClean="0">
                <a:solidFill>
                  <a:srgbClr val="009900"/>
                </a:solidFill>
                <a:latin typeface="Calisto MT" pitchFamily="18" charset="0"/>
              </a:rPr>
              <a:t>Eredete szerint földhő</a:t>
            </a:r>
          </a:p>
          <a:p>
            <a:r>
              <a:rPr lang="hu-HU" dirty="0" smtClean="0">
                <a:solidFill>
                  <a:srgbClr val="009900"/>
                </a:solidFill>
                <a:latin typeface="Calisto MT" pitchFamily="18" charset="0"/>
              </a:rPr>
              <a:t>Legolcsóbb energiák közé tartozik</a:t>
            </a:r>
          </a:p>
          <a:p>
            <a:r>
              <a:rPr lang="hu-HU" dirty="0" smtClean="0">
                <a:solidFill>
                  <a:srgbClr val="009900"/>
                </a:solidFill>
                <a:latin typeface="Calisto MT" pitchFamily="18" charset="0"/>
              </a:rPr>
              <a:t>Nem szennyezi a levegőt</a:t>
            </a:r>
          </a:p>
          <a:p>
            <a:r>
              <a:rPr lang="hu-HU" dirty="0" smtClean="0">
                <a:solidFill>
                  <a:srgbClr val="009900"/>
                </a:solidFill>
                <a:latin typeface="Calisto MT" pitchFamily="18" charset="0"/>
              </a:rPr>
              <a:t>Jellemzője a geotermikus gradiens</a:t>
            </a:r>
          </a:p>
          <a:p>
            <a:r>
              <a:rPr lang="hu-HU" dirty="0" smtClean="0">
                <a:solidFill>
                  <a:srgbClr val="009900"/>
                </a:solidFill>
                <a:latin typeface="Calisto MT" pitchFamily="18" charset="0"/>
              </a:rPr>
              <a:t>Mértéke a földkéreg hőmérsékletét adja meg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solidFill>
                  <a:srgbClr val="002060"/>
                </a:solidFill>
                <a:latin typeface="Calisto MT" pitchFamily="18" charset="0"/>
              </a:rPr>
              <a:t>Megújuló energiaforrás</a:t>
            </a:r>
            <a:endParaRPr lang="hu-HU" u="sng" dirty="0">
              <a:solidFill>
                <a:srgbClr val="002060"/>
              </a:solidFill>
              <a:latin typeface="Calisto MT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142984"/>
            <a:ext cx="4038600" cy="4983179"/>
          </a:xfrm>
        </p:spPr>
        <p:txBody>
          <a:bodyPr>
            <a:normAutofit/>
          </a:bodyPr>
          <a:lstStyle/>
          <a:p>
            <a:pPr marL="396000" indent="0">
              <a:buNone/>
            </a:pPr>
            <a:r>
              <a:rPr lang="hu-HU" sz="3000" dirty="0" smtClean="0">
                <a:solidFill>
                  <a:srgbClr val="002060"/>
                </a:solidFill>
                <a:latin typeface="Calisto MT" pitchFamily="18" charset="0"/>
              </a:rPr>
              <a:t>Olyan természeti jelenség, melyből energia nyerhető ki, mely akár naponta többször termelődik, jelentősebb emberi beavatkozás nélkül.</a:t>
            </a: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4911741"/>
          </a:xfrm>
        </p:spPr>
        <p:txBody>
          <a:bodyPr/>
          <a:lstStyle/>
          <a:p>
            <a:pPr indent="0">
              <a:buNone/>
            </a:pPr>
            <a:r>
              <a:rPr lang="hu-HU" dirty="0" smtClean="0">
                <a:solidFill>
                  <a:srgbClr val="002060"/>
                </a:solidFill>
                <a:latin typeface="Calisto MT" pitchFamily="18" charset="0"/>
              </a:rPr>
              <a:t>Jelentőségük, hogy nem rombolják a környezetet, ugyanakkor a fejlődésben hasznunkra válhat.</a:t>
            </a:r>
          </a:p>
          <a:p>
            <a:endParaRPr lang="hu-H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sto MT" pitchFamily="18" charset="0"/>
              </a:rPr>
              <a:t>Geotermikus energia:</a:t>
            </a:r>
            <a:endParaRPr lang="hu-HU" u="sng" dirty="0">
              <a:solidFill>
                <a:schemeClr val="accent6">
                  <a:lumMod val="60000"/>
                  <a:lumOff val="40000"/>
                </a:schemeClr>
              </a:solidFill>
              <a:latin typeface="Calisto MT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  <a:latin typeface="Calisto MT" pitchFamily="18" charset="0"/>
              </a:rPr>
              <a:t>A Föld belső hőjéből származó energia. </a:t>
            </a:r>
          </a:p>
          <a:p>
            <a:pPr algn="ctr">
              <a:buNone/>
            </a:pPr>
            <a:r>
              <a:rPr lang="hu-HU" dirty="0" smtClean="0">
                <a:solidFill>
                  <a:schemeClr val="bg1"/>
                </a:solidFill>
                <a:latin typeface="Calisto MT" pitchFamily="18" charset="0"/>
              </a:rPr>
              <a:t>A Föld belsejében lefelé haladva kilométerenként 30°C-kal emelkedik a hőmérséklet.</a:t>
            </a:r>
          </a:p>
          <a:p>
            <a:pPr algn="ctr">
              <a:buNone/>
            </a:pP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Tartalom helye 4" descr="utu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500166" y="3500438"/>
            <a:ext cx="6140469" cy="1604895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imagesadgf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13188" y="3643314"/>
            <a:ext cx="4830812" cy="3214686"/>
          </a:xfrm>
        </p:spPr>
      </p:pic>
      <p:sp>
        <p:nvSpPr>
          <p:cNvPr id="7" name="Szöveg helye 6"/>
          <p:cNvSpPr>
            <a:spLocks noGrp="1"/>
          </p:cNvSpPr>
          <p:nvPr>
            <p:ph type="body" sz="half" idx="2"/>
          </p:nvPr>
        </p:nvSpPr>
        <p:spPr>
          <a:xfrm>
            <a:off x="1285852" y="785795"/>
            <a:ext cx="7286676" cy="2643206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rgbClr val="3366FF"/>
                </a:solidFill>
                <a:latin typeface="Calisto MT" pitchFamily="18" charset="0"/>
              </a:rPr>
              <a:t>A geotermikus energia azonban termálvíz formájában nem kiapadhatatlan forrás.</a:t>
            </a:r>
            <a:endParaRPr lang="hu-HU" sz="4000" dirty="0">
              <a:solidFill>
                <a:srgbClr val="3366FF"/>
              </a:solidFill>
              <a:latin typeface="Calisto MT" pitchFamily="18" charset="0"/>
            </a:endParaRPr>
          </a:p>
        </p:txBody>
      </p:sp>
      <p:pic>
        <p:nvPicPr>
          <p:cNvPr id="8" name="Kép 7" descr="imagesfff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8491"/>
            <a:ext cx="4286248" cy="320951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D4D4D"/>
            </a:gs>
            <a:gs pos="50000">
              <a:schemeClr val="accent4">
                <a:lumMod val="75000"/>
              </a:schemeClr>
            </a:gs>
            <a:gs pos="100000">
              <a:srgbClr val="5F5F5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142844" y="571480"/>
            <a:ext cx="9001156" cy="5554683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hu-HU" dirty="0" smtClean="0">
                <a:solidFill>
                  <a:srgbClr val="00CCFF"/>
                </a:solidFill>
                <a:latin typeface="Calisto MT" pitchFamily="18" charset="0"/>
              </a:rPr>
              <a:t>Mik lehetnek a megújuló energiaforrások kockázatai 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hu-HU" dirty="0" smtClean="0">
                <a:solidFill>
                  <a:srgbClr val="00CCFF"/>
                </a:solidFill>
                <a:latin typeface="Calisto MT" pitchFamily="18" charset="0"/>
              </a:rPr>
              <a:t>Sorold fel legalább 5 előnyét ezeknek az energiaforrásoknak!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hu-HU" dirty="0" smtClean="0">
                <a:solidFill>
                  <a:srgbClr val="00CCFF"/>
                </a:solidFill>
                <a:latin typeface="Calisto MT" pitchFamily="18" charset="0"/>
              </a:rPr>
              <a:t>Ezek közül mit gondolsz,melyik az ember által felfedezett leghasznosabb energiaforrás 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hu-HU" dirty="0" smtClean="0">
                <a:solidFill>
                  <a:srgbClr val="00CCFF"/>
                </a:solidFill>
                <a:latin typeface="Calisto MT" pitchFamily="18" charset="0"/>
              </a:rPr>
              <a:t>Te melyiket hasznosítanád leginkább </a:t>
            </a:r>
            <a:r>
              <a:rPr lang="hu-HU" dirty="0" smtClean="0">
                <a:solidFill>
                  <a:srgbClr val="00CCFF"/>
                </a:solidFill>
                <a:latin typeface="Calisto MT" pitchFamily="18" charset="0"/>
              </a:rPr>
              <a:t>?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arenR"/>
            </a:pPr>
            <a:r>
              <a:rPr lang="hu-HU" dirty="0" smtClean="0">
                <a:solidFill>
                  <a:srgbClr val="00CCFF"/>
                </a:solidFill>
                <a:latin typeface="Calisto MT" pitchFamily="18" charset="0"/>
              </a:rPr>
              <a:t>Soroljatok fel pár fosszilis tüzelőanyagot ? Mit gondoltok, az emberiség valaha tudja majd 100%-ban mellőzni ezeket ?</a:t>
            </a:r>
            <a:endParaRPr lang="hu-HU" dirty="0" smtClean="0">
              <a:solidFill>
                <a:srgbClr val="00CCFF"/>
              </a:solidFill>
              <a:latin typeface="Calisto MT" pitchFamily="18" charset="0"/>
            </a:endParaRPr>
          </a:p>
          <a:p>
            <a:endParaRPr lang="hu-HU" dirty="0" smtClean="0">
              <a:latin typeface="Calisto MT" pitchFamily="18" charset="0"/>
            </a:endParaRPr>
          </a:p>
          <a:p>
            <a:endParaRPr lang="hu-HU" dirty="0" smtClean="0">
              <a:latin typeface="Calisto MT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CFF"/>
            </a:gs>
            <a:gs pos="50000">
              <a:srgbClr val="777777"/>
            </a:gs>
            <a:gs pos="100000">
              <a:srgbClr val="5F5F5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latin typeface="Calisto MT" pitchFamily="18" charset="0"/>
              </a:rPr>
              <a:t>Források:</a:t>
            </a:r>
            <a:endParaRPr lang="hu-HU" u="sng" dirty="0">
              <a:latin typeface="Calisto MT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hlinkClick r:id="rId2"/>
              </a:rPr>
              <a:t>http://hu.wikipedia.org/wiki/Sz%C3%A9lturbina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http://www.nyf.hu/others/html/kornyezettud/megujulo/Startpage/index.html</a:t>
            </a:r>
            <a:endParaRPr lang="hu-HU" dirty="0" smtClean="0"/>
          </a:p>
          <a:p>
            <a:r>
              <a:rPr lang="hu-HU" dirty="0" smtClean="0">
                <a:hlinkClick r:id="rId4"/>
              </a:rPr>
              <a:t>http://megujuloenergiaforrasok.blogspot.hu/</a:t>
            </a:r>
            <a:endParaRPr lang="hu-HU" dirty="0" smtClean="0"/>
          </a:p>
          <a:p>
            <a:r>
              <a:rPr lang="hu-HU" dirty="0" smtClean="0"/>
              <a:t>http://megujuloenergia.eu/</a:t>
            </a:r>
            <a:endParaRPr lang="hu-H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hu-HU" b="1" dirty="0" smtClean="0">
                <a:ln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66FF33"/>
                </a:solidFill>
                <a:effectLst>
                  <a:outerShdw blurRad="50800" dist="50800" dir="5400000" algn="ctr" rotWithShape="0">
                    <a:srgbClr val="000000">
                      <a:alpha val="65000"/>
                    </a:srgbClr>
                  </a:outerShdw>
                </a:effectLst>
              </a:rPr>
              <a:t>Köszönöm a figyelmet!</a:t>
            </a:r>
            <a:endParaRPr lang="hu-HU" b="1" dirty="0">
              <a:ln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ln>
              <a:solidFill>
                <a:srgbClr val="66FF33"/>
              </a:solidFill>
            </a:endParaRPr>
          </a:p>
        </p:txBody>
      </p:sp>
      <p:pic>
        <p:nvPicPr>
          <p:cNvPr id="6" name="Tartalom helye 5" descr="dwa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2285992"/>
            <a:ext cx="4133857" cy="4380371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285728"/>
            <a:ext cx="9144000" cy="6572272"/>
          </a:xfrm>
        </p:spPr>
        <p:txBody>
          <a:bodyPr>
            <a:normAutofit/>
          </a:bodyPr>
          <a:lstStyle/>
          <a:p>
            <a:pPr marL="576000" indent="0">
              <a:spcBef>
                <a:spcPts val="3000"/>
              </a:spcBef>
              <a:buNone/>
            </a:pPr>
            <a:r>
              <a:rPr lang="hu-HU" dirty="0" smtClean="0">
                <a:latin typeface="Calisto MT" pitchFamily="18" charset="0"/>
              </a:rPr>
              <a:t>Szemben a nem megújuló energiaforrásokkal nincs olyan káros hatásuk, mint az üvegházhatásnak, a levegő-vagy a vízszennyezésnek.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solidFill>
                  <a:srgbClr val="006600"/>
                </a:solidFill>
              </a:rPr>
              <a:t>A környezetbarát szélenergia</a:t>
            </a:r>
            <a:endParaRPr lang="hu-HU" u="sng" dirty="0">
              <a:solidFill>
                <a:srgbClr val="006600"/>
              </a:solidFill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008000"/>
                </a:solidFill>
              </a:rPr>
              <a:t>A környezetszennyezésről:</a:t>
            </a:r>
            <a:endParaRPr lang="hu-HU" dirty="0">
              <a:solidFill>
                <a:srgbClr val="008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468000">
              <a:spcBef>
                <a:spcPts val="1200"/>
              </a:spcBef>
            </a:pPr>
            <a:r>
              <a:rPr lang="hu-HU" dirty="0" smtClean="0">
                <a:solidFill>
                  <a:srgbClr val="009900"/>
                </a:solidFill>
                <a:latin typeface="Calisto MT" pitchFamily="18" charset="0"/>
              </a:rPr>
              <a:t>Nem csak az emberre, hanem minden más élőlényre kihat a Földön.</a:t>
            </a:r>
          </a:p>
          <a:p>
            <a:pPr marL="468000">
              <a:spcBef>
                <a:spcPts val="1200"/>
              </a:spcBef>
            </a:pPr>
            <a:r>
              <a:rPr lang="hu-HU" dirty="0" smtClean="0">
                <a:solidFill>
                  <a:srgbClr val="00CC00"/>
                </a:solidFill>
                <a:latin typeface="Calisto MT" pitchFamily="18" charset="0"/>
              </a:rPr>
              <a:t>A környezetszennyezés az élőlények táplálékláncát befolyásolja, hátráltatja.</a:t>
            </a:r>
          </a:p>
          <a:p>
            <a:pPr marL="468000">
              <a:spcBef>
                <a:spcPts val="2400"/>
              </a:spcBef>
            </a:pPr>
            <a:r>
              <a:rPr lang="hu-HU" dirty="0" smtClean="0">
                <a:solidFill>
                  <a:srgbClr val="66FF66"/>
                </a:solidFill>
                <a:latin typeface="Calisto MT" pitchFamily="18" charset="0"/>
              </a:rPr>
              <a:t>A hulladékok lebomlási ideje  5-több millió évig terjedhet, kivéve a műanyagot.</a:t>
            </a:r>
          </a:p>
          <a:p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u-HU" dirty="0" smtClean="0">
                <a:solidFill>
                  <a:srgbClr val="008000"/>
                </a:solidFill>
              </a:rPr>
              <a:t>Szélturbinák:</a:t>
            </a:r>
          </a:p>
        </p:txBody>
      </p:sp>
      <p:pic>
        <p:nvPicPr>
          <p:cNvPr id="5" name="Tartalom helye 4" descr="szelenergia16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803260"/>
            <a:ext cx="4041775" cy="2694517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400" b="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sto MT" pitchFamily="18" charset="0"/>
              </a:rPr>
              <a:t>Fosszilis tüzelőanyagok</a:t>
            </a:r>
            <a:endParaRPr lang="hu-HU" sz="4400" b="0" u="sng" dirty="0">
              <a:solidFill>
                <a:schemeClr val="tx2">
                  <a:lumMod val="60000"/>
                  <a:lumOff val="40000"/>
                </a:schemeClr>
              </a:solidFill>
              <a:latin typeface="Calisto MT" pitchFamily="18" charset="0"/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86370" cy="4525963"/>
          </a:xfrm>
        </p:spPr>
        <p:txBody>
          <a:bodyPr>
            <a:noAutofit/>
          </a:bodyPr>
          <a:lstStyle/>
          <a:p>
            <a:pPr marL="72000" indent="0">
              <a:spcBef>
                <a:spcPts val="600"/>
              </a:spcBef>
              <a:buNone/>
            </a:pPr>
            <a:r>
              <a:rPr lang="hu-HU" sz="2400" spc="100" dirty="0" smtClean="0">
                <a:solidFill>
                  <a:schemeClr val="bg1"/>
                </a:solidFill>
                <a:latin typeface="Calisto MT" pitchFamily="18" charset="0"/>
              </a:rPr>
              <a:t>Nem megújuló energiaforrások,</a:t>
            </a:r>
          </a:p>
          <a:p>
            <a:pPr marL="72000" indent="0">
              <a:spcBef>
                <a:spcPts val="600"/>
              </a:spcBef>
              <a:buNone/>
            </a:pPr>
            <a:r>
              <a:rPr lang="hu-HU" sz="2400" spc="100" dirty="0" smtClean="0">
                <a:solidFill>
                  <a:schemeClr val="bg1"/>
                </a:solidFill>
                <a:latin typeface="Calisto MT" pitchFamily="18" charset="0"/>
              </a:rPr>
              <a:t>sok különböző, nagyszámú vegyületekből épülnek fel.</a:t>
            </a:r>
          </a:p>
          <a:p>
            <a:pPr>
              <a:buNone/>
            </a:pPr>
            <a:endParaRPr lang="hu-HU" sz="2400" spc="100" dirty="0" smtClean="0">
              <a:solidFill>
                <a:schemeClr val="bg1"/>
              </a:solidFill>
              <a:latin typeface="Calisto MT" pitchFamily="18" charset="0"/>
            </a:endParaRPr>
          </a:p>
          <a:p>
            <a:r>
              <a:rPr lang="hu-HU" sz="2400" spc="100" dirty="0" smtClean="0">
                <a:solidFill>
                  <a:schemeClr val="bg1"/>
                </a:solidFill>
                <a:latin typeface="Calisto MT" pitchFamily="18" charset="0"/>
              </a:rPr>
              <a:t>Bányászott szén</a:t>
            </a:r>
          </a:p>
          <a:p>
            <a:r>
              <a:rPr lang="hu-HU" sz="2400" spc="100" dirty="0" smtClean="0">
                <a:solidFill>
                  <a:schemeClr val="bg1"/>
                </a:solidFill>
                <a:latin typeface="Calisto MT" pitchFamily="18" charset="0"/>
              </a:rPr>
              <a:t>Kén</a:t>
            </a:r>
          </a:p>
          <a:p>
            <a:r>
              <a:rPr lang="hu-HU" sz="2400" spc="100" dirty="0" smtClean="0">
                <a:solidFill>
                  <a:schemeClr val="bg1"/>
                </a:solidFill>
                <a:latin typeface="Calisto MT" pitchFamily="18" charset="0"/>
              </a:rPr>
              <a:t>Kőolaj</a:t>
            </a:r>
          </a:p>
          <a:p>
            <a:r>
              <a:rPr lang="hu-HU" sz="2400" spc="100" dirty="0" smtClean="0">
                <a:solidFill>
                  <a:schemeClr val="bg1"/>
                </a:solidFill>
                <a:latin typeface="Calisto MT" pitchFamily="18" charset="0"/>
              </a:rPr>
              <a:t>Földgáz</a:t>
            </a:r>
            <a:endParaRPr lang="hu-HU" sz="2400" spc="100" dirty="0" smtClean="0">
              <a:solidFill>
                <a:schemeClr val="bg1">
                  <a:lumMod val="95000"/>
                </a:schemeClr>
              </a:solidFill>
              <a:latin typeface="Calisto MT" pitchFamily="18" charset="0"/>
            </a:endParaRPr>
          </a:p>
          <a:p>
            <a:r>
              <a:rPr lang="hu-HU" sz="2400" spc="100" dirty="0" smtClean="0">
                <a:solidFill>
                  <a:schemeClr val="bg1">
                    <a:lumMod val="95000"/>
                  </a:schemeClr>
                </a:solidFill>
                <a:latin typeface="Calisto MT" pitchFamily="18" charset="0"/>
              </a:rPr>
              <a:t>Urán: Az atomenergia energiahordozó anyaga</a:t>
            </a:r>
            <a:endParaRPr lang="hu-HU" sz="2400" spc="100" dirty="0" smtClean="0">
              <a:solidFill>
                <a:schemeClr val="bg1"/>
              </a:solidFill>
              <a:latin typeface="Calisto MT" pitchFamily="18" charset="0"/>
            </a:endParaRPr>
          </a:p>
        </p:txBody>
      </p:sp>
      <p:pic>
        <p:nvPicPr>
          <p:cNvPr id="11" name="Tartalom helye 10" descr="earth3zt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429000"/>
            <a:ext cx="4038600" cy="2485292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11023_02_Globalis_felmelege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0" y="2876550"/>
            <a:ext cx="2857500" cy="398145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85720" y="357166"/>
            <a:ext cx="6858048" cy="6072230"/>
          </a:xfrm>
        </p:spPr>
        <p:txBody>
          <a:bodyPr>
            <a:normAutofit/>
          </a:bodyPr>
          <a:lstStyle/>
          <a:p>
            <a:pPr marL="144000" indent="4572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hu-HU" sz="31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sto MT" pitchFamily="18" charset="0"/>
              </a:rPr>
              <a:t>A fosszilis energiától való elhatárolódás különösképp fontos</a:t>
            </a:r>
          </a:p>
          <a:p>
            <a:pPr marL="144000" indent="4572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hu-HU" sz="31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sto MT" pitchFamily="18" charset="0"/>
              </a:rPr>
              <a:t>A Föld átlaghőmérséklete rohamosan nő, főleg a XX. század óta</a:t>
            </a:r>
          </a:p>
          <a:p>
            <a:pPr marL="144000" indent="457200">
              <a:lnSpc>
                <a:spcPct val="1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hu-HU" sz="31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sto MT" pitchFamily="18" charset="0"/>
              </a:rPr>
              <a:t>Ez nagyrészt emberi tevékenységnek köszönhető.</a:t>
            </a:r>
            <a:endParaRPr lang="hu-HU" sz="3100" dirty="0">
              <a:solidFill>
                <a:schemeClr val="accent6">
                  <a:lumMod val="60000"/>
                  <a:lumOff val="40000"/>
                </a:schemeClr>
              </a:solidFill>
              <a:latin typeface="Calisto MT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857232"/>
          </a:xfrm>
        </p:spPr>
        <p:txBody>
          <a:bodyPr>
            <a:normAutofit/>
          </a:bodyPr>
          <a:lstStyle/>
          <a:p>
            <a:pPr algn="ctr"/>
            <a:r>
              <a:rPr lang="hu-HU" sz="4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sto MT" pitchFamily="18" charset="0"/>
              </a:rPr>
              <a:t>Szélenergia</a:t>
            </a:r>
            <a:endParaRPr lang="hu-HU" sz="4400" u="sng" dirty="0">
              <a:solidFill>
                <a:schemeClr val="tx1">
                  <a:lumMod val="65000"/>
                  <a:lumOff val="35000"/>
                </a:schemeClr>
              </a:solidFill>
              <a:latin typeface="Calisto MT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00034" y="1000108"/>
            <a:ext cx="5214974" cy="585789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hu-H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sto MT" pitchFamily="18" charset="0"/>
              </a:rPr>
              <a:t>Modern kitermelési formája a szélturbina lapátjainak forgási energiája.</a:t>
            </a:r>
          </a:p>
          <a:p>
            <a:pPr>
              <a:spcAft>
                <a:spcPts val="1200"/>
              </a:spcAft>
            </a:pPr>
            <a:r>
              <a:rPr lang="hu-HU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sto MT" pitchFamily="18" charset="0"/>
              </a:rPr>
              <a:t>Ez alakítja át elektromos árammá.</a:t>
            </a:r>
          </a:p>
          <a:p>
            <a:r>
              <a:rPr lang="hu-HU" sz="2600" dirty="0" smtClean="0">
                <a:latin typeface="Calisto MT" pitchFamily="18" charset="0"/>
              </a:rPr>
              <a:t>A nagy áramtermelők mellett kis egyedi turbinákat működtetők is használják</a:t>
            </a:r>
            <a:r>
              <a:rPr lang="hu-HU" sz="2600" dirty="0">
                <a:latin typeface="Calisto MT" pitchFamily="18" charset="0"/>
              </a:rPr>
              <a:t> </a:t>
            </a:r>
            <a:r>
              <a:rPr lang="hu-HU" sz="2600" dirty="0" smtClean="0">
                <a:latin typeface="Calisto MT" pitchFamily="18" charset="0"/>
              </a:rPr>
              <a:t>farmjaikon ,melyek távol vannak a nagyfeszültségű elektromos hálózattól</a:t>
            </a:r>
            <a:r>
              <a:rPr lang="hu-HU" sz="2600" dirty="0" smtClean="0"/>
              <a:t>.</a:t>
            </a:r>
          </a:p>
          <a:p>
            <a:endParaRPr lang="hu-HU" sz="2800" dirty="0" smtClean="0"/>
          </a:p>
          <a:p>
            <a:endParaRPr lang="hu-HU" sz="2900" dirty="0" smtClean="0"/>
          </a:p>
          <a:p>
            <a:endParaRPr lang="hu-HU" sz="2900" dirty="0"/>
          </a:p>
          <a:p>
            <a:endParaRPr lang="hu-HU" sz="3000" dirty="0"/>
          </a:p>
        </p:txBody>
      </p:sp>
    </p:spTree>
  </p:cSld>
  <p:clrMapOvr>
    <a:masterClrMapping/>
  </p:clrMapOvr>
  <p:transition spd="med"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Tartalom helye 13" descr="sun_star_red__wallpaper-norm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4000504"/>
            <a:ext cx="3809994" cy="2857496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0"/>
            <a:ext cx="8186766" cy="4572008"/>
          </a:xfrm>
        </p:spPr>
        <p:txBody>
          <a:bodyPr lIns="180000" tIns="0" rIns="180000" bIns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sto MT" pitchFamily="18" charset="0"/>
              </a:rPr>
              <a:t>A Nap a Földet elérő energiának 1-3%-a alakul át szélenergiává. Ez százszor nagyobb mennyiség, melyet a növényvilág nyújtana fotoszintézisen keresztül.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imagesrrrr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3500438"/>
            <a:ext cx="5000628" cy="3145272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28672" y="285728"/>
            <a:ext cx="8115328" cy="5768997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Calisto MT" pitchFamily="18" charset="0"/>
              </a:rPr>
              <a:t>A képen látható szélturbinák alatt a víz munkája segíti a szélenergia hasznainak kinyerését az ember számára.</a:t>
            </a:r>
          </a:p>
          <a:p>
            <a:pPr lvl="1" indent="457200">
              <a:lnSpc>
                <a:spcPts val="3600"/>
              </a:lnSpc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Calisto MT" pitchFamily="18" charset="0"/>
              </a:rPr>
              <a:t>Ezek nem igényelnek jelentősebb 	karbantartást.</a:t>
            </a:r>
          </a:p>
          <a:p>
            <a:pPr lvl="1" indent="457200">
              <a:lnSpc>
                <a:spcPts val="3600"/>
              </a:lnSpc>
              <a:buFont typeface="Arial" pitchFamily="34" charset="0"/>
              <a:buChar char="•"/>
            </a:pPr>
            <a:r>
              <a:rPr lang="hu-HU" sz="3000" dirty="0" smtClean="0">
                <a:solidFill>
                  <a:schemeClr val="bg1">
                    <a:lumMod val="95000"/>
                  </a:schemeClr>
                </a:solidFill>
                <a:latin typeface="Calisto MT" pitchFamily="18" charset="0"/>
              </a:rPr>
              <a:t>Viszonylag olcsó a kiépítése is.</a:t>
            </a:r>
          </a:p>
          <a:p>
            <a:endParaRPr lang="hu-HU" sz="2400" dirty="0" smtClean="0">
              <a:solidFill>
                <a:schemeClr val="bg1">
                  <a:lumMod val="95000"/>
                </a:schemeClr>
              </a:solidFill>
              <a:latin typeface="Calisto MT" pitchFamily="18" charset="0"/>
            </a:endParaRPr>
          </a:p>
          <a:p>
            <a:endParaRPr lang="hu-HU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679</Words>
  <Application>Microsoft Office PowerPoint</Application>
  <PresentationFormat>Diavetítés a képernyőre (4:3 oldalarány)</PresentationFormat>
  <Paragraphs>100</Paragraphs>
  <Slides>24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MEGÚJULÓ ENERGIAFORRÁSOK</vt:lpstr>
      <vt:lpstr>Megújuló energiaforrás</vt:lpstr>
      <vt:lpstr>3. dia</vt:lpstr>
      <vt:lpstr>A környezetbarát szélenergia</vt:lpstr>
      <vt:lpstr>Fosszilis tüzelőanyagok</vt:lpstr>
      <vt:lpstr>6. dia</vt:lpstr>
      <vt:lpstr>Szélenergia</vt:lpstr>
      <vt:lpstr>8. dia</vt:lpstr>
      <vt:lpstr>9. dia</vt:lpstr>
      <vt:lpstr>Vízenergia</vt:lpstr>
      <vt:lpstr>11. dia</vt:lpstr>
      <vt:lpstr>Vízenergia nyerésének módszerei</vt:lpstr>
      <vt:lpstr>Napenergia</vt:lpstr>
      <vt:lpstr>Napenergia</vt:lpstr>
      <vt:lpstr>Napkollektorok működése:</vt:lpstr>
      <vt:lpstr>16. dia</vt:lpstr>
      <vt:lpstr>Biomassza:</vt:lpstr>
      <vt:lpstr>Biomassza:</vt:lpstr>
      <vt:lpstr>Geotermikus energia</vt:lpstr>
      <vt:lpstr>Geotermikus energia:</vt:lpstr>
      <vt:lpstr>21. dia</vt:lpstr>
      <vt:lpstr>22. dia</vt:lpstr>
      <vt:lpstr>Források:</vt:lpstr>
      <vt:lpstr>Köszönöm a figyelmet!</vt:lpstr>
    </vt:vector>
  </TitlesOfParts>
  <Company>Otthoni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Megújuló energiaforrások</dc:title>
  <dc:creator>Zsuzsi</dc:creator>
  <cp:lastModifiedBy>Zsuzsi</cp:lastModifiedBy>
  <cp:revision>138</cp:revision>
  <dcterms:created xsi:type="dcterms:W3CDTF">2013-02-13T19:20:39Z</dcterms:created>
  <dcterms:modified xsi:type="dcterms:W3CDTF">2013-02-19T20:44:10Z</dcterms:modified>
</cp:coreProperties>
</file>