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33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5688-075A-43B4-8A17-E7BB53427BA0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42-E9FD-4A71-BDFC-D9ED6FCDC7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5688-075A-43B4-8A17-E7BB53427BA0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42-E9FD-4A71-BDFC-D9ED6FCDC7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5688-075A-43B4-8A17-E7BB53427BA0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42-E9FD-4A71-BDFC-D9ED6FCDC7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5688-075A-43B4-8A17-E7BB53427BA0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42-E9FD-4A71-BDFC-D9ED6FCDC7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5688-075A-43B4-8A17-E7BB53427BA0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42-E9FD-4A71-BDFC-D9ED6FCDC7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5688-075A-43B4-8A17-E7BB53427BA0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42-E9FD-4A71-BDFC-D9ED6FCDC7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5688-075A-43B4-8A17-E7BB53427BA0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42-E9FD-4A71-BDFC-D9ED6FCDC7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5688-075A-43B4-8A17-E7BB53427BA0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42-E9FD-4A71-BDFC-D9ED6FCDC7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5688-075A-43B4-8A17-E7BB53427BA0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42-E9FD-4A71-BDFC-D9ED6FCDC7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5688-075A-43B4-8A17-E7BB53427BA0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42-E9FD-4A71-BDFC-D9ED6FCDC7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5688-075A-43B4-8A17-E7BB53427BA0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2F442-E9FD-4A71-BDFC-D9ED6FCDC70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65688-075A-43B4-8A17-E7BB53427BA0}" type="datetimeFigureOut">
              <a:rPr lang="hu-HU" smtClean="0"/>
              <a:pPr/>
              <a:t>2013.02.15.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2F442-E9FD-4A71-BDFC-D9ED6FCDC70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tasztrofak.abbcenter.com/" TargetMode="External"/><Relationship Id="rId3" Type="http://schemas.openxmlformats.org/officeDocument/2006/relationships/hyperlink" Target="http://www.ujenergiak.hu/" TargetMode="External"/><Relationship Id="rId7" Type="http://schemas.openxmlformats.org/officeDocument/2006/relationships/hyperlink" Target="http://www.enfo.agt.bme.hu/" TargetMode="External"/><Relationship Id="rId2" Type="http://schemas.openxmlformats.org/officeDocument/2006/relationships/hyperlink" Target="http://www.wikipedia.h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ichpoi.com/" TargetMode="External"/><Relationship Id="rId5" Type="http://schemas.openxmlformats.org/officeDocument/2006/relationships/hyperlink" Target="http://www.napkollektorspecial.hu/" TargetMode="External"/><Relationship Id="rId10" Type="http://schemas.openxmlformats.org/officeDocument/2006/relationships/hyperlink" Target="http://www.google.hu/" TargetMode="External"/><Relationship Id="rId4" Type="http://schemas.openxmlformats.org/officeDocument/2006/relationships/hyperlink" Target="http://www.tancsis-ohaza.sulinet.hu/" TargetMode="External"/><Relationship Id="rId9" Type="http://schemas.openxmlformats.org/officeDocument/2006/relationships/hyperlink" Target="http://www.alternativenergia.h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BankGothic Md BT" pitchFamily="34" charset="0"/>
              </a:rPr>
              <a:t/>
            </a:r>
            <a:br>
              <a:rPr lang="hu-HU" dirty="0" smtClean="0">
                <a:solidFill>
                  <a:schemeClr val="bg1"/>
                </a:solidFill>
                <a:latin typeface="BankGothic Md BT" pitchFamily="34" charset="0"/>
              </a:rPr>
            </a:br>
            <a:r>
              <a:rPr lang="hu-HU" sz="5300" b="1" dirty="0" smtClean="0">
                <a:solidFill>
                  <a:schemeClr val="bg1"/>
                </a:solidFill>
                <a:latin typeface="BankGothic Md BT" pitchFamily="34" charset="0"/>
              </a:rPr>
              <a:t>Megújuló Energiaforrások</a:t>
            </a:r>
            <a:r>
              <a:rPr lang="hu-HU" dirty="0" smtClean="0">
                <a:solidFill>
                  <a:schemeClr val="bg1"/>
                </a:solidFill>
                <a:latin typeface="BankGothic Md BT" pitchFamily="34" charset="0"/>
              </a:rPr>
              <a:t/>
            </a:r>
            <a:br>
              <a:rPr lang="hu-HU" dirty="0" smtClean="0">
                <a:solidFill>
                  <a:schemeClr val="bg1"/>
                </a:solidFill>
                <a:latin typeface="BankGothic Md BT" pitchFamily="34" charset="0"/>
              </a:rPr>
            </a:b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57158" y="3500438"/>
            <a:ext cx="8229600" cy="3125791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hu-H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hu-HU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hu-H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  <a:latin typeface="Broadway" pitchFamily="82" charset="0"/>
              </a:rPr>
              <a:t>Készítette: Halász Zoltán</a:t>
            </a: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  <a:latin typeface="Broadway" pitchFamily="82" charset="0"/>
              </a:rPr>
              <a:t>Felkészítő tanár: Forgácsné Busa Szilvia</a:t>
            </a: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  <a:latin typeface="Broadway" pitchFamily="82" charset="0"/>
              </a:rPr>
              <a:t>Iskola</a:t>
            </a:r>
            <a:r>
              <a:rPr lang="hu-HU" dirty="0" smtClean="0">
                <a:solidFill>
                  <a:schemeClr val="bg1"/>
                </a:solidFill>
                <a:latin typeface="Broadway" pitchFamily="82" charset="0"/>
              </a:rPr>
              <a:t>:  </a:t>
            </a:r>
            <a:r>
              <a:rPr lang="hu-HU" dirty="0" smtClean="0">
                <a:solidFill>
                  <a:schemeClr val="bg1"/>
                </a:solidFill>
                <a:latin typeface="Broadway" pitchFamily="82" charset="0"/>
              </a:rPr>
              <a:t>Galamb József Szakképző Iskola </a:t>
            </a:r>
            <a:r>
              <a:rPr lang="hu-HU" dirty="0" smtClean="0">
                <a:solidFill>
                  <a:schemeClr val="bg1"/>
                </a:solidFill>
                <a:latin typeface="Broadway" pitchFamily="82" charset="0"/>
              </a:rPr>
              <a:t>a MOK Tagintézménye</a:t>
            </a:r>
            <a:endParaRPr lang="hu-HU" dirty="0" smtClean="0">
              <a:solidFill>
                <a:schemeClr val="bg1"/>
              </a:solidFill>
              <a:latin typeface="Broadway" pitchFamily="82" charset="0"/>
            </a:endParaRP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  <a:latin typeface="Broadway" pitchFamily="82" charset="0"/>
              </a:rPr>
              <a:t>Cím: 6900 </a:t>
            </a:r>
            <a:r>
              <a:rPr lang="hu-HU" dirty="0" smtClean="0">
                <a:solidFill>
                  <a:schemeClr val="bg1"/>
                </a:solidFill>
                <a:latin typeface="Broadway" pitchFamily="82" charset="0"/>
              </a:rPr>
              <a:t>Makó Szép u. 2-4</a:t>
            </a:r>
            <a:endParaRPr lang="hu-HU" dirty="0">
              <a:solidFill>
                <a:schemeClr val="bg1"/>
              </a:solidFill>
              <a:latin typeface="Broadway" pitchFamily="82" charset="0"/>
            </a:endParaRPr>
          </a:p>
        </p:txBody>
      </p:sp>
      <p:pic>
        <p:nvPicPr>
          <p:cNvPr id="4" name="Kép 3" descr="valosagos-kincsesban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142984"/>
            <a:ext cx="3768293" cy="376829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 w="152400" cap="rnd" cmpd="dbl">
            <a:solidFill>
              <a:srgbClr val="FFC000"/>
            </a:solidFill>
          </a:ln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Korunk „vízikerekei”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 descr="jenyisze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1997714"/>
            <a:ext cx="6677364" cy="4455622"/>
          </a:xfrm>
          <a:prstGeom prst="rect">
            <a:avLst/>
          </a:prstGeom>
        </p:spPr>
      </p:pic>
      <p:pic>
        <p:nvPicPr>
          <p:cNvPr id="6" name="Kép 5" descr="energi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589240"/>
            <a:ext cx="1235676" cy="114608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715140" y="1988840"/>
            <a:ext cx="2492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dirty="0" smtClean="0">
                <a:solidFill>
                  <a:srgbClr val="FFC000"/>
                </a:solidFill>
              </a:rPr>
              <a:t>Mára már hatalmas vízierőművek állnak </a:t>
            </a:r>
            <a:r>
              <a:rPr lang="hu-HU" sz="2800" dirty="0" err="1" smtClean="0">
                <a:solidFill>
                  <a:srgbClr val="FFC000"/>
                </a:solidFill>
              </a:rPr>
              <a:t>rendelkezé-sünkre</a:t>
            </a:r>
            <a:r>
              <a:rPr lang="hu-HU" sz="2800" dirty="0" smtClean="0">
                <a:solidFill>
                  <a:srgbClr val="FFC000"/>
                </a:solidFill>
              </a:rPr>
              <a:t>.</a:t>
            </a:r>
            <a:endParaRPr lang="hu-H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  <a:ln w="152400" cap="rnd" cmpd="dbl">
            <a:solidFill>
              <a:srgbClr val="FFC000"/>
            </a:solidFill>
          </a:ln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ankGothic Md BT" pitchFamily="34" charset="0"/>
              </a:rPr>
              <a:t>Vízierőművek felépítése</a:t>
            </a:r>
            <a:endParaRPr lang="hu-HU" dirty="0">
              <a:solidFill>
                <a:schemeClr val="bg1"/>
              </a:solidFill>
              <a:latin typeface="BankGothic Md BT" pitchFamily="34" charset="0"/>
            </a:endParaRPr>
          </a:p>
        </p:txBody>
      </p:sp>
      <p:pic>
        <p:nvPicPr>
          <p:cNvPr id="5" name="Tartalom helye 4" descr="300px-Hydroelectric_dam-letters.svg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3933056"/>
            <a:ext cx="3960440" cy="2679897"/>
          </a:xfrm>
        </p:spPr>
      </p:pic>
      <p:sp>
        <p:nvSpPr>
          <p:cNvPr id="6" name="Szövegdoboz 5"/>
          <p:cNvSpPr txBox="1"/>
          <p:nvPr/>
        </p:nvSpPr>
        <p:spPr>
          <a:xfrm>
            <a:off x="4857752" y="1571612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FFC000"/>
                </a:solidFill>
              </a:rPr>
              <a:t>FELADAT: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Párosítsuk </a:t>
            </a:r>
            <a:r>
              <a:rPr lang="hu-HU" sz="2000" dirty="0" smtClean="0">
                <a:solidFill>
                  <a:schemeClr val="bg1"/>
                </a:solidFill>
              </a:rPr>
              <a:t>a megadott </a:t>
            </a:r>
            <a:r>
              <a:rPr lang="hu-HU" sz="2000" dirty="0" smtClean="0">
                <a:solidFill>
                  <a:schemeClr val="bg1"/>
                </a:solidFill>
              </a:rPr>
              <a:t>betűjeleket </a:t>
            </a:r>
            <a:r>
              <a:rPr lang="hu-HU" sz="2000" dirty="0" smtClean="0">
                <a:solidFill>
                  <a:schemeClr val="bg1"/>
                </a:solidFill>
              </a:rPr>
              <a:t>a hozzá tartozó részek </a:t>
            </a:r>
            <a:r>
              <a:rPr lang="hu-HU" sz="2000" dirty="0" smtClean="0">
                <a:solidFill>
                  <a:schemeClr val="bg1"/>
                </a:solidFill>
              </a:rPr>
              <a:t>nevével!</a:t>
            </a:r>
            <a:endParaRPr lang="hu-HU" sz="2000" dirty="0">
              <a:solidFill>
                <a:schemeClr val="bg1"/>
              </a:solidFill>
            </a:endParaRPr>
          </a:p>
        </p:txBody>
      </p:sp>
      <p:pic>
        <p:nvPicPr>
          <p:cNvPr id="7" name="Kép 6" descr="energi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589240"/>
            <a:ext cx="1235676" cy="1146089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4786314" y="3000372"/>
            <a:ext cx="5715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bg1"/>
                </a:solidFill>
              </a:rPr>
              <a:t>A</a:t>
            </a:r>
          </a:p>
          <a:p>
            <a:endParaRPr lang="hu-HU" sz="1400" b="1" dirty="0" smtClean="0">
              <a:solidFill>
                <a:schemeClr val="bg1"/>
              </a:solidFill>
            </a:endParaRPr>
          </a:p>
          <a:p>
            <a:endParaRPr lang="hu-HU" sz="1400" b="1" dirty="0" smtClean="0">
              <a:solidFill>
                <a:schemeClr val="bg1"/>
              </a:solidFill>
            </a:endParaRPr>
          </a:p>
          <a:p>
            <a:r>
              <a:rPr lang="hu-HU" sz="1400" b="1" dirty="0" smtClean="0">
                <a:solidFill>
                  <a:schemeClr val="bg1"/>
                </a:solidFill>
              </a:rPr>
              <a:t/>
            </a:r>
            <a:br>
              <a:rPr lang="hu-HU" sz="1400" b="1" dirty="0" smtClean="0">
                <a:solidFill>
                  <a:schemeClr val="bg1"/>
                </a:solidFill>
              </a:rPr>
            </a:br>
            <a:r>
              <a:rPr lang="hu-HU" sz="1400" b="1" dirty="0" smtClean="0">
                <a:solidFill>
                  <a:schemeClr val="bg1"/>
                </a:solidFill>
              </a:rPr>
              <a:t>B</a:t>
            </a:r>
          </a:p>
          <a:p>
            <a:endParaRPr lang="hu-HU" sz="1400" b="1" dirty="0" smtClean="0">
              <a:solidFill>
                <a:schemeClr val="bg1"/>
              </a:solidFill>
            </a:endParaRPr>
          </a:p>
          <a:p>
            <a:endParaRPr lang="hu-HU" sz="1400" b="1" dirty="0" smtClean="0">
              <a:solidFill>
                <a:schemeClr val="bg1"/>
              </a:solidFill>
            </a:endParaRPr>
          </a:p>
          <a:p>
            <a:r>
              <a:rPr lang="hu-HU" sz="1200" b="1" dirty="0" smtClean="0">
                <a:solidFill>
                  <a:schemeClr val="bg1"/>
                </a:solidFill>
              </a:rPr>
              <a:t/>
            </a:r>
            <a:br>
              <a:rPr lang="hu-HU" sz="1200" b="1" dirty="0" smtClean="0">
                <a:solidFill>
                  <a:schemeClr val="bg1"/>
                </a:solidFill>
              </a:rPr>
            </a:br>
            <a:r>
              <a:rPr lang="hu-HU" sz="1400" b="1" dirty="0" smtClean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1428728" y="3000372"/>
            <a:ext cx="831738" cy="307777"/>
          </a:xfrm>
          <a:prstGeom prst="rect">
            <a:avLst/>
          </a:prstGeom>
          <a:noFill/>
          <a:ln w="38100" cap="rnd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víztározó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1428728" y="1714488"/>
            <a:ext cx="805768" cy="307777"/>
          </a:xfrm>
          <a:prstGeom prst="rect">
            <a:avLst/>
          </a:prstGeom>
          <a:noFill/>
          <a:ln w="38100" cap="rnd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gépház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251520" y="1714488"/>
            <a:ext cx="962894" cy="307777"/>
          </a:xfrm>
          <a:prstGeom prst="rect">
            <a:avLst/>
          </a:prstGeom>
          <a:noFill/>
          <a:ln w="38100" cap="rnd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vízturbina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3143240" y="1714488"/>
            <a:ext cx="1000132" cy="307777"/>
          </a:xfrm>
          <a:prstGeom prst="rect">
            <a:avLst/>
          </a:prstGeom>
          <a:noFill/>
          <a:ln w="38100" cap="rnd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generátor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27" name="Szövegdoboz 26"/>
          <p:cNvSpPr txBox="1"/>
          <p:nvPr/>
        </p:nvSpPr>
        <p:spPr>
          <a:xfrm>
            <a:off x="3119140" y="2996953"/>
            <a:ext cx="1095670" cy="307777"/>
          </a:xfrm>
          <a:prstGeom prst="rect">
            <a:avLst/>
          </a:prstGeom>
          <a:noFill/>
          <a:ln w="38100" cap="rnd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vízbevezetés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285720" y="2357430"/>
            <a:ext cx="697780" cy="307777"/>
          </a:xfrm>
          <a:prstGeom prst="rect">
            <a:avLst/>
          </a:prstGeom>
          <a:noFill/>
          <a:ln w="38100" cap="rnd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solidFill>
                  <a:schemeClr val="bg1"/>
                </a:solidFill>
              </a:rPr>
              <a:t>frissvíz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29" name="Szövegdoboz 28"/>
          <p:cNvSpPr txBox="1"/>
          <p:nvPr/>
        </p:nvSpPr>
        <p:spPr>
          <a:xfrm>
            <a:off x="1395140" y="2357430"/>
            <a:ext cx="1605224" cy="307777"/>
          </a:xfrm>
          <a:prstGeom prst="rect">
            <a:avLst/>
          </a:prstGeom>
          <a:noFill/>
          <a:ln w="38100" cap="rnd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</a:rPr>
              <a:t>v</a:t>
            </a:r>
            <a:r>
              <a:rPr lang="hu-HU" sz="1400" dirty="0" smtClean="0">
                <a:solidFill>
                  <a:schemeClr val="bg1"/>
                </a:solidFill>
              </a:rPr>
              <a:t>illamos távvezeték</a:t>
            </a: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285720" y="3000372"/>
            <a:ext cx="603994" cy="307777"/>
          </a:xfrm>
          <a:prstGeom prst="rect">
            <a:avLst/>
          </a:prstGeom>
          <a:noFill/>
          <a:ln w="38100" cap="rnd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1400" dirty="0">
                <a:solidFill>
                  <a:schemeClr val="bg1"/>
                </a:solidFill>
              </a:rPr>
              <a:t>f</a:t>
            </a:r>
            <a:r>
              <a:rPr lang="hu-HU" sz="1400" dirty="0" smtClean="0">
                <a:solidFill>
                  <a:schemeClr val="bg1"/>
                </a:solidFill>
              </a:rPr>
              <a:t>olyó</a:t>
            </a:r>
          </a:p>
        </p:txBody>
      </p:sp>
      <p:sp>
        <p:nvSpPr>
          <p:cNvPr id="31" name="Szövegdoboz 30"/>
          <p:cNvSpPr txBox="1"/>
          <p:nvPr/>
        </p:nvSpPr>
        <p:spPr>
          <a:xfrm>
            <a:off x="6416688" y="2982911"/>
            <a:ext cx="5000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bg1"/>
                </a:solidFill>
              </a:rPr>
              <a:t>D</a:t>
            </a:r>
          </a:p>
          <a:p>
            <a:endParaRPr lang="hu-HU" sz="1400" b="1" dirty="0" smtClean="0">
              <a:solidFill>
                <a:schemeClr val="bg1"/>
              </a:solidFill>
            </a:endParaRPr>
          </a:p>
          <a:p>
            <a:endParaRPr lang="hu-HU" sz="1400" b="1" dirty="0" smtClean="0">
              <a:solidFill>
                <a:schemeClr val="bg1"/>
              </a:solidFill>
            </a:endParaRPr>
          </a:p>
          <a:p>
            <a:endParaRPr lang="hu-HU" sz="1400" b="1" dirty="0" smtClean="0">
              <a:solidFill>
                <a:schemeClr val="bg1"/>
              </a:solidFill>
            </a:endParaRPr>
          </a:p>
          <a:p>
            <a:r>
              <a:rPr lang="hu-HU" sz="1400" b="1" dirty="0" smtClean="0">
                <a:solidFill>
                  <a:schemeClr val="bg1"/>
                </a:solidFill>
              </a:rPr>
              <a:t>E</a:t>
            </a:r>
          </a:p>
          <a:p>
            <a:endParaRPr lang="hu-HU" sz="1400" b="1" dirty="0" smtClean="0">
              <a:solidFill>
                <a:schemeClr val="bg1"/>
              </a:solidFill>
            </a:endParaRPr>
          </a:p>
          <a:p>
            <a:endParaRPr lang="hu-HU" sz="1400" b="1" dirty="0" smtClean="0">
              <a:solidFill>
                <a:schemeClr val="bg1"/>
              </a:solidFill>
            </a:endParaRPr>
          </a:p>
          <a:p>
            <a:endParaRPr lang="hu-HU" sz="1400" b="1" dirty="0" smtClean="0">
              <a:solidFill>
                <a:schemeClr val="bg1"/>
              </a:solidFill>
            </a:endParaRPr>
          </a:p>
          <a:p>
            <a:r>
              <a:rPr lang="hu-HU" sz="1400" b="1" dirty="0" smtClean="0">
                <a:solidFill>
                  <a:schemeClr val="bg1"/>
                </a:solidFill>
              </a:rPr>
              <a:t>F</a:t>
            </a:r>
            <a:endParaRPr lang="hu-HU" sz="1400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5643570" y="5429264"/>
            <a:ext cx="4286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>
                <a:solidFill>
                  <a:schemeClr val="bg1"/>
                </a:solidFill>
              </a:rPr>
              <a:t>G</a:t>
            </a:r>
            <a:br>
              <a:rPr lang="hu-HU" sz="1400" b="1" dirty="0" smtClean="0">
                <a:solidFill>
                  <a:schemeClr val="bg1"/>
                </a:solidFill>
              </a:rPr>
            </a:br>
            <a:r>
              <a:rPr lang="hu-HU" sz="1400" b="1" dirty="0" smtClean="0">
                <a:solidFill>
                  <a:schemeClr val="bg1"/>
                </a:solidFill>
              </a:rPr>
              <a:t/>
            </a:r>
            <a:br>
              <a:rPr lang="hu-HU" sz="1400" b="1" dirty="0" smtClean="0">
                <a:solidFill>
                  <a:schemeClr val="bg1"/>
                </a:solidFill>
              </a:rPr>
            </a:br>
            <a:r>
              <a:rPr lang="hu-HU" sz="1400" b="1" dirty="0" smtClean="0">
                <a:solidFill>
                  <a:schemeClr val="bg1"/>
                </a:solidFill>
              </a:rPr>
              <a:t/>
            </a:r>
            <a:br>
              <a:rPr lang="hu-HU" sz="1400" b="1" dirty="0" smtClean="0">
                <a:solidFill>
                  <a:schemeClr val="bg1"/>
                </a:solidFill>
              </a:rPr>
            </a:br>
            <a:r>
              <a:rPr lang="hu-HU" sz="1400" b="1" dirty="0" smtClean="0">
                <a:solidFill>
                  <a:schemeClr val="bg1"/>
                </a:solidFill>
              </a:rPr>
              <a:t/>
            </a:r>
            <a:br>
              <a:rPr lang="hu-HU" sz="1400" b="1" dirty="0" smtClean="0">
                <a:solidFill>
                  <a:schemeClr val="bg1"/>
                </a:solidFill>
              </a:rPr>
            </a:br>
            <a:r>
              <a:rPr lang="hu-HU" sz="1400" b="1" dirty="0" smtClean="0">
                <a:solidFill>
                  <a:schemeClr val="bg1"/>
                </a:solidFill>
              </a:rPr>
              <a:t>H</a:t>
            </a:r>
            <a:endParaRPr lang="hu-HU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4085 0.0085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0.40989 0.3011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L 0.53021 0.4270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39288 0.1856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0.39028 0.1141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71407 0.333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6 L 0.50382 0.4488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0.62482 0.4810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23" grpId="0" animBg="1"/>
      <p:bldP spid="24" grpId="0" animBg="1"/>
      <p:bldP spid="25" grpId="0" animBg="1"/>
      <p:bldP spid="26" grpId="0" animBg="1"/>
      <p:bldP spid="27" grpId="1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ln w="152400" cap="rnd" cmpd="dbl">
            <a:solidFill>
              <a:srgbClr val="FFC000"/>
            </a:solidFill>
          </a:ln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ankGothic Md BT" pitchFamily="34" charset="0"/>
              </a:rPr>
              <a:t>Szélenergia</a:t>
            </a:r>
            <a:endParaRPr lang="hu-HU" dirty="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/>
          </a:bodyPr>
          <a:lstStyle/>
          <a:p>
            <a:pPr marL="0" indent="12700">
              <a:buNone/>
            </a:pPr>
            <a:r>
              <a:rPr lang="hu-HU" sz="2400" dirty="0" smtClean="0">
                <a:solidFill>
                  <a:schemeClr val="bg1"/>
                </a:solidFill>
              </a:rPr>
              <a:t>A </a:t>
            </a:r>
            <a:r>
              <a:rPr lang="hu-HU" sz="2200" dirty="0" smtClean="0">
                <a:solidFill>
                  <a:schemeClr val="bg1"/>
                </a:solidFill>
              </a:rPr>
              <a:t>szélenergia az egyik leggyorsabban fejlődő és az utóbbi időben a legnagyobb kapacitásbővülést elérő megújuló energiaforrás.</a:t>
            </a:r>
          </a:p>
          <a:p>
            <a:pPr marL="0" indent="12700">
              <a:buNone/>
            </a:pPr>
            <a:r>
              <a:rPr lang="hu-HU" sz="2200" dirty="0" smtClean="0">
                <a:solidFill>
                  <a:schemeClr val="bg1"/>
                </a:solidFill>
              </a:rPr>
              <a:t> A szél segítségével termelt energia jelenleg évi 20%-kal növekszik, és rendkívül népszerű Európában és az Egyesült Államokban.</a:t>
            </a:r>
            <a:endParaRPr lang="hu-HU" sz="2200" dirty="0">
              <a:solidFill>
                <a:schemeClr val="bg1"/>
              </a:solidFill>
            </a:endParaRPr>
          </a:p>
        </p:txBody>
      </p:sp>
      <p:pic>
        <p:nvPicPr>
          <p:cNvPr id="5" name="Tartalom helye 4" descr="szelenergia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571612"/>
            <a:ext cx="4702422" cy="3565818"/>
          </a:xfrm>
        </p:spPr>
      </p:pic>
      <p:pic>
        <p:nvPicPr>
          <p:cNvPr id="6" name="Kép 5" descr="energi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589240"/>
            <a:ext cx="1235676" cy="114608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214678" y="5072074"/>
            <a:ext cx="4357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vízierőművekhez hasonlóan elektromos áram  fejlesztésére alkalmasak a szélerőművek. A szél által keltett forgó mozgást a generátor alakítja át elektromos árammá.</a:t>
            </a:r>
            <a:endParaRPr lang="hu-H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ln w="152400" cap="rnd" cmpd="dbl">
            <a:solidFill>
              <a:srgbClr val="FFC000"/>
            </a:solidFill>
          </a:ln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Geotermikus energia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2285992"/>
            <a:ext cx="3286116" cy="2357454"/>
          </a:xfrm>
        </p:spPr>
        <p:txBody>
          <a:bodyPr/>
          <a:lstStyle/>
          <a:p>
            <a:pPr marL="0" indent="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 geotermikus energia a Föld belső hőjéből származó energia.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Kép 4" descr="energia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589240"/>
            <a:ext cx="1235676" cy="1146089"/>
          </a:xfrm>
          <a:prstGeom prst="rect">
            <a:avLst/>
          </a:prstGeom>
        </p:spPr>
      </p:pic>
      <p:pic>
        <p:nvPicPr>
          <p:cNvPr id="6" name="Kép 5" descr="tempKDN_7535--nfl_mezz_1280_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643050"/>
            <a:ext cx="5670159" cy="3776326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14282" y="5929330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</a:rPr>
              <a:t>A mezőgazdaságban az üvegházak fűtése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0" y="5396227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FC000"/>
                </a:solidFill>
              </a:rPr>
              <a:t>Felhasználási területei:</a:t>
            </a:r>
            <a:endParaRPr lang="hu-HU" sz="2400" dirty="0">
              <a:solidFill>
                <a:srgbClr val="FFC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000364" y="596266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</a:rPr>
              <a:t>Lakások, lakótelepek fűtése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357818" y="5962668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002060"/>
                </a:solidFill>
              </a:rPr>
              <a:t>Villamos energia </a:t>
            </a:r>
            <a:r>
              <a:rPr lang="hu-HU" sz="2000" dirty="0" smtClean="0">
                <a:solidFill>
                  <a:srgbClr val="002060"/>
                </a:solidFill>
              </a:rPr>
              <a:t>termelés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  <a:ln w="152400" cap="rnd" cmpd="dbl">
            <a:solidFill>
              <a:srgbClr val="FFC000"/>
            </a:solidFill>
          </a:ln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Biomassza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 rot="2731306">
            <a:off x="-38813" y="2763886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</a:rPr>
              <a:t>Energetikailag hasznosítható növények, termés, melléktermékek, növényi és állati hulladékok.</a:t>
            </a:r>
            <a:endParaRPr lang="hu-HU" sz="2400" dirty="0">
              <a:solidFill>
                <a:schemeClr val="bg1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43240" y="1857364"/>
            <a:ext cx="550069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Felhasználásuk szerinti csoportosítása: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	Tüzelhető biomassza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		Alacsony nedvességtartalom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		Magas fűtőérték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	Elgázosítható biomassza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		Nagy nedvességtartalom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		Általában növényi vagy állati  			hulladék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	Gépjármű-üzemanyagként hasznosítható 	biomassza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		A helyettesített tüzelőanyag 			fajtája szerint két csoportra osztjuk</a:t>
            </a:r>
          </a:p>
          <a:p>
            <a:r>
              <a:rPr lang="hu-HU" sz="2000" dirty="0" smtClean="0">
                <a:solidFill>
                  <a:schemeClr val="bg1"/>
                </a:solidFill>
              </a:rPr>
              <a:t>	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42844" y="5500702"/>
            <a:ext cx="39290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u="sng" dirty="0" smtClean="0">
                <a:solidFill>
                  <a:schemeClr val="bg1"/>
                </a:solidFill>
              </a:rPr>
              <a:t>Benzin esetében</a:t>
            </a:r>
          </a:p>
          <a:p>
            <a:r>
              <a:rPr lang="hu-HU" sz="1200" i="1" dirty="0" smtClean="0">
                <a:solidFill>
                  <a:schemeClr val="bg1"/>
                </a:solidFill>
              </a:rPr>
              <a:t> </a:t>
            </a:r>
            <a:r>
              <a:rPr lang="hu-HU" sz="1400" i="1" dirty="0" smtClean="0">
                <a:solidFill>
                  <a:schemeClr val="bg1"/>
                </a:solidFill>
              </a:rPr>
              <a:t>magas cukortartalmú (cukorrépa, cukornád), magas keményítőtartalmú (kukorica, burgonya, búza) vagy magas cellulóztartalmú (szalma, fa, nád, energiafű) növények, melyekből etanol gyártható.</a:t>
            </a:r>
            <a:endParaRPr lang="hu-HU" sz="1400" i="1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071934" y="5500702"/>
            <a:ext cx="36433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u="sng" dirty="0" smtClean="0">
                <a:solidFill>
                  <a:schemeClr val="bg1"/>
                </a:solidFill>
              </a:rPr>
              <a:t>Diesel esetében</a:t>
            </a:r>
          </a:p>
          <a:p>
            <a:r>
              <a:rPr lang="hu-HU" sz="1400" i="1" dirty="0" smtClean="0">
                <a:solidFill>
                  <a:schemeClr val="bg1"/>
                </a:solidFill>
              </a:rPr>
              <a:t>olajtartalmú növények, melyből az olaj kisajtolható, és egyszerűbb vegyszeres kezelések után a diesel olajhoz hasonló anyag nyerhető (például </a:t>
            </a:r>
            <a:r>
              <a:rPr lang="hu-HU" sz="1400" i="1" dirty="0" smtClean="0">
                <a:solidFill>
                  <a:schemeClr val="bg1"/>
                </a:solidFill>
              </a:rPr>
              <a:t>repce-, </a:t>
            </a:r>
            <a:r>
              <a:rPr lang="hu-HU" sz="1400" i="1" dirty="0" err="1" smtClean="0">
                <a:solidFill>
                  <a:schemeClr val="bg1"/>
                </a:solidFill>
              </a:rPr>
              <a:t>oliva-</a:t>
            </a:r>
            <a:r>
              <a:rPr lang="hu-HU" sz="1400" i="1" dirty="0" smtClean="0">
                <a:solidFill>
                  <a:schemeClr val="bg1"/>
                </a:solidFill>
              </a:rPr>
              <a:t>, napraforgóolaj </a:t>
            </a:r>
            <a:r>
              <a:rPr lang="hu-HU" sz="1400" i="1" dirty="0" smtClean="0">
                <a:solidFill>
                  <a:schemeClr val="bg1"/>
                </a:solidFill>
              </a:rPr>
              <a:t>stb.)</a:t>
            </a:r>
            <a:endParaRPr lang="hu-HU" sz="1400" i="1" dirty="0">
              <a:solidFill>
                <a:schemeClr val="bg1"/>
              </a:solidFill>
            </a:endParaRPr>
          </a:p>
        </p:txBody>
      </p:sp>
      <p:cxnSp>
        <p:nvCxnSpPr>
          <p:cNvPr id="11" name="Egyenes összekötő nyíllal 10"/>
          <p:cNvCxnSpPr/>
          <p:nvPr/>
        </p:nvCxnSpPr>
        <p:spPr>
          <a:xfrm rot="10800000" flipV="1">
            <a:off x="1643042" y="5143512"/>
            <a:ext cx="335758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rot="10800000" flipV="1">
            <a:off x="5143504" y="5286388"/>
            <a:ext cx="357190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ép 14" descr="energia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589240"/>
            <a:ext cx="1235676" cy="114608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Mit tanultál ma?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285720" y="1600200"/>
            <a:ext cx="864399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>
                <a:solidFill>
                  <a:srgbClr val="FFC000"/>
                </a:solidFill>
              </a:rPr>
              <a:t>Mik azok a megújuló energiaforrások?</a:t>
            </a:r>
          </a:p>
          <a:p>
            <a:pPr>
              <a:buNone/>
            </a:pPr>
            <a:endParaRPr lang="hu-H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rgbClr val="FFC000"/>
                </a:solidFill>
              </a:rPr>
              <a:t>Milyen megújuló energiaforrásokat ismersz?</a:t>
            </a:r>
          </a:p>
          <a:p>
            <a:pPr>
              <a:buNone/>
            </a:pPr>
            <a:endParaRPr lang="hu-H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rgbClr val="FFC000"/>
                </a:solidFill>
              </a:rPr>
              <a:t>Mire használják a megújuló energiaforrásokat?</a:t>
            </a:r>
          </a:p>
          <a:p>
            <a:pPr>
              <a:buNone/>
            </a:pPr>
            <a:endParaRPr lang="hu-HU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hu-HU" dirty="0" smtClean="0">
                <a:solidFill>
                  <a:srgbClr val="FFC000"/>
                </a:solidFill>
              </a:rPr>
              <a:t>Milyen eszközökkel nyerünk energiát a napból?</a:t>
            </a:r>
          </a:p>
          <a:p>
            <a:pPr>
              <a:buNone/>
            </a:pPr>
            <a:endParaRPr lang="hu-HU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FFC000"/>
                </a:solidFill>
              </a:rPr>
              <a:t>Mely területeken hasznosítják a geotermikus energiát?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rmAutofit/>
          </a:bodyPr>
          <a:lstStyle/>
          <a:p>
            <a:r>
              <a:rPr lang="hu-HU" sz="6000" b="1" dirty="0" smtClean="0">
                <a:solidFill>
                  <a:srgbClr val="FFC000"/>
                </a:solidFill>
              </a:rPr>
              <a:t>Köszönöm a figyelmet!</a:t>
            </a:r>
            <a:endParaRPr lang="hu-HU" sz="6000" b="1" dirty="0">
              <a:solidFill>
                <a:srgbClr val="FFC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57158" y="228599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i="1" dirty="0" smtClean="0">
                <a:solidFill>
                  <a:schemeClr val="bg1"/>
                </a:solidFill>
              </a:rPr>
              <a:t>Források:</a:t>
            </a:r>
            <a:endParaRPr lang="hu-HU" sz="2400" b="1" i="1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1857356" y="2643182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>
                <a:solidFill>
                  <a:schemeClr val="bg1"/>
                </a:solidFill>
                <a:hlinkClick r:id="rId2"/>
              </a:rPr>
              <a:t>www.wikipedia.hu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err="1" smtClean="0">
                <a:solidFill>
                  <a:schemeClr val="bg1"/>
                </a:solidFill>
                <a:hlinkClick r:id="rId3"/>
              </a:rPr>
              <a:t>www.ujenergiak.hu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err="1" smtClean="0">
                <a:solidFill>
                  <a:schemeClr val="bg1"/>
                </a:solidFill>
                <a:hlinkClick r:id="rId4"/>
              </a:rPr>
              <a:t>www.tancsis-ohaza.sulinet.hu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err="1" smtClean="0">
                <a:solidFill>
                  <a:schemeClr val="bg1"/>
                </a:solidFill>
                <a:hlinkClick r:id="rId5"/>
              </a:rPr>
              <a:t>www.napkollektorspecial.hu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err="1" smtClean="0">
                <a:solidFill>
                  <a:schemeClr val="bg1"/>
                </a:solidFill>
                <a:hlinkClick r:id="rId6"/>
              </a:rPr>
              <a:t>www.richpoi.com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err="1" smtClean="0">
                <a:solidFill>
                  <a:schemeClr val="bg1"/>
                </a:solidFill>
                <a:hlinkClick r:id="rId7"/>
              </a:rPr>
              <a:t>www.enfo.agt.bme.hu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err="1" smtClean="0">
                <a:solidFill>
                  <a:schemeClr val="bg1"/>
                </a:solidFill>
                <a:hlinkClick r:id="rId8"/>
              </a:rPr>
              <a:t>www.katasztrofak.abbcenter.com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err="1" smtClean="0">
                <a:solidFill>
                  <a:schemeClr val="bg1"/>
                </a:solidFill>
                <a:hlinkClick r:id="rId9"/>
              </a:rPr>
              <a:t>www.alternativenergia.hu</a:t>
            </a:r>
            <a:endParaRPr lang="hu-HU" dirty="0" smtClean="0">
              <a:solidFill>
                <a:schemeClr val="bg1"/>
              </a:solidFill>
            </a:endParaRPr>
          </a:p>
          <a:p>
            <a:r>
              <a:rPr lang="hu-HU" dirty="0" err="1" smtClean="0">
                <a:solidFill>
                  <a:schemeClr val="bg1"/>
                </a:solidFill>
                <a:hlinkClick r:id="rId10"/>
              </a:rPr>
              <a:t>www.google.hu</a:t>
            </a:r>
            <a:endParaRPr lang="hu-HU" dirty="0" smtClean="0">
              <a:solidFill>
                <a:schemeClr val="bg1"/>
              </a:solidFill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143000"/>
          </a:xfrm>
          <a:noFill/>
          <a:ln w="152400" cap="rnd" cmpd="dbl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Mik azok a megújuló energia források?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 rot="20213078">
            <a:off x="259851" y="3156825"/>
            <a:ext cx="8507288" cy="21028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>
                <a:solidFill>
                  <a:schemeClr val="bg1"/>
                </a:solidFill>
              </a:rPr>
              <a:t>Olyan </a:t>
            </a:r>
            <a:r>
              <a:rPr lang="hu-HU" dirty="0">
                <a:solidFill>
                  <a:schemeClr val="bg1"/>
                </a:solidFill>
              </a:rPr>
              <a:t>közeg, természeti jelenség, melyekből energia nyerhető ki, és amely akár naponta többször ismétlődően rendelkezésre áll, vagy jelentősebb emberi beavatkozás nélkül legfeljebb néhány éven belül újratermelődik</a:t>
            </a:r>
            <a:r>
              <a:rPr lang="hu-HU" dirty="0" smtClean="0">
                <a:solidFill>
                  <a:schemeClr val="bg1"/>
                </a:solidFill>
              </a:rPr>
              <a:t>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12" name="Kép 11" descr="energia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589240"/>
            <a:ext cx="1235676" cy="114608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23528" y="214290"/>
            <a:ext cx="8496944" cy="1357322"/>
          </a:xfrm>
          <a:ln w="152400" cap="rnd" cmpd="dbl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BankGothic Md BT" pitchFamily="34" charset="0"/>
              </a:rPr>
              <a:t>Melyek ezek a megújuló energiaforrások?</a:t>
            </a:r>
            <a:endParaRPr lang="hu-HU" dirty="0">
              <a:solidFill>
                <a:schemeClr val="bg1"/>
              </a:solidFill>
              <a:latin typeface="BankGothic Md BT" pitchFamily="34" charset="0"/>
            </a:endParaRPr>
          </a:p>
        </p:txBody>
      </p:sp>
      <p:pic>
        <p:nvPicPr>
          <p:cNvPr id="10" name="Tartalom helye 9" descr="0628-megujulo-energia-nepszerusitese-az-energia-20-programb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55875" y="2125149"/>
            <a:ext cx="4038600" cy="3589867"/>
          </a:xfrm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</p:spPr>
      </p:pic>
      <p:sp>
        <p:nvSpPr>
          <p:cNvPr id="8" name="Szövegdoboz 7"/>
          <p:cNvSpPr txBox="1"/>
          <p:nvPr/>
        </p:nvSpPr>
        <p:spPr>
          <a:xfrm>
            <a:off x="5076056" y="5774312"/>
            <a:ext cx="1287760" cy="369332"/>
          </a:xfrm>
          <a:prstGeom prst="rect">
            <a:avLst/>
          </a:prstGeom>
          <a:noFill/>
          <a:ln w="31750" cap="rnd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Szélenergia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267744" y="5774312"/>
            <a:ext cx="2160240" cy="369332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Geotermikus </a:t>
            </a:r>
            <a:r>
              <a:rPr lang="hu-HU" b="1" dirty="0" smtClean="0">
                <a:solidFill>
                  <a:schemeClr val="bg1"/>
                </a:solidFill>
              </a:rPr>
              <a:t>e</a:t>
            </a:r>
            <a:r>
              <a:rPr lang="hu-HU" b="1" dirty="0" smtClean="0">
                <a:solidFill>
                  <a:schemeClr val="bg1"/>
                </a:solidFill>
              </a:rPr>
              <a:t>nergia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 rot="1362181">
            <a:off x="6592540" y="3166368"/>
            <a:ext cx="1173212" cy="369332"/>
          </a:xfrm>
          <a:prstGeom prst="rect">
            <a:avLst/>
          </a:prstGeom>
          <a:noFill/>
          <a:ln w="31750" cap="rnd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b="1" dirty="0" smtClean="0">
                <a:solidFill>
                  <a:schemeClr val="bg1"/>
                </a:solidFill>
              </a:rPr>
              <a:t>Biomassza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3673996" y="1702346"/>
            <a:ext cx="1321544" cy="369332"/>
          </a:xfrm>
          <a:prstGeom prst="rect">
            <a:avLst/>
          </a:prstGeom>
          <a:noFill/>
          <a:ln w="31750" cmpd="sng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hu-HU" b="1" dirty="0" smtClean="0">
                <a:solidFill>
                  <a:schemeClr val="bg1"/>
                </a:solidFill>
              </a:rPr>
              <a:t>Napenergia</a:t>
            </a:r>
          </a:p>
        </p:txBody>
      </p:sp>
      <p:sp>
        <p:nvSpPr>
          <p:cNvPr id="14" name="Szövegdoboz 13"/>
          <p:cNvSpPr txBox="1"/>
          <p:nvPr/>
        </p:nvSpPr>
        <p:spPr>
          <a:xfrm rot="20232165">
            <a:off x="1289224" y="3153668"/>
            <a:ext cx="1249660" cy="369332"/>
          </a:xfrm>
          <a:prstGeom prst="rect">
            <a:avLst/>
          </a:prstGeom>
          <a:noFill/>
          <a:ln w="31750" cap="rnd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Vízenergia</a:t>
            </a:r>
          </a:p>
        </p:txBody>
      </p:sp>
      <p:pic>
        <p:nvPicPr>
          <p:cNvPr id="17" name="Kép 16" descr="energi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589240"/>
            <a:ext cx="1235676" cy="114608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720080"/>
          </a:xfrm>
          <a:ln w="152400" cap="rnd" cmpd="dbl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BankGothic Md BT" pitchFamily="34" charset="0"/>
              </a:rPr>
              <a:t>Napenergia</a:t>
            </a:r>
            <a:endParaRPr lang="hu-HU" dirty="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44008" y="1628800"/>
            <a:ext cx="4038600" cy="4525963"/>
          </a:xfrm>
        </p:spPr>
        <p:txBody>
          <a:bodyPr/>
          <a:lstStyle/>
          <a:p>
            <a:pPr marL="0" indent="1270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 Földet érő napsugárzásból kinyerhető energia, melyet napelemek, naperőművek avagy az épületek megfelelő tájolásával nyerhetünk.</a:t>
            </a:r>
          </a:p>
        </p:txBody>
      </p:sp>
      <p:pic>
        <p:nvPicPr>
          <p:cNvPr id="6" name="Tartalom helye 5" descr="5266_napenergia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551794" cy="4381947"/>
          </a:xfrm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Kép 4" descr="energi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589240"/>
            <a:ext cx="1235676" cy="114608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296144"/>
          </a:xfrm>
          <a:ln w="152400" cmpd="dbl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BankGothic Md BT" pitchFamily="34" charset="0"/>
              </a:rPr>
              <a:t>Milyen módon lehet hasznosítani a Napenergiát?</a:t>
            </a:r>
            <a:endParaRPr lang="hu-HU" dirty="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Aktív</a:t>
            </a:r>
          </a:p>
          <a:p>
            <a:pPr algn="ctr">
              <a:buNone/>
            </a:pP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Naperőmű</a:t>
            </a:r>
          </a:p>
          <a:p>
            <a:pPr algn="ctr">
              <a:buNone/>
            </a:pPr>
            <a:r>
              <a:rPr lang="hu-HU" dirty="0">
                <a:solidFill>
                  <a:schemeClr val="tx2">
                    <a:lumMod val="40000"/>
                    <a:lumOff val="60000"/>
                  </a:schemeClr>
                </a:solidFill>
              </a:rPr>
              <a:t>N</a:t>
            </a: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apelem</a:t>
            </a:r>
            <a:endParaRPr lang="hu-H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Passzív</a:t>
            </a:r>
          </a:p>
          <a:p>
            <a:pPr marL="0" indent="12700" algn="ctr">
              <a:buNone/>
            </a:pPr>
            <a:r>
              <a:rPr lang="hu-H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Épületek tájolásának segítségével elért </a:t>
            </a:r>
            <a:r>
              <a:rPr lang="hu-HU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hőmegtakarítás</a:t>
            </a:r>
            <a:endParaRPr lang="hu-H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Lefelé nyíl 4"/>
          <p:cNvSpPr/>
          <p:nvPr/>
        </p:nvSpPr>
        <p:spPr>
          <a:xfrm>
            <a:off x="1475656" y="3284984"/>
            <a:ext cx="2016224" cy="1584176"/>
          </a:xfrm>
          <a:prstGeom prst="downArrow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17476" y="522920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3">
                    <a:lumMod val="75000"/>
                  </a:schemeClr>
                </a:solidFill>
              </a:rPr>
              <a:t>Elektromosság generálása</a:t>
            </a:r>
            <a:endParaRPr lang="hu-H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Lefelé nyíl 7"/>
          <p:cNvSpPr/>
          <p:nvPr/>
        </p:nvSpPr>
        <p:spPr>
          <a:xfrm>
            <a:off x="5796136" y="3501008"/>
            <a:ext cx="2016224" cy="1584176"/>
          </a:xfrm>
          <a:prstGeom prst="downArrow">
            <a:avLst/>
          </a:prstGeom>
          <a:solidFill>
            <a:srgbClr val="FFC000"/>
          </a:solidFill>
          <a:ln w="317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5186164" y="5212308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accent3">
                    <a:lumMod val="75000"/>
                  </a:schemeClr>
                </a:solidFill>
              </a:rPr>
              <a:t>Hőenergia felhasználása</a:t>
            </a:r>
          </a:p>
        </p:txBody>
      </p:sp>
      <p:pic>
        <p:nvPicPr>
          <p:cNvPr id="10" name="Kép 9" descr="energia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589240"/>
            <a:ext cx="1235676" cy="114608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uiExpand="1" build="p"/>
      <p:bldP spid="5" grpId="0" animBg="1"/>
      <p:bldP spid="6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ln w="152400" cap="rnd" cmpd="dbl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BankGothic Md BT" pitchFamily="34" charset="0"/>
              </a:rPr>
              <a:t>Vízenergia</a:t>
            </a:r>
            <a:endParaRPr lang="hu-HU" dirty="0">
              <a:solidFill>
                <a:schemeClr val="bg1"/>
              </a:solidFill>
              <a:latin typeface="BankGothic Md BT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-32" y="1600200"/>
            <a:ext cx="4038600" cy="4525963"/>
          </a:xfrm>
        </p:spPr>
        <p:txBody>
          <a:bodyPr/>
          <a:lstStyle/>
          <a:p>
            <a:pPr marL="0" indent="12700" algn="ctr">
              <a:buNone/>
            </a:pPr>
            <a:r>
              <a:rPr lang="hu-HU" dirty="0" smtClean="0">
                <a:solidFill>
                  <a:schemeClr val="bg1"/>
                </a:solidFill>
              </a:rPr>
              <a:t>A víz energiáját az emberiség már a történelmi időkben is használta.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Tartalom helye 4" descr="vizimalo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356992"/>
            <a:ext cx="4762754" cy="3176719"/>
          </a:xfrm>
        </p:spPr>
      </p:pic>
      <p:pic>
        <p:nvPicPr>
          <p:cNvPr id="6" name="Kép 5" descr="energi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589240"/>
            <a:ext cx="1235676" cy="114608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4427984" y="1844824"/>
            <a:ext cx="3456384" cy="1200329"/>
          </a:xfrm>
          <a:prstGeom prst="rect">
            <a:avLst/>
          </a:prstGeom>
          <a:noFill/>
          <a:ln w="38100" cap="rnd" cmpd="sng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</a:rPr>
              <a:t>Előnyei:</a:t>
            </a:r>
          </a:p>
          <a:p>
            <a:r>
              <a:rPr lang="hu-HU" dirty="0">
                <a:solidFill>
                  <a:srgbClr val="FFC000"/>
                </a:solidFill>
              </a:rPr>
              <a:t>	</a:t>
            </a:r>
            <a:r>
              <a:rPr lang="hu-HU" dirty="0" smtClean="0">
                <a:solidFill>
                  <a:srgbClr val="FFC000"/>
                </a:solidFill>
              </a:rPr>
              <a:t>Rugalmasság</a:t>
            </a:r>
          </a:p>
          <a:p>
            <a:r>
              <a:rPr lang="hu-HU" dirty="0">
                <a:solidFill>
                  <a:srgbClr val="FFC000"/>
                </a:solidFill>
              </a:rPr>
              <a:t>	</a:t>
            </a:r>
            <a:r>
              <a:rPr lang="hu-HU" dirty="0" smtClean="0">
                <a:solidFill>
                  <a:srgbClr val="FFC000"/>
                </a:solidFill>
              </a:rPr>
              <a:t>Alacsony költségek</a:t>
            </a:r>
          </a:p>
          <a:p>
            <a:r>
              <a:rPr lang="hu-HU" dirty="0">
                <a:solidFill>
                  <a:srgbClr val="FFC000"/>
                </a:solidFill>
              </a:rPr>
              <a:t>	</a:t>
            </a:r>
            <a:r>
              <a:rPr lang="hu-HU" dirty="0" smtClean="0">
                <a:solidFill>
                  <a:srgbClr val="FFC000"/>
                </a:solidFill>
              </a:rPr>
              <a:t>Csökkent CO</a:t>
            </a:r>
            <a:r>
              <a:rPr lang="hu-HU" baseline="-25000" dirty="0" smtClean="0">
                <a:solidFill>
                  <a:srgbClr val="FFC000"/>
                </a:solidFill>
              </a:rPr>
              <a:t>2</a:t>
            </a:r>
            <a:r>
              <a:rPr lang="hu-HU" dirty="0" smtClean="0">
                <a:solidFill>
                  <a:srgbClr val="FFC000"/>
                </a:solidFill>
              </a:rPr>
              <a:t> </a:t>
            </a:r>
            <a:r>
              <a:rPr lang="hu-HU" dirty="0" smtClean="0">
                <a:solidFill>
                  <a:srgbClr val="FFC000"/>
                </a:solidFill>
              </a:rPr>
              <a:t>kibocsátás</a:t>
            </a:r>
            <a:endParaRPr lang="hu-HU" dirty="0">
              <a:solidFill>
                <a:srgbClr val="FFC000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23528" y="3933056"/>
            <a:ext cx="2448272" cy="2031325"/>
          </a:xfrm>
          <a:prstGeom prst="rect">
            <a:avLst/>
          </a:prstGeom>
          <a:noFill/>
          <a:ln w="38100" cap="rnd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C000"/>
                </a:solidFill>
              </a:rPr>
              <a:t>Hátrányai: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Az esetleges ökoszisztéma károsodás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Esetleges eliszaposodás</a:t>
            </a:r>
          </a:p>
          <a:p>
            <a:r>
              <a:rPr lang="hu-HU" dirty="0" smtClean="0">
                <a:solidFill>
                  <a:srgbClr val="FFC000"/>
                </a:solidFill>
              </a:rPr>
              <a:t>Nagy, főleg erdős területek elárasztása</a:t>
            </a:r>
          </a:p>
          <a:p>
            <a:endParaRPr lang="hu-H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  <a:ln w="152400" cap="rnd" cmpd="dbl">
            <a:solidFill>
              <a:srgbClr val="FFC000"/>
            </a:solidFill>
          </a:ln>
        </p:spPr>
        <p:txBody>
          <a:bodyPr/>
          <a:lstStyle/>
          <a:p>
            <a:r>
              <a:rPr lang="hu-HU" dirty="0" smtClean="0">
                <a:solidFill>
                  <a:schemeClr val="bg1"/>
                </a:solidFill>
                <a:latin typeface="BankGothic Md BT" pitchFamily="34" charset="0"/>
              </a:rPr>
              <a:t>Vízikerekek fajtái</a:t>
            </a:r>
            <a:endParaRPr lang="hu-HU" dirty="0">
              <a:solidFill>
                <a:schemeClr val="bg1"/>
              </a:solidFill>
              <a:latin typeface="BankGothic Md BT" pitchFamily="34" charset="0"/>
            </a:endParaRPr>
          </a:p>
        </p:txBody>
      </p:sp>
      <p:pic>
        <p:nvPicPr>
          <p:cNvPr id="5" name="Kép 4" descr="felulcsapo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9" y="2060848"/>
            <a:ext cx="4942081" cy="3960000"/>
          </a:xfrm>
          <a:prstGeom prst="rect">
            <a:avLst/>
          </a:prstGeom>
          <a:ln w="0">
            <a:noFill/>
          </a:ln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Kép 5" descr="energi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589240"/>
            <a:ext cx="1235676" cy="114608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580112" y="2823344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FFC000"/>
                </a:solidFill>
              </a:rPr>
              <a:t>Felül csapott vízikerekek</a:t>
            </a:r>
            <a:endParaRPr lang="hu-HU" sz="3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251520" y="274638"/>
            <a:ext cx="8640960" cy="1143000"/>
          </a:xfrm>
          <a:prstGeom prst="rect">
            <a:avLst/>
          </a:prstGeom>
          <a:ln w="152400" cmpd="dbl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Vízikerekek fajtái</a:t>
            </a:r>
            <a:endParaRPr kumimoji="0" lang="hu-H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pic>
        <p:nvPicPr>
          <p:cNvPr id="6" name="Kép 5" descr="kozepen csapo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736" y="2094756"/>
            <a:ext cx="4942800" cy="3849533"/>
          </a:xfrm>
          <a:prstGeom prst="rect">
            <a:avLst/>
          </a:prstGeom>
        </p:spPr>
      </p:pic>
      <p:pic>
        <p:nvPicPr>
          <p:cNvPr id="7" name="Kép 6" descr="energi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589240"/>
            <a:ext cx="1235676" cy="1146089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567412" y="2785120"/>
            <a:ext cx="356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FFC000"/>
                </a:solidFill>
              </a:rPr>
              <a:t>Középen csapott vízikerék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 txBox="1">
            <a:spLocks/>
          </p:cNvSpPr>
          <p:nvPr/>
        </p:nvSpPr>
        <p:spPr>
          <a:xfrm>
            <a:off x="251520" y="274638"/>
            <a:ext cx="8640960" cy="1143000"/>
          </a:xfrm>
          <a:prstGeom prst="rect">
            <a:avLst/>
          </a:prstGeom>
          <a:ln w="152400" cap="rnd" cmpd="dbl"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nkGothic Md BT" pitchFamily="34" charset="0"/>
                <a:ea typeface="+mj-ea"/>
                <a:cs typeface="+mj-cs"/>
              </a:rPr>
              <a:t>Vízikerekek fajtái</a:t>
            </a:r>
            <a:endParaRPr kumimoji="0" lang="hu-H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nkGothic Md BT" pitchFamily="34" charset="0"/>
              <a:ea typeface="+mj-ea"/>
              <a:cs typeface="+mj-cs"/>
            </a:endParaRPr>
          </a:p>
        </p:txBody>
      </p:sp>
      <p:pic>
        <p:nvPicPr>
          <p:cNvPr id="6" name="Kép 5" descr="alulcsapot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436" y="2213372"/>
            <a:ext cx="5040000" cy="368127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686028" y="281052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rgbClr val="FFC000"/>
                </a:solidFill>
              </a:rPr>
              <a:t>Alul csapott vízikerék</a:t>
            </a:r>
            <a:endParaRPr lang="hu-HU" sz="3600" dirty="0">
              <a:solidFill>
                <a:srgbClr val="FFC000"/>
              </a:solidFill>
            </a:endParaRPr>
          </a:p>
        </p:txBody>
      </p:sp>
      <p:pic>
        <p:nvPicPr>
          <p:cNvPr id="8" name="Kép 7" descr="energia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5589240"/>
            <a:ext cx="1235676" cy="1146089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Egyéni 1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371</Words>
  <Application>Microsoft Office PowerPoint</Application>
  <PresentationFormat>Diavetítés a képernyőre (4:3 oldalarány)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 Megújuló Energiaforrások </vt:lpstr>
      <vt:lpstr>Mik azok a megújuló energia források?</vt:lpstr>
      <vt:lpstr>Melyek ezek a megújuló energiaforrások?</vt:lpstr>
      <vt:lpstr>Napenergia</vt:lpstr>
      <vt:lpstr>Milyen módon lehet hasznosítani a Napenergiát?</vt:lpstr>
      <vt:lpstr>Vízenergia</vt:lpstr>
      <vt:lpstr>Vízikerekek fajtái</vt:lpstr>
      <vt:lpstr>8. dia</vt:lpstr>
      <vt:lpstr>9. dia</vt:lpstr>
      <vt:lpstr>Korunk „vízikerekei”</vt:lpstr>
      <vt:lpstr>Vízierőművek felépítése</vt:lpstr>
      <vt:lpstr>Szélenergia</vt:lpstr>
      <vt:lpstr>Geotermikus energia</vt:lpstr>
      <vt:lpstr>Biomassza</vt:lpstr>
      <vt:lpstr>Mit tanultál ma?</vt:lpstr>
      <vt:lpstr>Köszönöm a figyelmet!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Halász Zoltán</dc:title>
  <dc:creator>dhalzol</dc:creator>
  <cp:lastModifiedBy>agnes</cp:lastModifiedBy>
  <cp:revision>60</cp:revision>
  <dcterms:created xsi:type="dcterms:W3CDTF">2013-02-14T08:27:58Z</dcterms:created>
  <dcterms:modified xsi:type="dcterms:W3CDTF">2013-02-15T07:33:25Z</dcterms:modified>
</cp:coreProperties>
</file>